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notesSlides/notesSlide29.xml" ContentType="application/vnd.openxmlformats-officedocument.presentationml.notesSlide+xml"/>
  <Override PartName="/ppt/tags/tag36.xml" ContentType="application/vnd.openxmlformats-officedocument.presentationml.tags+xml"/>
  <Override PartName="/ppt/notesSlides/notesSlide30.xml" ContentType="application/vnd.openxmlformats-officedocument.presentationml.notesSlide+xml"/>
  <Override PartName="/ppt/tags/tag37.xml" ContentType="application/vnd.openxmlformats-officedocument.presentationml.tags+xml"/>
  <Override PartName="/ppt/notesSlides/notesSlide31.xml" ContentType="application/vnd.openxmlformats-officedocument.presentationml.notesSlide+xml"/>
  <Override PartName="/ppt/tags/tag38.xml" ContentType="application/vnd.openxmlformats-officedocument.presentationml.tags+xml"/>
  <Override PartName="/ppt/notesSlides/notesSlide32.xml" ContentType="application/vnd.openxmlformats-officedocument.presentationml.notesSlide+xml"/>
  <Override PartName="/ppt/tags/tag39.xml" ContentType="application/vnd.openxmlformats-officedocument.presentationml.tags+xml"/>
  <Override PartName="/ppt/notesSlides/notesSlide33.xml" ContentType="application/vnd.openxmlformats-officedocument.presentationml.notesSlide+xml"/>
  <Override PartName="/ppt/tags/tag40.xml" ContentType="application/vnd.openxmlformats-officedocument.presentationml.tags+xml"/>
  <Override PartName="/ppt/notesSlides/notesSlide34.xml" ContentType="application/vnd.openxmlformats-officedocument.presentationml.notesSlide+xml"/>
  <Override PartName="/ppt/tags/tag41.xml" ContentType="application/vnd.openxmlformats-officedocument.presentationml.tags+xml"/>
  <Override PartName="/ppt/notesSlides/notesSlide35.xml" ContentType="application/vnd.openxmlformats-officedocument.presentationml.notesSlide+xml"/>
  <Override PartName="/ppt/tags/tag42.xml" ContentType="application/vnd.openxmlformats-officedocument.presentationml.tags+xml"/>
  <Override PartName="/ppt/notesSlides/notesSlide36.xml" ContentType="application/vnd.openxmlformats-officedocument.presentationml.notesSlide+xml"/>
  <Override PartName="/ppt/tags/tag43.xml" ContentType="application/vnd.openxmlformats-officedocument.presentationml.tags+xml"/>
  <Override PartName="/ppt/notesSlides/notesSlide3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52.xml" ContentType="application/vnd.openxmlformats-officedocument.presentationml.tags+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3.xml" ContentType="application/vnd.openxmlformats-officedocument.presentationml.tags+xml"/>
  <Override PartName="/ppt/notesSlides/notesSlide4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4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44.xml" ContentType="application/vnd.openxmlformats-officedocument.presentationml.notesSlide+xml"/>
  <Override PartName="/ppt/tags/tag61.xml" ContentType="application/vnd.openxmlformats-officedocument.presentationml.tags+xml"/>
  <Override PartName="/ppt/notesSlides/notesSlide45.xml" ContentType="application/vnd.openxmlformats-officedocument.presentationml.notesSlide+xml"/>
  <Override PartName="/ppt/tags/tag62.xml" ContentType="application/vnd.openxmlformats-officedocument.presentationml.tags+xml"/>
  <Override PartName="/ppt/notesSlides/notesSlide46.xml" ContentType="application/vnd.openxmlformats-officedocument.presentationml.notesSlide+xml"/>
  <Override PartName="/ppt/tags/tag63.xml" ContentType="application/vnd.openxmlformats-officedocument.presentationml.tags+xml"/>
  <Override PartName="/ppt/notesSlides/notesSlide47.xml" ContentType="application/vnd.openxmlformats-officedocument.presentationml.notesSlide+xml"/>
  <Override PartName="/ppt/tags/tag64.xml" ContentType="application/vnd.openxmlformats-officedocument.presentationml.tags+xml"/>
  <Override PartName="/ppt/notesSlides/notesSlide48.xml" ContentType="application/vnd.openxmlformats-officedocument.presentationml.notesSlide+xml"/>
  <Override PartName="/ppt/tags/tag65.xml" ContentType="application/vnd.openxmlformats-officedocument.presentationml.tags+xml"/>
  <Override PartName="/ppt/notesSlides/notesSlide49.xml" ContentType="application/vnd.openxmlformats-officedocument.presentationml.notesSlide+xml"/>
  <Override PartName="/ppt/tags/tag66.xml" ContentType="application/vnd.openxmlformats-officedocument.presentationml.tags+xml"/>
  <Override PartName="/ppt/notesSlides/notesSlide50.xml" ContentType="application/vnd.openxmlformats-officedocument.presentationml.notesSlide+xml"/>
  <Override PartName="/ppt/tags/tag68.xml" ContentType="application/vnd.openxmlformats-officedocument.presentationml.tags+xml"/>
  <Override PartName="/ppt/notesSlides/notesSlide51.xml" ContentType="application/vnd.openxmlformats-officedocument.presentationml.notesSlide+xml"/>
  <Override PartName="/ppt/tags/tag69.xml" ContentType="application/vnd.openxmlformats-officedocument.presentationml.tags+xml"/>
  <Override PartName="/ppt/notesSlides/notesSlide52.xml" ContentType="application/vnd.openxmlformats-officedocument.presentationml.notesSlide+xml"/>
  <Override PartName="/ppt/tags/tag70.xml" ContentType="application/vnd.openxmlformats-officedocument.presentationml.tags+xml"/>
  <Override PartName="/ppt/notesSlides/notesSlide53.xml" ContentType="application/vnd.openxmlformats-officedocument.presentationml.notesSlide+xml"/>
  <Override PartName="/ppt/tags/tag71.xml" ContentType="application/vnd.openxmlformats-officedocument.presentationml.tags+xml"/>
  <Override PartName="/ppt/notesSlides/notesSlide54.xml" ContentType="application/vnd.openxmlformats-officedocument.presentationml.notesSlide+xml"/>
  <Override PartName="/ppt/tags/tag72.xml" ContentType="application/vnd.openxmlformats-officedocument.presentationml.tags+xml"/>
  <Override PartName="/ppt/notesSlides/notesSlide55.xml" ContentType="application/vnd.openxmlformats-officedocument.presentationml.notesSlide+xml"/>
  <Override PartName="/ppt/tags/tag73.xml" ContentType="application/vnd.openxmlformats-officedocument.presentationml.tags+xml"/>
  <Override PartName="/ppt/notesSlides/notesSlide56.xml" ContentType="application/vnd.openxmlformats-officedocument.presentationml.notesSlide+xml"/>
  <Override PartName="/ppt/tags/tag74.xml" ContentType="application/vnd.openxmlformats-officedocument.presentationml.tags+xml"/>
  <Override PartName="/ppt/notesSlides/notesSlide57.xml" ContentType="application/vnd.openxmlformats-officedocument.presentationml.notesSlide+xml"/>
  <Override PartName="/ppt/tags/tag75.xml" ContentType="application/vnd.openxmlformats-officedocument.presentationml.tags+xml"/>
  <Override PartName="/ppt/notesSlides/notesSlide5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59.xml" ContentType="application/vnd.openxmlformats-officedocument.presentationml.notesSlide+xml"/>
  <Override PartName="/ppt/tags/tag78.xml" ContentType="application/vnd.openxmlformats-officedocument.presentationml.tags+xml"/>
  <Override PartName="/ppt/notesSlides/notesSlide6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61.xml" ContentType="application/vnd.openxmlformats-officedocument.presentationml.notesSlide+xml"/>
  <Override PartName="/ppt/tags/tag81.xml" ContentType="application/vnd.openxmlformats-officedocument.presentationml.tags+xml"/>
  <Override PartName="/ppt/notesSlides/notesSlide62.xml" ContentType="application/vnd.openxmlformats-officedocument.presentationml.notesSlide+xml"/>
  <Override PartName="/ppt/tags/tag82.xml" ContentType="application/vnd.openxmlformats-officedocument.presentationml.tags+xml"/>
  <Override PartName="/ppt/notesSlides/notesSlide63.xml" ContentType="application/vnd.openxmlformats-officedocument.presentationml.notesSlide+xml"/>
  <Override PartName="/ppt/tags/tag83.xml" ContentType="application/vnd.openxmlformats-officedocument.presentationml.tags+xml"/>
  <Override PartName="/ppt/notesSlides/notesSlide64.xml" ContentType="application/vnd.openxmlformats-officedocument.presentationml.notesSlide+xml"/>
  <Override PartName="/ppt/tags/tag84.xml" ContentType="application/vnd.openxmlformats-officedocument.presentationml.tags+xml"/>
  <Override PartName="/ppt/notesSlides/notesSlide65.xml" ContentType="application/vnd.openxmlformats-officedocument.presentationml.notesSlide+xml"/>
  <Override PartName="/ppt/tags/tag85.xml" ContentType="application/vnd.openxmlformats-officedocument.presentationml.tags+xml"/>
  <Override PartName="/ppt/notesSlides/notesSlide66.xml" ContentType="application/vnd.openxmlformats-officedocument.presentationml.notesSlide+xml"/>
  <Override PartName="/ppt/tags/tag86.xml" ContentType="application/vnd.openxmlformats-officedocument.presentationml.tags+xml"/>
  <Override PartName="/ppt/notesSlides/notesSlide67.xml" ContentType="application/vnd.openxmlformats-officedocument.presentationml.notesSlide+xml"/>
  <Override PartName="/ppt/tags/tag87.xml" ContentType="application/vnd.openxmlformats-officedocument.presentationml.tags+xml"/>
  <Override PartName="/ppt/notesSlides/notesSlide68.xml" ContentType="application/vnd.openxmlformats-officedocument.presentationml.notesSlide+xml"/>
  <Override PartName="/ppt/tags/tag88.xml" ContentType="application/vnd.openxmlformats-officedocument.presentationml.tags+xml"/>
  <Override PartName="/ppt/notesSlides/notesSlide6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70.xml" ContentType="application/vnd.openxmlformats-officedocument.presentationml.notesSlide+xml"/>
  <Override PartName="/ppt/tags/tag93.xml" ContentType="application/vnd.openxmlformats-officedocument.presentationml.tags+xml"/>
  <Override PartName="/ppt/notesSlides/notesSlide71.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72.xml" ContentType="application/vnd.openxmlformats-officedocument.presentationml.notesSlide+xml"/>
  <Override PartName="/ppt/tags/tag96.xml" ContentType="application/vnd.openxmlformats-officedocument.presentationml.tags+xml"/>
  <Override PartName="/ppt/notesSlides/notesSlide73.xml" ContentType="application/vnd.openxmlformats-officedocument.presentationml.notesSlide+xml"/>
  <Override PartName="/ppt/tags/tag97.xml" ContentType="application/vnd.openxmlformats-officedocument.presentationml.tags+xml"/>
  <Override PartName="/ppt/notesSlides/notesSlide74.xml" ContentType="application/vnd.openxmlformats-officedocument.presentationml.notesSlide+xml"/>
  <Override PartName="/ppt/tags/tag98.xml" ContentType="application/vnd.openxmlformats-officedocument.presentationml.tags+xml"/>
  <Override PartName="/ppt/notesSlides/notesSlide75.xml" ContentType="application/vnd.openxmlformats-officedocument.presentationml.notesSlide+xml"/>
  <Override PartName="/ppt/tags/tag99.xml" ContentType="application/vnd.openxmlformats-officedocument.presentationml.tags+xml"/>
  <Override PartName="/ppt/notesSlides/notesSlide76.xml" ContentType="application/vnd.openxmlformats-officedocument.presentationml.notesSlide+xml"/>
  <Override PartName="/ppt/tags/tag100.xml" ContentType="application/vnd.openxmlformats-officedocument.presentationml.tags+xml"/>
  <Override PartName="/ppt/notesSlides/notesSlide77.xml" ContentType="application/vnd.openxmlformats-officedocument.presentationml.notesSlide+xml"/>
  <Override PartName="/ppt/tags/tag101.xml" ContentType="application/vnd.openxmlformats-officedocument.presentationml.tags+xml"/>
  <Override PartName="/ppt/notesSlides/notesSlide78.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9.xml" ContentType="application/vnd.openxmlformats-officedocument.presentationml.notesSlide+xml"/>
  <Override PartName="/ppt/tags/tag106.xml" ContentType="application/vnd.openxmlformats-officedocument.presentationml.tags+xml"/>
  <Override PartName="/ppt/notesSlides/notesSlide80.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81.xml" ContentType="application/vnd.openxmlformats-officedocument.presentationml.notesSlide+xml"/>
  <Override PartName="/ppt/tags/tag109.xml" ContentType="application/vnd.openxmlformats-officedocument.presentationml.tags+xml"/>
  <Override PartName="/ppt/notesSlides/notesSlide82.xml" ContentType="application/vnd.openxmlformats-officedocument.presentationml.notesSlide+xml"/>
  <Override PartName="/ppt/tags/tag110.xml" ContentType="application/vnd.openxmlformats-officedocument.presentationml.tags+xml"/>
  <Override PartName="/ppt/notesSlides/notesSlide83.xml" ContentType="application/vnd.openxmlformats-officedocument.presentationml.notesSlide+xml"/>
  <Override PartName="/ppt/tags/tag111.xml" ContentType="application/vnd.openxmlformats-officedocument.presentationml.tags+xml"/>
  <Override PartName="/ppt/notesSlides/notesSlide8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85.xml" ContentType="application/vnd.openxmlformats-officedocument.presentationml.notesSlide+xml"/>
  <Override PartName="/ppt/tags/tag114.xml" ContentType="application/vnd.openxmlformats-officedocument.presentationml.tags+xml"/>
  <Override PartName="/ppt/notesSlides/notesSlide86.xml" ContentType="application/vnd.openxmlformats-officedocument.presentationml.notesSlide+xml"/>
  <Override PartName="/ppt/tags/tag115.xml" ContentType="application/vnd.openxmlformats-officedocument.presentationml.tags+xml"/>
  <Override PartName="/ppt/notesSlides/notesSlide87.xml" ContentType="application/vnd.openxmlformats-officedocument.presentationml.notesSlide+xml"/>
  <Override PartName="/ppt/tags/tag116.xml" ContentType="application/vnd.openxmlformats-officedocument.presentationml.tags+xml"/>
  <Override PartName="/ppt/notesSlides/notesSlide88.xml" ContentType="application/vnd.openxmlformats-officedocument.presentationml.notesSlide+xml"/>
  <Override PartName="/ppt/tags/tag117.xml" ContentType="application/vnd.openxmlformats-officedocument.presentationml.tags+xml"/>
  <Override PartName="/ppt/notesSlides/notesSlide89.xml" ContentType="application/vnd.openxmlformats-officedocument.presentationml.notesSlide+xml"/>
  <Override PartName="/ppt/tags/tag118.xml" ContentType="application/vnd.openxmlformats-officedocument.presentationml.tags+xml"/>
  <Override PartName="/ppt/notesSlides/notesSlide90.xml" ContentType="application/vnd.openxmlformats-officedocument.presentationml.notesSlide+xml"/>
  <Override PartName="/ppt/tags/tag119.xml" ContentType="application/vnd.openxmlformats-officedocument.presentationml.tags+xml"/>
  <Override PartName="/ppt/notesSlides/notesSlide91.xml" ContentType="application/vnd.openxmlformats-officedocument.presentationml.notesSlide+xml"/>
  <Override PartName="/ppt/tags/tag120.xml" ContentType="application/vnd.openxmlformats-officedocument.presentationml.tags+xml"/>
  <Override PartName="/ppt/notesSlides/notesSlide92.xml" ContentType="application/vnd.openxmlformats-officedocument.presentationml.notesSlide+xml"/>
  <Override PartName="/ppt/tags/tag121.xml" ContentType="application/vnd.openxmlformats-officedocument.presentationml.tags+xml"/>
  <Override PartName="/ppt/notesSlides/notesSlide93.xml" ContentType="application/vnd.openxmlformats-officedocument.presentationml.notesSlide+xml"/>
  <Override PartName="/ppt/tags/tag122.xml" ContentType="application/vnd.openxmlformats-officedocument.presentationml.tags+xml"/>
  <Override PartName="/ppt/notesSlides/notesSlide94.xml" ContentType="application/vnd.openxmlformats-officedocument.presentationml.notesSlide+xml"/>
  <Override PartName="/ppt/tags/tag123.xml" ContentType="application/vnd.openxmlformats-officedocument.presentationml.tags+xml"/>
  <Override PartName="/ppt/notesSlides/notesSlide95.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96.xml" ContentType="application/vnd.openxmlformats-officedocument.presentationml.notesSlide+xml"/>
  <Override PartName="/ppt/tags/tag126.xml" ContentType="application/vnd.openxmlformats-officedocument.presentationml.tags+xml"/>
  <Override PartName="/ppt/notesSlides/notesSlide97.xml" ContentType="application/vnd.openxmlformats-officedocument.presentationml.notesSlide+xml"/>
  <Override PartName="/ppt/tags/tag127.xml" ContentType="application/vnd.openxmlformats-officedocument.presentationml.tags+xml"/>
  <Override PartName="/ppt/notesSlides/notesSlide98.xml" ContentType="application/vnd.openxmlformats-officedocument.presentationml.notesSlide+xml"/>
  <Override PartName="/ppt/tags/tag128.xml" ContentType="application/vnd.openxmlformats-officedocument.presentationml.tags+xml"/>
  <Override PartName="/ppt/notesSlides/notesSlide99.xml" ContentType="application/vnd.openxmlformats-officedocument.presentationml.notesSlide+xml"/>
  <Override PartName="/ppt/tags/tag129.xml" ContentType="application/vnd.openxmlformats-officedocument.presentationml.tags+xml"/>
  <Override PartName="/ppt/notesSlides/notesSlide100.xml" ContentType="application/vnd.openxmlformats-officedocument.presentationml.notesSlide+xml"/>
  <Override PartName="/ppt/tags/tag130.xml" ContentType="application/vnd.openxmlformats-officedocument.presentationml.tags+xml"/>
  <Override PartName="/ppt/notesSlides/notesSlide101.xml" ContentType="application/vnd.openxmlformats-officedocument.presentationml.notesSlide+xml"/>
  <Override PartName="/ppt/tags/tag131.xml" ContentType="application/vnd.openxmlformats-officedocument.presentationml.tags+xml"/>
  <Override PartName="/ppt/notesSlides/notesSlide102.xml" ContentType="application/vnd.openxmlformats-officedocument.presentationml.notesSlide+xml"/>
  <Override PartName="/ppt/tags/tag132.xml" ContentType="application/vnd.openxmlformats-officedocument.presentationml.tags+xml"/>
  <Override PartName="/ppt/notesSlides/notesSlide103.xml" ContentType="application/vnd.openxmlformats-officedocument.presentationml.notesSlide+xml"/>
  <Override PartName="/ppt/tags/tag133.xml" ContentType="application/vnd.openxmlformats-officedocument.presentationml.tags+xml"/>
  <Override PartName="/ppt/notesSlides/notesSlide104.xml" ContentType="application/vnd.openxmlformats-officedocument.presentationml.notesSlide+xml"/>
  <Override PartName="/ppt/tags/tag134.xml" ContentType="application/vnd.openxmlformats-officedocument.presentationml.tags+xml"/>
  <Override PartName="/ppt/notesSlides/notesSlide105.xml" ContentType="application/vnd.openxmlformats-officedocument.presentationml.notesSlide+xml"/>
  <Override PartName="/ppt/tags/tag135.xml" ContentType="application/vnd.openxmlformats-officedocument.presentationml.tags+xml"/>
  <Override PartName="/ppt/notesSlides/notesSlide106.xml" ContentType="application/vnd.openxmlformats-officedocument.presentationml.notesSlide+xml"/>
  <Override PartName="/ppt/tags/tag136.xml" ContentType="application/vnd.openxmlformats-officedocument.presentationml.tags+xml"/>
  <Override PartName="/ppt/notesSlides/notesSlide107.xml" ContentType="application/vnd.openxmlformats-officedocument.presentationml.notesSlide+xml"/>
  <Override PartName="/ppt/tags/tag137.xml" ContentType="application/vnd.openxmlformats-officedocument.presentationml.tags+xml"/>
  <Override PartName="/ppt/notesSlides/notesSlide108.xml" ContentType="application/vnd.openxmlformats-officedocument.presentationml.notesSlide+xml"/>
  <Override PartName="/ppt/tags/tag138.xml" ContentType="application/vnd.openxmlformats-officedocument.presentationml.tags+xml"/>
  <Override PartName="/ppt/notesSlides/notesSlide109.xml" ContentType="application/vnd.openxmlformats-officedocument.presentationml.notesSlide+xml"/>
  <Override PartName="/ppt/tags/tag139.xml" ContentType="application/vnd.openxmlformats-officedocument.presentationml.tags+xml"/>
  <Override PartName="/ppt/notesSlides/notesSlide110.xml" ContentType="application/vnd.openxmlformats-officedocument.presentationml.notesSlide+xml"/>
  <Override PartName="/ppt/tags/tag140.xml" ContentType="application/vnd.openxmlformats-officedocument.presentationml.tags+xml"/>
  <Override PartName="/ppt/notesSlides/notesSlide111.xml" ContentType="application/vnd.openxmlformats-officedocument.presentationml.notesSlide+xml"/>
  <Override PartName="/ppt/tags/tag141.xml" ContentType="application/vnd.openxmlformats-officedocument.presentationml.tags+xml"/>
  <Override PartName="/ppt/notesSlides/notesSlide112.xml" ContentType="application/vnd.openxmlformats-officedocument.presentationml.notesSlide+xml"/>
  <Override PartName="/ppt/tags/tag142.xml" ContentType="application/vnd.openxmlformats-officedocument.presentationml.tags+xml"/>
  <Override PartName="/ppt/notesSlides/notesSlide113.xml" ContentType="application/vnd.openxmlformats-officedocument.presentationml.notesSlide+xml"/>
  <Override PartName="/ppt/tags/tag143.xml" ContentType="application/vnd.openxmlformats-officedocument.presentationml.tags+xml"/>
  <Override PartName="/ppt/notesSlides/notesSlide114.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115.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116.xml" ContentType="application/vnd.openxmlformats-officedocument.presentationml.notesSlide+xml"/>
  <Override PartName="/ppt/tags/tag148.xml" ContentType="application/vnd.openxmlformats-officedocument.presentationml.tags+xml"/>
  <Override PartName="/ppt/notesSlides/notesSlide117.xml" ContentType="application/vnd.openxmlformats-officedocument.presentationml.notesSlide+xml"/>
  <Override PartName="/ppt/tags/tag149.xml" ContentType="application/vnd.openxmlformats-officedocument.presentationml.tags+xml"/>
  <Override PartName="/ppt/notesSlides/notesSlide118.xml" ContentType="application/vnd.openxmlformats-officedocument.presentationml.notesSlide+xml"/>
  <Override PartName="/ppt/tags/tag150.xml" ContentType="application/vnd.openxmlformats-officedocument.presentationml.tags+xml"/>
  <Override PartName="/ppt/notesSlides/notesSlide119.xml" ContentType="application/vnd.openxmlformats-officedocument.presentationml.notesSlide+xml"/>
  <Override PartName="/ppt/tags/tag151.xml" ContentType="application/vnd.openxmlformats-officedocument.presentationml.tags+xml"/>
  <Override PartName="/ppt/notesSlides/notesSlide120.xml" ContentType="application/vnd.openxmlformats-officedocument.presentationml.notesSlide+xml"/>
  <Override PartName="/ppt/tags/tag152.xml" ContentType="application/vnd.openxmlformats-officedocument.presentationml.tags+xml"/>
  <Override PartName="/ppt/notesSlides/notesSlide121.xml" ContentType="application/vnd.openxmlformats-officedocument.presentationml.notesSlide+xml"/>
  <Override PartName="/ppt/tags/tag153.xml" ContentType="application/vnd.openxmlformats-officedocument.presentationml.tags+xml"/>
  <Override PartName="/ppt/notesSlides/notesSlide122.xml" ContentType="application/vnd.openxmlformats-officedocument.presentationml.notesSlide+xml"/>
  <Override PartName="/ppt/tags/tag154.xml" ContentType="application/vnd.openxmlformats-officedocument.presentationml.tags+xml"/>
  <Override PartName="/ppt/notesSlides/notesSlide123.xml" ContentType="application/vnd.openxmlformats-officedocument.presentationml.notesSlide+xml"/>
  <Override PartName="/ppt/tags/tag155.xml" ContentType="application/vnd.openxmlformats-officedocument.presentationml.tags+xml"/>
  <Override PartName="/ppt/notesSlides/notesSlide124.xml" ContentType="application/vnd.openxmlformats-officedocument.presentationml.notesSlide+xml"/>
  <Override PartName="/ppt/tags/tag156.xml" ContentType="application/vnd.openxmlformats-officedocument.presentationml.tags+xml"/>
  <Override PartName="/ppt/notesSlides/notesSlide125.xml" ContentType="application/vnd.openxmlformats-officedocument.presentationml.notesSlide+xml"/>
  <Override PartName="/ppt/tags/tag157.xml" ContentType="application/vnd.openxmlformats-officedocument.presentationml.tags+xml"/>
  <Override PartName="/ppt/notesSlides/notesSlide12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127.xml" ContentType="application/vnd.openxmlformats-officedocument.presentationml.notesSlide+xml"/>
  <Override PartName="/ppt/tags/tag160.xml" ContentType="application/vnd.openxmlformats-officedocument.presentationml.tags+xml"/>
  <Override PartName="/ppt/notesSlides/notesSlide128.xml" ContentType="application/vnd.openxmlformats-officedocument.presentationml.notesSlide+xml"/>
  <Override PartName="/ppt/tags/tag161.xml" ContentType="application/vnd.openxmlformats-officedocument.presentationml.tags+xml"/>
  <Override PartName="/ppt/notesSlides/notesSlide129.xml" ContentType="application/vnd.openxmlformats-officedocument.presentationml.notesSlide+xml"/>
  <Override PartName="/ppt/tags/tag162.xml" ContentType="application/vnd.openxmlformats-officedocument.presentationml.tags+xml"/>
  <Override PartName="/ppt/notesSlides/notesSlide130.xml" ContentType="application/vnd.openxmlformats-officedocument.presentationml.notesSlide+xml"/>
  <Override PartName="/ppt/tags/tag163.xml" ContentType="application/vnd.openxmlformats-officedocument.presentationml.tags+xml"/>
  <Override PartName="/ppt/notesSlides/notesSlide131.xml" ContentType="application/vnd.openxmlformats-officedocument.presentationml.notesSlide+xml"/>
  <Override PartName="/ppt/tags/tag164.xml" ContentType="application/vnd.openxmlformats-officedocument.presentationml.tags+xml"/>
  <Override PartName="/ppt/notesSlides/notesSlide132.xml" ContentType="application/vnd.openxmlformats-officedocument.presentationml.notesSlide+xml"/>
  <Override PartName="/ppt/tags/tag165.xml" ContentType="application/vnd.openxmlformats-officedocument.presentationml.tags+xml"/>
  <Override PartName="/ppt/notesSlides/notesSlide133.xml" ContentType="application/vnd.openxmlformats-officedocument.presentationml.notesSlide+xml"/>
  <Override PartName="/ppt/tags/tag166.xml" ContentType="application/vnd.openxmlformats-officedocument.presentationml.tags+xml"/>
  <Override PartName="/ppt/notesSlides/notesSlide134.xml" ContentType="application/vnd.openxmlformats-officedocument.presentationml.notesSlide+xml"/>
  <Override PartName="/ppt/tags/tag167.xml" ContentType="application/vnd.openxmlformats-officedocument.presentationml.tags+xml"/>
  <Override PartName="/ppt/notesSlides/notesSlide135.xml" ContentType="application/vnd.openxmlformats-officedocument.presentationml.notesSlide+xml"/>
  <Override PartName="/ppt/tags/tag168.xml" ContentType="application/vnd.openxmlformats-officedocument.presentationml.tags+xml"/>
  <Override PartName="/ppt/notesSlides/notesSlide136.xml" ContentType="application/vnd.openxmlformats-officedocument.presentationml.notesSlide+xml"/>
  <Override PartName="/ppt/tags/tag169.xml" ContentType="application/vnd.openxmlformats-officedocument.presentationml.tags+xml"/>
  <Override PartName="/ppt/notesSlides/notesSlide137.xml" ContentType="application/vnd.openxmlformats-officedocument.presentationml.notesSlide+xml"/>
  <Override PartName="/ppt/tags/tag170.xml" ContentType="application/vnd.openxmlformats-officedocument.presentationml.tags+xml"/>
  <Override PartName="/ppt/notesSlides/notesSlide138.xml" ContentType="application/vnd.openxmlformats-officedocument.presentationml.notesSlide+xml"/>
  <Override PartName="/ppt/tags/tag171.xml" ContentType="application/vnd.openxmlformats-officedocument.presentationml.tags+xml"/>
  <Override PartName="/ppt/notesSlides/notesSlide139.xml" ContentType="application/vnd.openxmlformats-officedocument.presentationml.notesSlide+xml"/>
  <Override PartName="/ppt/tags/tag172.xml" ContentType="application/vnd.openxmlformats-officedocument.presentationml.tags+xml"/>
  <Override PartName="/ppt/notesSlides/notesSlide140.xml" ContentType="application/vnd.openxmlformats-officedocument.presentationml.notesSlide+xml"/>
  <Override PartName="/ppt/tags/tag173.xml" ContentType="application/vnd.openxmlformats-officedocument.presentationml.tags+xml"/>
  <Override PartName="/ppt/notesSlides/notesSlide141.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142.xml" ContentType="application/vnd.openxmlformats-officedocument.presentationml.notesSlide+xml"/>
  <Override PartName="/ppt/tags/tag176.xml" ContentType="application/vnd.openxmlformats-officedocument.presentationml.tags+xml"/>
  <Override PartName="/ppt/notesSlides/notesSlide143.xml" ContentType="application/vnd.openxmlformats-officedocument.presentationml.notesSlide+xml"/>
  <Override PartName="/ppt/tags/tag177.xml" ContentType="application/vnd.openxmlformats-officedocument.presentationml.tags+xml"/>
  <Override PartName="/ppt/notesSlides/notesSlide144.xml" ContentType="application/vnd.openxmlformats-officedocument.presentationml.notesSlide+xml"/>
  <Override PartName="/ppt/tags/tag178.xml" ContentType="application/vnd.openxmlformats-officedocument.presentationml.tags+xml"/>
  <Override PartName="/ppt/notesSlides/notesSlide145.xml" ContentType="application/vnd.openxmlformats-officedocument.presentationml.notesSlide+xml"/>
  <Override PartName="/ppt/tags/tag179.xml" ContentType="application/vnd.openxmlformats-officedocument.presentationml.tags+xml"/>
  <Override PartName="/ppt/notesSlides/notesSlide146.xml" ContentType="application/vnd.openxmlformats-officedocument.presentationml.notesSlide+xml"/>
  <Override PartName="/ppt/tags/tag180.xml" ContentType="application/vnd.openxmlformats-officedocument.presentationml.tags+xml"/>
  <Override PartName="/ppt/notesSlides/notesSlide147.xml" ContentType="application/vnd.openxmlformats-officedocument.presentationml.notesSlide+xml"/>
  <Override PartName="/ppt/tags/tag181.xml" ContentType="application/vnd.openxmlformats-officedocument.presentationml.tags+xml"/>
  <Override PartName="/ppt/notesSlides/notesSlide148.xml" ContentType="application/vnd.openxmlformats-officedocument.presentationml.notesSlide+xml"/>
  <Override PartName="/ppt/tags/tag182.xml" ContentType="application/vnd.openxmlformats-officedocument.presentationml.tags+xml"/>
  <Override PartName="/ppt/notesSlides/notesSlide149.xml" ContentType="application/vnd.openxmlformats-officedocument.presentationml.notesSlide+xml"/>
  <Override PartName="/ppt/tags/tag183.xml" ContentType="application/vnd.openxmlformats-officedocument.presentationml.tags+xml"/>
  <Override PartName="/ppt/notesSlides/notesSlide150.xml" ContentType="application/vnd.openxmlformats-officedocument.presentationml.notesSlide+xml"/>
  <Override PartName="/ppt/tags/tag184.xml" ContentType="application/vnd.openxmlformats-officedocument.presentationml.tags+xml"/>
  <Override PartName="/ppt/notesSlides/notesSlide151.xml" ContentType="application/vnd.openxmlformats-officedocument.presentationml.notesSlide+xml"/>
  <Override PartName="/ppt/tags/tag185.xml" ContentType="application/vnd.openxmlformats-officedocument.presentationml.tags+xml"/>
  <Override PartName="/ppt/notesSlides/notesSlide152.xml" ContentType="application/vnd.openxmlformats-officedocument.presentationml.notesSlide+xml"/>
  <Override PartName="/ppt/tags/tag186.xml" ContentType="application/vnd.openxmlformats-officedocument.presentationml.tags+xml"/>
  <Override PartName="/ppt/notesSlides/notesSlide153.xml" ContentType="application/vnd.openxmlformats-officedocument.presentationml.notesSlide+xml"/>
  <Override PartName="/ppt/tags/tag187.xml" ContentType="application/vnd.openxmlformats-officedocument.presentationml.tags+xml"/>
  <Override PartName="/ppt/notesSlides/notesSlide154.xml" ContentType="application/vnd.openxmlformats-officedocument.presentationml.notesSlide+xml"/>
  <Override PartName="/ppt/tags/tag188.xml" ContentType="application/vnd.openxmlformats-officedocument.presentationml.tags+xml"/>
  <Override PartName="/ppt/notesSlides/notesSlide155.xml" ContentType="application/vnd.openxmlformats-officedocument.presentationml.notesSlide+xml"/>
  <Override PartName="/ppt/tags/tag189.xml" ContentType="application/vnd.openxmlformats-officedocument.presentationml.tags+xml"/>
  <Override PartName="/ppt/notesSlides/notesSlide156.xml" ContentType="application/vnd.openxmlformats-officedocument.presentationml.notesSlide+xml"/>
  <Override PartName="/ppt/tags/tag190.xml" ContentType="application/vnd.openxmlformats-officedocument.presentationml.tags+xml"/>
  <Override PartName="/ppt/notesSlides/notesSlide157.xml" ContentType="application/vnd.openxmlformats-officedocument.presentationml.notesSlide+xml"/>
  <Override PartName="/ppt/tags/tag191.xml" ContentType="application/vnd.openxmlformats-officedocument.presentationml.tags+xml"/>
  <Override PartName="/ppt/notesSlides/notesSlide158.xml" ContentType="application/vnd.openxmlformats-officedocument.presentationml.notesSlide+xml"/>
  <Override PartName="/ppt/tags/tag192.xml" ContentType="application/vnd.openxmlformats-officedocument.presentationml.tags+xml"/>
  <Override PartName="/ppt/notesSlides/notesSlide159.xml" ContentType="application/vnd.openxmlformats-officedocument.presentationml.notesSlide+xml"/>
  <Override PartName="/ppt/tags/tag193.xml" ContentType="application/vnd.openxmlformats-officedocument.presentationml.tags+xml"/>
  <Override PartName="/ppt/notesSlides/notesSlide160.xml" ContentType="application/vnd.openxmlformats-officedocument.presentationml.notesSlide+xml"/>
  <Override PartName="/ppt/tags/tag194.xml" ContentType="application/vnd.openxmlformats-officedocument.presentationml.tags+xml"/>
  <Override PartName="/ppt/notesSlides/notesSlide161.xml" ContentType="application/vnd.openxmlformats-officedocument.presentationml.notesSlide+xml"/>
  <Override PartName="/ppt/tags/tag195.xml" ContentType="application/vnd.openxmlformats-officedocument.presentationml.tags+xml"/>
  <Override PartName="/ppt/notesSlides/notesSlide162.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notesSlides/notesSlide163.xml" ContentType="application/vnd.openxmlformats-officedocument.presentationml.notesSlide+xml"/>
  <Override PartName="/ppt/tags/tag198.xml" ContentType="application/vnd.openxmlformats-officedocument.presentationml.tags+xml"/>
  <Override PartName="/ppt/notesSlides/notesSlide164.xml" ContentType="application/vnd.openxmlformats-officedocument.presentationml.notesSlide+xml"/>
  <Override PartName="/ppt/tags/tag199.xml" ContentType="application/vnd.openxmlformats-officedocument.presentationml.tags+xml"/>
  <Override PartName="/ppt/notesSlides/notesSlide165.xml" ContentType="application/vnd.openxmlformats-officedocument.presentationml.notesSlide+xml"/>
  <Override PartName="/ppt/tags/tag200.xml" ContentType="application/vnd.openxmlformats-officedocument.presentationml.tags+xml"/>
  <Override PartName="/ppt/notesSlides/notesSlide166.xml" ContentType="application/vnd.openxmlformats-officedocument.presentationml.notesSlide+xml"/>
  <Override PartName="/ppt/tags/tag201.xml" ContentType="application/vnd.openxmlformats-officedocument.presentationml.tags+xml"/>
  <Override PartName="/ppt/notesSlides/notesSlide167.xml" ContentType="application/vnd.openxmlformats-officedocument.presentationml.notesSlide+xml"/>
  <Override PartName="/ppt/tags/tag202.xml" ContentType="application/vnd.openxmlformats-officedocument.presentationml.tags+xml"/>
  <Override PartName="/ppt/notesSlides/notesSlide168.xml" ContentType="application/vnd.openxmlformats-officedocument.presentationml.notesSlide+xml"/>
  <Override PartName="/ppt/tags/tag203.xml" ContentType="application/vnd.openxmlformats-officedocument.presentationml.tags+xml"/>
  <Override PartName="/ppt/notesSlides/notesSlide169.xml" ContentType="application/vnd.openxmlformats-officedocument.presentationml.notesSlide+xml"/>
  <Override PartName="/ppt/tags/tag204.xml" ContentType="application/vnd.openxmlformats-officedocument.presentationml.tags+xml"/>
  <Override PartName="/ppt/notesSlides/notesSlide170.xml" ContentType="application/vnd.openxmlformats-officedocument.presentationml.notesSlide+xml"/>
  <Override PartName="/ppt/tags/tag205.xml" ContentType="application/vnd.openxmlformats-officedocument.presentationml.tags+xml"/>
  <Override PartName="/ppt/notesSlides/notesSlide171.xml" ContentType="application/vnd.openxmlformats-officedocument.presentationml.notesSlide+xml"/>
  <Override PartName="/ppt/tags/tag206.xml" ContentType="application/vnd.openxmlformats-officedocument.presentationml.tags+xml"/>
  <Override PartName="/ppt/notesSlides/notesSlide172.xml" ContentType="application/vnd.openxmlformats-officedocument.presentationml.notesSlide+xml"/>
  <Override PartName="/ppt/tags/tag207.xml" ContentType="application/vnd.openxmlformats-officedocument.presentationml.tags+xml"/>
  <Override PartName="/ppt/notesSlides/notesSlide173.xml" ContentType="application/vnd.openxmlformats-officedocument.presentationml.notesSlide+xml"/>
  <Override PartName="/ppt/tags/tag208.xml" ContentType="application/vnd.openxmlformats-officedocument.presentationml.tags+xml"/>
  <Override PartName="/ppt/notesSlides/notesSlide174.xml" ContentType="application/vnd.openxmlformats-officedocument.presentationml.notesSlide+xml"/>
  <Override PartName="/ppt/tags/tag209.xml" ContentType="application/vnd.openxmlformats-officedocument.presentationml.tags+xml"/>
  <Override PartName="/ppt/notesSlides/notesSlide175.xml" ContentType="application/vnd.openxmlformats-officedocument.presentationml.notesSlide+xml"/>
  <Override PartName="/ppt/tags/tag210.xml" ContentType="application/vnd.openxmlformats-officedocument.presentationml.tags+xml"/>
  <Override PartName="/ppt/notesSlides/notesSlide176.xml" ContentType="application/vnd.openxmlformats-officedocument.presentationml.notesSlide+xml"/>
  <Override PartName="/ppt/tags/tag212.xml" ContentType="application/vnd.openxmlformats-officedocument.presentationml.tags+xml"/>
  <Override PartName="/ppt/notesSlides/notesSlide177.xml" ContentType="application/vnd.openxmlformats-officedocument.presentationml.notesSlide+xml"/>
  <Override PartName="/ppt/tags/tag213.xml" ContentType="application/vnd.openxmlformats-officedocument.presentationml.tags+xml"/>
  <Override PartName="/ppt/notesSlides/notesSlide178.xml" ContentType="application/vnd.openxmlformats-officedocument.presentationml.notesSlide+xml"/>
  <Override PartName="/ppt/tags/tag214.xml" ContentType="application/vnd.openxmlformats-officedocument.presentationml.tags+xml"/>
  <Override PartName="/ppt/notesSlides/notesSlide179.xml" ContentType="application/vnd.openxmlformats-officedocument.presentationml.notesSlide+xml"/>
  <Override PartName="/ppt/tags/tag215.xml" ContentType="application/vnd.openxmlformats-officedocument.presentationml.tags+xml"/>
  <Override PartName="/ppt/notesSlides/notesSlide180.xml" ContentType="application/vnd.openxmlformats-officedocument.presentationml.notesSlide+xml"/>
  <Override PartName="/ppt/tags/tag216.xml" ContentType="application/vnd.openxmlformats-officedocument.presentationml.tags+xml"/>
  <Override PartName="/ppt/notesSlides/notesSlide181.xml" ContentType="application/vnd.openxmlformats-officedocument.presentationml.notesSlide+xml"/>
  <Override PartName="/ppt/tags/tag217.xml" ContentType="application/vnd.openxmlformats-officedocument.presentationml.tags+xml"/>
  <Override PartName="/ppt/notesSlides/notesSlide182.xml" ContentType="application/vnd.openxmlformats-officedocument.presentationml.notesSlide+xml"/>
  <Override PartName="/ppt/tags/tag218.xml" ContentType="application/vnd.openxmlformats-officedocument.presentationml.tags+xml"/>
  <Override PartName="/ppt/notesSlides/notesSlide183.xml" ContentType="application/vnd.openxmlformats-officedocument.presentationml.notesSlide+xml"/>
  <Override PartName="/ppt/tags/tag219.xml" ContentType="application/vnd.openxmlformats-officedocument.presentationml.tags+xml"/>
  <Override PartName="/ppt/notesSlides/notesSlide184.xml" ContentType="application/vnd.openxmlformats-officedocument.presentationml.notesSlide+xml"/>
  <Override PartName="/ppt/tags/tag220.xml" ContentType="application/vnd.openxmlformats-officedocument.presentationml.tags+xml"/>
  <Override PartName="/ppt/notesSlides/notesSlide185.xml" ContentType="application/vnd.openxmlformats-officedocument.presentationml.notesSlide+xml"/>
  <Override PartName="/ppt/tags/tag221.xml" ContentType="application/vnd.openxmlformats-officedocument.presentationml.tags+xml"/>
  <Override PartName="/ppt/notesSlides/notesSlide186.xml" ContentType="application/vnd.openxmlformats-officedocument.presentationml.notesSlide+xml"/>
  <Override PartName="/ppt/tags/tag222.xml" ContentType="application/vnd.openxmlformats-officedocument.presentationml.tags+xml"/>
  <Override PartName="/ppt/notesSlides/notesSlide187.xml" ContentType="application/vnd.openxmlformats-officedocument.presentationml.notesSlide+xml"/>
  <Override PartName="/ppt/tags/tag223.xml" ContentType="application/vnd.openxmlformats-officedocument.presentationml.tags+xml"/>
  <Override PartName="/ppt/notesSlides/notesSlide18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24.xml" ContentType="application/vnd.openxmlformats-officedocument.presentationml.tags+xml"/>
  <Override PartName="/ppt/notesSlides/notesSlide18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225.xml" ContentType="application/vnd.openxmlformats-officedocument.presentationml.tags+xml"/>
  <Override PartName="/ppt/notesSlides/notesSlide190.xml" ContentType="application/vnd.openxmlformats-officedocument.presentationml.notesSlide+xml"/>
  <Override PartName="/ppt/tags/tag226.xml" ContentType="application/vnd.openxmlformats-officedocument.presentationml.tags+xml"/>
  <Override PartName="/ppt/notesSlides/notesSlide191.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notesSlides/notesSlide192.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notesSlides/notesSlide193.xml" ContentType="application/vnd.openxmlformats-officedocument.presentationml.notesSlide+xml"/>
  <Override PartName="/ppt/tags/tag231.xml" ContentType="application/vnd.openxmlformats-officedocument.presentationml.tags+xml"/>
  <Override PartName="/ppt/notesSlides/notesSlide194.xml" ContentType="application/vnd.openxmlformats-officedocument.presentationml.notesSlide+xml"/>
  <Override PartName="/ppt/tags/tag232.xml" ContentType="application/vnd.openxmlformats-officedocument.presentationml.tags+xml"/>
  <Override PartName="/ppt/notesSlides/notesSlide195.xml" ContentType="application/vnd.openxmlformats-officedocument.presentationml.notesSlide+xml"/>
  <Override PartName="/ppt/tags/tag233.xml" ContentType="application/vnd.openxmlformats-officedocument.presentationml.tags+xml"/>
  <Override PartName="/ppt/notesSlides/notesSlide196.xml" ContentType="application/vnd.openxmlformats-officedocument.presentationml.notesSlide+xml"/>
  <Override PartName="/ppt/tags/tag234.xml" ContentType="application/vnd.openxmlformats-officedocument.presentationml.tags+xml"/>
  <Override PartName="/ppt/notesSlides/notesSlide197.xml" ContentType="application/vnd.openxmlformats-officedocument.presentationml.notesSlide+xml"/>
  <Override PartName="/ppt/tags/tag235.xml" ContentType="application/vnd.openxmlformats-officedocument.presentationml.tags+xml"/>
  <Override PartName="/ppt/notesSlides/notesSlide198.xml" ContentType="application/vnd.openxmlformats-officedocument.presentationml.notesSlide+xml"/>
  <Override PartName="/ppt/tags/tag236.xml" ContentType="application/vnd.openxmlformats-officedocument.presentationml.tags+xml"/>
  <Override PartName="/ppt/notesSlides/notesSlide199.xml" ContentType="application/vnd.openxmlformats-officedocument.presentationml.notesSlide+xml"/>
  <Override PartName="/ppt/tags/tag237.xml" ContentType="application/vnd.openxmlformats-officedocument.presentationml.tags+xml"/>
  <Override PartName="/ppt/notesSlides/notesSlide200.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notesSlides/notesSlide201.xml" ContentType="application/vnd.openxmlformats-officedocument.presentationml.notesSlide+xml"/>
  <Override PartName="/ppt/tags/tag240.xml" ContentType="application/vnd.openxmlformats-officedocument.presentationml.tags+xml"/>
  <Override PartName="/ppt/notesSlides/notesSlide202.xml" ContentType="application/vnd.openxmlformats-officedocument.presentationml.notesSlide+xml"/>
  <Override PartName="/ppt/tags/tag241.xml" ContentType="application/vnd.openxmlformats-officedocument.presentationml.tags+xml"/>
  <Override PartName="/ppt/notesSlides/notesSlide203.xml" ContentType="application/vnd.openxmlformats-officedocument.presentationml.notesSlide+xml"/>
  <Override PartName="/ppt/tags/tag242.xml" ContentType="application/vnd.openxmlformats-officedocument.presentationml.tags+xml"/>
  <Override PartName="/ppt/notesSlides/notesSlide204.xml" ContentType="application/vnd.openxmlformats-officedocument.presentationml.notesSlide+xml"/>
  <Override PartName="/ppt/tags/tag243.xml" ContentType="application/vnd.openxmlformats-officedocument.presentationml.tags+xml"/>
  <Override PartName="/ppt/notesSlides/notesSlide205.xml" ContentType="application/vnd.openxmlformats-officedocument.presentationml.notesSlide+xml"/>
  <Override PartName="/ppt/tags/tag244.xml" ContentType="application/vnd.openxmlformats-officedocument.presentationml.tags+xml"/>
  <Override PartName="/ppt/notesSlides/notesSlide206.xml" ContentType="application/vnd.openxmlformats-officedocument.presentationml.notesSlide+xml"/>
  <Override PartName="/ppt/tags/tag245.xml" ContentType="application/vnd.openxmlformats-officedocument.presentationml.tags+xml"/>
  <Override PartName="/ppt/notesSlides/notesSlide207.xml" ContentType="application/vnd.openxmlformats-officedocument.presentationml.notesSlide+xml"/>
  <Override PartName="/ppt/tags/tag246.xml" ContentType="application/vnd.openxmlformats-officedocument.presentationml.tags+xml"/>
  <Override PartName="/ppt/notesSlides/notesSlide208.xml" ContentType="application/vnd.openxmlformats-officedocument.presentationml.notesSlide+xml"/>
  <Override PartName="/ppt/tags/tag247.xml" ContentType="application/vnd.openxmlformats-officedocument.presentationml.tags+xml"/>
  <Override PartName="/ppt/notesSlides/notesSlide209.xml" ContentType="application/vnd.openxmlformats-officedocument.presentationml.notesSlide+xml"/>
  <Override PartName="/ppt/tags/tag248.xml" ContentType="application/vnd.openxmlformats-officedocument.presentationml.tags+xml"/>
  <Override PartName="/ppt/notesSlides/notesSlide210.xml" ContentType="application/vnd.openxmlformats-officedocument.presentationml.notesSlide+xml"/>
  <Override PartName="/ppt/tags/tag249.xml" ContentType="application/vnd.openxmlformats-officedocument.presentationml.tags+xml"/>
  <Override PartName="/ppt/notesSlides/notesSlide211.xml" ContentType="application/vnd.openxmlformats-officedocument.presentationml.notesSlide+xml"/>
  <Override PartName="/ppt/tags/tag250.xml" ContentType="application/vnd.openxmlformats-officedocument.presentationml.tags+xml"/>
  <Override PartName="/ppt/notesSlides/notesSlide212.xml" ContentType="application/vnd.openxmlformats-officedocument.presentationml.notesSlide+xml"/>
  <Override PartName="/ppt/tags/tag251.xml" ContentType="application/vnd.openxmlformats-officedocument.presentationml.tags+xml"/>
  <Override PartName="/ppt/notesSlides/notesSlide213.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notesSlides/notesSlide214.xml" ContentType="application/vnd.openxmlformats-officedocument.presentationml.notesSlide+xml"/>
  <Override PartName="/ppt/tags/tag254.xml" ContentType="application/vnd.openxmlformats-officedocument.presentationml.tags+xml"/>
  <Override PartName="/ppt/notesSlides/notesSlide215.xml" ContentType="application/vnd.openxmlformats-officedocument.presentationml.notesSlide+xml"/>
  <Override PartName="/ppt/tags/tag255.xml" ContentType="application/vnd.openxmlformats-officedocument.presentationml.tags+xml"/>
  <Override PartName="/ppt/notesSlides/notesSlide216.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notesSlides/notesSlide217.xml" ContentType="application/vnd.openxmlformats-officedocument.presentationml.notesSlide+xml"/>
  <Override PartName="/ppt/tags/tag258.xml" ContentType="application/vnd.openxmlformats-officedocument.presentationml.tags+xml"/>
  <Override PartName="/ppt/notesSlides/notesSlide218.xml" ContentType="application/vnd.openxmlformats-officedocument.presentationml.notesSlide+xml"/>
  <Override PartName="/ppt/tags/tag259.xml" ContentType="application/vnd.openxmlformats-officedocument.presentationml.tags+xml"/>
  <Override PartName="/ppt/notesSlides/notesSlide219.xml" ContentType="application/vnd.openxmlformats-officedocument.presentationml.notesSlide+xml"/>
  <Override PartName="/ppt/tags/tag260.xml" ContentType="application/vnd.openxmlformats-officedocument.presentationml.tags+xml"/>
  <Override PartName="/ppt/notesSlides/notesSlide220.xml" ContentType="application/vnd.openxmlformats-officedocument.presentationml.notesSlide+xml"/>
  <Override PartName="/ppt/tags/tag261.xml" ContentType="application/vnd.openxmlformats-officedocument.presentationml.tags+xml"/>
  <Override PartName="/ppt/notesSlides/notesSlide221.xml" ContentType="application/vnd.openxmlformats-officedocument.presentationml.notesSlide+xml"/>
  <Override PartName="/ppt/tags/tag262.xml" ContentType="application/vnd.openxmlformats-officedocument.presentationml.tags+xml"/>
  <Override PartName="/ppt/notesSlides/notesSlide222.xml" ContentType="application/vnd.openxmlformats-officedocument.presentationml.notesSlide+xml"/>
  <Override PartName="/ppt/tags/tag263.xml" ContentType="application/vnd.openxmlformats-officedocument.presentationml.tags+xml"/>
  <Override PartName="/ppt/notesSlides/notesSlide223.xml" ContentType="application/vnd.openxmlformats-officedocument.presentationml.notesSlide+xml"/>
  <Override PartName="/ppt/tags/tag264.xml" ContentType="application/vnd.openxmlformats-officedocument.presentationml.tags+xml"/>
  <Override PartName="/ppt/notesSlides/notesSlide224.xml" ContentType="application/vnd.openxmlformats-officedocument.presentationml.notesSlide+xml"/>
  <Override PartName="/ppt/tags/tag265.xml" ContentType="application/vnd.openxmlformats-officedocument.presentationml.tags+xml"/>
  <Override PartName="/ppt/notesSlides/notesSlide225.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notesSlides/notesSlide226.xml" ContentType="application/vnd.openxmlformats-officedocument.presentationml.notesSlide+xml"/>
  <Override PartName="/ppt/tags/tag268.xml" ContentType="application/vnd.openxmlformats-officedocument.presentationml.tags+xml"/>
  <Override PartName="/ppt/notesSlides/notesSlide227.xml" ContentType="application/vnd.openxmlformats-officedocument.presentationml.notesSlide+xml"/>
  <Override PartName="/ppt/tags/tag269.xml" ContentType="application/vnd.openxmlformats-officedocument.presentationml.tags+xml"/>
  <Override PartName="/ppt/notesSlides/notesSlide228.xml" ContentType="application/vnd.openxmlformats-officedocument.presentationml.notesSlide+xml"/>
  <Override PartName="/ppt/tags/tag270.xml" ContentType="application/vnd.openxmlformats-officedocument.presentationml.tags+xml"/>
  <Override PartName="/ppt/notesSlides/notesSlide229.xml" ContentType="application/vnd.openxmlformats-officedocument.presentationml.notesSlide+xml"/>
  <Override PartName="/ppt/tags/tag271.xml" ContentType="application/vnd.openxmlformats-officedocument.presentationml.tags+xml"/>
  <Override PartName="/ppt/notesSlides/notesSlide230.xml" ContentType="application/vnd.openxmlformats-officedocument.presentationml.notesSlide+xml"/>
  <Override PartName="/ppt/tags/tag272.xml" ContentType="application/vnd.openxmlformats-officedocument.presentationml.tags+xml"/>
  <Override PartName="/ppt/notesSlides/notesSlide231.xml" ContentType="application/vnd.openxmlformats-officedocument.presentationml.notesSlide+xml"/>
  <Override PartName="/ppt/tags/tag273.xml" ContentType="application/vnd.openxmlformats-officedocument.presentationml.tags+xml"/>
  <Override PartName="/ppt/notesSlides/notesSlide232.xml" ContentType="application/vnd.openxmlformats-officedocument.presentationml.notesSlide+xml"/>
  <Override PartName="/ppt/tags/tag274.xml" ContentType="application/vnd.openxmlformats-officedocument.presentationml.tags+xml"/>
  <Override PartName="/ppt/notesSlides/notesSlide233.xml" ContentType="application/vnd.openxmlformats-officedocument.presentationml.notesSlide+xml"/>
  <Override PartName="/ppt/tags/tag275.xml" ContentType="application/vnd.openxmlformats-officedocument.presentationml.tags+xml"/>
  <Override PartName="/ppt/notesSlides/notesSlide234.xml" ContentType="application/vnd.openxmlformats-officedocument.presentationml.notesSlide+xml"/>
  <Override PartName="/ppt/tags/tag276.xml" ContentType="application/vnd.openxmlformats-officedocument.presentationml.tags+xml"/>
  <Override PartName="/ppt/notesSlides/notesSlide235.xml" ContentType="application/vnd.openxmlformats-officedocument.presentationml.notesSlide+xml"/>
  <Override PartName="/ppt/tags/tag277.xml" ContentType="application/vnd.openxmlformats-officedocument.presentationml.tags+xml"/>
  <Override PartName="/ppt/tags/tag279.xml" ContentType="application/vnd.openxmlformats-officedocument.presentationml.tags+xml"/>
  <Override PartName="/ppt/notesSlides/notesSlide236.xml" ContentType="application/vnd.openxmlformats-officedocument.presentationml.notesSlide+xml"/>
  <Override PartName="/ppt/tags/tag280.xml" ContentType="application/vnd.openxmlformats-officedocument.presentationml.tags+xml"/>
  <Override PartName="/ppt/notesSlides/notesSlide237.xml" ContentType="application/vnd.openxmlformats-officedocument.presentationml.notesSlide+xml"/>
  <Override PartName="/ppt/tags/tag282.xml" ContentType="application/vnd.openxmlformats-officedocument.presentationml.tags+xml"/>
  <Override PartName="/ppt/notesSlides/notesSlide238.xml" ContentType="application/vnd.openxmlformats-officedocument.presentationml.notesSlide+xml"/>
  <Override PartName="/ppt/tags/tag283.xml" ContentType="application/vnd.openxmlformats-officedocument.presentationml.tags+xml"/>
  <Override PartName="/ppt/notesSlides/notesSlide239.xml" ContentType="application/vnd.openxmlformats-officedocument.presentationml.notesSlide+xml"/>
  <Override PartName="/ppt/tags/tag284.xml" ContentType="application/vnd.openxmlformats-officedocument.presentationml.tags+xml"/>
  <Override PartName="/ppt/notesSlides/notesSlide240.xml" ContentType="application/vnd.openxmlformats-officedocument.presentationml.notesSlide+xml"/>
  <Override PartName="/ppt/tags/tag285.xml" ContentType="application/vnd.openxmlformats-officedocument.presentationml.tags+xml"/>
  <Override PartName="/ppt/notesSlides/notesSlide241.xml" ContentType="application/vnd.openxmlformats-officedocument.presentationml.notesSlide+xml"/>
  <Override PartName="/ppt/tags/tag286.xml" ContentType="application/vnd.openxmlformats-officedocument.presentationml.tags+xml"/>
  <Override PartName="/ppt/notesSlides/notesSlide242.xml" ContentType="application/vnd.openxmlformats-officedocument.presentationml.notesSlide+xml"/>
  <Override PartName="/ppt/tags/tag287.xml" ContentType="application/vnd.openxmlformats-officedocument.presentationml.tags+xml"/>
  <Override PartName="/ppt/notesSlides/notesSlide243.xml" ContentType="application/vnd.openxmlformats-officedocument.presentationml.notesSlide+xml"/>
  <Override PartName="/ppt/tags/tag288.xml" ContentType="application/vnd.openxmlformats-officedocument.presentationml.tags+xml"/>
  <Override PartName="/ppt/notesSlides/notesSlide244.xml" ContentType="application/vnd.openxmlformats-officedocument.presentationml.notesSlide+xml"/>
  <Override PartName="/ppt/tags/tag289.xml" ContentType="application/vnd.openxmlformats-officedocument.presentationml.tags+xml"/>
  <Override PartName="/ppt/notesSlides/notesSlide245.xml" ContentType="application/vnd.openxmlformats-officedocument.presentationml.notesSlide+xml"/>
  <Override PartName="/ppt/tags/tag290.xml" ContentType="application/vnd.openxmlformats-officedocument.presentationml.tags+xml"/>
  <Override PartName="/ppt/notesSlides/notesSlide246.xml" ContentType="application/vnd.openxmlformats-officedocument.presentationml.notesSlide+xml"/>
  <Override PartName="/ppt/tags/tag291.xml" ContentType="application/vnd.openxmlformats-officedocument.presentationml.tags+xml"/>
  <Override PartName="/ppt/notesSlides/notesSlide247.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notesSlides/notesSlide248.xml" ContentType="application/vnd.openxmlformats-officedocument.presentationml.notesSlide+xml"/>
  <Override PartName="/ppt/tags/tag294.xml" ContentType="application/vnd.openxmlformats-officedocument.presentationml.tags+xml"/>
  <Override PartName="/ppt/notesSlides/notesSlide249.xml" ContentType="application/vnd.openxmlformats-officedocument.presentationml.notesSlide+xml"/>
  <Override PartName="/ppt/tags/tag295.xml" ContentType="application/vnd.openxmlformats-officedocument.presentationml.tags+xml"/>
  <Override PartName="/ppt/notesSlides/notesSlide250.xml" ContentType="application/vnd.openxmlformats-officedocument.presentationml.notesSlide+xml"/>
  <Override PartName="/ppt/tags/tag296.xml" ContentType="application/vnd.openxmlformats-officedocument.presentationml.tags+xml"/>
  <Override PartName="/ppt/notesSlides/notesSlide251.xml" ContentType="application/vnd.openxmlformats-officedocument.presentationml.notesSlide+xml"/>
  <Override PartName="/ppt/tags/tag297.xml" ContentType="application/vnd.openxmlformats-officedocument.presentationml.tags+xml"/>
  <Override PartName="/ppt/notesSlides/notesSlide252.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notesSlides/notesSlide253.xml" ContentType="application/vnd.openxmlformats-officedocument.presentationml.notesSlide+xml"/>
  <Override PartName="/ppt/tags/tag300.xml" ContentType="application/vnd.openxmlformats-officedocument.presentationml.tags+xml"/>
  <Override PartName="/ppt/notesSlides/notesSlide254.xml" ContentType="application/vnd.openxmlformats-officedocument.presentationml.notesSlide+xml"/>
  <Override PartName="/ppt/tags/tag301.xml" ContentType="application/vnd.openxmlformats-officedocument.presentationml.tags+xml"/>
  <Override PartName="/ppt/notesSlides/notesSlide255.xml" ContentType="application/vnd.openxmlformats-officedocument.presentationml.notesSlide+xml"/>
  <Override PartName="/ppt/tags/tag302.xml" ContentType="application/vnd.openxmlformats-officedocument.presentationml.tags+xml"/>
  <Override PartName="/ppt/notesSlides/notesSlide256.xml" ContentType="application/vnd.openxmlformats-officedocument.presentationml.notesSlide+xml"/>
  <Override PartName="/ppt/tags/tag303.xml" ContentType="application/vnd.openxmlformats-officedocument.presentationml.tags+xml"/>
  <Override PartName="/ppt/notesSlides/notesSlide257.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notesSlides/notesSlide258.xml" ContentType="application/vnd.openxmlformats-officedocument.presentationml.notesSlide+xml"/>
  <Override PartName="/ppt/tags/tag306.xml" ContentType="application/vnd.openxmlformats-officedocument.presentationml.tags+xml"/>
  <Override PartName="/ppt/notesSlides/notesSlide259.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notesSlides/notesSlide260.xml" ContentType="application/vnd.openxmlformats-officedocument.presentationml.notesSlide+xml"/>
  <Override PartName="/ppt/tags/tag309.xml" ContentType="application/vnd.openxmlformats-officedocument.presentationml.tags+xml"/>
  <Override PartName="/ppt/notesSlides/notesSlide261.xml" ContentType="application/vnd.openxmlformats-officedocument.presentationml.notesSlide+xml"/>
  <Override PartName="/ppt/tags/tag310.xml" ContentType="application/vnd.openxmlformats-officedocument.presentationml.tags+xml"/>
  <Override PartName="/ppt/notesSlides/notesSlide262.xml" ContentType="application/vnd.openxmlformats-officedocument.presentationml.notesSlide+xml"/>
  <Override PartName="/ppt/tags/tag311.xml" ContentType="application/vnd.openxmlformats-officedocument.presentationml.tags+xml"/>
  <Override PartName="/ppt/notesSlides/notesSlide263.xml" ContentType="application/vnd.openxmlformats-officedocument.presentationml.notesSlide+xml"/>
  <Override PartName="/ppt/tags/tag312.xml" ContentType="application/vnd.openxmlformats-officedocument.presentationml.tags+xml"/>
  <Override PartName="/ppt/notesSlides/notesSlide264.xml" ContentType="application/vnd.openxmlformats-officedocument.presentationml.notesSlide+xml"/>
  <Override PartName="/ppt/tags/tag313.xml" ContentType="application/vnd.openxmlformats-officedocument.presentationml.tags+xml"/>
  <Override PartName="/ppt/notesSlides/notesSlide265.xml" ContentType="application/vnd.openxmlformats-officedocument.presentationml.notesSlide+xml"/>
  <Override PartName="/ppt/tags/tag314.xml" ContentType="application/vnd.openxmlformats-officedocument.presentationml.tags+xml"/>
  <Override PartName="/ppt/notesSlides/notesSlide266.xml" ContentType="application/vnd.openxmlformats-officedocument.presentationml.notesSlide+xml"/>
  <Override PartName="/ppt/tags/tag315.xml" ContentType="application/vnd.openxmlformats-officedocument.presentationml.tags+xml"/>
  <Override PartName="/ppt/notesSlides/notesSlide267.xml" ContentType="application/vnd.openxmlformats-officedocument.presentationml.notesSlide+xml"/>
  <Override PartName="/ppt/tags/tag316.xml" ContentType="application/vnd.openxmlformats-officedocument.presentationml.tags+xml"/>
  <Override PartName="/ppt/notesSlides/notesSlide268.xml" ContentType="application/vnd.openxmlformats-officedocument.presentationml.notesSlide+xml"/>
  <Override PartName="/ppt/tags/tag317.xml" ContentType="application/vnd.openxmlformats-officedocument.presentationml.tags+xml"/>
  <Override PartName="/ppt/notesSlides/notesSlide269.xml" ContentType="application/vnd.openxmlformats-officedocument.presentationml.notesSlide+xml"/>
  <Override PartName="/ppt/tags/tag318.xml" ContentType="application/vnd.openxmlformats-officedocument.presentationml.tags+xml"/>
  <Override PartName="/ppt/notesSlides/notesSlide270.xml" ContentType="application/vnd.openxmlformats-officedocument.presentationml.notesSlide+xml"/>
  <Override PartName="/ppt/tags/tag319.xml" ContentType="application/vnd.openxmlformats-officedocument.presentationml.tags+xml"/>
  <Override PartName="/ppt/notesSlides/notesSlide271.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notesSlides/notesSlide272.xml" ContentType="application/vnd.openxmlformats-officedocument.presentationml.notesSlide+xml"/>
  <Override PartName="/ppt/tags/tag322.xml" ContentType="application/vnd.openxmlformats-officedocument.presentationml.tags+xml"/>
  <Override PartName="/ppt/notesSlides/notesSlide273.xml" ContentType="application/vnd.openxmlformats-officedocument.presentationml.notesSlide+xml"/>
  <Override PartName="/ppt/tags/tag323.xml" ContentType="application/vnd.openxmlformats-officedocument.presentationml.tags+xml"/>
  <Override PartName="/ppt/notesSlides/notesSlide274.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notesSlides/notesSlide275.xml" ContentType="application/vnd.openxmlformats-officedocument.presentationml.notesSlide+xml"/>
  <Override PartName="/ppt/tags/tag326.xml" ContentType="application/vnd.openxmlformats-officedocument.presentationml.tags+xml"/>
  <Override PartName="/ppt/notesSlides/notesSlide276.xml" ContentType="application/vnd.openxmlformats-officedocument.presentationml.notesSlide+xml"/>
  <Override PartName="/ppt/tags/tag328.xml" ContentType="application/vnd.openxmlformats-officedocument.presentationml.tags+xml"/>
  <Override PartName="/ppt/notesSlides/notesSlide277.xml" ContentType="application/vnd.openxmlformats-officedocument.presentationml.notesSlide+xml"/>
  <Override PartName="/ppt/tags/tag329.xml" ContentType="application/vnd.openxmlformats-officedocument.presentationml.tags+xml"/>
  <Override PartName="/ppt/notesSlides/notesSlide278.xml" ContentType="application/vnd.openxmlformats-officedocument.presentationml.notesSlide+xml"/>
  <Override PartName="/ppt/tags/tag330.xml" ContentType="application/vnd.openxmlformats-officedocument.presentationml.tags+xml"/>
  <Override PartName="/ppt/notesSlides/notesSlide279.xml" ContentType="application/vnd.openxmlformats-officedocument.presentationml.notesSlide+xml"/>
  <Override PartName="/ppt/tags/tag331.xml" ContentType="application/vnd.openxmlformats-officedocument.presentationml.tags+xml"/>
  <Override PartName="/ppt/notesSlides/notesSlide280.xml" ContentType="application/vnd.openxmlformats-officedocument.presentationml.notesSlide+xml"/>
  <Override PartName="/ppt/tags/tag332.xml" ContentType="application/vnd.openxmlformats-officedocument.presentationml.tags+xml"/>
  <Override PartName="/ppt/notesSlides/notesSlide281.xml" ContentType="application/vnd.openxmlformats-officedocument.presentationml.notesSlide+xml"/>
  <Override PartName="/ppt/tags/tag333.xml" ContentType="application/vnd.openxmlformats-officedocument.presentationml.tags+xml"/>
  <Override PartName="/ppt/notesSlides/notesSlide282.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notesSlides/notesSlide283.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notesSlides/notesSlide284.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notesSlides/notesSlide285.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notesSlides/notesSlide286.xml" ContentType="application/vnd.openxmlformats-officedocument.presentationml.notesSlide+xml"/>
  <Override PartName="/ppt/tags/tag342.xml" ContentType="application/vnd.openxmlformats-officedocument.presentationml.tags+xml"/>
  <Override PartName="/ppt/notesSlides/notesSlide287.xml" ContentType="application/vnd.openxmlformats-officedocument.presentationml.notesSlide+xml"/>
  <Override PartName="/ppt/tags/tag343.xml" ContentType="application/vnd.openxmlformats-officedocument.presentationml.tags+xml"/>
  <Override PartName="/ppt/notesSlides/notesSlide288.xml" ContentType="application/vnd.openxmlformats-officedocument.presentationml.notesSlide+xml"/>
  <Override PartName="/ppt/tags/tag344.xml" ContentType="application/vnd.openxmlformats-officedocument.presentationml.tags+xml"/>
  <Override PartName="/ppt/notesSlides/notesSlide289.xml" ContentType="application/vnd.openxmlformats-officedocument.presentationml.notesSlide+xml"/>
  <Override PartName="/ppt/tags/tag345.xml" ContentType="application/vnd.openxmlformats-officedocument.presentationml.tags+xml"/>
  <Override PartName="/ppt/notesSlides/notesSlide290.xml" ContentType="application/vnd.openxmlformats-officedocument.presentationml.notesSlide+xml"/>
  <Override PartName="/ppt/tags/tag346.xml" ContentType="application/vnd.openxmlformats-officedocument.presentationml.tags+xml"/>
  <Override PartName="/ppt/notesSlides/notesSlide291.xml" ContentType="application/vnd.openxmlformats-officedocument.presentationml.notesSlide+xml"/>
  <Override PartName="/ppt/tags/tag347.xml" ContentType="application/vnd.openxmlformats-officedocument.presentationml.tags+xml"/>
  <Override PartName="/ppt/notesSlides/notesSlide292.xml" ContentType="application/vnd.openxmlformats-officedocument.presentationml.notesSlide+xml"/>
  <Override PartName="/ppt/tags/tag348.xml" ContentType="application/vnd.openxmlformats-officedocument.presentationml.tags+xml"/>
  <Override PartName="/ppt/notesSlides/notesSlide293.xml" ContentType="application/vnd.openxmlformats-officedocument.presentationml.notesSlide+xml"/>
  <Override PartName="/ppt/tags/tag349.xml" ContentType="application/vnd.openxmlformats-officedocument.presentationml.tags+xml"/>
  <Override PartName="/ppt/notesSlides/notesSlide294.xml" ContentType="application/vnd.openxmlformats-officedocument.presentationml.notesSlide+xml"/>
  <Override PartName="/ppt/tags/tag350.xml" ContentType="application/vnd.openxmlformats-officedocument.presentationml.tags+xml"/>
  <Override PartName="/ppt/notesSlides/notesSlide295.xml" ContentType="application/vnd.openxmlformats-officedocument.presentationml.notesSlide+xml"/>
  <Override PartName="/ppt/tags/tag351.xml" ContentType="application/vnd.openxmlformats-officedocument.presentationml.tags+xml"/>
  <Override PartName="/ppt/notesSlides/notesSlide296.xml" ContentType="application/vnd.openxmlformats-officedocument.presentationml.notesSlide+xml"/>
  <Override PartName="/ppt/tags/tag352.xml" ContentType="application/vnd.openxmlformats-officedocument.presentationml.tags+xml"/>
  <Override PartName="/ppt/notesSlides/notesSlide297.xml" ContentType="application/vnd.openxmlformats-officedocument.presentationml.notesSlide+xml"/>
  <Override PartName="/ppt/tags/tag353.xml" ContentType="application/vnd.openxmlformats-officedocument.presentationml.tags+xml"/>
  <Override PartName="/ppt/notesSlides/notesSlide298.xml" ContentType="application/vnd.openxmlformats-officedocument.presentationml.notesSlide+xml"/>
  <Override PartName="/ppt/tags/tag354.xml" ContentType="application/vnd.openxmlformats-officedocument.presentationml.tags+xml"/>
  <Override PartName="/ppt/notesSlides/notesSlide299.xml" ContentType="application/vnd.openxmlformats-officedocument.presentationml.notesSlide+xml"/>
  <Override PartName="/ppt/tags/tag355.xml" ContentType="application/vnd.openxmlformats-officedocument.presentationml.tags+xml"/>
  <Override PartName="/ppt/notesSlides/notesSlide300.xml" ContentType="application/vnd.openxmlformats-officedocument.presentationml.notesSlide+xml"/>
  <Override PartName="/ppt/tags/tag356.xml" ContentType="application/vnd.openxmlformats-officedocument.presentationml.tags+xml"/>
  <Override PartName="/ppt/notesSlides/notesSlide301.xml" ContentType="application/vnd.openxmlformats-officedocument.presentationml.notesSlide+xml"/>
  <Override PartName="/ppt/tags/tag357.xml" ContentType="application/vnd.openxmlformats-officedocument.presentationml.tags+xml"/>
  <Override PartName="/ppt/notesSlides/notesSlide302.xml" ContentType="application/vnd.openxmlformats-officedocument.presentationml.notesSlide+xml"/>
  <Override PartName="/ppt/tags/tag358.xml" ContentType="application/vnd.openxmlformats-officedocument.presentationml.tags+xml"/>
  <Override PartName="/ppt/notesSlides/notesSlide303.xml" ContentType="application/vnd.openxmlformats-officedocument.presentationml.notesSlide+xml"/>
  <Override PartName="/ppt/tags/tag359.xml" ContentType="application/vnd.openxmlformats-officedocument.presentationml.tags+xml"/>
  <Override PartName="/ppt/notesSlides/notesSlide304.xml" ContentType="application/vnd.openxmlformats-officedocument.presentationml.notesSlide+xml"/>
  <Override PartName="/ppt/tags/tag360.xml" ContentType="application/vnd.openxmlformats-officedocument.presentationml.tags+xml"/>
  <Override PartName="/ppt/notesSlides/notesSlide305.xml" ContentType="application/vnd.openxmlformats-officedocument.presentationml.notesSlide+xml"/>
  <Override PartName="/ppt/tags/tag361.xml" ContentType="application/vnd.openxmlformats-officedocument.presentationml.tags+xml"/>
  <Override PartName="/ppt/tags/tag362.xml" ContentType="application/vnd.openxmlformats-officedocument.presentationml.tags+xml"/>
  <Override PartName="/ppt/notesSlides/notesSlide306.xml" ContentType="application/vnd.openxmlformats-officedocument.presentationml.notesSlide+xml"/>
  <Override PartName="/ppt/tags/tag363.xml" ContentType="application/vnd.openxmlformats-officedocument.presentationml.tags+xml"/>
  <Override PartName="/ppt/notesSlides/notesSlide307.xml" ContentType="application/vnd.openxmlformats-officedocument.presentationml.notesSlide+xml"/>
  <Override PartName="/ppt/tags/tag364.xml" ContentType="application/vnd.openxmlformats-officedocument.presentationml.tags+xml"/>
  <Override PartName="/ppt/notesSlides/notesSlide308.xml" ContentType="application/vnd.openxmlformats-officedocument.presentationml.notesSlide+xml"/>
  <Override PartName="/ppt/tags/tag365.xml" ContentType="application/vnd.openxmlformats-officedocument.presentationml.tags+xml"/>
  <Override PartName="/ppt/notesSlides/notesSlide309.xml" ContentType="application/vnd.openxmlformats-officedocument.presentationml.notesSlide+xml"/>
  <Override PartName="/ppt/tags/tag366.xml" ContentType="application/vnd.openxmlformats-officedocument.presentationml.tags+xml"/>
  <Override PartName="/ppt/notesSlides/notesSlide310.xml" ContentType="application/vnd.openxmlformats-officedocument.presentationml.notesSlide+xml"/>
  <Override PartName="/ppt/tags/tag367.xml" ContentType="application/vnd.openxmlformats-officedocument.presentationml.tags+xml"/>
  <Override PartName="/ppt/notesSlides/notesSlide311.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notesSlides/notesSlide312.xml" ContentType="application/vnd.openxmlformats-officedocument.presentationml.notesSlide+xml"/>
  <Override PartName="/ppt/tags/tag370.xml" ContentType="application/vnd.openxmlformats-officedocument.presentationml.tags+xml"/>
  <Override PartName="/ppt/notesSlides/notesSlide313.xml" ContentType="application/vnd.openxmlformats-officedocument.presentationml.notesSlide+xml"/>
  <Override PartName="/ppt/tags/tag371.xml" ContentType="application/vnd.openxmlformats-officedocument.presentationml.tags+xml"/>
  <Override PartName="/ppt/notesSlides/notesSlide314.xml" ContentType="application/vnd.openxmlformats-officedocument.presentationml.notesSlide+xml"/>
  <Override PartName="/ppt/tags/tag372.xml" ContentType="application/vnd.openxmlformats-officedocument.presentationml.tags+xml"/>
  <Override PartName="/ppt/notesSlides/notesSlide315.xml" ContentType="application/vnd.openxmlformats-officedocument.presentationml.notesSlide+xml"/>
  <Override PartName="/ppt/tags/tag373.xml" ContentType="application/vnd.openxmlformats-officedocument.presentationml.tags+xml"/>
  <Override PartName="/ppt/notesSlides/notesSlide316.xml" ContentType="application/vnd.openxmlformats-officedocument.presentationml.notesSlide+xml"/>
  <Override PartName="/ppt/tags/tag374.xml" ContentType="application/vnd.openxmlformats-officedocument.presentationml.tags+xml"/>
  <Override PartName="/ppt/notesSlides/notesSlide317.xml" ContentType="application/vnd.openxmlformats-officedocument.presentationml.notesSlide+xml"/>
  <Override PartName="/ppt/tags/tag375.xml" ContentType="application/vnd.openxmlformats-officedocument.presentationml.tags+xml"/>
  <Override PartName="/ppt/notesSlides/notesSlide318.xml" ContentType="application/vnd.openxmlformats-officedocument.presentationml.notesSlide+xml"/>
  <Override PartName="/ppt/tags/tag376.xml" ContentType="application/vnd.openxmlformats-officedocument.presentationml.tags+xml"/>
  <Override PartName="/ppt/notesSlides/notesSlide319.xml" ContentType="application/vnd.openxmlformats-officedocument.presentationml.notesSlide+xml"/>
  <Override PartName="/ppt/tags/tag377.xml" ContentType="application/vnd.openxmlformats-officedocument.presentationml.tags+xml"/>
  <Override PartName="/ppt/notesSlides/notesSlide320.xml" ContentType="application/vnd.openxmlformats-officedocument.presentationml.notesSlide+xml"/>
  <Override PartName="/ppt/tags/tag378.xml" ContentType="application/vnd.openxmlformats-officedocument.presentationml.tags+xml"/>
  <Override PartName="/ppt/notesSlides/notesSlide321.xml" ContentType="application/vnd.openxmlformats-officedocument.presentationml.notesSlide+xml"/>
  <Override PartName="/ppt/tags/tag379.xml" ContentType="application/vnd.openxmlformats-officedocument.presentationml.tags+xml"/>
  <Override PartName="/ppt/notesSlides/notesSlide322.xml" ContentType="application/vnd.openxmlformats-officedocument.presentationml.notesSlide+xml"/>
  <Override PartName="/ppt/tags/tag380.xml" ContentType="application/vnd.openxmlformats-officedocument.presentationml.tags+xml"/>
  <Override PartName="/ppt/notesSlides/notesSlide323.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notesSlides/notesSlide324.xml" ContentType="application/vnd.openxmlformats-officedocument.presentationml.notesSlide+xml"/>
  <Override PartName="/ppt/tags/tag383.xml" ContentType="application/vnd.openxmlformats-officedocument.presentationml.tags+xml"/>
  <Override PartName="/ppt/notesSlides/notesSlide325.xml" ContentType="application/vnd.openxmlformats-officedocument.presentationml.notesSlide+xml"/>
  <Override PartName="/ppt/tags/tag384.xml" ContentType="application/vnd.openxmlformats-officedocument.presentationml.tags+xml"/>
  <Override PartName="/ppt/notesSlides/notesSlide326.xml" ContentType="application/vnd.openxmlformats-officedocument.presentationml.notesSlide+xml"/>
  <Override PartName="/ppt/tags/tag385.xml" ContentType="application/vnd.openxmlformats-officedocument.presentationml.tags+xml"/>
  <Override PartName="/ppt/notesSlides/notesSlide327.xml" ContentType="application/vnd.openxmlformats-officedocument.presentationml.notesSlide+xml"/>
  <Override PartName="/ppt/tags/tag386.xml" ContentType="application/vnd.openxmlformats-officedocument.presentationml.tags+xml"/>
  <Override PartName="/ppt/notesSlides/notesSlide328.xml" ContentType="application/vnd.openxmlformats-officedocument.presentationml.notesSlide+xml"/>
  <Override PartName="/ppt/tags/tag387.xml" ContentType="application/vnd.openxmlformats-officedocument.presentationml.tags+xml"/>
  <Override PartName="/ppt/notesSlides/notesSlide329.xml" ContentType="application/vnd.openxmlformats-officedocument.presentationml.notesSlide+xml"/>
  <Override PartName="/ppt/tags/tag388.xml" ContentType="application/vnd.openxmlformats-officedocument.presentationml.tags+xml"/>
  <Override PartName="/ppt/notesSlides/notesSlide330.xml" ContentType="application/vnd.openxmlformats-officedocument.presentationml.notesSlide+xml"/>
  <Override PartName="/ppt/tags/tag389.xml" ContentType="application/vnd.openxmlformats-officedocument.presentationml.tags+xml"/>
  <Override PartName="/ppt/notesSlides/notesSlide331.xml" ContentType="application/vnd.openxmlformats-officedocument.presentationml.notesSlide+xml"/>
  <Override PartName="/ppt/tags/tag390.xml" ContentType="application/vnd.openxmlformats-officedocument.presentationml.tags+xml"/>
  <Override PartName="/ppt/notesSlides/notesSlide332.xml" ContentType="application/vnd.openxmlformats-officedocument.presentationml.notesSlide+xml"/>
  <Override PartName="/ppt/tags/tag391.xml" ContentType="application/vnd.openxmlformats-officedocument.presentationml.tags+xml"/>
  <Override PartName="/ppt/notesSlides/notesSlide333.xml" ContentType="application/vnd.openxmlformats-officedocument.presentationml.notesSlide+xml"/>
  <Override PartName="/ppt/tags/tag392.xml" ContentType="application/vnd.openxmlformats-officedocument.presentationml.tags+xml"/>
  <Override PartName="/ppt/notesSlides/notesSlide334.xml" ContentType="application/vnd.openxmlformats-officedocument.presentationml.notesSlide+xml"/>
  <Override PartName="/ppt/tags/tag393.xml" ContentType="application/vnd.openxmlformats-officedocument.presentationml.tags+xml"/>
  <Override PartName="/ppt/notesSlides/notesSlide335.xml" ContentType="application/vnd.openxmlformats-officedocument.presentationml.notesSlide+xml"/>
  <Override PartName="/ppt/tags/tag394.xml" ContentType="application/vnd.openxmlformats-officedocument.presentationml.tags+xml"/>
  <Override PartName="/ppt/notesSlides/notesSlide336.xml" ContentType="application/vnd.openxmlformats-officedocument.presentationml.notesSlide+xml"/>
  <Override PartName="/ppt/tags/tag395.xml" ContentType="application/vnd.openxmlformats-officedocument.presentationml.tags+xml"/>
  <Override PartName="/ppt/notesSlides/notesSlide337.xml" ContentType="application/vnd.openxmlformats-officedocument.presentationml.notesSlide+xml"/>
  <Override PartName="/ppt/tags/tag396.xml" ContentType="application/vnd.openxmlformats-officedocument.presentationml.tags+xml"/>
  <Override PartName="/ppt/notesSlides/notesSlide338.xml" ContentType="application/vnd.openxmlformats-officedocument.presentationml.notesSlide+xml"/>
  <Override PartName="/ppt/tags/tag397.xml" ContentType="application/vnd.openxmlformats-officedocument.presentationml.tags+xml"/>
  <Override PartName="/ppt/notesSlides/notesSlide339.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notesSlides/notesSlide340.xml" ContentType="application/vnd.openxmlformats-officedocument.presentationml.notesSlide+xml"/>
  <Override PartName="/ppt/tags/tag400.xml" ContentType="application/vnd.openxmlformats-officedocument.presentationml.tags+xml"/>
  <Override PartName="/ppt/notesSlides/notesSlide341.xml" ContentType="application/vnd.openxmlformats-officedocument.presentationml.notesSlide+xml"/>
  <Override PartName="/ppt/tags/tag401.xml" ContentType="application/vnd.openxmlformats-officedocument.presentationml.tags+xml"/>
  <Override PartName="/ppt/notesSlides/notesSlide342.xml" ContentType="application/vnd.openxmlformats-officedocument.presentationml.notesSlide+xml"/>
  <Override PartName="/ppt/tags/tag402.xml" ContentType="application/vnd.openxmlformats-officedocument.presentationml.tags+xml"/>
  <Override PartName="/ppt/notesSlides/notesSlide343.xml" ContentType="application/vnd.openxmlformats-officedocument.presentationml.notesSlide+xml"/>
  <Override PartName="/ppt/tags/tag403.xml" ContentType="application/vnd.openxmlformats-officedocument.presentationml.tags+xml"/>
  <Override PartName="/ppt/notesSlides/notesSlide344.xml" ContentType="application/vnd.openxmlformats-officedocument.presentationml.notesSlide+xml"/>
  <Override PartName="/ppt/tags/tag404.xml" ContentType="application/vnd.openxmlformats-officedocument.presentationml.tags+xml"/>
  <Override PartName="/ppt/notesSlides/notesSlide345.xml" ContentType="application/vnd.openxmlformats-officedocument.presentationml.notesSlide+xml"/>
  <Override PartName="/ppt/tags/tag405.xml" ContentType="application/vnd.openxmlformats-officedocument.presentationml.tags+xml"/>
  <Override PartName="/ppt/notesSlides/notesSlide346.xml" ContentType="application/vnd.openxmlformats-officedocument.presentationml.notesSlide+xml"/>
  <Override PartName="/ppt/tags/tag406.xml" ContentType="application/vnd.openxmlformats-officedocument.presentationml.tags+xml"/>
  <Override PartName="/ppt/notesSlides/notesSlide347.xml" ContentType="application/vnd.openxmlformats-officedocument.presentationml.notesSlide+xml"/>
  <Override PartName="/ppt/tags/tag407.xml" ContentType="application/vnd.openxmlformats-officedocument.presentationml.tags+xml"/>
  <Override PartName="/ppt/tags/tag408.xml" ContentType="application/vnd.openxmlformats-officedocument.presentationml.tags+xml"/>
  <Override PartName="/ppt/notesSlides/notesSlide348.xml" ContentType="application/vnd.openxmlformats-officedocument.presentationml.notesSlide+xml"/>
  <Override PartName="/ppt/tags/tag409.xml" ContentType="application/vnd.openxmlformats-officedocument.presentationml.tags+xml"/>
  <Override PartName="/ppt/notesSlides/notesSlide349.xml" ContentType="application/vnd.openxmlformats-officedocument.presentationml.notesSlide+xml"/>
  <Override PartName="/ppt/tags/tag410.xml" ContentType="application/vnd.openxmlformats-officedocument.presentationml.tags+xml"/>
  <Override PartName="/ppt/notesSlides/notesSlide350.xml" ContentType="application/vnd.openxmlformats-officedocument.presentationml.notesSlide+xml"/>
  <Override PartName="/ppt/tags/tag411.xml" ContentType="application/vnd.openxmlformats-officedocument.presentationml.tags+xml"/>
  <Override PartName="/ppt/notesSlides/notesSlide351.xml" ContentType="application/vnd.openxmlformats-officedocument.presentationml.notesSlide+xml"/>
  <Override PartName="/ppt/tags/tag412.xml" ContentType="application/vnd.openxmlformats-officedocument.presentationml.tags+xml"/>
  <Override PartName="/ppt/notesSlides/notesSlide35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413.xml" ContentType="application/vnd.openxmlformats-officedocument.presentationml.tags+xml"/>
  <Override PartName="/ppt/notesSlides/notesSlide353.xml" ContentType="application/vnd.openxmlformats-officedocument.presentationml.notesSlide+xml"/>
  <Override PartName="/ppt/tags/tag414.xml" ContentType="application/vnd.openxmlformats-officedocument.presentationml.tags+xml"/>
  <Override PartName="/ppt/notesSlides/notesSlide354.xml" ContentType="application/vnd.openxmlformats-officedocument.presentationml.notesSlide+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notesSlides/notesSlide355.xml" ContentType="application/vnd.openxmlformats-officedocument.presentationml.notesSlide+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notesSlides/notesSlide3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67.xml" ContentType="application/vnd.openxmlformats-officedocument.presentationml.tags+xml"/>
  <Override PartName="/ppt/tags/tag211.xml" ContentType="application/vnd.openxmlformats-officedocument.presentationml.tags+xml"/>
  <Override PartName="/ppt/tags/tag278.xml" ContentType="application/vnd.openxmlformats-officedocument.presentationml.tags+xml"/>
  <Override PartName="/ppt/tags/tag281.xml" ContentType="application/vnd.openxmlformats-officedocument.presentationml.tags+xml"/>
  <Override PartName="/ppt/tags/tag2810.xml" ContentType="application/vnd.openxmlformats-officedocument.presentationml.tags+xml"/>
  <Override PartName="/ppt/tags/tag327.xml" ContentType="application/vnd.openxmlformats-officedocument.presentationml.tags+xml"/>
  <Override PartName="/ppt/tags/tag428.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94"/>
  </p:notesMasterIdLst>
  <p:handoutMasterIdLst>
    <p:handoutMasterId r:id="rId395"/>
  </p:handoutMasterIdLst>
  <p:sldIdLst>
    <p:sldId id="257" r:id="rId2"/>
    <p:sldId id="4717" r:id="rId3"/>
    <p:sldId id="4716" r:id="rId4"/>
    <p:sldId id="448" r:id="rId5"/>
    <p:sldId id="2122" r:id="rId6"/>
    <p:sldId id="4705" r:id="rId7"/>
    <p:sldId id="4704" r:id="rId8"/>
    <p:sldId id="4703" r:id="rId9"/>
    <p:sldId id="4702" r:id="rId10"/>
    <p:sldId id="4706" r:id="rId11"/>
    <p:sldId id="5103" r:id="rId12"/>
    <p:sldId id="450" r:id="rId13"/>
    <p:sldId id="4720" r:id="rId14"/>
    <p:sldId id="451" r:id="rId15"/>
    <p:sldId id="4709" r:id="rId16"/>
    <p:sldId id="452" r:id="rId17"/>
    <p:sldId id="4708" r:id="rId18"/>
    <p:sldId id="453" r:id="rId19"/>
    <p:sldId id="454" r:id="rId20"/>
    <p:sldId id="4707" r:id="rId21"/>
    <p:sldId id="455" r:id="rId22"/>
    <p:sldId id="2166" r:id="rId23"/>
    <p:sldId id="5108" r:id="rId24"/>
    <p:sldId id="5104" r:id="rId25"/>
    <p:sldId id="5107" r:id="rId26"/>
    <p:sldId id="5105" r:id="rId27"/>
    <p:sldId id="5106" r:id="rId28"/>
    <p:sldId id="2184" r:id="rId29"/>
    <p:sldId id="4258" r:id="rId30"/>
    <p:sldId id="469" r:id="rId31"/>
    <p:sldId id="464" r:id="rId32"/>
    <p:sldId id="2470" r:id="rId33"/>
    <p:sldId id="2468" r:id="rId34"/>
    <p:sldId id="465" r:id="rId35"/>
    <p:sldId id="2467" r:id="rId36"/>
    <p:sldId id="466" r:id="rId37"/>
    <p:sldId id="468" r:id="rId38"/>
    <p:sldId id="1872" r:id="rId39"/>
    <p:sldId id="299" r:id="rId40"/>
    <p:sldId id="459" r:id="rId41"/>
    <p:sldId id="1879" r:id="rId42"/>
    <p:sldId id="1877" r:id="rId43"/>
    <p:sldId id="1878" r:id="rId44"/>
    <p:sldId id="1880" r:id="rId45"/>
    <p:sldId id="460" r:id="rId46"/>
    <p:sldId id="2019" r:id="rId47"/>
    <p:sldId id="2021" r:id="rId48"/>
    <p:sldId id="2023" r:id="rId49"/>
    <p:sldId id="2022" r:id="rId50"/>
    <p:sldId id="461" r:id="rId51"/>
    <p:sldId id="2037" r:id="rId52"/>
    <p:sldId id="2035" r:id="rId53"/>
    <p:sldId id="2039" r:id="rId54"/>
    <p:sldId id="2040" r:id="rId55"/>
    <p:sldId id="2041" r:id="rId56"/>
    <p:sldId id="2042" r:id="rId57"/>
    <p:sldId id="2043" r:id="rId58"/>
    <p:sldId id="2044" r:id="rId59"/>
    <p:sldId id="462" r:id="rId60"/>
    <p:sldId id="2049" r:id="rId61"/>
    <p:sldId id="2050" r:id="rId62"/>
    <p:sldId id="2051" r:id="rId63"/>
    <p:sldId id="463" r:id="rId64"/>
    <p:sldId id="2147" r:id="rId65"/>
    <p:sldId id="2148" r:id="rId66"/>
    <p:sldId id="2129" r:id="rId67"/>
    <p:sldId id="2471" r:id="rId68"/>
    <p:sldId id="2130" r:id="rId69"/>
    <p:sldId id="2472" r:id="rId70"/>
    <p:sldId id="2131" r:id="rId71"/>
    <p:sldId id="3214" r:id="rId72"/>
    <p:sldId id="4276" r:id="rId73"/>
    <p:sldId id="3025" r:id="rId74"/>
    <p:sldId id="3026" r:id="rId75"/>
    <p:sldId id="3027" r:id="rId76"/>
    <p:sldId id="3028" r:id="rId77"/>
    <p:sldId id="3029" r:id="rId78"/>
    <p:sldId id="3030" r:id="rId79"/>
    <p:sldId id="3031" r:id="rId80"/>
    <p:sldId id="3032" r:id="rId81"/>
    <p:sldId id="3033" r:id="rId82"/>
    <p:sldId id="3034" r:id="rId83"/>
    <p:sldId id="3035" r:id="rId84"/>
    <p:sldId id="3036" r:id="rId85"/>
    <p:sldId id="3037" r:id="rId86"/>
    <p:sldId id="3038" r:id="rId87"/>
    <p:sldId id="3039" r:id="rId88"/>
    <p:sldId id="3040" r:id="rId89"/>
    <p:sldId id="3041" r:id="rId90"/>
    <p:sldId id="3042" r:id="rId91"/>
    <p:sldId id="3043" r:id="rId92"/>
    <p:sldId id="3044" r:id="rId93"/>
    <p:sldId id="3045" r:id="rId94"/>
    <p:sldId id="3046" r:id="rId95"/>
    <p:sldId id="3086" r:id="rId96"/>
    <p:sldId id="3087" r:id="rId97"/>
    <p:sldId id="3183" r:id="rId98"/>
    <p:sldId id="3184" r:id="rId99"/>
    <p:sldId id="3185" r:id="rId100"/>
    <p:sldId id="3186" r:id="rId101"/>
    <p:sldId id="3187" r:id="rId102"/>
    <p:sldId id="3220" r:id="rId103"/>
    <p:sldId id="3221" r:id="rId104"/>
    <p:sldId id="3222" r:id="rId105"/>
    <p:sldId id="3223" r:id="rId106"/>
    <p:sldId id="4204" r:id="rId107"/>
    <p:sldId id="3842" r:id="rId108"/>
    <p:sldId id="3047" r:id="rId109"/>
    <p:sldId id="3048" r:id="rId110"/>
    <p:sldId id="3049" r:id="rId111"/>
    <p:sldId id="3050" r:id="rId112"/>
    <p:sldId id="3051" r:id="rId113"/>
    <p:sldId id="3052" r:id="rId114"/>
    <p:sldId id="3053" r:id="rId115"/>
    <p:sldId id="3054" r:id="rId116"/>
    <p:sldId id="3055" r:id="rId117"/>
    <p:sldId id="3056" r:id="rId118"/>
    <p:sldId id="3090" r:id="rId119"/>
    <p:sldId id="3091" r:id="rId120"/>
    <p:sldId id="3092" r:id="rId121"/>
    <p:sldId id="3093" r:id="rId122"/>
    <p:sldId id="3195" r:id="rId123"/>
    <p:sldId id="3196" r:id="rId124"/>
    <p:sldId id="3197" r:id="rId125"/>
    <p:sldId id="3198" r:id="rId126"/>
    <p:sldId id="3199" r:id="rId127"/>
    <p:sldId id="3200" r:id="rId128"/>
    <p:sldId id="3201" r:id="rId129"/>
    <p:sldId id="3202" r:id="rId130"/>
    <p:sldId id="3203" r:id="rId131"/>
    <p:sldId id="3204" r:id="rId132"/>
    <p:sldId id="3205" r:id="rId133"/>
    <p:sldId id="3095" r:id="rId134"/>
    <p:sldId id="3096" r:id="rId135"/>
    <p:sldId id="3097" r:id="rId136"/>
    <p:sldId id="3640" r:id="rId137"/>
    <p:sldId id="3641" r:id="rId138"/>
    <p:sldId id="3642" r:id="rId139"/>
    <p:sldId id="3643" r:id="rId140"/>
    <p:sldId id="3644" r:id="rId141"/>
    <p:sldId id="3645" r:id="rId142"/>
    <p:sldId id="4205" r:id="rId143"/>
    <p:sldId id="4277" r:id="rId144"/>
    <p:sldId id="3057" r:id="rId145"/>
    <p:sldId id="3058" r:id="rId146"/>
    <p:sldId id="3059" r:id="rId147"/>
    <p:sldId id="3060" r:id="rId148"/>
    <p:sldId id="3061" r:id="rId149"/>
    <p:sldId id="3062" r:id="rId150"/>
    <p:sldId id="3063" r:id="rId151"/>
    <p:sldId id="3225" r:id="rId152"/>
    <p:sldId id="3226" r:id="rId153"/>
    <p:sldId id="3246" r:id="rId154"/>
    <p:sldId id="3247" r:id="rId155"/>
    <p:sldId id="3248" r:id="rId156"/>
    <p:sldId id="3249" r:id="rId157"/>
    <p:sldId id="3250" r:id="rId158"/>
    <p:sldId id="3099" r:id="rId159"/>
    <p:sldId id="3100" r:id="rId160"/>
    <p:sldId id="3648" r:id="rId161"/>
    <p:sldId id="3649" r:id="rId162"/>
    <p:sldId id="3650" r:id="rId163"/>
    <p:sldId id="3651" r:id="rId164"/>
    <p:sldId id="3652" r:id="rId165"/>
    <p:sldId id="4206" r:id="rId166"/>
    <p:sldId id="4257" r:id="rId167"/>
    <p:sldId id="3102" r:id="rId168"/>
    <p:sldId id="3103" r:id="rId169"/>
    <p:sldId id="3105" r:id="rId170"/>
    <p:sldId id="3106" r:id="rId171"/>
    <p:sldId id="3208" r:id="rId172"/>
    <p:sldId id="3209" r:id="rId173"/>
    <p:sldId id="3111" r:id="rId174"/>
    <p:sldId id="3112" r:id="rId175"/>
    <p:sldId id="3113" r:id="rId176"/>
    <p:sldId id="3114" r:id="rId177"/>
    <p:sldId id="3115" r:id="rId178"/>
    <p:sldId id="3210" r:id="rId179"/>
    <p:sldId id="3211" r:id="rId180"/>
    <p:sldId id="3212" r:id="rId181"/>
    <p:sldId id="3117" r:id="rId182"/>
    <p:sldId id="3118" r:id="rId183"/>
    <p:sldId id="3120" r:id="rId184"/>
    <p:sldId id="3121" r:id="rId185"/>
    <p:sldId id="3655" r:id="rId186"/>
    <p:sldId id="3656" r:id="rId187"/>
    <p:sldId id="4207" r:id="rId188"/>
    <p:sldId id="4235" r:id="rId189"/>
    <p:sldId id="3124" r:id="rId190"/>
    <p:sldId id="3125" r:id="rId191"/>
    <p:sldId id="3126" r:id="rId192"/>
    <p:sldId id="3136" r:id="rId193"/>
    <p:sldId id="3137" r:id="rId194"/>
    <p:sldId id="3138" r:id="rId195"/>
    <p:sldId id="3139" r:id="rId196"/>
    <p:sldId id="3140" r:id="rId197"/>
    <p:sldId id="3141" r:id="rId198"/>
    <p:sldId id="3142" r:id="rId199"/>
    <p:sldId id="3143" r:id="rId200"/>
    <p:sldId id="3144" r:id="rId201"/>
    <p:sldId id="3254" r:id="rId202"/>
    <p:sldId id="3255" r:id="rId203"/>
    <p:sldId id="3256" r:id="rId204"/>
    <p:sldId id="3257" r:id="rId205"/>
    <p:sldId id="3258" r:id="rId206"/>
    <p:sldId id="3259" r:id="rId207"/>
    <p:sldId id="3260" r:id="rId208"/>
    <p:sldId id="3261" r:id="rId209"/>
    <p:sldId id="3262" r:id="rId210"/>
    <p:sldId id="3145" r:id="rId211"/>
    <p:sldId id="3263" r:id="rId212"/>
    <p:sldId id="3264" r:id="rId213"/>
    <p:sldId id="3265" r:id="rId214"/>
    <p:sldId id="3266" r:id="rId215"/>
    <p:sldId id="3267" r:id="rId216"/>
    <p:sldId id="3146" r:id="rId217"/>
    <p:sldId id="3147" r:id="rId218"/>
    <p:sldId id="3231" r:id="rId219"/>
    <p:sldId id="3232" r:id="rId220"/>
    <p:sldId id="3233" r:id="rId221"/>
    <p:sldId id="3234" r:id="rId222"/>
    <p:sldId id="3235" r:id="rId223"/>
    <p:sldId id="3236" r:id="rId224"/>
    <p:sldId id="3237" r:id="rId225"/>
    <p:sldId id="3238" r:id="rId226"/>
    <p:sldId id="4208" r:id="rId227"/>
    <p:sldId id="4252" r:id="rId228"/>
    <p:sldId id="3064" r:id="rId229"/>
    <p:sldId id="3157" r:id="rId230"/>
    <p:sldId id="3158" r:id="rId231"/>
    <p:sldId id="3159" r:id="rId232"/>
    <p:sldId id="3160" r:id="rId233"/>
    <p:sldId id="3161" r:id="rId234"/>
    <p:sldId id="3162" r:id="rId235"/>
    <p:sldId id="3163" r:id="rId236"/>
    <p:sldId id="3164" r:id="rId237"/>
    <p:sldId id="3165" r:id="rId238"/>
    <p:sldId id="3166" r:id="rId239"/>
    <p:sldId id="3268" r:id="rId240"/>
    <p:sldId id="3167" r:id="rId241"/>
    <p:sldId id="3658" r:id="rId242"/>
    <p:sldId id="3659" r:id="rId243"/>
    <p:sldId id="3660" r:id="rId244"/>
    <p:sldId id="3661" r:id="rId245"/>
    <p:sldId id="3662" r:id="rId246"/>
    <p:sldId id="3663" r:id="rId247"/>
    <p:sldId id="3664" r:id="rId248"/>
    <p:sldId id="3168" r:id="rId249"/>
    <p:sldId id="3838" r:id="rId250"/>
    <p:sldId id="3839" r:id="rId251"/>
    <p:sldId id="3840" r:id="rId252"/>
    <p:sldId id="3841" r:id="rId253"/>
    <p:sldId id="4719" r:id="rId254"/>
    <p:sldId id="4714" r:id="rId255"/>
    <p:sldId id="4681" r:id="rId256"/>
    <p:sldId id="4682" r:id="rId257"/>
    <p:sldId id="4683" r:id="rId258"/>
    <p:sldId id="4684" r:id="rId259"/>
    <p:sldId id="4685" r:id="rId260"/>
    <p:sldId id="4686" r:id="rId261"/>
    <p:sldId id="4687" r:id="rId262"/>
    <p:sldId id="4688" r:id="rId263"/>
    <p:sldId id="4689" r:id="rId264"/>
    <p:sldId id="4690" r:id="rId265"/>
    <p:sldId id="4691" r:id="rId266"/>
    <p:sldId id="4692" r:id="rId267"/>
    <p:sldId id="4695" r:id="rId268"/>
    <p:sldId id="4696" r:id="rId269"/>
    <p:sldId id="4693" r:id="rId270"/>
    <p:sldId id="4694" r:id="rId271"/>
    <p:sldId id="4697" r:id="rId272"/>
    <p:sldId id="4698" r:id="rId273"/>
    <p:sldId id="4699" r:id="rId274"/>
    <p:sldId id="4700" r:id="rId275"/>
    <p:sldId id="4701" r:id="rId276"/>
    <p:sldId id="4210" r:id="rId277"/>
    <p:sldId id="4237" r:id="rId278"/>
    <p:sldId id="3067" r:id="rId279"/>
    <p:sldId id="3068" r:id="rId280"/>
    <p:sldId id="3692" r:id="rId281"/>
    <p:sldId id="3174" r:id="rId282"/>
    <p:sldId id="3175" r:id="rId283"/>
    <p:sldId id="3176" r:id="rId284"/>
    <p:sldId id="3693" r:id="rId285"/>
    <p:sldId id="3694" r:id="rId286"/>
    <p:sldId id="3695" r:id="rId287"/>
    <p:sldId id="3696" r:id="rId288"/>
    <p:sldId id="3697" r:id="rId289"/>
    <p:sldId id="3698" r:id="rId290"/>
    <p:sldId id="3699" r:id="rId291"/>
    <p:sldId id="3700" r:id="rId292"/>
    <p:sldId id="3177" r:id="rId293"/>
    <p:sldId id="3178" r:id="rId294"/>
    <p:sldId id="3179" r:id="rId295"/>
    <p:sldId id="3180" r:id="rId296"/>
    <p:sldId id="4178" r:id="rId297"/>
    <p:sldId id="4179" r:id="rId298"/>
    <p:sldId id="4180" r:id="rId299"/>
    <p:sldId id="4181" r:id="rId300"/>
    <p:sldId id="4182" r:id="rId301"/>
    <p:sldId id="4183" r:id="rId302"/>
    <p:sldId id="4211" r:id="rId303"/>
    <p:sldId id="4238" r:id="rId304"/>
    <p:sldId id="3073" r:id="rId305"/>
    <p:sldId id="3074" r:id="rId306"/>
    <p:sldId id="4189" r:id="rId307"/>
    <p:sldId id="4190" r:id="rId308"/>
    <p:sldId id="4191" r:id="rId309"/>
    <p:sldId id="4192" r:id="rId310"/>
    <p:sldId id="4184" r:id="rId311"/>
    <p:sldId id="4193" r:id="rId312"/>
    <p:sldId id="4194" r:id="rId313"/>
    <p:sldId id="4195" r:id="rId314"/>
    <p:sldId id="4196" r:id="rId315"/>
    <p:sldId id="3181" r:id="rId316"/>
    <p:sldId id="4197" r:id="rId317"/>
    <p:sldId id="4198" r:id="rId318"/>
    <p:sldId id="4199" r:id="rId319"/>
    <p:sldId id="4200" r:id="rId320"/>
    <p:sldId id="4201" r:id="rId321"/>
    <p:sldId id="4202" r:id="rId322"/>
    <p:sldId id="4212" r:id="rId323"/>
    <p:sldId id="4713" r:id="rId324"/>
    <p:sldId id="3075" r:id="rId325"/>
    <p:sldId id="3076" r:id="rId326"/>
    <p:sldId id="3182" r:id="rId327"/>
    <p:sldId id="3244" r:id="rId328"/>
    <p:sldId id="4217" r:id="rId329"/>
    <p:sldId id="4218" r:id="rId330"/>
    <p:sldId id="4219" r:id="rId331"/>
    <p:sldId id="4220" r:id="rId332"/>
    <p:sldId id="4221" r:id="rId333"/>
    <p:sldId id="4222" r:id="rId334"/>
    <p:sldId id="4223" r:id="rId335"/>
    <p:sldId id="4224" r:id="rId336"/>
    <p:sldId id="4225" r:id="rId337"/>
    <p:sldId id="4226" r:id="rId338"/>
    <p:sldId id="4213" r:id="rId339"/>
    <p:sldId id="4712" r:id="rId340"/>
    <p:sldId id="3077" r:id="rId341"/>
    <p:sldId id="3078" r:id="rId342"/>
    <p:sldId id="4261" r:id="rId343"/>
    <p:sldId id="4262" r:id="rId344"/>
    <p:sldId id="4263" r:id="rId345"/>
    <p:sldId id="4264" r:id="rId346"/>
    <p:sldId id="4265" r:id="rId347"/>
    <p:sldId id="4266" r:id="rId348"/>
    <p:sldId id="4267" r:id="rId349"/>
    <p:sldId id="4268" r:id="rId350"/>
    <p:sldId id="4269" r:id="rId351"/>
    <p:sldId id="4270" r:id="rId352"/>
    <p:sldId id="4271" r:id="rId353"/>
    <p:sldId id="4272" r:id="rId354"/>
    <p:sldId id="4273" r:id="rId355"/>
    <p:sldId id="4274" r:id="rId356"/>
    <p:sldId id="4275" r:id="rId357"/>
    <p:sldId id="4214" r:id="rId358"/>
    <p:sldId id="4711" r:id="rId359"/>
    <p:sldId id="3079" r:id="rId360"/>
    <p:sldId id="3080" r:id="rId361"/>
    <p:sldId id="4240" r:id="rId362"/>
    <p:sldId id="4241" r:id="rId363"/>
    <p:sldId id="4242" r:id="rId364"/>
    <p:sldId id="4243" r:id="rId365"/>
    <p:sldId id="4244" r:id="rId366"/>
    <p:sldId id="4245" r:id="rId367"/>
    <p:sldId id="4246" r:id="rId368"/>
    <p:sldId id="4247" r:id="rId369"/>
    <p:sldId id="3081" r:id="rId370"/>
    <p:sldId id="4248" r:id="rId371"/>
    <p:sldId id="4249" r:id="rId372"/>
    <p:sldId id="4250" r:id="rId373"/>
    <p:sldId id="4251" r:id="rId374"/>
    <p:sldId id="4215" r:id="rId375"/>
    <p:sldId id="4710" r:id="rId376"/>
    <p:sldId id="3082" r:id="rId377"/>
    <p:sldId id="3270" r:id="rId378"/>
    <p:sldId id="3271" r:id="rId379"/>
    <p:sldId id="3272" r:id="rId380"/>
    <p:sldId id="3239" r:id="rId381"/>
    <p:sldId id="3240" r:id="rId382"/>
    <p:sldId id="3241" r:id="rId383"/>
    <p:sldId id="3242" r:id="rId384"/>
    <p:sldId id="3243" r:id="rId385"/>
    <p:sldId id="3084" r:id="rId386"/>
    <p:sldId id="3273" r:id="rId387"/>
    <p:sldId id="3274" r:id="rId388"/>
    <p:sldId id="3275" r:id="rId389"/>
    <p:sldId id="3276" r:id="rId390"/>
    <p:sldId id="4254" r:id="rId391"/>
    <p:sldId id="4255" r:id="rId392"/>
    <p:sldId id="4256" r:id="rId39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CED42FB-86DA-4A98-8014-67FA3630C5AC}">
          <p14:sldIdLst>
            <p14:sldId id="257"/>
          </p14:sldIdLst>
        </p14:section>
        <p14:section name="2023" id="{5FB017FD-9B68-4EAD-BCC0-61EB5E5CA158}">
          <p14:sldIdLst>
            <p14:sldId id="4717"/>
            <p14:sldId id="4716"/>
            <p14:sldId id="448"/>
            <p14:sldId id="2122"/>
            <p14:sldId id="4705"/>
            <p14:sldId id="4704"/>
            <p14:sldId id="4703"/>
            <p14:sldId id="4702"/>
            <p14:sldId id="4706"/>
            <p14:sldId id="5103"/>
            <p14:sldId id="450"/>
            <p14:sldId id="4720"/>
            <p14:sldId id="451"/>
            <p14:sldId id="4709"/>
            <p14:sldId id="452"/>
            <p14:sldId id="4708"/>
            <p14:sldId id="453"/>
            <p14:sldId id="454"/>
            <p14:sldId id="4707"/>
            <p14:sldId id="455"/>
            <p14:sldId id="2166"/>
            <p14:sldId id="5108"/>
            <p14:sldId id="5104"/>
            <p14:sldId id="5107"/>
            <p14:sldId id="5105"/>
            <p14:sldId id="5106"/>
          </p14:sldIdLst>
        </p14:section>
        <p14:section name="2022" id="{28A41EE1-3F06-4816-99A5-84B0B09A5261}">
          <p14:sldIdLst>
            <p14:sldId id="2184"/>
            <p14:sldId id="4258"/>
            <p14:sldId id="469"/>
            <p14:sldId id="464"/>
            <p14:sldId id="2470"/>
            <p14:sldId id="2468"/>
            <p14:sldId id="465"/>
            <p14:sldId id="2467"/>
            <p14:sldId id="466"/>
            <p14:sldId id="468"/>
            <p14:sldId id="1872"/>
            <p14:sldId id="299"/>
            <p14:sldId id="459"/>
            <p14:sldId id="1879"/>
            <p14:sldId id="1877"/>
            <p14:sldId id="1878"/>
            <p14:sldId id="1880"/>
            <p14:sldId id="460"/>
            <p14:sldId id="2019"/>
            <p14:sldId id="2021"/>
            <p14:sldId id="2023"/>
            <p14:sldId id="2022"/>
            <p14:sldId id="461"/>
            <p14:sldId id="2037"/>
            <p14:sldId id="2035"/>
            <p14:sldId id="2039"/>
            <p14:sldId id="2040"/>
            <p14:sldId id="2041"/>
            <p14:sldId id="2042"/>
            <p14:sldId id="2043"/>
            <p14:sldId id="2044"/>
            <p14:sldId id="462"/>
            <p14:sldId id="2049"/>
            <p14:sldId id="2050"/>
            <p14:sldId id="2051"/>
            <p14:sldId id="463"/>
            <p14:sldId id="2147"/>
            <p14:sldId id="2148"/>
            <p14:sldId id="2129"/>
            <p14:sldId id="2471"/>
            <p14:sldId id="2130"/>
            <p14:sldId id="2472"/>
            <p14:sldId id="2131"/>
          </p14:sldIdLst>
        </p14:section>
        <p14:section name="2021" id="{98874CB4-3F8A-4D41-8171-FD3A1B7EFB3A}">
          <p14:sldIdLst>
            <p14:sldId id="3214"/>
            <p14:sldId id="4276"/>
            <p14:sldId id="3025"/>
            <p14:sldId id="3026"/>
            <p14:sldId id="3027"/>
            <p14:sldId id="3028"/>
            <p14:sldId id="3029"/>
            <p14:sldId id="3030"/>
            <p14:sldId id="3031"/>
            <p14:sldId id="3032"/>
            <p14:sldId id="3033"/>
            <p14:sldId id="3034"/>
            <p14:sldId id="3035"/>
            <p14:sldId id="3036"/>
            <p14:sldId id="3037"/>
            <p14:sldId id="3038"/>
            <p14:sldId id="3039"/>
            <p14:sldId id="3040"/>
            <p14:sldId id="3041"/>
            <p14:sldId id="3042"/>
            <p14:sldId id="3043"/>
            <p14:sldId id="3044"/>
            <p14:sldId id="3045"/>
            <p14:sldId id="3046"/>
            <p14:sldId id="3086"/>
            <p14:sldId id="3087"/>
            <p14:sldId id="3183"/>
            <p14:sldId id="3184"/>
            <p14:sldId id="3185"/>
            <p14:sldId id="3186"/>
            <p14:sldId id="3187"/>
            <p14:sldId id="3220"/>
            <p14:sldId id="3221"/>
            <p14:sldId id="3222"/>
            <p14:sldId id="3223"/>
          </p14:sldIdLst>
        </p14:section>
        <p14:section name="2020" id="{EEB518F4-47F5-41D9-895E-99C7BAFD2634}">
          <p14:sldIdLst>
            <p14:sldId id="4204"/>
            <p14:sldId id="3842"/>
            <p14:sldId id="3047"/>
            <p14:sldId id="3048"/>
            <p14:sldId id="3049"/>
            <p14:sldId id="3050"/>
            <p14:sldId id="3051"/>
            <p14:sldId id="3052"/>
            <p14:sldId id="3053"/>
            <p14:sldId id="3054"/>
            <p14:sldId id="3055"/>
            <p14:sldId id="3056"/>
            <p14:sldId id="3090"/>
            <p14:sldId id="3091"/>
            <p14:sldId id="3092"/>
            <p14:sldId id="3093"/>
            <p14:sldId id="3195"/>
            <p14:sldId id="3196"/>
            <p14:sldId id="3197"/>
            <p14:sldId id="3198"/>
            <p14:sldId id="3199"/>
            <p14:sldId id="3200"/>
            <p14:sldId id="3201"/>
            <p14:sldId id="3202"/>
            <p14:sldId id="3203"/>
            <p14:sldId id="3204"/>
            <p14:sldId id="3205"/>
            <p14:sldId id="3095"/>
            <p14:sldId id="3096"/>
            <p14:sldId id="3097"/>
            <p14:sldId id="3640"/>
            <p14:sldId id="3641"/>
            <p14:sldId id="3642"/>
            <p14:sldId id="3643"/>
            <p14:sldId id="3644"/>
            <p14:sldId id="3645"/>
          </p14:sldIdLst>
        </p14:section>
        <p14:section name="2019" id="{DF3532C7-7EEE-4066-9CCA-D27C3F6E3A01}">
          <p14:sldIdLst>
            <p14:sldId id="4205"/>
            <p14:sldId id="4277"/>
            <p14:sldId id="3057"/>
            <p14:sldId id="3058"/>
            <p14:sldId id="3059"/>
            <p14:sldId id="3060"/>
            <p14:sldId id="3061"/>
            <p14:sldId id="3062"/>
            <p14:sldId id="3063"/>
            <p14:sldId id="3225"/>
            <p14:sldId id="3226"/>
            <p14:sldId id="3246"/>
            <p14:sldId id="3247"/>
            <p14:sldId id="3248"/>
            <p14:sldId id="3249"/>
            <p14:sldId id="3250"/>
            <p14:sldId id="3099"/>
            <p14:sldId id="3100"/>
            <p14:sldId id="3648"/>
            <p14:sldId id="3649"/>
            <p14:sldId id="3650"/>
            <p14:sldId id="3651"/>
            <p14:sldId id="3652"/>
          </p14:sldIdLst>
        </p14:section>
        <p14:section name="2018" id="{DFD8E620-4666-4C01-97EF-0D700DE55F9C}">
          <p14:sldIdLst>
            <p14:sldId id="4206"/>
            <p14:sldId id="4257"/>
            <p14:sldId id="3102"/>
            <p14:sldId id="3103"/>
            <p14:sldId id="3105"/>
            <p14:sldId id="3106"/>
            <p14:sldId id="3208"/>
            <p14:sldId id="3209"/>
            <p14:sldId id="3111"/>
            <p14:sldId id="3112"/>
            <p14:sldId id="3113"/>
            <p14:sldId id="3114"/>
            <p14:sldId id="3115"/>
            <p14:sldId id="3210"/>
            <p14:sldId id="3211"/>
            <p14:sldId id="3212"/>
            <p14:sldId id="3117"/>
            <p14:sldId id="3118"/>
            <p14:sldId id="3120"/>
            <p14:sldId id="3121"/>
            <p14:sldId id="3655"/>
            <p14:sldId id="3656"/>
          </p14:sldIdLst>
        </p14:section>
        <p14:section name="2017" id="{DAB05E44-3B16-4AEA-A008-65EFEE99BD9A}">
          <p14:sldIdLst>
            <p14:sldId id="4207"/>
            <p14:sldId id="4235"/>
            <p14:sldId id="3124"/>
            <p14:sldId id="3125"/>
            <p14:sldId id="3126"/>
            <p14:sldId id="3136"/>
            <p14:sldId id="3137"/>
            <p14:sldId id="3138"/>
            <p14:sldId id="3139"/>
            <p14:sldId id="3140"/>
            <p14:sldId id="3141"/>
            <p14:sldId id="3142"/>
            <p14:sldId id="3143"/>
            <p14:sldId id="3144"/>
            <p14:sldId id="3254"/>
            <p14:sldId id="3255"/>
            <p14:sldId id="3256"/>
            <p14:sldId id="3257"/>
            <p14:sldId id="3258"/>
            <p14:sldId id="3259"/>
            <p14:sldId id="3260"/>
            <p14:sldId id="3261"/>
            <p14:sldId id="3262"/>
            <p14:sldId id="3145"/>
            <p14:sldId id="3263"/>
            <p14:sldId id="3264"/>
            <p14:sldId id="3265"/>
            <p14:sldId id="3266"/>
            <p14:sldId id="3267"/>
            <p14:sldId id="3146"/>
            <p14:sldId id="3147"/>
            <p14:sldId id="3231"/>
            <p14:sldId id="3232"/>
            <p14:sldId id="3233"/>
            <p14:sldId id="3234"/>
            <p14:sldId id="3235"/>
            <p14:sldId id="3236"/>
            <p14:sldId id="3237"/>
            <p14:sldId id="3238"/>
          </p14:sldIdLst>
        </p14:section>
        <p14:section name="2016" id="{3634425E-258F-4F59-AFD5-4773D0E6ED84}">
          <p14:sldIdLst>
            <p14:sldId id="4208"/>
            <p14:sldId id="4252"/>
            <p14:sldId id="3064"/>
            <p14:sldId id="3157"/>
            <p14:sldId id="3158"/>
            <p14:sldId id="3159"/>
            <p14:sldId id="3160"/>
            <p14:sldId id="3161"/>
            <p14:sldId id="3162"/>
            <p14:sldId id="3163"/>
            <p14:sldId id="3164"/>
            <p14:sldId id="3165"/>
            <p14:sldId id="3166"/>
            <p14:sldId id="3268"/>
            <p14:sldId id="3167"/>
            <p14:sldId id="3658"/>
            <p14:sldId id="3659"/>
            <p14:sldId id="3660"/>
            <p14:sldId id="3661"/>
            <p14:sldId id="3662"/>
            <p14:sldId id="3663"/>
            <p14:sldId id="3664"/>
            <p14:sldId id="3168"/>
            <p14:sldId id="3838"/>
            <p14:sldId id="3839"/>
            <p14:sldId id="3840"/>
            <p14:sldId id="3841"/>
          </p14:sldIdLst>
        </p14:section>
        <p14:section name="2015" id="{449E1DB3-222F-4D78-84CD-5F58A35EDC40}">
          <p14:sldIdLst>
            <p14:sldId id="4719"/>
            <p14:sldId id="4714"/>
            <p14:sldId id="4681"/>
            <p14:sldId id="4682"/>
            <p14:sldId id="4683"/>
            <p14:sldId id="4684"/>
            <p14:sldId id="4685"/>
            <p14:sldId id="4686"/>
            <p14:sldId id="4687"/>
            <p14:sldId id="4688"/>
            <p14:sldId id="4689"/>
            <p14:sldId id="4690"/>
            <p14:sldId id="4691"/>
            <p14:sldId id="4692"/>
            <p14:sldId id="4695"/>
            <p14:sldId id="4696"/>
            <p14:sldId id="4693"/>
            <p14:sldId id="4694"/>
            <p14:sldId id="4697"/>
            <p14:sldId id="4698"/>
            <p14:sldId id="4699"/>
            <p14:sldId id="4700"/>
            <p14:sldId id="4701"/>
          </p14:sldIdLst>
        </p14:section>
        <p14:section name="2014" id="{E936F15F-0D5B-4D9E-B9E7-E4A11FC2DBFC}">
          <p14:sldIdLst>
            <p14:sldId id="4210"/>
            <p14:sldId id="4237"/>
            <p14:sldId id="3067"/>
            <p14:sldId id="3068"/>
            <p14:sldId id="3692"/>
            <p14:sldId id="3174"/>
            <p14:sldId id="3175"/>
            <p14:sldId id="3176"/>
            <p14:sldId id="3693"/>
            <p14:sldId id="3694"/>
            <p14:sldId id="3695"/>
            <p14:sldId id="3696"/>
            <p14:sldId id="3697"/>
            <p14:sldId id="3698"/>
            <p14:sldId id="3699"/>
            <p14:sldId id="3700"/>
            <p14:sldId id="3177"/>
            <p14:sldId id="3178"/>
            <p14:sldId id="3179"/>
            <p14:sldId id="3180"/>
            <p14:sldId id="4178"/>
            <p14:sldId id="4179"/>
            <p14:sldId id="4180"/>
            <p14:sldId id="4181"/>
            <p14:sldId id="4182"/>
            <p14:sldId id="4183"/>
          </p14:sldIdLst>
        </p14:section>
        <p14:section name="2013" id="{5E8ADDC9-5ADC-471B-8D7B-58964AD10C13}">
          <p14:sldIdLst>
            <p14:sldId id="4211"/>
            <p14:sldId id="4238"/>
            <p14:sldId id="3073"/>
            <p14:sldId id="3074"/>
            <p14:sldId id="4189"/>
            <p14:sldId id="4190"/>
            <p14:sldId id="4191"/>
            <p14:sldId id="4192"/>
            <p14:sldId id="4184"/>
            <p14:sldId id="4193"/>
            <p14:sldId id="4194"/>
            <p14:sldId id="4195"/>
            <p14:sldId id="4196"/>
            <p14:sldId id="3181"/>
            <p14:sldId id="4197"/>
            <p14:sldId id="4198"/>
            <p14:sldId id="4199"/>
            <p14:sldId id="4200"/>
            <p14:sldId id="4201"/>
            <p14:sldId id="4202"/>
          </p14:sldIdLst>
        </p14:section>
        <p14:section name="2012" id="{AF152DAE-7518-4091-B4BC-A6F42732DB37}">
          <p14:sldIdLst>
            <p14:sldId id="4212"/>
            <p14:sldId id="4713"/>
            <p14:sldId id="3075"/>
            <p14:sldId id="3076"/>
            <p14:sldId id="3182"/>
            <p14:sldId id="3244"/>
            <p14:sldId id="4217"/>
            <p14:sldId id="4218"/>
            <p14:sldId id="4219"/>
            <p14:sldId id="4220"/>
            <p14:sldId id="4221"/>
            <p14:sldId id="4222"/>
            <p14:sldId id="4223"/>
            <p14:sldId id="4224"/>
            <p14:sldId id="4225"/>
            <p14:sldId id="4226"/>
          </p14:sldIdLst>
        </p14:section>
        <p14:section name="2011" id="{EA57FA2C-7A27-4280-A921-C44D37C7F83F}">
          <p14:sldIdLst>
            <p14:sldId id="4213"/>
            <p14:sldId id="4712"/>
            <p14:sldId id="3077"/>
            <p14:sldId id="3078"/>
            <p14:sldId id="4261"/>
            <p14:sldId id="4262"/>
            <p14:sldId id="4263"/>
            <p14:sldId id="4264"/>
            <p14:sldId id="4265"/>
            <p14:sldId id="4266"/>
            <p14:sldId id="4267"/>
            <p14:sldId id="4268"/>
            <p14:sldId id="4269"/>
            <p14:sldId id="4270"/>
            <p14:sldId id="4271"/>
            <p14:sldId id="4272"/>
            <p14:sldId id="4273"/>
            <p14:sldId id="4274"/>
            <p14:sldId id="4275"/>
          </p14:sldIdLst>
        </p14:section>
        <p14:section name="2010" id="{FAEA195F-AD14-451B-8968-26BF520BC9E9}">
          <p14:sldIdLst>
            <p14:sldId id="4214"/>
            <p14:sldId id="4711"/>
            <p14:sldId id="3079"/>
            <p14:sldId id="3080"/>
            <p14:sldId id="4240"/>
            <p14:sldId id="4241"/>
            <p14:sldId id="4242"/>
            <p14:sldId id="4243"/>
            <p14:sldId id="4244"/>
            <p14:sldId id="4245"/>
            <p14:sldId id="4246"/>
            <p14:sldId id="4247"/>
            <p14:sldId id="3081"/>
            <p14:sldId id="4248"/>
            <p14:sldId id="4249"/>
            <p14:sldId id="4250"/>
            <p14:sldId id="4251"/>
          </p14:sldIdLst>
        </p14:section>
        <p14:section name="2009" id="{F781D352-F888-486E-BC86-6E637BFF795D}">
          <p14:sldIdLst>
            <p14:sldId id="4215"/>
            <p14:sldId id="4710"/>
            <p14:sldId id="3082"/>
            <p14:sldId id="3270"/>
            <p14:sldId id="3271"/>
            <p14:sldId id="3272"/>
            <p14:sldId id="3239"/>
            <p14:sldId id="3240"/>
            <p14:sldId id="3241"/>
            <p14:sldId id="3242"/>
            <p14:sldId id="3243"/>
            <p14:sldId id="3084"/>
            <p14:sldId id="3273"/>
            <p14:sldId id="3274"/>
            <p14:sldId id="3275"/>
            <p14:sldId id="3276"/>
            <p14:sldId id="4254"/>
            <p14:sldId id="4255"/>
            <p14:sldId id="4256"/>
          </p14:sldIdLst>
        </p14:section>
      </p14:sectionLst>
    </p:ext>
    <p:ext uri="{EFAFB233-063F-42B5-8137-9DF3F51BA10A}">
      <p15:sldGuideLst xmlns:p15="http://schemas.microsoft.com/office/powerpoint/2012/main">
        <p15:guide id="1" orient="horz" pos="1343">
          <p15:clr>
            <a:srgbClr val="A4A3A4"/>
          </p15:clr>
        </p15:guide>
        <p15:guide id="2" pos="28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EEBF7"/>
    <a:srgbClr val="888888"/>
    <a:srgbClr val="717171"/>
    <a:srgbClr val="757575"/>
    <a:srgbClr val="5EB1F2"/>
    <a:srgbClr val="FFF2CC"/>
    <a:srgbClr val="D1E5A6"/>
    <a:srgbClr val="87E3CE"/>
    <a:srgbClr val="A16F7C"/>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793" autoAdjust="0"/>
    <p:restoredTop sz="72570" autoAdjust="0"/>
  </p:normalViewPr>
  <p:slideViewPr>
    <p:cSldViewPr snapToGrid="0" showGuides="1">
      <p:cViewPr varScale="1">
        <p:scale>
          <a:sx n="65" d="100"/>
          <a:sy n="65" d="100"/>
        </p:scale>
        <p:origin x="1388" y="52"/>
      </p:cViewPr>
      <p:guideLst>
        <p:guide orient="horz" pos="1343"/>
        <p:guide pos="2892"/>
      </p:guideLst>
    </p:cSldViewPr>
  </p:slideViewPr>
  <p:outlineViewPr>
    <p:cViewPr>
      <p:scale>
        <a:sx n="33" d="100"/>
        <a:sy n="33" d="100"/>
      </p:scale>
      <p:origin x="0" y="-16268"/>
    </p:cViewPr>
  </p:outlineViewPr>
  <p:notesTextViewPr>
    <p:cViewPr>
      <p:scale>
        <a:sx n="3" d="2"/>
        <a:sy n="3" d="2"/>
      </p:scale>
      <p:origin x="0" y="0"/>
    </p:cViewPr>
  </p:notesTextViewPr>
  <p:sorterViewPr>
    <p:cViewPr>
      <p:scale>
        <a:sx n="90" d="100"/>
        <a:sy n="90" d="100"/>
      </p:scale>
      <p:origin x="0" y="-17308"/>
    </p:cViewPr>
  </p:sorterViewPr>
  <p:notesViewPr>
    <p:cSldViewPr snapToGrid="0">
      <p:cViewPr varScale="1">
        <p:scale>
          <a:sx n="49" d="100"/>
          <a:sy n="49" d="100"/>
        </p:scale>
        <p:origin x="2668" y="4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theme" Target="theme/theme1.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handoutMaster" Target="handoutMasters/handout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commentAuthors" Target="commentAuthor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FD713D"/>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numCache>
            </c:numRef>
          </c:cat>
          <c:val>
            <c:numRef>
              <c:f>Sheet1!$B$2:$B$18</c:f>
              <c:numCache>
                <c:formatCode>General</c:formatCode>
                <c:ptCount val="17"/>
                <c:pt idx="0">
                  <c:v>1</c:v>
                </c:pt>
                <c:pt idx="1">
                  <c:v>2</c:v>
                </c:pt>
                <c:pt idx="2">
                  <c:v>4</c:v>
                </c:pt>
                <c:pt idx="3">
                  <c:v>8</c:v>
                </c:pt>
                <c:pt idx="4">
                  <c:v>9</c:v>
                </c:pt>
                <c:pt idx="5">
                  <c:v>10</c:v>
                </c:pt>
                <c:pt idx="6">
                  <c:v>11</c:v>
                </c:pt>
                <c:pt idx="7">
                  <c:v>12</c:v>
                </c:pt>
                <c:pt idx="8">
                  <c:v>1</c:v>
                </c:pt>
                <c:pt idx="9">
                  <c:v>2</c:v>
                </c:pt>
                <c:pt idx="10">
                  <c:v>4</c:v>
                </c:pt>
                <c:pt idx="11">
                  <c:v>6</c:v>
                </c:pt>
                <c:pt idx="12">
                  <c:v>7</c:v>
                </c:pt>
                <c:pt idx="13">
                  <c:v>8</c:v>
                </c:pt>
                <c:pt idx="14">
                  <c:v>9</c:v>
                </c:pt>
                <c:pt idx="15">
                  <c:v>10</c:v>
                </c:pt>
                <c:pt idx="16">
                  <c:v>11</c:v>
                </c:pt>
              </c:numCache>
            </c:numRef>
          </c:val>
          <c:smooth val="0"/>
          <c:extLst>
            <c:ext xmlns:c16="http://schemas.microsoft.com/office/drawing/2014/chart" uri="{C3380CC4-5D6E-409C-BE32-E72D297353CC}">
              <c16:uniqueId val="{00000000-3795-4CEA-ABDF-10AFAC79043D}"/>
            </c:ext>
          </c:extLst>
        </c:ser>
        <c:dLbls>
          <c:showLegendKey val="0"/>
          <c:showVal val="1"/>
          <c:showCatName val="0"/>
          <c:showSerName val="0"/>
          <c:showPercent val="0"/>
          <c:showBubbleSize val="0"/>
        </c:dLbls>
        <c:dropLines>
          <c:spPr>
            <a:ln w="9525" cap="flat" cmpd="sng" algn="ctr">
              <a:solidFill>
                <a:schemeClr val="tx1">
                  <a:lumMod val="35000"/>
                  <a:lumOff val="65000"/>
                </a:schemeClr>
              </a:solidFill>
              <a:round/>
            </a:ln>
            <a:effectLst/>
          </c:spPr>
        </c:dropLines>
        <c:marker val="1"/>
        <c:smooth val="0"/>
        <c:axId val="481701117"/>
        <c:axId val="149357041"/>
      </c:lineChart>
      <c:catAx>
        <c:axId val="481701117"/>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49357041"/>
        <c:crosses val="autoZero"/>
        <c:auto val="1"/>
        <c:lblAlgn val="ctr"/>
        <c:lblOffset val="100"/>
        <c:noMultiLvlLbl val="0"/>
      </c:catAx>
      <c:valAx>
        <c:axId val="149357041"/>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8170111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FD713D"/>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numCache>
            </c:numRef>
          </c:cat>
          <c:val>
            <c:numRef>
              <c:f>Sheet1!$B$2:$B$18</c:f>
              <c:numCache>
                <c:formatCode>General</c:formatCode>
                <c:ptCount val="17"/>
                <c:pt idx="0">
                  <c:v>1</c:v>
                </c:pt>
                <c:pt idx="1">
                  <c:v>2</c:v>
                </c:pt>
                <c:pt idx="2">
                  <c:v>4</c:v>
                </c:pt>
                <c:pt idx="3">
                  <c:v>8</c:v>
                </c:pt>
                <c:pt idx="4">
                  <c:v>9</c:v>
                </c:pt>
                <c:pt idx="5">
                  <c:v>10</c:v>
                </c:pt>
                <c:pt idx="6">
                  <c:v>11</c:v>
                </c:pt>
                <c:pt idx="7">
                  <c:v>12</c:v>
                </c:pt>
                <c:pt idx="8">
                  <c:v>13</c:v>
                </c:pt>
                <c:pt idx="9">
                  <c:v>14</c:v>
                </c:pt>
                <c:pt idx="10">
                  <c:v>15</c:v>
                </c:pt>
                <c:pt idx="11">
                  <c:v>16</c:v>
                </c:pt>
              </c:numCache>
            </c:numRef>
          </c:val>
          <c:smooth val="0"/>
          <c:extLst>
            <c:ext xmlns:c16="http://schemas.microsoft.com/office/drawing/2014/chart" uri="{C3380CC4-5D6E-409C-BE32-E72D297353CC}">
              <c16:uniqueId val="{00000000-D32D-48E7-B562-5777B5E906D1}"/>
            </c:ext>
          </c:extLst>
        </c:ser>
        <c:dLbls>
          <c:showLegendKey val="0"/>
          <c:showVal val="1"/>
          <c:showCatName val="0"/>
          <c:showSerName val="0"/>
          <c:showPercent val="0"/>
          <c:showBubbleSize val="0"/>
        </c:dLbls>
        <c:dropLines>
          <c:spPr>
            <a:ln w="9525" cap="flat" cmpd="sng" algn="ctr">
              <a:solidFill>
                <a:schemeClr val="tx1">
                  <a:lumMod val="35000"/>
                  <a:lumOff val="65000"/>
                </a:schemeClr>
              </a:solidFill>
              <a:round/>
            </a:ln>
            <a:effectLst/>
          </c:spPr>
        </c:dropLines>
        <c:marker val="1"/>
        <c:smooth val="0"/>
        <c:axId val="481701117"/>
        <c:axId val="149357041"/>
      </c:lineChart>
      <c:catAx>
        <c:axId val="481701117"/>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49357041"/>
        <c:crosses val="autoZero"/>
        <c:auto val="1"/>
        <c:lblAlgn val="ctr"/>
        <c:lblOffset val="100"/>
        <c:noMultiLvlLbl val="0"/>
      </c:catAx>
      <c:valAx>
        <c:axId val="149357041"/>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8170111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FD713D"/>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0</c:v>
                </c:pt>
                <c:pt idx="1">
                  <c:v>1</c:v>
                </c:pt>
                <c:pt idx="2">
                  <c:v>2</c:v>
                </c:pt>
                <c:pt idx="3">
                  <c:v>3</c:v>
                </c:pt>
                <c:pt idx="4">
                  <c:v>4</c:v>
                </c:pt>
                <c:pt idx="5">
                  <c:v>5</c:v>
                </c:pt>
              </c:numCache>
            </c:numRef>
          </c:cat>
          <c:val>
            <c:numRef>
              <c:f>Sheet1!$B$2:$B$7</c:f>
              <c:numCache>
                <c:formatCode>General</c:formatCode>
                <c:ptCount val="6"/>
                <c:pt idx="0">
                  <c:v>1</c:v>
                </c:pt>
                <c:pt idx="1">
                  <c:v>2</c:v>
                </c:pt>
                <c:pt idx="2">
                  <c:v>4</c:v>
                </c:pt>
                <c:pt idx="3">
                  <c:v>8</c:v>
                </c:pt>
                <c:pt idx="4">
                  <c:v>16</c:v>
                </c:pt>
                <c:pt idx="5">
                  <c:v>32</c:v>
                </c:pt>
              </c:numCache>
            </c:numRef>
          </c:val>
          <c:smooth val="0"/>
          <c:extLst>
            <c:ext xmlns:c16="http://schemas.microsoft.com/office/drawing/2014/chart" uri="{C3380CC4-5D6E-409C-BE32-E72D297353CC}">
              <c16:uniqueId val="{00000000-9B62-42E0-8653-FE1A3E5B32E2}"/>
            </c:ext>
          </c:extLst>
        </c:ser>
        <c:dLbls>
          <c:showLegendKey val="0"/>
          <c:showVal val="1"/>
          <c:showCatName val="0"/>
          <c:showSerName val="0"/>
          <c:showPercent val="0"/>
          <c:showBubbleSize val="0"/>
        </c:dLbls>
        <c:dropLines>
          <c:spPr>
            <a:ln w="9525" cap="flat" cmpd="sng" algn="ctr">
              <a:solidFill>
                <a:schemeClr val="tx1">
                  <a:lumMod val="35000"/>
                  <a:lumOff val="65000"/>
                </a:schemeClr>
              </a:solidFill>
              <a:round/>
            </a:ln>
            <a:effectLst/>
          </c:spPr>
        </c:dropLines>
        <c:marker val="1"/>
        <c:smooth val="0"/>
        <c:axId val="481701117"/>
        <c:axId val="149357041"/>
      </c:lineChart>
      <c:catAx>
        <c:axId val="481701117"/>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49357041"/>
        <c:crosses val="autoZero"/>
        <c:auto val="1"/>
        <c:lblAlgn val="ctr"/>
        <c:lblOffset val="100"/>
        <c:noMultiLvlLbl val="0"/>
      </c:catAx>
      <c:valAx>
        <c:axId val="149357041"/>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8170111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FD713D"/>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0</c:v>
                </c:pt>
                <c:pt idx="1">
                  <c:v>1</c:v>
                </c:pt>
                <c:pt idx="2">
                  <c:v>2</c:v>
                </c:pt>
                <c:pt idx="3">
                  <c:v>3</c:v>
                </c:pt>
                <c:pt idx="4">
                  <c:v>4</c:v>
                </c:pt>
                <c:pt idx="5">
                  <c:v>5</c:v>
                </c:pt>
              </c:numCache>
            </c:numRef>
          </c:cat>
          <c:val>
            <c:numRef>
              <c:f>Sheet1!$B$2:$B$7</c:f>
              <c:numCache>
                <c:formatCode>General</c:formatCode>
                <c:ptCount val="6"/>
                <c:pt idx="0">
                  <c:v>1</c:v>
                </c:pt>
                <c:pt idx="1">
                  <c:v>2</c:v>
                </c:pt>
                <c:pt idx="2">
                  <c:v>4</c:v>
                </c:pt>
                <c:pt idx="3">
                  <c:v>8</c:v>
                </c:pt>
                <c:pt idx="4">
                  <c:v>16</c:v>
                </c:pt>
                <c:pt idx="5">
                  <c:v>32</c:v>
                </c:pt>
              </c:numCache>
            </c:numRef>
          </c:val>
          <c:smooth val="0"/>
          <c:extLst>
            <c:ext xmlns:c16="http://schemas.microsoft.com/office/drawing/2014/chart" uri="{C3380CC4-5D6E-409C-BE32-E72D297353CC}">
              <c16:uniqueId val="{00000000-0F25-4CB8-8D39-9D80DE4EB126}"/>
            </c:ext>
          </c:extLst>
        </c:ser>
        <c:dLbls>
          <c:showLegendKey val="0"/>
          <c:showVal val="1"/>
          <c:showCatName val="0"/>
          <c:showSerName val="0"/>
          <c:showPercent val="0"/>
          <c:showBubbleSize val="0"/>
        </c:dLbls>
        <c:dropLines>
          <c:spPr>
            <a:ln w="9525" cap="flat" cmpd="sng" algn="ctr">
              <a:solidFill>
                <a:schemeClr val="tx1">
                  <a:lumMod val="35000"/>
                  <a:lumOff val="65000"/>
                </a:schemeClr>
              </a:solidFill>
              <a:round/>
            </a:ln>
            <a:effectLst/>
          </c:spPr>
        </c:dropLines>
        <c:marker val="1"/>
        <c:smooth val="0"/>
        <c:axId val="481701117"/>
        <c:axId val="149357041"/>
      </c:lineChart>
      <c:catAx>
        <c:axId val="481701117"/>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49357041"/>
        <c:crosses val="autoZero"/>
        <c:auto val="1"/>
        <c:lblAlgn val="ctr"/>
        <c:lblOffset val="100"/>
        <c:noMultiLvlLbl val="0"/>
      </c:catAx>
      <c:valAx>
        <c:axId val="149357041"/>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8170111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FD713D"/>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Sheet1!$A$2:$A$18</c:f>
              <c:numCache>
                <c:formatCode>General</c:formatCode>
                <c:ptCount val="1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numCache>
            </c:numRef>
          </c:cat>
          <c:val>
            <c:numRef>
              <c:f>Sheet1!$B$2:$B$18</c:f>
              <c:numCache>
                <c:formatCode>General</c:formatCode>
                <c:ptCount val="17"/>
                <c:pt idx="0">
                  <c:v>1</c:v>
                </c:pt>
                <c:pt idx="1">
                  <c:v>2</c:v>
                </c:pt>
                <c:pt idx="2">
                  <c:v>4</c:v>
                </c:pt>
                <c:pt idx="3">
                  <c:v>8</c:v>
                </c:pt>
                <c:pt idx="4">
                  <c:v>9</c:v>
                </c:pt>
                <c:pt idx="5">
                  <c:v>10</c:v>
                </c:pt>
                <c:pt idx="6">
                  <c:v>11</c:v>
                </c:pt>
                <c:pt idx="7">
                  <c:v>12</c:v>
                </c:pt>
                <c:pt idx="8">
                  <c:v>13</c:v>
                </c:pt>
                <c:pt idx="9">
                  <c:v>14</c:v>
                </c:pt>
                <c:pt idx="10">
                  <c:v>15</c:v>
                </c:pt>
                <c:pt idx="11">
                  <c:v>16</c:v>
                </c:pt>
              </c:numCache>
            </c:numRef>
          </c:val>
          <c:smooth val="0"/>
          <c:extLst>
            <c:ext xmlns:c16="http://schemas.microsoft.com/office/drawing/2014/chart" uri="{C3380CC4-5D6E-409C-BE32-E72D297353CC}">
              <c16:uniqueId val="{00000000-DD56-481D-9DBD-6FEE745ACD90}"/>
            </c:ext>
          </c:extLst>
        </c:ser>
        <c:dLbls>
          <c:showLegendKey val="0"/>
          <c:showVal val="1"/>
          <c:showCatName val="0"/>
          <c:showSerName val="0"/>
          <c:showPercent val="0"/>
          <c:showBubbleSize val="0"/>
        </c:dLbls>
        <c:dropLines>
          <c:spPr>
            <a:ln w="9525" cap="flat" cmpd="sng" algn="ctr">
              <a:solidFill>
                <a:schemeClr val="tx1">
                  <a:lumMod val="35000"/>
                  <a:lumOff val="65000"/>
                </a:schemeClr>
              </a:solidFill>
              <a:round/>
            </a:ln>
            <a:effectLst/>
          </c:spPr>
        </c:dropLines>
        <c:marker val="1"/>
        <c:smooth val="0"/>
        <c:axId val="481701117"/>
        <c:axId val="149357041"/>
      </c:lineChart>
      <c:catAx>
        <c:axId val="481701117"/>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49357041"/>
        <c:crosses val="autoZero"/>
        <c:auto val="1"/>
        <c:lblAlgn val="ctr"/>
        <c:lblOffset val="100"/>
        <c:noMultiLvlLbl val="0"/>
      </c:catAx>
      <c:valAx>
        <c:axId val="149357041"/>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8170111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960846-374F-4E9A-AD17-20C34664C0D3}" type="datetimeFigureOut">
              <a:rPr lang="zh-CN" altLang="en-US" smtClean="0"/>
              <a:t>2023/11/17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C54717-90E7-4709-964B-B2FCD531C63C}"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3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3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2023/11/17</a:t>
            </a:fld>
            <a:endParaRPr lang="zh-CN" altLang="en-US"/>
          </a:p>
        </p:txBody>
      </p:sp>
      <p:sp>
        <p:nvSpPr>
          <p:cNvPr id="1048839"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840"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41"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842"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www.test.edu.cn" TargetMode="External"/><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3" Type="http://schemas.openxmlformats.org/officeDocument/2006/relationships/hyperlink" Target="www.test.edu.cn" TargetMode="External"/><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幻灯片图像占位符 1"/>
          <p:cNvSpPr>
            <a:spLocks noGrp="1" noRot="1" noChangeAspect="1"/>
          </p:cNvSpPr>
          <p:nvPr>
            <p:ph type="sldImg"/>
          </p:nvPr>
        </p:nvSpPr>
        <p:spPr>
          <a:xfrm>
            <a:off x="685800" y="1143000"/>
            <a:ext cx="5486400" cy="3086100"/>
          </a:xfrm>
        </p:spPr>
      </p:sp>
      <p:sp>
        <p:nvSpPr>
          <p:cNvPr id="1048601" name="备注占位符 2"/>
          <p:cNvSpPr>
            <a:spLocks noGrp="1"/>
          </p:cNvSpPr>
          <p:nvPr>
            <p:ph type="body" idx="1"/>
          </p:nvPr>
        </p:nvSpPr>
        <p:spPr/>
        <p:txBody>
          <a:bodyPr/>
          <a:lstStyle/>
          <a:p>
            <a:endParaRPr lang="zh-CN" altLang="en-US" dirty="0"/>
          </a:p>
        </p:txBody>
      </p:sp>
      <p:sp>
        <p:nvSpPr>
          <p:cNvPr id="1048602"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】B</a:t>
            </a:r>
          </a:p>
          <a:p>
            <a:endParaRPr lang="zh-CN"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为了尽量避免碰撞， </a:t>
            </a:r>
            <a:r>
              <a:rPr lang="en-US" altLang="zh-CN" sz="1200" b="0" i="0" kern="1200" dirty="0">
                <a:solidFill>
                  <a:schemeClr val="tx1"/>
                </a:solidFill>
                <a:effectLst/>
                <a:latin typeface="+mn-lt"/>
                <a:ea typeface="+mn-ea"/>
                <a:cs typeface="+mn-cs"/>
              </a:rPr>
              <a:t>802.11 </a:t>
            </a:r>
            <a:r>
              <a:rPr lang="zh-CN" altLang="en-US" sz="1200" b="0" i="0" kern="1200" dirty="0">
                <a:solidFill>
                  <a:schemeClr val="tx1"/>
                </a:solidFill>
                <a:effectLst/>
                <a:latin typeface="+mn-lt"/>
                <a:ea typeface="+mn-ea"/>
                <a:cs typeface="+mn-cs"/>
              </a:rPr>
              <a:t>规定，所有的站在完成发送后，必须再等待一段很短的 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继续监听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才能发送下一帧。这段时间通称为帧间间隔 </a:t>
            </a:r>
            <a:r>
              <a:rPr lang="en-US" altLang="zh-CN" sz="1200" b="0" i="0" kern="1200" dirty="0">
                <a:solidFill>
                  <a:schemeClr val="tx1"/>
                </a:solidFill>
                <a:effectLst/>
                <a:latin typeface="+mn-lt"/>
                <a:ea typeface="+mn-ea"/>
                <a:cs typeface="+mn-cs"/>
              </a:rPr>
              <a:t>IFS(Inter Frame Space)</a:t>
            </a:r>
            <a:r>
              <a:rPr lang="zh-CN" altLang="en-US" sz="1200" b="0" i="0" kern="1200" dirty="0">
                <a:solidFill>
                  <a:schemeClr val="tx1"/>
                </a:solidFill>
                <a:effectLst/>
                <a:latin typeface="+mn-lt"/>
                <a:ea typeface="+mn-ea"/>
                <a:cs typeface="+mn-cs"/>
              </a:rPr>
              <a:t>。帧间间 隔的长短取决于该站要发送的帧的类型。 </a:t>
            </a:r>
            <a:r>
              <a:rPr lang="en-US" altLang="zh-CN" sz="1200" b="0" i="0" kern="1200" dirty="0">
                <a:solidFill>
                  <a:schemeClr val="tx1"/>
                </a:solidFill>
                <a:effectLst/>
                <a:latin typeface="+mn-lt"/>
                <a:ea typeface="+mn-ea"/>
                <a:cs typeface="+mn-cs"/>
              </a:rPr>
              <a:t>IEEE802.11 </a:t>
            </a:r>
            <a:r>
              <a:rPr lang="zh-CN" altLang="en-US" sz="1200" b="0" i="0" kern="1200" dirty="0">
                <a:solidFill>
                  <a:schemeClr val="tx1"/>
                </a:solidFill>
                <a:effectLst/>
                <a:latin typeface="+mn-lt"/>
                <a:ea typeface="+mn-ea"/>
                <a:cs typeface="+mn-cs"/>
              </a:rPr>
              <a:t>推荐使用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种帧间隔（</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），以便提供 基于优先级的访问控制。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分布式协调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：最长的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，优先级最低，用于异步帧竞争访问的时延。 </a:t>
            </a:r>
            <a:r>
              <a:rPr lang="en-US" altLang="zh-CN" sz="1200" b="0" i="0" kern="1200" dirty="0">
                <a:solidFill>
                  <a:schemeClr val="tx1"/>
                </a:solidFill>
                <a:effectLst/>
                <a:latin typeface="+mn-lt"/>
                <a:ea typeface="+mn-ea"/>
                <a:cs typeface="+mn-cs"/>
              </a:rPr>
              <a:t>PIFS</a:t>
            </a:r>
            <a:r>
              <a:rPr lang="zh-CN" altLang="en-US" sz="1200" b="0" i="0" kern="1200" dirty="0">
                <a:solidFill>
                  <a:schemeClr val="tx1"/>
                </a:solidFill>
                <a:effectLst/>
                <a:latin typeface="+mn-lt"/>
                <a:ea typeface="+mn-ea"/>
                <a:cs typeface="+mn-cs"/>
              </a:rPr>
              <a:t>（点协调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）：中等长度的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，优先级居中，在 </a:t>
            </a:r>
            <a:r>
              <a:rPr lang="en-US" altLang="zh-CN" sz="1200" b="0" i="0" kern="1200" dirty="0">
                <a:solidFill>
                  <a:schemeClr val="tx1"/>
                </a:solidFill>
                <a:effectLst/>
                <a:latin typeface="+mn-lt"/>
                <a:ea typeface="+mn-ea"/>
                <a:cs typeface="+mn-cs"/>
              </a:rPr>
              <a:t>PCF </a:t>
            </a:r>
            <a:r>
              <a:rPr lang="zh-CN" altLang="en-US" sz="1200" b="0" i="0" kern="1200" dirty="0">
                <a:solidFill>
                  <a:schemeClr val="tx1"/>
                </a:solidFill>
                <a:effectLst/>
                <a:latin typeface="+mn-lt"/>
                <a:ea typeface="+mn-ea"/>
                <a:cs typeface="+mn-cs"/>
              </a:rPr>
              <a:t>操作中使用。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（短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）：最短的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，优先级最高，用于需要立即响应的操作。网络中的控制帧以及对所 接收数据的确认帧都采用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作为发送之前的等待时延。当结点要发送数据帧时，载波监听 到信道空闲时，需等待 </a:t>
            </a:r>
            <a:r>
              <a:rPr lang="en-US" altLang="zh-CN" sz="1200" b="0" i="0" kern="1200" dirty="0">
                <a:solidFill>
                  <a:schemeClr val="tx1"/>
                </a:solidFill>
                <a:effectLst/>
                <a:latin typeface="+mn-lt"/>
                <a:ea typeface="+mn-ea"/>
                <a:cs typeface="+mn-cs"/>
              </a:rPr>
              <a:t>DIFS </a:t>
            </a:r>
            <a:r>
              <a:rPr lang="zh-CN" altLang="en-US" sz="1200" b="0" i="0" kern="1200" dirty="0">
                <a:solidFill>
                  <a:schemeClr val="tx1"/>
                </a:solidFill>
                <a:effectLst/>
                <a:latin typeface="+mn-lt"/>
                <a:ea typeface="+mn-ea"/>
                <a:cs typeface="+mn-cs"/>
              </a:rPr>
              <a:t>后发送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预约信道，， </a:t>
            </a:r>
            <a:r>
              <a:rPr lang="en-US" altLang="zh-CN" sz="1200" b="0" i="0" kern="1200" dirty="0">
                <a:solidFill>
                  <a:schemeClr val="tx1"/>
                </a:solidFill>
                <a:effectLst/>
                <a:latin typeface="+mn-lt"/>
                <a:ea typeface="+mn-ea"/>
                <a:cs typeface="+mn-cs"/>
              </a:rPr>
              <a:t>IFS1 </a:t>
            </a:r>
            <a:r>
              <a:rPr lang="zh-CN" altLang="en-US" sz="1200" b="0" i="0" kern="1200" dirty="0">
                <a:solidFill>
                  <a:schemeClr val="tx1"/>
                </a:solidFill>
                <a:effectLst/>
                <a:latin typeface="+mn-lt"/>
                <a:ea typeface="+mn-ea"/>
                <a:cs typeface="+mn-cs"/>
              </a:rPr>
              <a:t>对应的帧间隔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，时间最长， 图中 </a:t>
            </a:r>
            <a:r>
              <a:rPr lang="en-US" altLang="zh-CN" sz="1200" b="0" i="0" kern="1200" dirty="0">
                <a:solidFill>
                  <a:schemeClr val="tx1"/>
                </a:solidFill>
                <a:effectLst/>
                <a:latin typeface="+mn-lt"/>
                <a:ea typeface="+mn-ea"/>
                <a:cs typeface="+mn-cs"/>
              </a:rPr>
              <a:t>IFS2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IFS4 </a:t>
            </a:r>
            <a:r>
              <a:rPr lang="zh-CN" altLang="en-US" sz="1200" b="0" i="0" kern="1200" dirty="0">
                <a:solidFill>
                  <a:schemeClr val="tx1"/>
                </a:solidFill>
                <a:effectLst/>
                <a:latin typeface="+mn-lt"/>
                <a:ea typeface="+mn-ea"/>
                <a:cs typeface="+mn-cs"/>
              </a:rPr>
              <a:t>对应 </a:t>
            </a:r>
            <a:r>
              <a:rPr lang="en-US" altLang="zh-CN" sz="1200" b="0" i="0" kern="1200" dirty="0">
                <a:solidFill>
                  <a:schemeClr val="tx1"/>
                </a:solidFill>
                <a:effectLst/>
                <a:latin typeface="+mn-lt"/>
                <a:ea typeface="+mn-ea"/>
                <a:cs typeface="+mn-cs"/>
              </a:rPr>
              <a:t>SIFS</a:t>
            </a:r>
            <a:endParaRPr lang="zh-CN"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为了尽量避免碰撞， </a:t>
            </a:r>
            <a:r>
              <a:rPr lang="en-US" altLang="zh-CN" sz="1200" b="0" i="0" kern="1200" dirty="0">
                <a:solidFill>
                  <a:schemeClr val="tx1"/>
                </a:solidFill>
                <a:effectLst/>
                <a:latin typeface="+mn-lt"/>
                <a:ea typeface="+mn-ea"/>
                <a:cs typeface="+mn-cs"/>
              </a:rPr>
              <a:t>802.11 </a:t>
            </a:r>
            <a:r>
              <a:rPr lang="zh-CN" altLang="en-US" sz="1200" b="0" i="0" kern="1200" dirty="0">
                <a:solidFill>
                  <a:schemeClr val="tx1"/>
                </a:solidFill>
                <a:effectLst/>
                <a:latin typeface="+mn-lt"/>
                <a:ea typeface="+mn-ea"/>
                <a:cs typeface="+mn-cs"/>
              </a:rPr>
              <a:t>规定，所有的站在完成发送后，必须再等待一段很短的 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继续监听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才能发送下一帧。这段时间通称为帧间间隔 </a:t>
            </a:r>
            <a:r>
              <a:rPr lang="en-US" altLang="zh-CN" sz="1200" b="0" i="0" kern="1200" dirty="0">
                <a:solidFill>
                  <a:schemeClr val="tx1"/>
                </a:solidFill>
                <a:effectLst/>
                <a:latin typeface="+mn-lt"/>
                <a:ea typeface="+mn-ea"/>
                <a:cs typeface="+mn-cs"/>
              </a:rPr>
              <a:t>IFS(Inter Frame Space)</a:t>
            </a:r>
            <a:r>
              <a:rPr lang="zh-CN" altLang="en-US" sz="1200" b="0" i="0" kern="1200" dirty="0">
                <a:solidFill>
                  <a:schemeClr val="tx1"/>
                </a:solidFill>
                <a:effectLst/>
                <a:latin typeface="+mn-lt"/>
                <a:ea typeface="+mn-ea"/>
                <a:cs typeface="+mn-cs"/>
              </a:rPr>
              <a:t>。帧间间 隔的长短取决于该站要发送的帧的类型。 </a:t>
            </a:r>
            <a:r>
              <a:rPr lang="en-US" altLang="zh-CN" sz="1200" b="0" i="0" kern="1200" dirty="0">
                <a:solidFill>
                  <a:schemeClr val="tx1"/>
                </a:solidFill>
                <a:effectLst/>
                <a:latin typeface="+mn-lt"/>
                <a:ea typeface="+mn-ea"/>
                <a:cs typeface="+mn-cs"/>
              </a:rPr>
              <a:t>IEEE802.11 </a:t>
            </a:r>
            <a:r>
              <a:rPr lang="zh-CN" altLang="en-US" sz="1200" b="0" i="0" kern="1200" dirty="0">
                <a:solidFill>
                  <a:schemeClr val="tx1"/>
                </a:solidFill>
                <a:effectLst/>
                <a:latin typeface="+mn-lt"/>
                <a:ea typeface="+mn-ea"/>
                <a:cs typeface="+mn-cs"/>
              </a:rPr>
              <a:t>推荐使用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种帧间隔（</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），以便提供 基于优先级的访问控制。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分布式协调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：最长的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，优先级最低，用于异步帧竞争访问的时延。 </a:t>
            </a:r>
            <a:r>
              <a:rPr lang="en-US" altLang="zh-CN" sz="1200" b="0" i="0" kern="1200" dirty="0">
                <a:solidFill>
                  <a:schemeClr val="tx1"/>
                </a:solidFill>
                <a:effectLst/>
                <a:latin typeface="+mn-lt"/>
                <a:ea typeface="+mn-ea"/>
                <a:cs typeface="+mn-cs"/>
              </a:rPr>
              <a:t>PIFS</a:t>
            </a:r>
            <a:r>
              <a:rPr lang="zh-CN" altLang="en-US" sz="1200" b="0" i="0" kern="1200" dirty="0">
                <a:solidFill>
                  <a:schemeClr val="tx1"/>
                </a:solidFill>
                <a:effectLst/>
                <a:latin typeface="+mn-lt"/>
                <a:ea typeface="+mn-ea"/>
                <a:cs typeface="+mn-cs"/>
              </a:rPr>
              <a:t>（点协调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）：中等长度的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，优先级居中，在 </a:t>
            </a:r>
            <a:r>
              <a:rPr lang="en-US" altLang="zh-CN" sz="1200" b="0" i="0" kern="1200" dirty="0">
                <a:solidFill>
                  <a:schemeClr val="tx1"/>
                </a:solidFill>
                <a:effectLst/>
                <a:latin typeface="+mn-lt"/>
                <a:ea typeface="+mn-ea"/>
                <a:cs typeface="+mn-cs"/>
              </a:rPr>
              <a:t>PCF </a:t>
            </a:r>
            <a:r>
              <a:rPr lang="zh-CN" altLang="en-US" sz="1200" b="0" i="0" kern="1200" dirty="0">
                <a:solidFill>
                  <a:schemeClr val="tx1"/>
                </a:solidFill>
                <a:effectLst/>
                <a:latin typeface="+mn-lt"/>
                <a:ea typeface="+mn-ea"/>
                <a:cs typeface="+mn-cs"/>
              </a:rPr>
              <a:t>操作中使用。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（短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）：最短的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，优先级最高，用于需要立即响应的操作。网络中的控制帧以及对所 接收数据的确认帧都采用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作为发送之前的等待时延。当结点要发送数据帧时，载波监听 到信道空闲时，需等待 </a:t>
            </a:r>
            <a:r>
              <a:rPr lang="en-US" altLang="zh-CN" sz="1200" b="0" i="0" kern="1200" dirty="0">
                <a:solidFill>
                  <a:schemeClr val="tx1"/>
                </a:solidFill>
                <a:effectLst/>
                <a:latin typeface="+mn-lt"/>
                <a:ea typeface="+mn-ea"/>
                <a:cs typeface="+mn-cs"/>
              </a:rPr>
              <a:t>DIFS </a:t>
            </a:r>
            <a:r>
              <a:rPr lang="zh-CN" altLang="en-US" sz="1200" b="0" i="0" kern="1200" dirty="0">
                <a:solidFill>
                  <a:schemeClr val="tx1"/>
                </a:solidFill>
                <a:effectLst/>
                <a:latin typeface="+mn-lt"/>
                <a:ea typeface="+mn-ea"/>
                <a:cs typeface="+mn-cs"/>
              </a:rPr>
              <a:t>后发送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预约信道，， </a:t>
            </a:r>
            <a:r>
              <a:rPr lang="en-US" altLang="zh-CN" sz="1200" b="0" i="0" kern="1200" dirty="0">
                <a:solidFill>
                  <a:schemeClr val="tx1"/>
                </a:solidFill>
                <a:effectLst/>
                <a:latin typeface="+mn-lt"/>
                <a:ea typeface="+mn-ea"/>
                <a:cs typeface="+mn-cs"/>
              </a:rPr>
              <a:t>IFS1 </a:t>
            </a:r>
            <a:r>
              <a:rPr lang="zh-CN" altLang="en-US" sz="1200" b="0" i="0" kern="1200" dirty="0">
                <a:solidFill>
                  <a:schemeClr val="tx1"/>
                </a:solidFill>
                <a:effectLst/>
                <a:latin typeface="+mn-lt"/>
                <a:ea typeface="+mn-ea"/>
                <a:cs typeface="+mn-cs"/>
              </a:rPr>
              <a:t>对应的帧间隔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，时间最长， 图中 </a:t>
            </a:r>
            <a:r>
              <a:rPr lang="en-US" altLang="zh-CN" sz="1200" b="0" i="0" kern="1200" dirty="0">
                <a:solidFill>
                  <a:schemeClr val="tx1"/>
                </a:solidFill>
                <a:effectLst/>
                <a:latin typeface="+mn-lt"/>
                <a:ea typeface="+mn-ea"/>
                <a:cs typeface="+mn-cs"/>
              </a:rPr>
              <a:t>IFS2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IFS4 </a:t>
            </a:r>
            <a:r>
              <a:rPr lang="zh-CN" altLang="en-US" sz="1200" b="0" i="0" kern="1200" dirty="0">
                <a:solidFill>
                  <a:schemeClr val="tx1"/>
                </a:solidFill>
                <a:effectLst/>
                <a:latin typeface="+mn-lt"/>
                <a:ea typeface="+mn-ea"/>
                <a:cs typeface="+mn-cs"/>
              </a:rPr>
              <a:t>对应 </a:t>
            </a:r>
            <a:r>
              <a:rPr lang="en-US" altLang="zh-CN" sz="1200" b="0" i="0" kern="1200" dirty="0">
                <a:solidFill>
                  <a:schemeClr val="tx1"/>
                </a:solidFill>
                <a:effectLst/>
                <a:latin typeface="+mn-lt"/>
                <a:ea typeface="+mn-ea"/>
                <a:cs typeface="+mn-cs"/>
              </a:rPr>
              <a:t>SIFS</a:t>
            </a:r>
            <a:endParaRPr lang="zh-CN"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为了尽量避免碰撞， </a:t>
            </a:r>
            <a:r>
              <a:rPr lang="en-US" altLang="zh-CN" sz="1200" b="0" i="0" kern="1200" dirty="0">
                <a:solidFill>
                  <a:schemeClr val="tx1"/>
                </a:solidFill>
                <a:effectLst/>
                <a:latin typeface="+mn-lt"/>
                <a:ea typeface="+mn-ea"/>
                <a:cs typeface="+mn-cs"/>
              </a:rPr>
              <a:t>802.11 </a:t>
            </a:r>
            <a:r>
              <a:rPr lang="zh-CN" altLang="en-US" sz="1200" b="0" i="0" kern="1200" dirty="0">
                <a:solidFill>
                  <a:schemeClr val="tx1"/>
                </a:solidFill>
                <a:effectLst/>
                <a:latin typeface="+mn-lt"/>
                <a:ea typeface="+mn-ea"/>
                <a:cs typeface="+mn-cs"/>
              </a:rPr>
              <a:t>规定，所有的站在完成发送后，必须再等待一段很短的 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继续监听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才能发送下一帧。这段时间通称为帧间间隔 </a:t>
            </a:r>
            <a:r>
              <a:rPr lang="en-US" altLang="zh-CN" sz="1200" b="0" i="0" kern="1200" dirty="0">
                <a:solidFill>
                  <a:schemeClr val="tx1"/>
                </a:solidFill>
                <a:effectLst/>
                <a:latin typeface="+mn-lt"/>
                <a:ea typeface="+mn-ea"/>
                <a:cs typeface="+mn-cs"/>
              </a:rPr>
              <a:t>IFS(Inter Frame Space)</a:t>
            </a:r>
            <a:r>
              <a:rPr lang="zh-CN" altLang="en-US" sz="1200" b="0" i="0" kern="1200" dirty="0">
                <a:solidFill>
                  <a:schemeClr val="tx1"/>
                </a:solidFill>
                <a:effectLst/>
                <a:latin typeface="+mn-lt"/>
                <a:ea typeface="+mn-ea"/>
                <a:cs typeface="+mn-cs"/>
              </a:rPr>
              <a:t>。帧间间 隔的长短取决于该站要发送的帧的类型。 </a:t>
            </a:r>
            <a:r>
              <a:rPr lang="en-US" altLang="zh-CN" sz="1200" b="0" i="0" kern="1200" dirty="0">
                <a:solidFill>
                  <a:schemeClr val="tx1"/>
                </a:solidFill>
                <a:effectLst/>
                <a:latin typeface="+mn-lt"/>
                <a:ea typeface="+mn-ea"/>
                <a:cs typeface="+mn-cs"/>
              </a:rPr>
              <a:t>IEEE802.11 </a:t>
            </a:r>
            <a:r>
              <a:rPr lang="zh-CN" altLang="en-US" sz="1200" b="0" i="0" kern="1200" dirty="0">
                <a:solidFill>
                  <a:schemeClr val="tx1"/>
                </a:solidFill>
                <a:effectLst/>
                <a:latin typeface="+mn-lt"/>
                <a:ea typeface="+mn-ea"/>
                <a:cs typeface="+mn-cs"/>
              </a:rPr>
              <a:t>推荐使用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种帧间隔（</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），以便提供 基于优先级的访问控制。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分布式协调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：最长的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，优先级最低，用于异步帧竞争访问的时延。 </a:t>
            </a:r>
            <a:r>
              <a:rPr lang="en-US" altLang="zh-CN" sz="1200" b="0" i="0" kern="1200" dirty="0">
                <a:solidFill>
                  <a:schemeClr val="tx1"/>
                </a:solidFill>
                <a:effectLst/>
                <a:latin typeface="+mn-lt"/>
                <a:ea typeface="+mn-ea"/>
                <a:cs typeface="+mn-cs"/>
              </a:rPr>
              <a:t>PIFS</a:t>
            </a:r>
            <a:r>
              <a:rPr lang="zh-CN" altLang="en-US" sz="1200" b="0" i="0" kern="1200" dirty="0">
                <a:solidFill>
                  <a:schemeClr val="tx1"/>
                </a:solidFill>
                <a:effectLst/>
                <a:latin typeface="+mn-lt"/>
                <a:ea typeface="+mn-ea"/>
                <a:cs typeface="+mn-cs"/>
              </a:rPr>
              <a:t>（点协调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）：中等长度的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，优先级居中，在 </a:t>
            </a:r>
            <a:r>
              <a:rPr lang="en-US" altLang="zh-CN" sz="1200" b="0" i="0" kern="1200" dirty="0">
                <a:solidFill>
                  <a:schemeClr val="tx1"/>
                </a:solidFill>
                <a:effectLst/>
                <a:latin typeface="+mn-lt"/>
                <a:ea typeface="+mn-ea"/>
                <a:cs typeface="+mn-cs"/>
              </a:rPr>
              <a:t>PCF </a:t>
            </a:r>
            <a:r>
              <a:rPr lang="zh-CN" altLang="en-US" sz="1200" b="0" i="0" kern="1200" dirty="0">
                <a:solidFill>
                  <a:schemeClr val="tx1"/>
                </a:solidFill>
                <a:effectLst/>
                <a:latin typeface="+mn-lt"/>
                <a:ea typeface="+mn-ea"/>
                <a:cs typeface="+mn-cs"/>
              </a:rPr>
              <a:t>操作中使用。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（短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）：最短的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，优先级最高，用于需要立即响应的操作。网络中的控制帧以及对所 接收数据的确认帧都采用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作为发送之前的等待时延。当结点要发送数据帧时，载波监听 到信道空闲时，需等待 </a:t>
            </a:r>
            <a:r>
              <a:rPr lang="en-US" altLang="zh-CN" sz="1200" b="0" i="0" kern="1200" dirty="0">
                <a:solidFill>
                  <a:schemeClr val="tx1"/>
                </a:solidFill>
                <a:effectLst/>
                <a:latin typeface="+mn-lt"/>
                <a:ea typeface="+mn-ea"/>
                <a:cs typeface="+mn-cs"/>
              </a:rPr>
              <a:t>DIFS </a:t>
            </a:r>
            <a:r>
              <a:rPr lang="zh-CN" altLang="en-US" sz="1200" b="0" i="0" kern="1200" dirty="0">
                <a:solidFill>
                  <a:schemeClr val="tx1"/>
                </a:solidFill>
                <a:effectLst/>
                <a:latin typeface="+mn-lt"/>
                <a:ea typeface="+mn-ea"/>
                <a:cs typeface="+mn-cs"/>
              </a:rPr>
              <a:t>后发送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预约信道，， </a:t>
            </a:r>
            <a:r>
              <a:rPr lang="en-US" altLang="zh-CN" sz="1200" b="0" i="0" kern="1200" dirty="0">
                <a:solidFill>
                  <a:schemeClr val="tx1"/>
                </a:solidFill>
                <a:effectLst/>
                <a:latin typeface="+mn-lt"/>
                <a:ea typeface="+mn-ea"/>
                <a:cs typeface="+mn-cs"/>
              </a:rPr>
              <a:t>IFS1 </a:t>
            </a:r>
            <a:r>
              <a:rPr lang="zh-CN" altLang="en-US" sz="1200" b="0" i="0" kern="1200" dirty="0">
                <a:solidFill>
                  <a:schemeClr val="tx1"/>
                </a:solidFill>
                <a:effectLst/>
                <a:latin typeface="+mn-lt"/>
                <a:ea typeface="+mn-ea"/>
                <a:cs typeface="+mn-cs"/>
              </a:rPr>
              <a:t>对应的帧间隔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，时间最长， 图中 </a:t>
            </a:r>
            <a:r>
              <a:rPr lang="en-US" altLang="zh-CN" sz="1200" b="0" i="0" kern="1200" dirty="0">
                <a:solidFill>
                  <a:schemeClr val="tx1"/>
                </a:solidFill>
                <a:effectLst/>
                <a:latin typeface="+mn-lt"/>
                <a:ea typeface="+mn-ea"/>
                <a:cs typeface="+mn-cs"/>
              </a:rPr>
              <a:t>IFS2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IFS4 </a:t>
            </a:r>
            <a:r>
              <a:rPr lang="zh-CN" altLang="en-US" sz="1200" b="0" i="0" kern="1200" dirty="0">
                <a:solidFill>
                  <a:schemeClr val="tx1"/>
                </a:solidFill>
                <a:effectLst/>
                <a:latin typeface="+mn-lt"/>
                <a:ea typeface="+mn-ea"/>
                <a:cs typeface="+mn-cs"/>
              </a:rPr>
              <a:t>对应 </a:t>
            </a:r>
            <a:r>
              <a:rPr lang="en-US" altLang="zh-CN" sz="1200" b="0" i="0" kern="1200" dirty="0">
                <a:solidFill>
                  <a:schemeClr val="tx1"/>
                </a:solidFill>
                <a:effectLst/>
                <a:latin typeface="+mn-lt"/>
                <a:ea typeface="+mn-ea"/>
                <a:cs typeface="+mn-cs"/>
              </a:rPr>
              <a:t>SIFS</a:t>
            </a:r>
            <a:endParaRPr lang="zh-CN"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在不出现拥塞的前提下，拥塞窗口从 </a:t>
            </a:r>
            <a:r>
              <a:rPr lang="en-US" altLang="zh-CN" sz="1200" b="0" i="0" kern="1200" dirty="0">
                <a:solidFill>
                  <a:schemeClr val="tx1"/>
                </a:solidFill>
                <a:effectLst/>
                <a:latin typeface="+mn-lt"/>
                <a:ea typeface="+mn-ea"/>
                <a:cs typeface="+mn-cs"/>
              </a:rPr>
              <a:t>8KB </a:t>
            </a:r>
            <a:r>
              <a:rPr lang="zh-CN" altLang="en-US" sz="1200" b="0" i="0" kern="1200" dirty="0">
                <a:solidFill>
                  <a:schemeClr val="tx1"/>
                </a:solidFill>
                <a:effectLst/>
                <a:latin typeface="+mn-lt"/>
                <a:ea typeface="+mn-ea"/>
                <a:cs typeface="+mn-cs"/>
              </a:rPr>
              <a:t>增长到 </a:t>
            </a:r>
            <a:r>
              <a:rPr lang="en-US" altLang="zh-CN" sz="1200" b="0" i="0" kern="1200" dirty="0">
                <a:solidFill>
                  <a:schemeClr val="tx1"/>
                </a:solidFill>
                <a:effectLst/>
                <a:latin typeface="+mn-lt"/>
                <a:ea typeface="+mn-ea"/>
                <a:cs typeface="+mn-cs"/>
              </a:rPr>
              <a:t>32KB </a:t>
            </a:r>
            <a:r>
              <a:rPr lang="zh-CN" altLang="en-US" sz="1200" b="0" i="0" kern="1200" dirty="0">
                <a:solidFill>
                  <a:schemeClr val="tx1"/>
                </a:solidFill>
                <a:effectLst/>
                <a:latin typeface="+mn-lt"/>
                <a:ea typeface="+mn-ea"/>
                <a:cs typeface="+mn-cs"/>
              </a:rPr>
              <a:t>所需的最长时间（由于慢开 始门限可以根据需求设置所以这里面为了求最长时间可以假定在慢开始门限小于等于 </a:t>
            </a:r>
            <a:r>
              <a:rPr lang="en-US" altLang="zh-CN" sz="1200" b="0" i="0" kern="1200" dirty="0">
                <a:solidFill>
                  <a:schemeClr val="tx1"/>
                </a:solidFill>
                <a:effectLst/>
                <a:latin typeface="+mn-lt"/>
                <a:ea typeface="+mn-ea"/>
                <a:cs typeface="+mn-cs"/>
              </a:rPr>
              <a:t>8KB</a:t>
            </a:r>
            <a:r>
              <a:rPr lang="zh-CN" altLang="en-US" sz="1200" b="0" i="0" kern="1200" dirty="0">
                <a:solidFill>
                  <a:schemeClr val="tx1"/>
                </a:solidFill>
                <a:effectLst/>
                <a:latin typeface="+mn-lt"/>
                <a:ea typeface="+mn-ea"/>
                <a:cs typeface="+mn-cs"/>
              </a:rPr>
              <a:t>， 这样由 </a:t>
            </a:r>
            <a:r>
              <a:rPr lang="en-US" altLang="zh-CN" sz="1200" b="0" i="0" kern="1200" dirty="0">
                <a:solidFill>
                  <a:schemeClr val="tx1"/>
                </a:solidFill>
                <a:effectLst/>
                <a:latin typeface="+mn-lt"/>
                <a:ea typeface="+mn-ea"/>
                <a:cs typeface="+mn-cs"/>
              </a:rPr>
              <a:t>8KB-32KB </a:t>
            </a:r>
            <a:r>
              <a:rPr lang="zh-CN" altLang="en-US" sz="1200" b="0" i="0" kern="1200" dirty="0">
                <a:solidFill>
                  <a:schemeClr val="tx1"/>
                </a:solidFill>
                <a:effectLst/>
                <a:latin typeface="+mn-lt"/>
                <a:ea typeface="+mn-ea"/>
                <a:cs typeface="+mn-cs"/>
              </a:rPr>
              <a:t>的过程中都是加法增大），考虑拥塞窗口达到 </a:t>
            </a:r>
            <a:r>
              <a:rPr lang="en-US" altLang="zh-CN" sz="1200" b="0" i="0" kern="1200" dirty="0">
                <a:solidFill>
                  <a:schemeClr val="tx1"/>
                </a:solidFill>
                <a:effectLst/>
                <a:latin typeface="+mn-lt"/>
                <a:ea typeface="+mn-ea"/>
                <a:cs typeface="+mn-cs"/>
              </a:rPr>
              <a:t>8KB </a:t>
            </a:r>
            <a:r>
              <a:rPr lang="zh-CN" altLang="en-US" sz="1200" b="0" i="0" kern="1200" dirty="0">
                <a:solidFill>
                  <a:schemeClr val="tx1"/>
                </a:solidFill>
                <a:effectLst/>
                <a:latin typeface="+mn-lt"/>
                <a:ea typeface="+mn-ea"/>
                <a:cs typeface="+mn-cs"/>
              </a:rPr>
              <a:t>时，以后的每个轮次拥 塞窗口逐次加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，需 </a:t>
            </a:r>
            <a:r>
              <a:rPr lang="en-US" altLang="zh-CN" sz="1200" b="0" i="0" kern="1200" dirty="0">
                <a:solidFill>
                  <a:schemeClr val="tx1"/>
                </a:solidFill>
                <a:effectLst/>
                <a:latin typeface="+mn-lt"/>
                <a:ea typeface="+mn-ea"/>
                <a:cs typeface="+mn-cs"/>
              </a:rPr>
              <a:t>24×2 = 48ms </a:t>
            </a:r>
            <a:r>
              <a:rPr lang="zh-CN" altLang="en-US" sz="1200" b="0" i="0" kern="1200" dirty="0">
                <a:solidFill>
                  <a:schemeClr val="tx1"/>
                </a:solidFill>
                <a:effectLst/>
                <a:latin typeface="+mn-lt"/>
                <a:ea typeface="+mn-ea"/>
                <a:cs typeface="+mn-cs"/>
              </a:rPr>
              <a:t>后达到 </a:t>
            </a:r>
            <a:r>
              <a:rPr lang="en-US" altLang="zh-CN" sz="1200" b="0" i="0" kern="1200" dirty="0">
                <a:solidFill>
                  <a:schemeClr val="tx1"/>
                </a:solidFill>
                <a:effectLst/>
                <a:latin typeface="+mn-lt"/>
                <a:ea typeface="+mn-ea"/>
                <a:cs typeface="+mn-cs"/>
              </a:rPr>
              <a:t>32KB </a:t>
            </a:r>
            <a:r>
              <a:rPr lang="zh-CN" altLang="en-US" sz="1200" b="0" i="0" kern="1200" dirty="0">
                <a:solidFill>
                  <a:schemeClr val="tx1"/>
                </a:solidFill>
                <a:effectLst/>
                <a:latin typeface="+mn-lt"/>
                <a:ea typeface="+mn-ea"/>
                <a:cs typeface="+mn-cs"/>
              </a:rPr>
              <a:t>大小。 </a:t>
            </a:r>
            <a:endParaRPr lang="zh-CN"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在不出现拥塞的前提下，拥塞窗口从 </a:t>
            </a:r>
            <a:r>
              <a:rPr lang="en-US" altLang="zh-CN" sz="1200" b="0" i="0" kern="1200" dirty="0">
                <a:solidFill>
                  <a:schemeClr val="tx1"/>
                </a:solidFill>
                <a:effectLst/>
                <a:latin typeface="+mn-lt"/>
                <a:ea typeface="+mn-ea"/>
                <a:cs typeface="+mn-cs"/>
              </a:rPr>
              <a:t>8KB </a:t>
            </a:r>
            <a:r>
              <a:rPr lang="zh-CN" altLang="en-US" sz="1200" b="0" i="0" kern="1200" dirty="0">
                <a:solidFill>
                  <a:schemeClr val="tx1"/>
                </a:solidFill>
                <a:effectLst/>
                <a:latin typeface="+mn-lt"/>
                <a:ea typeface="+mn-ea"/>
                <a:cs typeface="+mn-cs"/>
              </a:rPr>
              <a:t>增长到 </a:t>
            </a:r>
            <a:r>
              <a:rPr lang="en-US" altLang="zh-CN" sz="1200" b="0" i="0" kern="1200" dirty="0">
                <a:solidFill>
                  <a:schemeClr val="tx1"/>
                </a:solidFill>
                <a:effectLst/>
                <a:latin typeface="+mn-lt"/>
                <a:ea typeface="+mn-ea"/>
                <a:cs typeface="+mn-cs"/>
              </a:rPr>
              <a:t>32KB </a:t>
            </a:r>
            <a:r>
              <a:rPr lang="zh-CN" altLang="en-US" sz="1200" b="0" i="0" kern="1200" dirty="0">
                <a:solidFill>
                  <a:schemeClr val="tx1"/>
                </a:solidFill>
                <a:effectLst/>
                <a:latin typeface="+mn-lt"/>
                <a:ea typeface="+mn-ea"/>
                <a:cs typeface="+mn-cs"/>
              </a:rPr>
              <a:t>所需的最长时间（由于慢开 始门限可以根据需求设置所以这里面为了求最长时间可以假定在慢开始门限小于等于 </a:t>
            </a:r>
            <a:r>
              <a:rPr lang="en-US" altLang="zh-CN" sz="1200" b="0" i="0" kern="1200" dirty="0">
                <a:solidFill>
                  <a:schemeClr val="tx1"/>
                </a:solidFill>
                <a:effectLst/>
                <a:latin typeface="+mn-lt"/>
                <a:ea typeface="+mn-ea"/>
                <a:cs typeface="+mn-cs"/>
              </a:rPr>
              <a:t>8KB</a:t>
            </a:r>
            <a:r>
              <a:rPr lang="zh-CN" altLang="en-US" sz="1200" b="0" i="0" kern="1200" dirty="0">
                <a:solidFill>
                  <a:schemeClr val="tx1"/>
                </a:solidFill>
                <a:effectLst/>
                <a:latin typeface="+mn-lt"/>
                <a:ea typeface="+mn-ea"/>
                <a:cs typeface="+mn-cs"/>
              </a:rPr>
              <a:t>， 这样由 </a:t>
            </a:r>
            <a:r>
              <a:rPr lang="en-US" altLang="zh-CN" sz="1200" b="0" i="0" kern="1200" dirty="0">
                <a:solidFill>
                  <a:schemeClr val="tx1"/>
                </a:solidFill>
                <a:effectLst/>
                <a:latin typeface="+mn-lt"/>
                <a:ea typeface="+mn-ea"/>
                <a:cs typeface="+mn-cs"/>
              </a:rPr>
              <a:t>8KB-32KB </a:t>
            </a:r>
            <a:r>
              <a:rPr lang="zh-CN" altLang="en-US" sz="1200" b="0" i="0" kern="1200" dirty="0">
                <a:solidFill>
                  <a:schemeClr val="tx1"/>
                </a:solidFill>
                <a:effectLst/>
                <a:latin typeface="+mn-lt"/>
                <a:ea typeface="+mn-ea"/>
                <a:cs typeface="+mn-cs"/>
              </a:rPr>
              <a:t>的过程中都是加法增大），考虑拥塞窗口达到 </a:t>
            </a:r>
            <a:r>
              <a:rPr lang="en-US" altLang="zh-CN" sz="1200" b="0" i="0" kern="1200" dirty="0">
                <a:solidFill>
                  <a:schemeClr val="tx1"/>
                </a:solidFill>
                <a:effectLst/>
                <a:latin typeface="+mn-lt"/>
                <a:ea typeface="+mn-ea"/>
                <a:cs typeface="+mn-cs"/>
              </a:rPr>
              <a:t>8KB </a:t>
            </a:r>
            <a:r>
              <a:rPr lang="zh-CN" altLang="en-US" sz="1200" b="0" i="0" kern="1200" dirty="0">
                <a:solidFill>
                  <a:schemeClr val="tx1"/>
                </a:solidFill>
                <a:effectLst/>
                <a:latin typeface="+mn-lt"/>
                <a:ea typeface="+mn-ea"/>
                <a:cs typeface="+mn-cs"/>
              </a:rPr>
              <a:t>时，以后的每个轮次拥 塞窗口逐次加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，需 </a:t>
            </a:r>
            <a:r>
              <a:rPr lang="en-US" altLang="zh-CN" sz="1200" b="0" i="0" kern="1200" dirty="0">
                <a:solidFill>
                  <a:schemeClr val="tx1"/>
                </a:solidFill>
                <a:effectLst/>
                <a:latin typeface="+mn-lt"/>
                <a:ea typeface="+mn-ea"/>
                <a:cs typeface="+mn-cs"/>
              </a:rPr>
              <a:t>24×2 = 48ms </a:t>
            </a:r>
            <a:r>
              <a:rPr lang="zh-CN" altLang="en-US" sz="1200" b="0" i="0" kern="1200" dirty="0">
                <a:solidFill>
                  <a:schemeClr val="tx1"/>
                </a:solidFill>
                <a:effectLst/>
                <a:latin typeface="+mn-lt"/>
                <a:ea typeface="+mn-ea"/>
                <a:cs typeface="+mn-cs"/>
              </a:rPr>
              <a:t>后达到 </a:t>
            </a:r>
            <a:r>
              <a:rPr lang="en-US" altLang="zh-CN" sz="1200" b="0" i="0" kern="1200" dirty="0">
                <a:solidFill>
                  <a:schemeClr val="tx1"/>
                </a:solidFill>
                <a:effectLst/>
                <a:latin typeface="+mn-lt"/>
                <a:ea typeface="+mn-ea"/>
                <a:cs typeface="+mn-cs"/>
              </a:rPr>
              <a:t>32KB </a:t>
            </a:r>
            <a:r>
              <a:rPr lang="zh-CN" altLang="en-US" sz="1200" b="0" i="0" kern="1200" dirty="0">
                <a:solidFill>
                  <a:schemeClr val="tx1"/>
                </a:solidFill>
                <a:effectLst/>
                <a:latin typeface="+mn-lt"/>
                <a:ea typeface="+mn-ea"/>
                <a:cs typeface="+mn-cs"/>
              </a:rPr>
              <a:t>大小。 </a:t>
            </a:r>
            <a:endParaRPr lang="zh-CN"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在不出现拥塞的前提下，拥塞窗口从 </a:t>
            </a:r>
            <a:r>
              <a:rPr lang="en-US" altLang="zh-CN" sz="1200" b="0" i="0" kern="1200" dirty="0">
                <a:solidFill>
                  <a:schemeClr val="tx1"/>
                </a:solidFill>
                <a:effectLst/>
                <a:latin typeface="+mn-lt"/>
                <a:ea typeface="+mn-ea"/>
                <a:cs typeface="+mn-cs"/>
              </a:rPr>
              <a:t>8KB </a:t>
            </a:r>
            <a:r>
              <a:rPr lang="zh-CN" altLang="en-US" sz="1200" b="0" i="0" kern="1200" dirty="0">
                <a:solidFill>
                  <a:schemeClr val="tx1"/>
                </a:solidFill>
                <a:effectLst/>
                <a:latin typeface="+mn-lt"/>
                <a:ea typeface="+mn-ea"/>
                <a:cs typeface="+mn-cs"/>
              </a:rPr>
              <a:t>增长到 </a:t>
            </a:r>
            <a:r>
              <a:rPr lang="en-US" altLang="zh-CN" sz="1200" b="0" i="0" kern="1200" dirty="0">
                <a:solidFill>
                  <a:schemeClr val="tx1"/>
                </a:solidFill>
                <a:effectLst/>
                <a:latin typeface="+mn-lt"/>
                <a:ea typeface="+mn-ea"/>
                <a:cs typeface="+mn-cs"/>
              </a:rPr>
              <a:t>32KB </a:t>
            </a:r>
            <a:r>
              <a:rPr lang="zh-CN" altLang="en-US" sz="1200" b="0" i="0" kern="1200" dirty="0">
                <a:solidFill>
                  <a:schemeClr val="tx1"/>
                </a:solidFill>
                <a:effectLst/>
                <a:latin typeface="+mn-lt"/>
                <a:ea typeface="+mn-ea"/>
                <a:cs typeface="+mn-cs"/>
              </a:rPr>
              <a:t>所需的最长时间（由于慢开 始门限可以根据需求设置所以这里面为了求最长时间可以假定在慢开始门限小于等于 </a:t>
            </a:r>
            <a:r>
              <a:rPr lang="en-US" altLang="zh-CN" sz="1200" b="0" i="0" kern="1200" dirty="0">
                <a:solidFill>
                  <a:schemeClr val="tx1"/>
                </a:solidFill>
                <a:effectLst/>
                <a:latin typeface="+mn-lt"/>
                <a:ea typeface="+mn-ea"/>
                <a:cs typeface="+mn-cs"/>
              </a:rPr>
              <a:t>8KB</a:t>
            </a:r>
            <a:r>
              <a:rPr lang="zh-CN" altLang="en-US" sz="1200" b="0" i="0" kern="1200" dirty="0">
                <a:solidFill>
                  <a:schemeClr val="tx1"/>
                </a:solidFill>
                <a:effectLst/>
                <a:latin typeface="+mn-lt"/>
                <a:ea typeface="+mn-ea"/>
                <a:cs typeface="+mn-cs"/>
              </a:rPr>
              <a:t>， 这样由 </a:t>
            </a:r>
            <a:r>
              <a:rPr lang="en-US" altLang="zh-CN" sz="1200" b="0" i="0" kern="1200" dirty="0">
                <a:solidFill>
                  <a:schemeClr val="tx1"/>
                </a:solidFill>
                <a:effectLst/>
                <a:latin typeface="+mn-lt"/>
                <a:ea typeface="+mn-ea"/>
                <a:cs typeface="+mn-cs"/>
              </a:rPr>
              <a:t>8KB-32KB </a:t>
            </a:r>
            <a:r>
              <a:rPr lang="zh-CN" altLang="en-US" sz="1200" b="0" i="0" kern="1200" dirty="0">
                <a:solidFill>
                  <a:schemeClr val="tx1"/>
                </a:solidFill>
                <a:effectLst/>
                <a:latin typeface="+mn-lt"/>
                <a:ea typeface="+mn-ea"/>
                <a:cs typeface="+mn-cs"/>
              </a:rPr>
              <a:t>的过程中都是加法增大），考虑拥塞窗口达到 </a:t>
            </a:r>
            <a:r>
              <a:rPr lang="en-US" altLang="zh-CN" sz="1200" b="0" i="0" kern="1200" dirty="0">
                <a:solidFill>
                  <a:schemeClr val="tx1"/>
                </a:solidFill>
                <a:effectLst/>
                <a:latin typeface="+mn-lt"/>
                <a:ea typeface="+mn-ea"/>
                <a:cs typeface="+mn-cs"/>
              </a:rPr>
              <a:t>8KB </a:t>
            </a:r>
            <a:r>
              <a:rPr lang="zh-CN" altLang="en-US" sz="1200" b="0" i="0" kern="1200" dirty="0">
                <a:solidFill>
                  <a:schemeClr val="tx1"/>
                </a:solidFill>
                <a:effectLst/>
                <a:latin typeface="+mn-lt"/>
                <a:ea typeface="+mn-ea"/>
                <a:cs typeface="+mn-cs"/>
              </a:rPr>
              <a:t>时，以后的每个轮次拥 塞窗口逐次加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，需 </a:t>
            </a:r>
            <a:r>
              <a:rPr lang="en-US" altLang="zh-CN" sz="1200" b="0" i="0" kern="1200" dirty="0">
                <a:solidFill>
                  <a:schemeClr val="tx1"/>
                </a:solidFill>
                <a:effectLst/>
                <a:latin typeface="+mn-lt"/>
                <a:ea typeface="+mn-ea"/>
                <a:cs typeface="+mn-cs"/>
              </a:rPr>
              <a:t>24×2 = 48ms </a:t>
            </a:r>
            <a:r>
              <a:rPr lang="zh-CN" altLang="en-US" sz="1200" b="0" i="0" kern="1200" dirty="0">
                <a:solidFill>
                  <a:schemeClr val="tx1"/>
                </a:solidFill>
                <a:effectLst/>
                <a:latin typeface="+mn-lt"/>
                <a:ea typeface="+mn-ea"/>
                <a:cs typeface="+mn-cs"/>
              </a:rPr>
              <a:t>后达到 </a:t>
            </a:r>
            <a:r>
              <a:rPr lang="en-US" altLang="zh-CN" sz="1200" b="0" i="0" kern="1200" dirty="0">
                <a:solidFill>
                  <a:schemeClr val="tx1"/>
                </a:solidFill>
                <a:effectLst/>
                <a:latin typeface="+mn-lt"/>
                <a:ea typeface="+mn-ea"/>
                <a:cs typeface="+mn-cs"/>
              </a:rPr>
              <a:t>32KB </a:t>
            </a:r>
            <a:r>
              <a:rPr lang="zh-CN" altLang="en-US" sz="1200" b="0" i="0" kern="1200" dirty="0">
                <a:solidFill>
                  <a:schemeClr val="tx1"/>
                </a:solidFill>
                <a:effectLst/>
                <a:latin typeface="+mn-lt"/>
                <a:ea typeface="+mn-ea"/>
                <a:cs typeface="+mn-cs"/>
              </a:rPr>
              <a:t>大小。 </a:t>
            </a:r>
            <a:endParaRPr lang="zh-CN" alt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主机甲与主机乙建立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连接时发送的 </a:t>
            </a:r>
            <a:r>
              <a:rPr lang="en-US" altLang="zh-CN" sz="1200" b="0" i="0" kern="1200" dirty="0">
                <a:solidFill>
                  <a:schemeClr val="tx1"/>
                </a:solidFill>
                <a:effectLst/>
                <a:latin typeface="+mn-lt"/>
                <a:ea typeface="+mn-ea"/>
                <a:cs typeface="+mn-cs"/>
              </a:rPr>
              <a:t>SYN </a:t>
            </a:r>
            <a:r>
              <a:rPr lang="zh-CN" altLang="en-US" sz="1200" b="0" i="0" kern="1200" dirty="0">
                <a:solidFill>
                  <a:schemeClr val="tx1"/>
                </a:solidFill>
                <a:effectLst/>
                <a:latin typeface="+mn-lt"/>
                <a:ea typeface="+mn-ea"/>
                <a:cs typeface="+mn-cs"/>
              </a:rPr>
              <a:t>段中的序号为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，则在数据数据传 输阶段所用序号起始为 </a:t>
            </a:r>
            <a:r>
              <a:rPr lang="en-US" altLang="zh-CN" sz="1200" b="0" i="0" kern="1200" dirty="0">
                <a:solidFill>
                  <a:schemeClr val="tx1"/>
                </a:solidFill>
                <a:effectLst/>
                <a:latin typeface="+mn-lt"/>
                <a:ea typeface="+mn-ea"/>
                <a:cs typeface="+mn-cs"/>
              </a:rPr>
              <a:t>1001</a:t>
            </a:r>
            <a:r>
              <a:rPr lang="zh-CN" altLang="en-US" sz="1200" b="0" i="0" kern="1200" dirty="0">
                <a:solidFill>
                  <a:schemeClr val="tx1"/>
                </a:solidFill>
                <a:effectLst/>
                <a:latin typeface="+mn-lt"/>
                <a:ea typeface="+mn-ea"/>
                <a:cs typeface="+mn-cs"/>
              </a:rPr>
              <a:t>，在断开连接时，甲发送给乙的 </a:t>
            </a:r>
            <a:r>
              <a:rPr lang="en-US" altLang="zh-CN" sz="1200" b="0" i="0" kern="1200" dirty="0">
                <a:solidFill>
                  <a:schemeClr val="tx1"/>
                </a:solidFill>
                <a:effectLst/>
                <a:latin typeface="+mn-lt"/>
                <a:ea typeface="+mn-ea"/>
                <a:cs typeface="+mn-cs"/>
              </a:rPr>
              <a:t>FIN </a:t>
            </a:r>
            <a:r>
              <a:rPr lang="zh-CN" altLang="en-US" sz="1200" b="0" i="0" kern="1200" dirty="0">
                <a:solidFill>
                  <a:schemeClr val="tx1"/>
                </a:solidFill>
                <a:effectLst/>
                <a:latin typeface="+mn-lt"/>
                <a:ea typeface="+mn-ea"/>
                <a:cs typeface="+mn-cs"/>
              </a:rPr>
              <a:t>段中的序号为 </a:t>
            </a:r>
            <a:r>
              <a:rPr lang="en-US" altLang="zh-CN" sz="1200" b="0" i="0" kern="1200" dirty="0">
                <a:solidFill>
                  <a:schemeClr val="tx1"/>
                </a:solidFill>
                <a:effectLst/>
                <a:latin typeface="+mn-lt"/>
                <a:ea typeface="+mn-ea"/>
                <a:cs typeface="+mn-cs"/>
              </a:rPr>
              <a:t>5001</a:t>
            </a:r>
            <a:r>
              <a:rPr lang="zh-CN" altLang="en-US" sz="1200" b="0" i="0" kern="1200" dirty="0">
                <a:solidFill>
                  <a:schemeClr val="tx1"/>
                </a:solidFill>
                <a:effectLst/>
                <a:latin typeface="+mn-lt"/>
                <a:ea typeface="+mn-ea"/>
                <a:cs typeface="+mn-cs"/>
              </a:rPr>
              <a:t>，在无 任何重传的情况下，甲向乙已经发送的应用层数据的字节数为 </a:t>
            </a:r>
            <a:r>
              <a:rPr lang="en-US" altLang="zh-CN" sz="1200" b="0" i="0" kern="1200" dirty="0">
                <a:solidFill>
                  <a:schemeClr val="tx1"/>
                </a:solidFill>
                <a:effectLst/>
                <a:latin typeface="+mn-lt"/>
                <a:ea typeface="+mn-ea"/>
                <a:cs typeface="+mn-cs"/>
              </a:rPr>
              <a:t>5001-1001 = 4000</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主机甲与主机乙建立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连接时发送的 </a:t>
            </a:r>
            <a:r>
              <a:rPr lang="en-US" altLang="zh-CN" sz="1200" b="0" i="0" kern="1200" dirty="0">
                <a:solidFill>
                  <a:schemeClr val="tx1"/>
                </a:solidFill>
                <a:effectLst/>
                <a:latin typeface="+mn-lt"/>
                <a:ea typeface="+mn-ea"/>
                <a:cs typeface="+mn-cs"/>
              </a:rPr>
              <a:t>SYN </a:t>
            </a:r>
            <a:r>
              <a:rPr lang="zh-CN" altLang="en-US" sz="1200" b="0" i="0" kern="1200" dirty="0">
                <a:solidFill>
                  <a:schemeClr val="tx1"/>
                </a:solidFill>
                <a:effectLst/>
                <a:latin typeface="+mn-lt"/>
                <a:ea typeface="+mn-ea"/>
                <a:cs typeface="+mn-cs"/>
              </a:rPr>
              <a:t>段中的序号为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，则在数据数据传 输阶段所用序号起始为 </a:t>
            </a:r>
            <a:r>
              <a:rPr lang="en-US" altLang="zh-CN" sz="1200" b="0" i="0" kern="1200" dirty="0">
                <a:solidFill>
                  <a:schemeClr val="tx1"/>
                </a:solidFill>
                <a:effectLst/>
                <a:latin typeface="+mn-lt"/>
                <a:ea typeface="+mn-ea"/>
                <a:cs typeface="+mn-cs"/>
              </a:rPr>
              <a:t>1001</a:t>
            </a:r>
            <a:r>
              <a:rPr lang="zh-CN" altLang="en-US" sz="1200" b="0" i="0" kern="1200" dirty="0">
                <a:solidFill>
                  <a:schemeClr val="tx1"/>
                </a:solidFill>
                <a:effectLst/>
                <a:latin typeface="+mn-lt"/>
                <a:ea typeface="+mn-ea"/>
                <a:cs typeface="+mn-cs"/>
              </a:rPr>
              <a:t>，在断开连接时，甲发送给乙的 </a:t>
            </a:r>
            <a:r>
              <a:rPr lang="en-US" altLang="zh-CN" sz="1200" b="0" i="0" kern="1200" dirty="0">
                <a:solidFill>
                  <a:schemeClr val="tx1"/>
                </a:solidFill>
                <a:effectLst/>
                <a:latin typeface="+mn-lt"/>
                <a:ea typeface="+mn-ea"/>
                <a:cs typeface="+mn-cs"/>
              </a:rPr>
              <a:t>FIN </a:t>
            </a:r>
            <a:r>
              <a:rPr lang="zh-CN" altLang="en-US" sz="1200" b="0" i="0" kern="1200" dirty="0">
                <a:solidFill>
                  <a:schemeClr val="tx1"/>
                </a:solidFill>
                <a:effectLst/>
                <a:latin typeface="+mn-lt"/>
                <a:ea typeface="+mn-ea"/>
                <a:cs typeface="+mn-cs"/>
              </a:rPr>
              <a:t>段中的序号为 </a:t>
            </a:r>
            <a:r>
              <a:rPr lang="en-US" altLang="zh-CN" sz="1200" b="0" i="0" kern="1200" dirty="0">
                <a:solidFill>
                  <a:schemeClr val="tx1"/>
                </a:solidFill>
                <a:effectLst/>
                <a:latin typeface="+mn-lt"/>
                <a:ea typeface="+mn-ea"/>
                <a:cs typeface="+mn-cs"/>
              </a:rPr>
              <a:t>5001</a:t>
            </a:r>
            <a:r>
              <a:rPr lang="zh-CN" altLang="en-US" sz="1200" b="0" i="0" kern="1200" dirty="0">
                <a:solidFill>
                  <a:schemeClr val="tx1"/>
                </a:solidFill>
                <a:effectLst/>
                <a:latin typeface="+mn-lt"/>
                <a:ea typeface="+mn-ea"/>
                <a:cs typeface="+mn-cs"/>
              </a:rPr>
              <a:t>，在无 任何重传的情况下，甲向乙已经发送的应用层数据的字节数为 </a:t>
            </a:r>
            <a:r>
              <a:rPr lang="en-US" altLang="zh-CN" sz="1200" b="0" i="0" kern="1200" dirty="0">
                <a:solidFill>
                  <a:schemeClr val="tx1"/>
                </a:solidFill>
                <a:effectLst/>
                <a:latin typeface="+mn-lt"/>
                <a:ea typeface="+mn-ea"/>
                <a:cs typeface="+mn-cs"/>
              </a:rPr>
              <a:t>5001-1001 = 4000</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主机甲与主机乙建立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连接时发送的 </a:t>
            </a:r>
            <a:r>
              <a:rPr lang="en-US" altLang="zh-CN" sz="1200" b="0" i="0" kern="1200" dirty="0">
                <a:solidFill>
                  <a:schemeClr val="tx1"/>
                </a:solidFill>
                <a:effectLst/>
                <a:latin typeface="+mn-lt"/>
                <a:ea typeface="+mn-ea"/>
                <a:cs typeface="+mn-cs"/>
              </a:rPr>
              <a:t>SYN </a:t>
            </a:r>
            <a:r>
              <a:rPr lang="zh-CN" altLang="en-US" sz="1200" b="0" i="0" kern="1200" dirty="0">
                <a:solidFill>
                  <a:schemeClr val="tx1"/>
                </a:solidFill>
                <a:effectLst/>
                <a:latin typeface="+mn-lt"/>
                <a:ea typeface="+mn-ea"/>
                <a:cs typeface="+mn-cs"/>
              </a:rPr>
              <a:t>段中的序号为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，则在数据数据传 输阶段所用序号起始为 </a:t>
            </a:r>
            <a:r>
              <a:rPr lang="en-US" altLang="zh-CN" sz="1200" b="0" i="0" kern="1200" dirty="0">
                <a:solidFill>
                  <a:schemeClr val="tx1"/>
                </a:solidFill>
                <a:effectLst/>
                <a:latin typeface="+mn-lt"/>
                <a:ea typeface="+mn-ea"/>
                <a:cs typeface="+mn-cs"/>
              </a:rPr>
              <a:t>1001</a:t>
            </a:r>
            <a:r>
              <a:rPr lang="zh-CN" altLang="en-US" sz="1200" b="0" i="0" kern="1200" dirty="0">
                <a:solidFill>
                  <a:schemeClr val="tx1"/>
                </a:solidFill>
                <a:effectLst/>
                <a:latin typeface="+mn-lt"/>
                <a:ea typeface="+mn-ea"/>
                <a:cs typeface="+mn-cs"/>
              </a:rPr>
              <a:t>，在断开连接时，甲发送给乙的 </a:t>
            </a:r>
            <a:r>
              <a:rPr lang="en-US" altLang="zh-CN" sz="1200" b="0" i="0" kern="1200" dirty="0">
                <a:solidFill>
                  <a:schemeClr val="tx1"/>
                </a:solidFill>
                <a:effectLst/>
                <a:latin typeface="+mn-lt"/>
                <a:ea typeface="+mn-ea"/>
                <a:cs typeface="+mn-cs"/>
              </a:rPr>
              <a:t>FIN </a:t>
            </a:r>
            <a:r>
              <a:rPr lang="zh-CN" altLang="en-US" sz="1200" b="0" i="0" kern="1200" dirty="0">
                <a:solidFill>
                  <a:schemeClr val="tx1"/>
                </a:solidFill>
                <a:effectLst/>
                <a:latin typeface="+mn-lt"/>
                <a:ea typeface="+mn-ea"/>
                <a:cs typeface="+mn-cs"/>
              </a:rPr>
              <a:t>段中的序号为 </a:t>
            </a:r>
            <a:r>
              <a:rPr lang="en-US" altLang="zh-CN" sz="1200" b="0" i="0" kern="1200" dirty="0">
                <a:solidFill>
                  <a:schemeClr val="tx1"/>
                </a:solidFill>
                <a:effectLst/>
                <a:latin typeface="+mn-lt"/>
                <a:ea typeface="+mn-ea"/>
                <a:cs typeface="+mn-cs"/>
              </a:rPr>
              <a:t>5001</a:t>
            </a:r>
            <a:r>
              <a:rPr lang="zh-CN" altLang="en-US" sz="1200" b="0" i="0" kern="1200" dirty="0">
                <a:solidFill>
                  <a:schemeClr val="tx1"/>
                </a:solidFill>
                <a:effectLst/>
                <a:latin typeface="+mn-lt"/>
                <a:ea typeface="+mn-ea"/>
                <a:cs typeface="+mn-cs"/>
              </a:rPr>
              <a:t>，在无 任何重传的情况下，甲向乙已经发送的应用层数据的字节数为 </a:t>
            </a:r>
            <a:r>
              <a:rPr lang="en-US" altLang="zh-CN" sz="1200" b="0" i="0" kern="1200" dirty="0">
                <a:solidFill>
                  <a:schemeClr val="tx1"/>
                </a:solidFill>
                <a:effectLst/>
                <a:latin typeface="+mn-lt"/>
                <a:ea typeface="+mn-ea"/>
                <a:cs typeface="+mn-cs"/>
              </a:rPr>
              <a:t>5001-1001 = 4000</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忽略各种时延情况下，最短时间，即本地域名服务器存在域名与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地址映射关系， 仅需主机向本地域名服务器递归查询一次 </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，传送数据 </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，最短时间共需 </a:t>
            </a:r>
            <a:r>
              <a:rPr lang="en-US" altLang="zh-CN" sz="1200" b="0" i="0" kern="1200" dirty="0">
                <a:solidFill>
                  <a:schemeClr val="tx1"/>
                </a:solidFill>
                <a:effectLst/>
                <a:latin typeface="+mn-lt"/>
                <a:ea typeface="+mn-ea"/>
                <a:cs typeface="+mn-cs"/>
              </a:rPr>
              <a:t>20ms</a:t>
            </a:r>
            <a:r>
              <a:rPr lang="zh-CN" altLang="en-US" sz="1200" b="0" i="0" kern="1200" dirty="0">
                <a:solidFill>
                  <a:schemeClr val="tx1"/>
                </a:solidFill>
                <a:effectLst/>
                <a:latin typeface="+mn-lt"/>
                <a:ea typeface="+mn-ea"/>
                <a:cs typeface="+mn-cs"/>
              </a:rPr>
              <a:t>；最 长时间即本地域名服务器不存在域名与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地址映射关系，需向本地域名服务器递归查询一次 后，迭代查询各级域名服务器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次，需 </a:t>
            </a:r>
            <a:r>
              <a:rPr lang="en-US" altLang="zh-CN" sz="1200" b="0" i="0" kern="1200" dirty="0">
                <a:solidFill>
                  <a:schemeClr val="tx1"/>
                </a:solidFill>
                <a:effectLst/>
                <a:latin typeface="+mn-lt"/>
                <a:ea typeface="+mn-ea"/>
                <a:cs typeface="+mn-cs"/>
              </a:rPr>
              <a:t>40ms,</a:t>
            </a:r>
            <a:r>
              <a:rPr lang="zh-CN" altLang="en-US" sz="1200" b="0" i="0" kern="1200" dirty="0">
                <a:solidFill>
                  <a:schemeClr val="tx1"/>
                </a:solidFill>
                <a:effectLst/>
                <a:latin typeface="+mn-lt"/>
                <a:ea typeface="+mn-ea"/>
                <a:cs typeface="+mn-cs"/>
              </a:rPr>
              <a:t>传送数据 </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，最长时间共需 </a:t>
            </a:r>
            <a:r>
              <a:rPr lang="en-US" altLang="zh-CN" sz="1200" b="0" i="0" kern="1200" dirty="0">
                <a:solidFill>
                  <a:schemeClr val="tx1"/>
                </a:solidFill>
                <a:effectLst/>
                <a:latin typeface="+mn-lt"/>
                <a:ea typeface="+mn-ea"/>
                <a:cs typeface="+mn-cs"/>
              </a:rPr>
              <a:t>50ms</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】B</a:t>
            </a:r>
          </a:p>
          <a:p>
            <a:endParaRPr lang="zh-CN" alt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忽略各种时延情况下，最短时间，即本地域名服务器存在域名与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地址映射关系， 仅需主机向本地域名服务器递归查询一次 </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，传送数据 </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，最短时间共需 </a:t>
            </a:r>
            <a:r>
              <a:rPr lang="en-US" altLang="zh-CN" sz="1200" b="0" i="0" kern="1200" dirty="0">
                <a:solidFill>
                  <a:schemeClr val="tx1"/>
                </a:solidFill>
                <a:effectLst/>
                <a:latin typeface="+mn-lt"/>
                <a:ea typeface="+mn-ea"/>
                <a:cs typeface="+mn-cs"/>
              </a:rPr>
              <a:t>20ms</a:t>
            </a:r>
            <a:r>
              <a:rPr lang="zh-CN" altLang="en-US" sz="1200" b="0" i="0" kern="1200" dirty="0">
                <a:solidFill>
                  <a:schemeClr val="tx1"/>
                </a:solidFill>
                <a:effectLst/>
                <a:latin typeface="+mn-lt"/>
                <a:ea typeface="+mn-ea"/>
                <a:cs typeface="+mn-cs"/>
              </a:rPr>
              <a:t>；最长时间即本地域名服务器不存在域名与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地址映射关系，需向本地域名服务器递归查询一次 后，迭代查询各级域名服务器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次，需 </a:t>
            </a:r>
            <a:r>
              <a:rPr lang="en-US" altLang="zh-CN" sz="1200" b="0" i="0" kern="1200" dirty="0">
                <a:solidFill>
                  <a:schemeClr val="tx1"/>
                </a:solidFill>
                <a:effectLst/>
                <a:latin typeface="+mn-lt"/>
                <a:ea typeface="+mn-ea"/>
                <a:cs typeface="+mn-cs"/>
              </a:rPr>
              <a:t>40ms,</a:t>
            </a:r>
            <a:r>
              <a:rPr lang="zh-CN" altLang="en-US" sz="1200" b="0" i="0" kern="1200" dirty="0">
                <a:solidFill>
                  <a:schemeClr val="tx1"/>
                </a:solidFill>
                <a:effectLst/>
                <a:latin typeface="+mn-lt"/>
                <a:ea typeface="+mn-ea"/>
                <a:cs typeface="+mn-cs"/>
              </a:rPr>
              <a:t>传送数据 </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，最长时间共需 </a:t>
            </a:r>
            <a:r>
              <a:rPr lang="en-US" altLang="zh-CN" sz="1200" b="0" i="0" kern="1200" dirty="0">
                <a:solidFill>
                  <a:schemeClr val="tx1"/>
                </a:solidFill>
                <a:effectLst/>
                <a:latin typeface="+mn-lt"/>
                <a:ea typeface="+mn-ea"/>
                <a:cs typeface="+mn-cs"/>
              </a:rPr>
              <a:t>50ms</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忽略各种时延情况下，最短时间，即本地域名服务器存在域名与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地址映射关系， 仅需主机向本地域名服务器递归查询一次 </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，传送数据 </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，最短时间共需 </a:t>
            </a:r>
            <a:r>
              <a:rPr lang="en-US" altLang="zh-CN" sz="1200" b="0" i="0" kern="1200" dirty="0">
                <a:solidFill>
                  <a:schemeClr val="tx1"/>
                </a:solidFill>
                <a:effectLst/>
                <a:latin typeface="+mn-lt"/>
                <a:ea typeface="+mn-ea"/>
                <a:cs typeface="+mn-cs"/>
              </a:rPr>
              <a:t>20ms</a:t>
            </a:r>
            <a:r>
              <a:rPr lang="zh-CN" altLang="en-US" sz="1200" b="0" i="0" kern="1200" dirty="0">
                <a:solidFill>
                  <a:schemeClr val="tx1"/>
                </a:solidFill>
                <a:effectLst/>
                <a:latin typeface="+mn-lt"/>
                <a:ea typeface="+mn-ea"/>
                <a:cs typeface="+mn-cs"/>
              </a:rPr>
              <a:t>；最长时间即本地域名服务器不存在域名与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地址映射关系，需向本地域名服务器递归查询一次 后，迭代查询各级域名服务器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次，需 </a:t>
            </a:r>
            <a:r>
              <a:rPr lang="en-US" altLang="zh-CN" sz="1200" b="0" i="0" kern="1200" dirty="0">
                <a:solidFill>
                  <a:schemeClr val="tx1"/>
                </a:solidFill>
                <a:effectLst/>
                <a:latin typeface="+mn-lt"/>
                <a:ea typeface="+mn-ea"/>
                <a:cs typeface="+mn-cs"/>
              </a:rPr>
              <a:t>40ms,</a:t>
            </a:r>
            <a:r>
              <a:rPr lang="zh-CN" altLang="en-US" sz="1200" b="0" i="0" kern="1200" dirty="0">
                <a:solidFill>
                  <a:schemeClr val="tx1"/>
                </a:solidFill>
                <a:effectLst/>
                <a:latin typeface="+mn-lt"/>
                <a:ea typeface="+mn-ea"/>
                <a:cs typeface="+mn-cs"/>
              </a:rPr>
              <a:t>传送数据 </a:t>
            </a:r>
            <a:r>
              <a:rPr lang="en-US" altLang="zh-CN" sz="1200" b="0" i="0" kern="1200" dirty="0">
                <a:solidFill>
                  <a:schemeClr val="tx1"/>
                </a:solidFill>
                <a:effectLst/>
                <a:latin typeface="+mn-lt"/>
                <a:ea typeface="+mn-ea"/>
                <a:cs typeface="+mn-cs"/>
              </a:rPr>
              <a:t>10ms</a:t>
            </a:r>
            <a:r>
              <a:rPr lang="zh-CN" altLang="en-US" sz="1200" b="0" i="0" kern="1200" dirty="0">
                <a:solidFill>
                  <a:schemeClr val="tx1"/>
                </a:solidFill>
                <a:effectLst/>
                <a:latin typeface="+mn-lt"/>
                <a:ea typeface="+mn-ea"/>
                <a:cs typeface="+mn-cs"/>
              </a:rPr>
              <a:t>，最长时间共需 </a:t>
            </a:r>
            <a:r>
              <a:rPr lang="en-US" altLang="zh-CN" sz="1200" b="0" i="0" kern="1200" dirty="0">
                <a:solidFill>
                  <a:schemeClr val="tx1"/>
                </a:solidFill>
                <a:effectLst/>
                <a:latin typeface="+mn-lt"/>
                <a:ea typeface="+mn-ea"/>
                <a:cs typeface="+mn-cs"/>
              </a:rPr>
              <a:t>50ms</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47.【</a:t>
            </a:r>
            <a:r>
              <a:rPr lang="zh-CN" altLang="en-US" sz="1200" b="0" i="0" kern="1200" dirty="0">
                <a:solidFill>
                  <a:schemeClr val="tx1"/>
                </a:solidFill>
                <a:effectLst/>
                <a:latin typeface="+mn-lt"/>
                <a:ea typeface="+mn-ea"/>
                <a:cs typeface="+mn-cs"/>
              </a:rPr>
              <a:t>答案解析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需要静态配置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NAT</a:t>
            </a:r>
            <a:r>
              <a:rPr lang="zh-CN" altLang="en-US" sz="1200" b="0" i="0" kern="1200" dirty="0">
                <a:solidFill>
                  <a:schemeClr val="tx1"/>
                </a:solidFill>
                <a:effectLst/>
                <a:latin typeface="+mn-lt"/>
                <a:ea typeface="+mn-ea"/>
                <a:cs typeface="+mn-cs"/>
              </a:rPr>
              <a:t>， 实现 </a:t>
            </a:r>
            <a:r>
              <a:rPr lang="en-US" altLang="zh-CN" sz="1200" b="0" i="0" kern="1200" dirty="0">
                <a:solidFill>
                  <a:schemeClr val="tx1"/>
                </a:solidFill>
                <a:effectLst/>
                <a:latin typeface="+mn-lt"/>
                <a:ea typeface="+mn-ea"/>
                <a:cs typeface="+mn-cs"/>
              </a:rPr>
              <a:t>NAT </a:t>
            </a:r>
            <a:r>
              <a:rPr lang="zh-CN" altLang="en-US" sz="1200" b="0" i="0" kern="1200" dirty="0">
                <a:solidFill>
                  <a:schemeClr val="tx1"/>
                </a:solidFill>
                <a:effectLst/>
                <a:latin typeface="+mn-lt"/>
                <a:ea typeface="+mn-ea"/>
                <a:cs typeface="+mn-cs"/>
              </a:rPr>
              <a:t>穿透，具体配置为： </a:t>
            </a:r>
          </a:p>
          <a:p>
            <a:endParaRPr lang="zh-CN"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发送的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192.168.1.2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203.10.2.2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R3 </a:t>
            </a:r>
            <a:r>
              <a:rPr lang="zh-CN" altLang="en-US" sz="1200" b="0" i="0" kern="1200" dirty="0">
                <a:solidFill>
                  <a:schemeClr val="tx1"/>
                </a:solidFill>
                <a:effectLst/>
                <a:latin typeface="+mn-lt"/>
                <a:ea typeface="+mn-ea"/>
                <a:cs typeface="+mn-cs"/>
              </a:rPr>
              <a:t>转发 后，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203.10.2.6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203.10.2.2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转发后，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203.10.2.6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192.168.1.2</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发送的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192.168.1.2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203.10.2.2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R3 </a:t>
            </a:r>
            <a:r>
              <a:rPr lang="zh-CN" altLang="en-US" sz="1200" b="0" i="0" kern="1200" dirty="0">
                <a:solidFill>
                  <a:schemeClr val="tx1"/>
                </a:solidFill>
                <a:effectLst/>
                <a:latin typeface="+mn-lt"/>
                <a:ea typeface="+mn-ea"/>
                <a:cs typeface="+mn-cs"/>
              </a:rPr>
              <a:t>转发 后，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203.10.2.6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203.10.2.2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转发后，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203.10.2.6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192.168.1.2</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发送的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192.168.1.2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203.10.2.2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R3 </a:t>
            </a:r>
            <a:r>
              <a:rPr lang="zh-CN" altLang="en-US" sz="1200" b="0" i="0" kern="1200" dirty="0">
                <a:solidFill>
                  <a:schemeClr val="tx1"/>
                </a:solidFill>
                <a:effectLst/>
                <a:latin typeface="+mn-lt"/>
                <a:ea typeface="+mn-ea"/>
                <a:cs typeface="+mn-cs"/>
              </a:rPr>
              <a:t>转发 后，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203.10.2.6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203.10.2.2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转发后，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203.10.2.6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192.168.1.2</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47.【</a:t>
            </a:r>
            <a:r>
              <a:rPr lang="zh-CN" altLang="en-US" sz="1200" b="0" i="0" kern="1200" dirty="0">
                <a:solidFill>
                  <a:schemeClr val="tx1"/>
                </a:solidFill>
                <a:effectLst/>
                <a:latin typeface="+mn-lt"/>
                <a:ea typeface="+mn-ea"/>
                <a:cs typeface="+mn-cs"/>
              </a:rPr>
              <a:t>答案解析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需要静态配置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NAT</a:t>
            </a:r>
            <a:r>
              <a:rPr lang="zh-CN" altLang="en-US" sz="1200" b="0" i="0" kern="1200" dirty="0">
                <a:solidFill>
                  <a:schemeClr val="tx1"/>
                </a:solidFill>
                <a:effectLst/>
                <a:latin typeface="+mn-lt"/>
                <a:ea typeface="+mn-ea"/>
                <a:cs typeface="+mn-cs"/>
              </a:rPr>
              <a:t>， 实现 </a:t>
            </a:r>
            <a:r>
              <a:rPr lang="en-US" altLang="zh-CN" sz="1200" b="0" i="0" kern="1200" dirty="0">
                <a:solidFill>
                  <a:schemeClr val="tx1"/>
                </a:solidFill>
                <a:effectLst/>
                <a:latin typeface="+mn-lt"/>
                <a:ea typeface="+mn-ea"/>
                <a:cs typeface="+mn-cs"/>
              </a:rPr>
              <a:t>NAT </a:t>
            </a:r>
            <a:r>
              <a:rPr lang="zh-CN" altLang="en-US" sz="1200" b="0" i="0" kern="1200" dirty="0">
                <a:solidFill>
                  <a:schemeClr val="tx1"/>
                </a:solidFill>
                <a:effectLst/>
                <a:latin typeface="+mn-lt"/>
                <a:ea typeface="+mn-ea"/>
                <a:cs typeface="+mn-cs"/>
              </a:rPr>
              <a:t>穿透，具体配置为： </a:t>
            </a:r>
          </a:p>
          <a:p>
            <a:endParaRPr lang="zh-CN"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1" i="0" kern="1200" dirty="0">
                <a:solidFill>
                  <a:schemeClr val="tx1"/>
                </a:solidFill>
                <a:effectLst/>
                <a:latin typeface="+mn-lt"/>
                <a:ea typeface="+mn-ea"/>
                <a:cs typeface="+mn-cs"/>
              </a:rPr>
              <a:t>二、综合应用题：</a:t>
            </a:r>
          </a:p>
          <a:p>
            <a:r>
              <a:rPr lang="en-US" altLang="zh-CN" sz="1200" b="0" i="0" kern="1200" dirty="0">
                <a:solidFill>
                  <a:schemeClr val="tx1"/>
                </a:solidFill>
                <a:effectLst/>
                <a:latin typeface="+mn-lt"/>
                <a:ea typeface="+mn-ea"/>
                <a:cs typeface="+mn-cs"/>
              </a:rPr>
              <a:t>47.【</a:t>
            </a:r>
            <a:r>
              <a:rPr lang="zh-CN" altLang="en-US" sz="1200" b="0" i="0" kern="1200" dirty="0">
                <a:solidFill>
                  <a:schemeClr val="tx1"/>
                </a:solidFill>
                <a:effectLst/>
                <a:latin typeface="+mn-lt"/>
                <a:ea typeface="+mn-ea"/>
                <a:cs typeface="+mn-cs"/>
              </a:rPr>
              <a:t>答案解析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需要静态配置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NAT</a:t>
            </a:r>
            <a:r>
              <a:rPr lang="zh-CN" altLang="en-US" sz="1200" b="0" i="0" kern="1200" dirty="0">
                <a:solidFill>
                  <a:schemeClr val="tx1"/>
                </a:solidFill>
                <a:effectLst/>
                <a:latin typeface="+mn-lt"/>
                <a:ea typeface="+mn-ea"/>
                <a:cs typeface="+mn-cs"/>
              </a:rPr>
              <a:t>， 实现 </a:t>
            </a:r>
            <a:r>
              <a:rPr lang="en-US" altLang="zh-CN" sz="1200" b="0" i="0" kern="1200" dirty="0">
                <a:solidFill>
                  <a:schemeClr val="tx1"/>
                </a:solidFill>
                <a:effectLst/>
                <a:latin typeface="+mn-lt"/>
                <a:ea typeface="+mn-ea"/>
                <a:cs typeface="+mn-cs"/>
              </a:rPr>
              <a:t>NAT </a:t>
            </a:r>
            <a:r>
              <a:rPr lang="zh-CN" altLang="en-US" sz="1200" b="0" i="0" kern="1200" dirty="0">
                <a:solidFill>
                  <a:schemeClr val="tx1"/>
                </a:solidFill>
                <a:effectLst/>
                <a:latin typeface="+mn-lt"/>
                <a:ea typeface="+mn-ea"/>
                <a:cs typeface="+mn-cs"/>
              </a:rPr>
              <a:t>穿透，具体配置为： </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发送的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192.168.1.2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203.10.2.2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R3 </a:t>
            </a:r>
            <a:r>
              <a:rPr lang="zh-CN" altLang="en-US" sz="1200" b="0" i="0" kern="1200" dirty="0">
                <a:solidFill>
                  <a:schemeClr val="tx1"/>
                </a:solidFill>
                <a:effectLst/>
                <a:latin typeface="+mn-lt"/>
                <a:ea typeface="+mn-ea"/>
                <a:cs typeface="+mn-cs"/>
              </a:rPr>
              <a:t>转发 后，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203.10.2.6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203.10.2.2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转发后，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地址分别是： </a:t>
            </a:r>
            <a:r>
              <a:rPr lang="en-US" altLang="zh-CN" sz="1200" b="0" i="0" kern="1200" dirty="0">
                <a:solidFill>
                  <a:schemeClr val="tx1"/>
                </a:solidFill>
                <a:effectLst/>
                <a:latin typeface="+mn-lt"/>
                <a:ea typeface="+mn-ea"/>
                <a:cs typeface="+mn-cs"/>
              </a:rPr>
              <a:t>203.10.2.6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192.168.1.2</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142</a:t>
            </a:fld>
            <a:endParaRPr lang="zh-CN" altLang="en-US"/>
          </a:p>
        </p:txBody>
      </p:sp>
    </p:spTree>
    <p:extLst>
      <p:ext uri="{BB962C8B-B14F-4D97-AF65-F5344CB8AC3E}">
        <p14:creationId xmlns:p14="http://schemas.microsoft.com/office/powerpoint/2010/main" val="36155013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35832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】C</a:t>
            </a:r>
          </a:p>
          <a:p>
            <a:endParaRPr lang="zh-CN" alt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OSI </a:t>
            </a:r>
            <a:r>
              <a:rPr lang="zh-CN" altLang="en-US" sz="1200" b="0" i="0" kern="1200" dirty="0">
                <a:solidFill>
                  <a:schemeClr val="tx1"/>
                </a:solidFill>
                <a:effectLst/>
                <a:latin typeface="+mn-lt"/>
                <a:ea typeface="+mn-ea"/>
                <a:cs typeface="+mn-cs"/>
              </a:rPr>
              <a:t>参考模型自下而上分别为物理层、数据链路层、网络层、传输层、会话层、表示 层和应用层。第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层为会话层，它的主要功能是管理和协调不同主机上各种进程之间的通信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对话</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，即负责建立、管理和终止应用程序之间的会话，这也是会话层得名的原因。 </a:t>
            </a:r>
            <a:endParaRPr lang="zh-CN" alt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OSI </a:t>
            </a:r>
            <a:r>
              <a:rPr lang="zh-CN" altLang="en-US" sz="1200" b="0" i="0" kern="1200" dirty="0">
                <a:solidFill>
                  <a:schemeClr val="tx1"/>
                </a:solidFill>
                <a:effectLst/>
                <a:latin typeface="+mn-lt"/>
                <a:ea typeface="+mn-ea"/>
                <a:cs typeface="+mn-cs"/>
              </a:rPr>
              <a:t>参考模型自下而上分别为物理层、数据链路层、网络层、传输层、会话层、表示 层和应用层。第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层为会话层，它的主要功能是管理和协调不同主机上各种进程之间的通信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对话</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，即负责建立、管理和终止应用程序之间的会话，这也是会话层得名的原因。 </a:t>
            </a:r>
            <a:endParaRPr lang="zh-CN" alt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100base-T </a:t>
            </a:r>
            <a:r>
              <a:rPr lang="zh-CN" altLang="en-US" sz="1200" b="0" i="0" kern="1200" dirty="0">
                <a:solidFill>
                  <a:schemeClr val="tx1"/>
                </a:solidFill>
                <a:effectLst/>
                <a:latin typeface="+mn-lt"/>
                <a:ea typeface="+mn-ea"/>
                <a:cs typeface="+mn-cs"/>
              </a:rPr>
              <a:t>是一种以速度 </a:t>
            </a:r>
            <a:r>
              <a:rPr lang="en-US" altLang="zh-CN" sz="1200" b="0" i="0" kern="1200" dirty="0">
                <a:solidFill>
                  <a:schemeClr val="tx1"/>
                </a:solidFill>
                <a:effectLst/>
                <a:latin typeface="+mn-lt"/>
                <a:ea typeface="+mn-ea"/>
                <a:cs typeface="+mn-cs"/>
              </a:rPr>
              <a:t>100Mb/s </a:t>
            </a:r>
            <a:r>
              <a:rPr lang="zh-CN" altLang="en-US" sz="1200" b="0" i="0" kern="1200" dirty="0">
                <a:solidFill>
                  <a:schemeClr val="tx1"/>
                </a:solidFill>
                <a:effectLst/>
                <a:latin typeface="+mn-lt"/>
                <a:ea typeface="+mn-ea"/>
                <a:cs typeface="+mn-cs"/>
              </a:rPr>
              <a:t>工作的局域网标准，它通常被称为快速以太网标准，并使用两对 </a:t>
            </a:r>
            <a:r>
              <a:rPr lang="en-US" altLang="zh-CN" sz="1200" b="0" i="0" kern="1200" dirty="0">
                <a:solidFill>
                  <a:schemeClr val="tx1"/>
                </a:solidFill>
                <a:effectLst/>
                <a:latin typeface="+mn-lt"/>
                <a:ea typeface="+mn-ea"/>
                <a:cs typeface="+mn-cs"/>
              </a:rPr>
              <a:t>UTP </a:t>
            </a:r>
            <a:r>
              <a:rPr lang="zh-CN" altLang="en-US" sz="1200" b="0" i="0" kern="1200" dirty="0">
                <a:solidFill>
                  <a:schemeClr val="tx1"/>
                </a:solidFill>
                <a:effectLst/>
                <a:latin typeface="+mn-lt"/>
                <a:ea typeface="+mn-ea"/>
                <a:cs typeface="+mn-cs"/>
              </a:rPr>
              <a:t>铜质电缆。 </a:t>
            </a:r>
            <a:r>
              <a:rPr lang="en-US" altLang="zh-CN" sz="1200" b="0" i="0" kern="1200" dirty="0">
                <a:solidFill>
                  <a:schemeClr val="tx1"/>
                </a:solidFill>
                <a:effectLst/>
                <a:latin typeface="+mn-lt"/>
                <a:ea typeface="+mn-ea"/>
                <a:cs typeface="+mn-cs"/>
              </a:rPr>
              <a:t>100base-T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标识传输速度为 </a:t>
            </a:r>
            <a:r>
              <a:rPr lang="en-US" altLang="zh-CN" sz="1200" b="0" i="0" kern="1200" dirty="0">
                <a:solidFill>
                  <a:schemeClr val="tx1"/>
                </a:solidFill>
                <a:effectLst/>
                <a:latin typeface="+mn-lt"/>
                <a:ea typeface="+mn-ea"/>
                <a:cs typeface="+mn-cs"/>
              </a:rPr>
              <a:t>100Mb/s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base </a:t>
            </a:r>
            <a:r>
              <a:rPr lang="zh-CN" altLang="en-US" sz="1200" b="0" i="0" kern="1200" dirty="0">
                <a:solidFill>
                  <a:schemeClr val="tx1"/>
                </a:solidFill>
                <a:effectLst/>
                <a:latin typeface="+mn-lt"/>
                <a:ea typeface="+mn-ea"/>
                <a:cs typeface="+mn-cs"/>
              </a:rPr>
              <a:t>标识采用 基带传输，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表示传输介质为双绞线，当为 </a:t>
            </a:r>
            <a:r>
              <a:rPr lang="en-US" altLang="zh-CN" sz="1200" b="0" i="0" kern="1200" dirty="0">
                <a:solidFill>
                  <a:schemeClr val="tx1"/>
                </a:solidFill>
                <a:effectLst/>
                <a:latin typeface="+mn-lt"/>
                <a:ea typeface="+mn-ea"/>
                <a:cs typeface="+mn-cs"/>
              </a:rPr>
              <a:t>F </a:t>
            </a:r>
            <a:r>
              <a:rPr lang="zh-CN" altLang="en-US" sz="1200" b="0" i="0" kern="1200" dirty="0">
                <a:solidFill>
                  <a:schemeClr val="tx1"/>
                </a:solidFill>
                <a:effectLst/>
                <a:latin typeface="+mn-lt"/>
                <a:ea typeface="+mn-ea"/>
                <a:cs typeface="+mn-cs"/>
              </a:rPr>
              <a:t>时表示光纤。 </a:t>
            </a:r>
            <a:endParaRPr lang="zh-CN" alt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100base-T </a:t>
            </a:r>
            <a:r>
              <a:rPr lang="zh-CN" altLang="en-US" sz="1200" b="0" i="0" kern="1200" dirty="0">
                <a:solidFill>
                  <a:schemeClr val="tx1"/>
                </a:solidFill>
                <a:effectLst/>
                <a:latin typeface="+mn-lt"/>
                <a:ea typeface="+mn-ea"/>
                <a:cs typeface="+mn-cs"/>
              </a:rPr>
              <a:t>是一种以速度 </a:t>
            </a:r>
            <a:r>
              <a:rPr lang="en-US" altLang="zh-CN" sz="1200" b="0" i="0" kern="1200" dirty="0">
                <a:solidFill>
                  <a:schemeClr val="tx1"/>
                </a:solidFill>
                <a:effectLst/>
                <a:latin typeface="+mn-lt"/>
                <a:ea typeface="+mn-ea"/>
                <a:cs typeface="+mn-cs"/>
              </a:rPr>
              <a:t>100Mb/s </a:t>
            </a:r>
            <a:r>
              <a:rPr lang="zh-CN" altLang="en-US" sz="1200" b="0" i="0" kern="1200" dirty="0">
                <a:solidFill>
                  <a:schemeClr val="tx1"/>
                </a:solidFill>
                <a:effectLst/>
                <a:latin typeface="+mn-lt"/>
                <a:ea typeface="+mn-ea"/>
                <a:cs typeface="+mn-cs"/>
              </a:rPr>
              <a:t>工作的局域网标准，它通常被称为快速以太网标准，并使用两对 </a:t>
            </a:r>
            <a:r>
              <a:rPr lang="en-US" altLang="zh-CN" sz="1200" b="0" i="0" kern="1200" dirty="0">
                <a:solidFill>
                  <a:schemeClr val="tx1"/>
                </a:solidFill>
                <a:effectLst/>
                <a:latin typeface="+mn-lt"/>
                <a:ea typeface="+mn-ea"/>
                <a:cs typeface="+mn-cs"/>
              </a:rPr>
              <a:t>UTP </a:t>
            </a:r>
            <a:r>
              <a:rPr lang="zh-CN" altLang="en-US" sz="1200" b="0" i="0" kern="1200" dirty="0">
                <a:solidFill>
                  <a:schemeClr val="tx1"/>
                </a:solidFill>
                <a:effectLst/>
                <a:latin typeface="+mn-lt"/>
                <a:ea typeface="+mn-ea"/>
                <a:cs typeface="+mn-cs"/>
              </a:rPr>
              <a:t>铜质电缆。 </a:t>
            </a:r>
            <a:r>
              <a:rPr lang="en-US" altLang="zh-CN" sz="1200" b="0" i="0" kern="1200" dirty="0">
                <a:solidFill>
                  <a:schemeClr val="tx1"/>
                </a:solidFill>
                <a:effectLst/>
                <a:latin typeface="+mn-lt"/>
                <a:ea typeface="+mn-ea"/>
                <a:cs typeface="+mn-cs"/>
              </a:rPr>
              <a:t>100base-T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标识传输速度为 </a:t>
            </a:r>
            <a:r>
              <a:rPr lang="en-US" altLang="zh-CN" sz="1200" b="0" i="0" kern="1200" dirty="0">
                <a:solidFill>
                  <a:schemeClr val="tx1"/>
                </a:solidFill>
                <a:effectLst/>
                <a:latin typeface="+mn-lt"/>
                <a:ea typeface="+mn-ea"/>
                <a:cs typeface="+mn-cs"/>
              </a:rPr>
              <a:t>100Mb/s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base </a:t>
            </a:r>
            <a:r>
              <a:rPr lang="zh-CN" altLang="en-US" sz="1200" b="0" i="0" kern="1200" dirty="0">
                <a:solidFill>
                  <a:schemeClr val="tx1"/>
                </a:solidFill>
                <a:effectLst/>
                <a:latin typeface="+mn-lt"/>
                <a:ea typeface="+mn-ea"/>
                <a:cs typeface="+mn-cs"/>
              </a:rPr>
              <a:t>标识采用 基带传输，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表示传输介质为双绞线，当为 </a:t>
            </a:r>
            <a:r>
              <a:rPr lang="en-US" altLang="zh-CN" sz="1200" b="0" i="0" kern="1200" dirty="0">
                <a:solidFill>
                  <a:schemeClr val="tx1"/>
                </a:solidFill>
                <a:effectLst/>
                <a:latin typeface="+mn-lt"/>
                <a:ea typeface="+mn-ea"/>
                <a:cs typeface="+mn-cs"/>
              </a:rPr>
              <a:t>F </a:t>
            </a:r>
            <a:r>
              <a:rPr lang="zh-CN" altLang="en-US" sz="1200" b="0" i="0" kern="1200" dirty="0">
                <a:solidFill>
                  <a:schemeClr val="tx1"/>
                </a:solidFill>
                <a:effectLst/>
                <a:latin typeface="+mn-lt"/>
                <a:ea typeface="+mn-ea"/>
                <a:cs typeface="+mn-cs"/>
              </a:rPr>
              <a:t>时表示光纤。 </a:t>
            </a:r>
            <a:endParaRPr lang="zh-CN" alt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对于一般的如果要满足在窗口中发送缓存的帧序号不存在二义性，那么需要发送窗 口大小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接收窗口大小≤</a:t>
            </a:r>
            <a:r>
              <a:rPr lang="en-US" altLang="zh-CN" sz="1200" b="0" i="0" kern="1200" dirty="0">
                <a:solidFill>
                  <a:schemeClr val="tx1"/>
                </a:solidFill>
                <a:effectLst/>
                <a:latin typeface="+mn-lt"/>
                <a:ea typeface="+mn-ea"/>
                <a:cs typeface="+mn-cs"/>
              </a:rPr>
              <a:t>2n</a:t>
            </a:r>
            <a:r>
              <a:rPr lang="zh-CN" altLang="en-US" sz="1200" b="0" i="0" kern="1200" dirty="0">
                <a:solidFill>
                  <a:schemeClr val="tx1"/>
                </a:solidFill>
                <a:effectLst/>
                <a:latin typeface="+mn-lt"/>
                <a:ea typeface="+mn-ea"/>
                <a:cs typeface="+mn-cs"/>
              </a:rPr>
              <a:t>。例如当 </a:t>
            </a:r>
            <a:r>
              <a:rPr lang="en-US" altLang="zh-CN" sz="1200" b="0" i="0" kern="1200" dirty="0">
                <a:solidFill>
                  <a:schemeClr val="tx1"/>
                </a:solidFill>
                <a:effectLst/>
                <a:latin typeface="+mn-lt"/>
                <a:ea typeface="+mn-ea"/>
                <a:cs typeface="+mn-cs"/>
              </a:rPr>
              <a:t>n=3 </a:t>
            </a:r>
            <a:r>
              <a:rPr lang="zh-CN" altLang="en-US" sz="1200" b="0" i="0" kern="1200" dirty="0">
                <a:solidFill>
                  <a:schemeClr val="tx1"/>
                </a:solidFill>
                <a:effectLst/>
                <a:latin typeface="+mn-lt"/>
                <a:ea typeface="+mn-ea"/>
                <a:cs typeface="+mn-cs"/>
              </a:rPr>
              <a:t>时，若发送窗口大小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接收窗口大小大于帧序号数， 那么说明其容纳下的帧数已经超过了帧的序号，则对于接收方，一定会出现重复的帧号，此 时若出现故障，就不能辨别是同帧号中哪一个帧出现了丢失 </a:t>
            </a:r>
            <a:endParaRPr lang="zh-CN" alt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对于一般的如果要满足在窗口中发送缓存的帧序号不存在二义性，那么需要发送窗 口大小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接收窗口大小≤</a:t>
            </a:r>
            <a:r>
              <a:rPr lang="en-US" altLang="zh-CN" sz="1200" b="0" i="0" kern="1200" dirty="0">
                <a:solidFill>
                  <a:schemeClr val="tx1"/>
                </a:solidFill>
                <a:effectLst/>
                <a:latin typeface="+mn-lt"/>
                <a:ea typeface="+mn-ea"/>
                <a:cs typeface="+mn-cs"/>
              </a:rPr>
              <a:t>2n</a:t>
            </a:r>
            <a:r>
              <a:rPr lang="zh-CN" altLang="en-US" sz="1200" b="0" i="0" kern="1200" dirty="0">
                <a:solidFill>
                  <a:schemeClr val="tx1"/>
                </a:solidFill>
                <a:effectLst/>
                <a:latin typeface="+mn-lt"/>
                <a:ea typeface="+mn-ea"/>
                <a:cs typeface="+mn-cs"/>
              </a:rPr>
              <a:t>。例如当 </a:t>
            </a:r>
            <a:r>
              <a:rPr lang="en-US" altLang="zh-CN" sz="1200" b="0" i="0" kern="1200" dirty="0">
                <a:solidFill>
                  <a:schemeClr val="tx1"/>
                </a:solidFill>
                <a:effectLst/>
                <a:latin typeface="+mn-lt"/>
                <a:ea typeface="+mn-ea"/>
                <a:cs typeface="+mn-cs"/>
              </a:rPr>
              <a:t>n=3 </a:t>
            </a:r>
            <a:r>
              <a:rPr lang="zh-CN" altLang="en-US" sz="1200" b="0" i="0" kern="1200" dirty="0">
                <a:solidFill>
                  <a:schemeClr val="tx1"/>
                </a:solidFill>
                <a:effectLst/>
                <a:latin typeface="+mn-lt"/>
                <a:ea typeface="+mn-ea"/>
                <a:cs typeface="+mn-cs"/>
              </a:rPr>
              <a:t>时，若发送窗口大小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接收窗口大小大于帧序号数， 那么说明其容纳下的帧数已经超过了帧的序号，则对于接收方，一定会出现重复的帧号，此 时若出现故障，就不能辨别是同帧号中哪一个帧出现了丢失 </a:t>
            </a:r>
            <a:endParaRPr lang="zh-CN" alt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考察 </a:t>
            </a:r>
            <a:r>
              <a:rPr lang="en-US" altLang="zh-CN" sz="1200" b="0" i="0" kern="1200" dirty="0">
                <a:solidFill>
                  <a:schemeClr val="tx1"/>
                </a:solidFill>
                <a:effectLst/>
                <a:latin typeface="+mn-lt"/>
                <a:ea typeface="+mn-ea"/>
                <a:cs typeface="+mn-cs"/>
              </a:rPr>
              <a:t>CSMA/CD </a:t>
            </a:r>
            <a:r>
              <a:rPr lang="zh-CN" altLang="en-US" sz="1200" b="0" i="0" kern="1200" dirty="0">
                <a:solidFill>
                  <a:schemeClr val="tx1"/>
                </a:solidFill>
                <a:effectLst/>
                <a:latin typeface="+mn-lt"/>
                <a:ea typeface="+mn-ea"/>
                <a:cs typeface="+mn-cs"/>
              </a:rPr>
              <a:t>协议中最小数据帧长与单项传播时延的关系。每次发送一个数据帧， 最少需要 </a:t>
            </a:r>
            <a:r>
              <a:rPr lang="en-US" altLang="zh-CN" sz="1200" b="0" i="0" kern="1200" dirty="0">
                <a:solidFill>
                  <a:schemeClr val="tx1"/>
                </a:solidFill>
                <a:effectLst/>
                <a:latin typeface="+mn-lt"/>
                <a:ea typeface="+mn-ea"/>
                <a:cs typeface="+mn-cs"/>
              </a:rPr>
              <a:t>2τ</a:t>
            </a:r>
            <a:r>
              <a:rPr lang="zh-CN" altLang="en-US" sz="1200" b="0" i="0" kern="1200" dirty="0">
                <a:solidFill>
                  <a:schemeClr val="tx1"/>
                </a:solidFill>
                <a:effectLst/>
                <a:latin typeface="+mn-lt"/>
                <a:ea typeface="+mn-ea"/>
                <a:cs typeface="+mn-cs"/>
              </a:rPr>
              <a:t>时间才能收到其回复。因此发送一个最小数据帧的时间必须大于 </a:t>
            </a:r>
            <a:r>
              <a:rPr lang="en-US" altLang="zh-CN" sz="1200" b="0" i="0" kern="1200" dirty="0">
                <a:solidFill>
                  <a:schemeClr val="tx1"/>
                </a:solidFill>
                <a:effectLst/>
                <a:latin typeface="+mn-lt"/>
                <a:ea typeface="+mn-ea"/>
                <a:cs typeface="+mn-cs"/>
              </a:rPr>
              <a:t>2τ</a:t>
            </a:r>
            <a:r>
              <a:rPr lang="zh-CN" altLang="en-US" sz="1200" b="0" i="0" kern="1200" dirty="0">
                <a:solidFill>
                  <a:schemeClr val="tx1"/>
                </a:solidFill>
                <a:effectLst/>
                <a:latin typeface="+mn-lt"/>
                <a:ea typeface="+mn-ea"/>
                <a:cs typeface="+mn-cs"/>
              </a:rPr>
              <a:t>，再本题中 </a:t>
            </a:r>
            <a:r>
              <a:rPr lang="en-US" altLang="zh-CN" sz="1200" b="0" i="0" kern="1200" dirty="0">
                <a:solidFill>
                  <a:schemeClr val="tx1"/>
                </a:solidFill>
                <a:effectLst/>
                <a:latin typeface="+mn-lt"/>
                <a:ea typeface="+mn-ea"/>
                <a:cs typeface="+mn-cs"/>
              </a:rPr>
              <a:t>128×8/100M&gt;=2τ </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τ </a:t>
            </a:r>
            <a:r>
              <a:rPr lang="zh-CN" altLang="en-US" sz="1200" b="0" i="0" kern="1200" dirty="0">
                <a:solidFill>
                  <a:schemeClr val="tx1"/>
                </a:solidFill>
                <a:effectLst/>
                <a:latin typeface="+mn-lt"/>
                <a:ea typeface="+mn-ea"/>
                <a:cs typeface="+mn-cs"/>
              </a:rPr>
              <a:t>最大为 </a:t>
            </a:r>
            <a:r>
              <a:rPr lang="en-US" altLang="zh-CN" sz="1200" b="0" i="0" kern="1200" dirty="0">
                <a:solidFill>
                  <a:schemeClr val="tx1"/>
                </a:solidFill>
                <a:effectLst/>
                <a:latin typeface="+mn-lt"/>
                <a:ea typeface="+mn-ea"/>
                <a:cs typeface="+mn-cs"/>
              </a:rPr>
              <a:t>5.12us</a:t>
            </a:r>
            <a:r>
              <a:rPr lang="zh-CN" altLang="en-US" sz="1200" b="0" i="0" kern="1200" dirty="0">
                <a:solidFill>
                  <a:schemeClr val="tx1"/>
                </a:solidFill>
                <a:effectLst/>
                <a:latin typeface="+mn-lt"/>
                <a:ea typeface="+mn-ea"/>
                <a:cs typeface="+mn-cs"/>
              </a:rPr>
              <a:t>，答案为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】C</a:t>
            </a:r>
          </a:p>
          <a:p>
            <a:endParaRPr lang="zh-CN" alt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网络前缀为 </a:t>
            </a:r>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位，将 </a:t>
            </a:r>
            <a:r>
              <a:rPr lang="en-US" altLang="zh-CN" sz="1200" b="0" i="0" kern="1200" dirty="0">
                <a:solidFill>
                  <a:schemeClr val="tx1"/>
                </a:solidFill>
                <a:effectLst/>
                <a:latin typeface="+mn-lt"/>
                <a:ea typeface="+mn-ea"/>
                <a:cs typeface="+mn-cs"/>
              </a:rPr>
              <a:t>101.200.16.0/20 </a:t>
            </a:r>
            <a:r>
              <a:rPr lang="zh-CN" altLang="en-US" sz="1200" b="0" i="0" kern="1200" dirty="0">
                <a:solidFill>
                  <a:schemeClr val="tx1"/>
                </a:solidFill>
                <a:effectLst/>
                <a:latin typeface="+mn-lt"/>
                <a:ea typeface="+mn-ea"/>
                <a:cs typeface="+mn-cs"/>
              </a:rPr>
              <a:t>划分为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个子网，为了保证有子网的可分配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地址数尽可能小，即要让其他子网的可分配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地址数尽可能大，不能采用平均划分的方 法，而要采用变长的子网划分方法，也就是最大子网用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位子网号，第二大子网用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位子网 号，以此类推。 当地址范围为 </a:t>
            </a:r>
            <a:r>
              <a:rPr lang="en-US" altLang="zh-CN" sz="1200" b="0" i="0" kern="1200" dirty="0">
                <a:solidFill>
                  <a:schemeClr val="tx1"/>
                </a:solidFill>
                <a:effectLst/>
                <a:latin typeface="+mn-lt"/>
                <a:ea typeface="+mn-ea"/>
                <a:cs typeface="+mn-cs"/>
              </a:rPr>
              <a:t>101.200.31.1/24~101.200.31.254/24 </a:t>
            </a:r>
            <a:r>
              <a:rPr lang="zh-CN" altLang="en-US" sz="1200" b="0" i="0" kern="1200" dirty="0">
                <a:solidFill>
                  <a:schemeClr val="tx1"/>
                </a:solidFill>
                <a:effectLst/>
                <a:latin typeface="+mn-lt"/>
                <a:ea typeface="+mn-ea"/>
                <a:cs typeface="+mn-cs"/>
              </a:rPr>
              <a:t>时，可分配的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地址数为 </a:t>
            </a:r>
            <a:r>
              <a:rPr lang="en-US" altLang="zh-CN" sz="1200" b="0" i="0" kern="1200" dirty="0">
                <a:solidFill>
                  <a:schemeClr val="tx1"/>
                </a:solidFill>
                <a:effectLst/>
                <a:latin typeface="+mn-lt"/>
                <a:ea typeface="+mn-ea"/>
                <a:cs typeface="+mn-cs"/>
              </a:rPr>
              <a:t>254 </a:t>
            </a:r>
            <a:r>
              <a:rPr lang="zh-CN" altLang="en-US" sz="1200" b="0" i="0" kern="1200" dirty="0">
                <a:solidFill>
                  <a:schemeClr val="tx1"/>
                </a:solidFill>
                <a:effectLst/>
                <a:latin typeface="+mn-lt"/>
                <a:ea typeface="+mn-ea"/>
                <a:cs typeface="+mn-cs"/>
              </a:rPr>
              <a:t>个，即可 能的最小子网的可分配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地址数是 </a:t>
            </a:r>
            <a:r>
              <a:rPr lang="en-US" altLang="zh-CN" sz="1200" b="0" i="0" kern="1200" dirty="0">
                <a:solidFill>
                  <a:schemeClr val="tx1"/>
                </a:solidFill>
                <a:effectLst/>
                <a:latin typeface="+mn-lt"/>
                <a:ea typeface="+mn-ea"/>
                <a:cs typeface="+mn-cs"/>
              </a:rPr>
              <a:t>254 </a:t>
            </a:r>
            <a:r>
              <a:rPr lang="zh-CN" altLang="en-US" sz="1200" b="0" i="0" kern="1200" dirty="0">
                <a:solidFill>
                  <a:schemeClr val="tx1"/>
                </a:solidFill>
                <a:effectLst/>
                <a:latin typeface="+mn-lt"/>
                <a:ea typeface="+mn-ea"/>
                <a:cs typeface="+mn-cs"/>
              </a:rPr>
              <a:t>个。</a:t>
            </a:r>
            <a:endParaRPr lang="zh-CN" alt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网络前缀为 </a:t>
            </a:r>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位，将 </a:t>
            </a:r>
            <a:r>
              <a:rPr lang="en-US" altLang="zh-CN" sz="1200" b="0" i="0" kern="1200" dirty="0">
                <a:solidFill>
                  <a:schemeClr val="tx1"/>
                </a:solidFill>
                <a:effectLst/>
                <a:latin typeface="+mn-lt"/>
                <a:ea typeface="+mn-ea"/>
                <a:cs typeface="+mn-cs"/>
              </a:rPr>
              <a:t>101.200.16.0/20 </a:t>
            </a:r>
            <a:r>
              <a:rPr lang="zh-CN" altLang="en-US" sz="1200" b="0" i="0" kern="1200" dirty="0">
                <a:solidFill>
                  <a:schemeClr val="tx1"/>
                </a:solidFill>
                <a:effectLst/>
                <a:latin typeface="+mn-lt"/>
                <a:ea typeface="+mn-ea"/>
                <a:cs typeface="+mn-cs"/>
              </a:rPr>
              <a:t>划分为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个子网，为了保证有子网的可分配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地址数尽可能小，即要让其他子网的可分配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地址数尽可能大，不能采用平均划分的方 法，而要采用变长的子网划分方法，也就是最大子网用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位子网号，第二大子网用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位子网 号，以此类推。 当地址范围为 </a:t>
            </a:r>
            <a:r>
              <a:rPr lang="en-US" altLang="zh-CN" sz="1200" b="0" i="0" kern="1200" dirty="0">
                <a:solidFill>
                  <a:schemeClr val="tx1"/>
                </a:solidFill>
                <a:effectLst/>
                <a:latin typeface="+mn-lt"/>
                <a:ea typeface="+mn-ea"/>
                <a:cs typeface="+mn-cs"/>
              </a:rPr>
              <a:t>101.200.31.1/24~101.200.31.254/24 </a:t>
            </a:r>
            <a:r>
              <a:rPr lang="zh-CN" altLang="en-US" sz="1200" b="0" i="0" kern="1200" dirty="0">
                <a:solidFill>
                  <a:schemeClr val="tx1"/>
                </a:solidFill>
                <a:effectLst/>
                <a:latin typeface="+mn-lt"/>
                <a:ea typeface="+mn-ea"/>
                <a:cs typeface="+mn-cs"/>
              </a:rPr>
              <a:t>时，可分配的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地址数为 </a:t>
            </a:r>
            <a:r>
              <a:rPr lang="en-US" altLang="zh-CN" sz="1200" b="0" i="0" kern="1200" dirty="0">
                <a:solidFill>
                  <a:schemeClr val="tx1"/>
                </a:solidFill>
                <a:effectLst/>
                <a:latin typeface="+mn-lt"/>
                <a:ea typeface="+mn-ea"/>
                <a:cs typeface="+mn-cs"/>
              </a:rPr>
              <a:t>254 </a:t>
            </a:r>
            <a:r>
              <a:rPr lang="zh-CN" altLang="en-US" sz="1200" b="0" i="0" kern="1200" dirty="0">
                <a:solidFill>
                  <a:schemeClr val="tx1"/>
                </a:solidFill>
                <a:effectLst/>
                <a:latin typeface="+mn-lt"/>
                <a:ea typeface="+mn-ea"/>
                <a:cs typeface="+mn-cs"/>
              </a:rPr>
              <a:t>个，即可 能的最小子网的可分配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地址数是 </a:t>
            </a:r>
            <a:r>
              <a:rPr lang="en-US" altLang="zh-CN" sz="1200" b="0" i="0" kern="1200" dirty="0">
                <a:solidFill>
                  <a:schemeClr val="tx1"/>
                </a:solidFill>
                <a:effectLst/>
                <a:latin typeface="+mn-lt"/>
                <a:ea typeface="+mn-ea"/>
                <a:cs typeface="+mn-cs"/>
              </a:rPr>
              <a:t>254 </a:t>
            </a:r>
            <a:r>
              <a:rPr lang="zh-CN" altLang="en-US" sz="1200" b="0" i="0" kern="1200" dirty="0">
                <a:solidFill>
                  <a:schemeClr val="tx1"/>
                </a:solidFill>
                <a:effectLst/>
                <a:latin typeface="+mn-lt"/>
                <a:ea typeface="+mn-ea"/>
                <a:cs typeface="+mn-cs"/>
              </a:rPr>
              <a:t>个。</a:t>
            </a:r>
            <a:endParaRPr lang="zh-CN" alt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TCP </a:t>
            </a:r>
            <a:r>
              <a:rPr lang="zh-CN" altLang="en-US" sz="1200" b="0" i="0" kern="1200" dirty="0">
                <a:solidFill>
                  <a:schemeClr val="tx1"/>
                </a:solidFill>
                <a:effectLst/>
                <a:latin typeface="+mn-lt"/>
                <a:ea typeface="+mn-ea"/>
                <a:cs typeface="+mn-cs"/>
              </a:rPr>
              <a:t>规定当发送方收到对同一个报文段的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个重复的确认时，就可以认为跟在这个 被确认报文段之后的报文已经丢失，立即执行快速重传算法。 </a:t>
            </a:r>
            <a:r>
              <a:rPr lang="en-US" altLang="zh-CN" sz="1200" b="0" i="0" kern="1200" dirty="0">
                <a:solidFill>
                  <a:schemeClr val="tx1"/>
                </a:solidFill>
                <a:effectLst/>
                <a:latin typeface="+mn-lt"/>
                <a:ea typeface="+mn-ea"/>
                <a:cs typeface="+mn-cs"/>
              </a:rPr>
              <a:t>t3</a:t>
            </a:r>
            <a:r>
              <a:rPr lang="zh-CN" altLang="en-US" sz="1200" b="0" i="0" kern="1200" dirty="0">
                <a:solidFill>
                  <a:schemeClr val="tx1"/>
                </a:solidFill>
                <a:effectLst/>
                <a:latin typeface="+mn-lt"/>
                <a:ea typeface="+mn-ea"/>
                <a:cs typeface="+mn-cs"/>
              </a:rPr>
              <a:t>时刻连续收到了来自服务器的 三个确认序列号 </a:t>
            </a:r>
            <a:r>
              <a:rPr lang="en-US" altLang="zh-CN" sz="1200" b="0" i="0" kern="1200" dirty="0" err="1">
                <a:solidFill>
                  <a:schemeClr val="tx1"/>
                </a:solidFill>
                <a:effectLst/>
                <a:latin typeface="+mn-lt"/>
                <a:ea typeface="+mn-ea"/>
                <a:cs typeface="+mn-cs"/>
              </a:rPr>
              <a:t>ack_seq</a:t>
            </a:r>
            <a:r>
              <a:rPr lang="en-US" altLang="zh-CN" sz="1200" b="0" i="0" kern="1200" dirty="0">
                <a:solidFill>
                  <a:schemeClr val="tx1"/>
                </a:solidFill>
                <a:effectLst/>
                <a:latin typeface="+mn-lt"/>
                <a:ea typeface="+mn-ea"/>
                <a:cs typeface="+mn-cs"/>
              </a:rPr>
              <a:t> = 100 </a:t>
            </a:r>
            <a:r>
              <a:rPr lang="zh-CN" altLang="en-US" sz="1200" b="0" i="0" kern="1200" dirty="0">
                <a:solidFill>
                  <a:schemeClr val="tx1"/>
                </a:solidFill>
                <a:effectLst/>
                <a:latin typeface="+mn-lt"/>
                <a:ea typeface="+mn-ea"/>
                <a:cs typeface="+mn-cs"/>
              </a:rPr>
              <a:t>的段。发送方认为 </a:t>
            </a:r>
            <a:r>
              <a:rPr lang="en-US" altLang="zh-CN" sz="1200" b="0" i="0" kern="1200" dirty="0">
                <a:solidFill>
                  <a:schemeClr val="tx1"/>
                </a:solidFill>
                <a:effectLst/>
                <a:latin typeface="+mn-lt"/>
                <a:ea typeface="+mn-ea"/>
                <a:cs typeface="+mn-cs"/>
              </a:rPr>
              <a:t>seq = 100 </a:t>
            </a:r>
            <a:r>
              <a:rPr lang="zh-CN" altLang="en-US" sz="1200" b="0" i="0" kern="1200" dirty="0">
                <a:solidFill>
                  <a:schemeClr val="tx1"/>
                </a:solidFill>
                <a:effectLst/>
                <a:latin typeface="+mn-lt"/>
                <a:ea typeface="+mn-ea"/>
                <a:cs typeface="+mn-cs"/>
              </a:rPr>
              <a:t>的段已经丢失，执行快速重传 算法，重新发送 </a:t>
            </a:r>
            <a:r>
              <a:rPr lang="en-US" altLang="zh-CN" sz="1200" b="0" i="0" kern="1200" dirty="0">
                <a:solidFill>
                  <a:schemeClr val="tx1"/>
                </a:solidFill>
                <a:effectLst/>
                <a:latin typeface="+mn-lt"/>
                <a:ea typeface="+mn-ea"/>
                <a:cs typeface="+mn-cs"/>
              </a:rPr>
              <a:t>seq = 100 </a:t>
            </a:r>
            <a:r>
              <a:rPr lang="zh-CN" altLang="en-US" sz="1200" b="0" i="0" kern="1200" dirty="0">
                <a:solidFill>
                  <a:schemeClr val="tx1"/>
                </a:solidFill>
                <a:effectLst/>
                <a:latin typeface="+mn-lt"/>
                <a:ea typeface="+mn-ea"/>
                <a:cs typeface="+mn-cs"/>
              </a:rPr>
              <a:t>段。</a:t>
            </a:r>
            <a:endParaRPr lang="zh-CN" alt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根据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连接建立的“三次握手”原理，第三次握手时甲发出的确认序列号应为第 二次握手时乙发出的序列号</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，即 </a:t>
            </a:r>
            <a:r>
              <a:rPr lang="en-US" altLang="zh-CN" sz="1200" b="0" i="0" kern="1200" dirty="0">
                <a:solidFill>
                  <a:schemeClr val="tx1"/>
                </a:solidFill>
                <a:effectLst/>
                <a:latin typeface="+mn-lt"/>
                <a:ea typeface="+mn-ea"/>
                <a:cs typeface="+mn-cs"/>
              </a:rPr>
              <a:t>2047</a:t>
            </a:r>
            <a:endParaRPr lang="zh-CN" alt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P2P </a:t>
            </a:r>
            <a:r>
              <a:rPr lang="zh-CN" altLang="en-US" sz="1200" b="0" i="0" kern="1200" dirty="0">
                <a:solidFill>
                  <a:schemeClr val="tx1"/>
                </a:solidFill>
                <a:effectLst/>
                <a:latin typeface="+mn-lt"/>
                <a:ea typeface="+mn-ea"/>
                <a:cs typeface="+mn-cs"/>
              </a:rPr>
              <a:t>模型中，每个结点的权利和义务是对等的，在 </a:t>
            </a:r>
            <a:r>
              <a:rPr lang="en-US" altLang="zh-CN" sz="1200" b="0" i="0" kern="1200" dirty="0">
                <a:solidFill>
                  <a:schemeClr val="tx1"/>
                </a:solidFill>
                <a:effectLst/>
                <a:latin typeface="+mn-lt"/>
                <a:ea typeface="+mn-ea"/>
                <a:cs typeface="+mn-cs"/>
              </a:rPr>
              <a:t>C/S </a:t>
            </a:r>
            <a:r>
              <a:rPr lang="zh-CN" altLang="en-US" sz="1200" b="0" i="0" kern="1200" dirty="0">
                <a:solidFill>
                  <a:schemeClr val="tx1"/>
                </a:solidFill>
                <a:effectLst/>
                <a:latin typeface="+mn-lt"/>
                <a:ea typeface="+mn-ea"/>
                <a:cs typeface="+mn-cs"/>
              </a:rPr>
              <a:t>模型中，客户是服务发起 请求，使服务器被动接受各地客户的请求，但是客户之间不能直接通信，例如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应用中两 个浏览器不能直接通信， </a:t>
            </a:r>
            <a:r>
              <a:rPr lang="en-US" altLang="zh-CN" sz="1200" b="0" i="0" kern="1200" dirty="0">
                <a:solidFill>
                  <a:schemeClr val="tx1"/>
                </a:solidFill>
                <a:effectLst/>
                <a:latin typeface="+mn-lt"/>
                <a:ea typeface="+mn-ea"/>
                <a:cs typeface="+mn-cs"/>
              </a:rPr>
              <a:t>P2P </a:t>
            </a:r>
            <a:r>
              <a:rPr lang="zh-CN" altLang="en-US" sz="1200" b="0" i="0" kern="1200" dirty="0">
                <a:solidFill>
                  <a:schemeClr val="tx1"/>
                </a:solidFill>
                <a:effectLst/>
                <a:latin typeface="+mn-lt"/>
                <a:ea typeface="+mn-ea"/>
                <a:cs typeface="+mn-cs"/>
              </a:rPr>
              <a:t>模型减轻了对某个服务器的计算压力，可以将任务分配到各个节点，提高了系统效率和资源利用率 </a:t>
            </a:r>
          </a:p>
          <a:p>
            <a:endParaRPr lang="zh-CN" alt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P2P </a:t>
            </a:r>
            <a:r>
              <a:rPr lang="zh-CN" altLang="en-US" sz="1200" b="0" i="0" kern="1200" dirty="0">
                <a:solidFill>
                  <a:schemeClr val="tx1"/>
                </a:solidFill>
                <a:effectLst/>
                <a:latin typeface="+mn-lt"/>
                <a:ea typeface="+mn-ea"/>
                <a:cs typeface="+mn-cs"/>
              </a:rPr>
              <a:t>模型中，每个结点的权利和义务是对等的，在 </a:t>
            </a:r>
            <a:r>
              <a:rPr lang="en-US" altLang="zh-CN" sz="1200" b="0" i="0" kern="1200" dirty="0">
                <a:solidFill>
                  <a:schemeClr val="tx1"/>
                </a:solidFill>
                <a:effectLst/>
                <a:latin typeface="+mn-lt"/>
                <a:ea typeface="+mn-ea"/>
                <a:cs typeface="+mn-cs"/>
              </a:rPr>
              <a:t>C/S </a:t>
            </a:r>
            <a:r>
              <a:rPr lang="zh-CN" altLang="en-US" sz="1200" b="0" i="0" kern="1200" dirty="0">
                <a:solidFill>
                  <a:schemeClr val="tx1"/>
                </a:solidFill>
                <a:effectLst/>
                <a:latin typeface="+mn-lt"/>
                <a:ea typeface="+mn-ea"/>
                <a:cs typeface="+mn-cs"/>
              </a:rPr>
              <a:t>模型中，客户是服务发起 请求，使服务器被动接受各地客户的请求，但是客户之间不能直接通信，例如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应用中两 个浏览器不能直接通信， </a:t>
            </a:r>
            <a:r>
              <a:rPr lang="en-US" altLang="zh-CN" sz="1200" b="0" i="0" kern="1200" dirty="0">
                <a:solidFill>
                  <a:schemeClr val="tx1"/>
                </a:solidFill>
                <a:effectLst/>
                <a:latin typeface="+mn-lt"/>
                <a:ea typeface="+mn-ea"/>
                <a:cs typeface="+mn-cs"/>
              </a:rPr>
              <a:t>P2P </a:t>
            </a:r>
            <a:r>
              <a:rPr lang="zh-CN" altLang="en-US" sz="1200" b="0" i="0" kern="1200" dirty="0">
                <a:solidFill>
                  <a:schemeClr val="tx1"/>
                </a:solidFill>
                <a:effectLst/>
                <a:latin typeface="+mn-lt"/>
                <a:ea typeface="+mn-ea"/>
                <a:cs typeface="+mn-cs"/>
              </a:rPr>
              <a:t>模型减轻了对某个服务器的计算压力，可以将任务分配到各个节点，提高了系统效率和资源利用率 </a:t>
            </a:r>
          </a:p>
          <a:p>
            <a:endParaRPr lang="zh-CN" alt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）以太网交换机（无 </a:t>
            </a:r>
            <a:r>
              <a:rPr lang="en-US" altLang="zh-CN" sz="1200" b="0" i="0" kern="1200" dirty="0">
                <a:solidFill>
                  <a:schemeClr val="tx1"/>
                </a:solidFill>
                <a:effectLst/>
                <a:latin typeface="+mn-lt"/>
                <a:ea typeface="+mn-ea"/>
                <a:cs typeface="+mn-cs"/>
              </a:rPr>
              <a:t>VLAN </a:t>
            </a:r>
            <a:r>
              <a:rPr lang="zh-CN" altLang="en-US" sz="1200" b="0" i="0" kern="1200" dirty="0">
                <a:solidFill>
                  <a:schemeClr val="tx1"/>
                </a:solidFill>
                <a:effectLst/>
                <a:latin typeface="+mn-lt"/>
                <a:ea typeface="+mn-ea"/>
                <a:cs typeface="+mn-cs"/>
              </a:rPr>
              <a:t>功能）连接的若干 </a:t>
            </a:r>
            <a:r>
              <a:rPr lang="en-US" altLang="zh-CN" sz="1200" b="0" i="0" kern="1200" dirty="0">
                <a:solidFill>
                  <a:schemeClr val="tx1"/>
                </a:solidFill>
                <a:effectLst/>
                <a:latin typeface="+mn-lt"/>
                <a:ea typeface="+mn-ea"/>
                <a:cs typeface="+mn-cs"/>
              </a:rPr>
              <a:t>LAN </a:t>
            </a:r>
            <a:r>
              <a:rPr lang="zh-CN" altLang="en-US" sz="1200" b="0" i="0" kern="1200" dirty="0">
                <a:solidFill>
                  <a:schemeClr val="tx1"/>
                </a:solidFill>
                <a:effectLst/>
                <a:latin typeface="+mn-lt"/>
                <a:ea typeface="+mn-ea"/>
                <a:cs typeface="+mn-cs"/>
              </a:rPr>
              <a:t>仍然是一个网络（同一个广播域），路由器可以连接不同的 </a:t>
            </a:r>
            <a:r>
              <a:rPr lang="en-US" altLang="zh-CN" sz="1200" b="0" i="0" kern="1200" dirty="0">
                <a:solidFill>
                  <a:schemeClr val="tx1"/>
                </a:solidFill>
                <a:effectLst/>
                <a:latin typeface="+mn-lt"/>
                <a:ea typeface="+mn-ea"/>
                <a:cs typeface="+mn-cs"/>
              </a:rPr>
              <a:t>LAN</a:t>
            </a:r>
            <a:r>
              <a:rPr lang="zh-CN" altLang="en-US" sz="1200" b="0" i="0" kern="1200" dirty="0">
                <a:solidFill>
                  <a:schemeClr val="tx1"/>
                </a:solidFill>
                <a:effectLst/>
                <a:latin typeface="+mn-lt"/>
                <a:ea typeface="+mn-ea"/>
                <a:cs typeface="+mn-cs"/>
              </a:rPr>
              <a:t>、不同的 </a:t>
            </a:r>
            <a:r>
              <a:rPr lang="en-US" altLang="zh-CN" sz="1200" b="0" i="0" kern="1200" dirty="0">
                <a:solidFill>
                  <a:schemeClr val="tx1"/>
                </a:solidFill>
                <a:effectLst/>
                <a:latin typeface="+mn-lt"/>
                <a:ea typeface="+mn-ea"/>
                <a:cs typeface="+mn-cs"/>
              </a:rPr>
              <a:t>WAN </a:t>
            </a:r>
            <a:r>
              <a:rPr lang="zh-CN" altLang="en-US" sz="1200" b="0" i="0" kern="1200" dirty="0">
                <a:solidFill>
                  <a:schemeClr val="tx1"/>
                </a:solidFill>
                <a:effectLst/>
                <a:latin typeface="+mn-lt"/>
                <a:ea typeface="+mn-ea"/>
                <a:cs typeface="+mn-cs"/>
              </a:rPr>
              <a:t>或把 </a:t>
            </a:r>
            <a:r>
              <a:rPr lang="en-US" altLang="zh-CN" sz="1200" b="0" i="0" kern="1200" dirty="0">
                <a:solidFill>
                  <a:schemeClr val="tx1"/>
                </a:solidFill>
                <a:effectLst/>
                <a:latin typeface="+mn-lt"/>
                <a:ea typeface="+mn-ea"/>
                <a:cs typeface="+mn-cs"/>
              </a:rPr>
              <a:t>WAN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LAN </a:t>
            </a:r>
            <a:r>
              <a:rPr lang="zh-CN" altLang="en-US" sz="1200" b="0" i="0" kern="1200" dirty="0">
                <a:solidFill>
                  <a:schemeClr val="tx1"/>
                </a:solidFill>
                <a:effectLst/>
                <a:latin typeface="+mn-lt"/>
                <a:ea typeface="+mn-ea"/>
                <a:cs typeface="+mn-cs"/>
              </a:rPr>
              <a:t>互联起来，隔离了广播域。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 址 </a:t>
            </a:r>
            <a:r>
              <a:rPr lang="en-US" altLang="zh-CN" sz="1200" b="0" i="0" kern="1200" dirty="0">
                <a:solidFill>
                  <a:schemeClr val="tx1"/>
                </a:solidFill>
                <a:effectLst/>
                <a:latin typeface="+mn-lt"/>
                <a:ea typeface="+mn-ea"/>
                <a:cs typeface="+mn-cs"/>
              </a:rPr>
              <a:t>192.168.1.2/26 </a:t>
            </a:r>
            <a:r>
              <a:rPr lang="zh-CN" altLang="en-US" sz="1200" b="0" i="0" kern="1200" dirty="0">
                <a:solidFill>
                  <a:schemeClr val="tx1"/>
                </a:solidFill>
                <a:effectLst/>
                <a:latin typeface="+mn-lt"/>
                <a:ea typeface="+mn-ea"/>
                <a:cs typeface="+mn-cs"/>
              </a:rPr>
              <a:t>与 </a:t>
            </a:r>
            <a:r>
              <a:rPr lang="en-US" altLang="zh-CN" sz="1200" b="0" i="0" kern="1200" dirty="0">
                <a:solidFill>
                  <a:schemeClr val="tx1"/>
                </a:solidFill>
                <a:effectLst/>
                <a:latin typeface="+mn-lt"/>
                <a:ea typeface="+mn-ea"/>
                <a:cs typeface="+mn-cs"/>
              </a:rPr>
              <a:t>192.168.1.3/26 </a:t>
            </a:r>
            <a:r>
              <a:rPr lang="zh-CN" altLang="en-US" sz="1200" b="0" i="0" kern="1200" dirty="0">
                <a:solidFill>
                  <a:schemeClr val="tx1"/>
                </a:solidFill>
                <a:effectLst/>
                <a:latin typeface="+mn-lt"/>
                <a:ea typeface="+mn-ea"/>
                <a:cs typeface="+mn-cs"/>
              </a:rPr>
              <a:t>的网络前缀均为 </a:t>
            </a:r>
            <a:r>
              <a:rPr lang="en-US" altLang="zh-CN" sz="1200" b="0" i="0" kern="1200" dirty="0">
                <a:solidFill>
                  <a:schemeClr val="tx1"/>
                </a:solidFill>
                <a:effectLst/>
                <a:latin typeface="+mn-lt"/>
                <a:ea typeface="+mn-ea"/>
                <a:cs typeface="+mn-cs"/>
              </a:rPr>
              <a:t>192.168.1.0</a:t>
            </a:r>
            <a:r>
              <a:rPr lang="zh-CN" altLang="en-US" sz="1200" b="0" i="0" kern="1200" dirty="0">
                <a:solidFill>
                  <a:schemeClr val="tx1"/>
                </a:solidFill>
                <a:effectLst/>
                <a:latin typeface="+mn-lt"/>
                <a:ea typeface="+mn-ea"/>
                <a:cs typeface="+mn-cs"/>
              </a:rPr>
              <a:t>，视为 </a:t>
            </a:r>
            <a:r>
              <a:rPr lang="en-US" altLang="zh-CN" sz="1200" b="0" i="0" kern="1200" dirty="0">
                <a:solidFill>
                  <a:schemeClr val="tx1"/>
                </a:solidFill>
                <a:effectLst/>
                <a:latin typeface="+mn-lt"/>
                <a:ea typeface="+mn-ea"/>
                <a:cs typeface="+mn-cs"/>
              </a:rPr>
              <a:t>LAN1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192.168.1.66/26 </a:t>
            </a:r>
            <a:r>
              <a:rPr lang="zh-CN" altLang="en-US" sz="1200" b="0" i="0" kern="1200" dirty="0">
                <a:solidFill>
                  <a:schemeClr val="tx1"/>
                </a:solidFill>
                <a:effectLst/>
                <a:latin typeface="+mn-lt"/>
                <a:ea typeface="+mn-ea"/>
                <a:cs typeface="+mn-cs"/>
              </a:rPr>
              <a:t>与 </a:t>
            </a:r>
            <a:r>
              <a:rPr lang="en-US" altLang="zh-CN" sz="1200" b="0" i="0" kern="1200" dirty="0">
                <a:solidFill>
                  <a:schemeClr val="tx1"/>
                </a:solidFill>
                <a:effectLst/>
                <a:latin typeface="+mn-lt"/>
                <a:ea typeface="+mn-ea"/>
                <a:cs typeface="+mn-cs"/>
              </a:rPr>
              <a:t>192.168.1.67/26 </a:t>
            </a:r>
            <a:r>
              <a:rPr lang="zh-CN" altLang="en-US" sz="1200" b="0" i="0" kern="1200" dirty="0">
                <a:solidFill>
                  <a:schemeClr val="tx1"/>
                </a:solidFill>
                <a:effectLst/>
                <a:latin typeface="+mn-lt"/>
                <a:ea typeface="+mn-ea"/>
                <a:cs typeface="+mn-cs"/>
              </a:rPr>
              <a:t>的网络前缀均为 </a:t>
            </a:r>
            <a:r>
              <a:rPr lang="en-US" altLang="zh-CN" dirty="0">
                <a:effectLst/>
                <a:sym typeface="+mn-ea"/>
              </a:rPr>
              <a:t>192.168.1.64</a:t>
            </a:r>
            <a:r>
              <a:rPr lang="zh-CN" altLang="en-US" sz="1200" b="0" i="0" kern="1200" dirty="0">
                <a:solidFill>
                  <a:schemeClr val="tx1"/>
                </a:solidFill>
                <a:effectLst/>
                <a:latin typeface="+mn-lt"/>
                <a:ea typeface="+mn-ea"/>
                <a:cs typeface="+mn-cs"/>
              </a:rPr>
              <a:t>，视为 </a:t>
            </a:r>
            <a:r>
              <a:rPr lang="en-US" altLang="zh-CN" sz="1200" b="0" i="0" kern="1200" dirty="0">
                <a:solidFill>
                  <a:schemeClr val="tx1"/>
                </a:solidFill>
                <a:effectLst/>
                <a:latin typeface="+mn-lt"/>
                <a:ea typeface="+mn-ea"/>
                <a:cs typeface="+mn-cs"/>
              </a:rPr>
              <a:t>LAN2</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所以设备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为路由器，设备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为以太网交换机。</a:t>
            </a:r>
            <a:endParaRPr lang="zh-CN" alt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）设备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为路由器，其接口应配置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IF1 </a:t>
            </a:r>
            <a:r>
              <a:rPr lang="zh-CN" altLang="en-US" sz="1200" b="0" i="0" kern="1200" dirty="0">
                <a:solidFill>
                  <a:schemeClr val="tx1"/>
                </a:solidFill>
                <a:effectLst/>
                <a:latin typeface="+mn-lt"/>
                <a:ea typeface="+mn-ea"/>
                <a:cs typeface="+mn-cs"/>
              </a:rPr>
              <a:t>接口与路由器 </a:t>
            </a:r>
            <a:r>
              <a:rPr lang="en-US" altLang="zh-CN" sz="1200" b="0" i="0" kern="1200" dirty="0">
                <a:solidFill>
                  <a:schemeClr val="tx1"/>
                </a:solidFill>
                <a:effectLst/>
                <a:latin typeface="+mn-lt"/>
                <a:ea typeface="+mn-ea"/>
                <a:cs typeface="+mn-cs"/>
              </a:rPr>
              <a:t>R </a:t>
            </a:r>
            <a:r>
              <a:rPr lang="zh-CN" altLang="en-US" sz="1200" b="0" i="0" kern="1200" dirty="0">
                <a:solidFill>
                  <a:schemeClr val="tx1"/>
                </a:solidFill>
                <a:effectLst/>
                <a:latin typeface="+mn-lt"/>
                <a:ea typeface="+mn-ea"/>
                <a:cs typeface="+mn-cs"/>
              </a:rPr>
              <a:t>相连，其相连接口的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192.168.1.253/30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253 </a:t>
            </a:r>
            <a:r>
              <a:rPr lang="zh-CN" altLang="en-US" sz="1200" b="0" i="0" kern="1200" dirty="0">
                <a:solidFill>
                  <a:schemeClr val="tx1"/>
                </a:solidFill>
                <a:effectLst/>
                <a:latin typeface="+mn-lt"/>
                <a:ea typeface="+mn-ea"/>
                <a:cs typeface="+mn-cs"/>
              </a:rPr>
              <a:t>的二进制表示形式为 </a:t>
            </a:r>
            <a:r>
              <a:rPr lang="en-US" altLang="zh-CN" sz="1200" b="0" i="0" kern="1200" dirty="0">
                <a:solidFill>
                  <a:schemeClr val="tx1"/>
                </a:solidFill>
                <a:effectLst/>
                <a:latin typeface="+mn-lt"/>
                <a:ea typeface="+mn-ea"/>
                <a:cs typeface="+mn-cs"/>
              </a:rPr>
              <a:t>11111101</a:t>
            </a:r>
            <a:r>
              <a:rPr lang="zh-CN" altLang="en-US" sz="1200" b="0" i="0" kern="1200" dirty="0">
                <a:solidFill>
                  <a:schemeClr val="tx1"/>
                </a:solidFill>
                <a:effectLst/>
                <a:latin typeface="+mn-lt"/>
                <a:ea typeface="+mn-ea"/>
                <a:cs typeface="+mn-cs"/>
              </a:rPr>
              <a:t>，故 </a:t>
            </a:r>
            <a:r>
              <a:rPr lang="en-US" altLang="zh-CN" sz="1200" b="0" i="0" kern="1200" dirty="0">
                <a:solidFill>
                  <a:schemeClr val="tx1"/>
                </a:solidFill>
                <a:effectLst/>
                <a:latin typeface="+mn-lt"/>
                <a:ea typeface="+mn-ea"/>
                <a:cs typeface="+mn-cs"/>
              </a:rPr>
              <a:t>IF1 </a:t>
            </a:r>
            <a:r>
              <a:rPr lang="zh-CN" altLang="en-US" sz="1200" b="0" i="0" kern="1200" dirty="0">
                <a:solidFill>
                  <a:schemeClr val="tx1"/>
                </a:solidFill>
                <a:effectLst/>
                <a:latin typeface="+mn-lt"/>
                <a:ea typeface="+mn-ea"/>
                <a:cs typeface="+mn-cs"/>
              </a:rPr>
              <a:t>接口的网络前缀也应 为 </a:t>
            </a:r>
            <a:r>
              <a:rPr lang="en-US" altLang="zh-CN" sz="1200" b="0" i="0" kern="1200" dirty="0">
                <a:solidFill>
                  <a:schemeClr val="tx1"/>
                </a:solidFill>
                <a:effectLst/>
                <a:latin typeface="+mn-lt"/>
                <a:ea typeface="+mn-ea"/>
                <a:cs typeface="+mn-cs"/>
              </a:rPr>
              <a:t>192.168.1.111111</a:t>
            </a:r>
            <a:r>
              <a:rPr lang="zh-CN" altLang="en-US" sz="1200" b="0" i="0" kern="1200" dirty="0">
                <a:solidFill>
                  <a:schemeClr val="tx1"/>
                </a:solidFill>
                <a:effectLst/>
                <a:latin typeface="+mn-lt"/>
                <a:ea typeface="+mn-ea"/>
                <a:cs typeface="+mn-cs"/>
              </a:rPr>
              <a:t>，已分配 </a:t>
            </a:r>
            <a:r>
              <a:rPr lang="en-US" altLang="zh-CN" sz="1200" b="0" i="0" kern="1200" dirty="0">
                <a:solidFill>
                  <a:schemeClr val="tx1"/>
                </a:solidFill>
                <a:effectLst/>
                <a:latin typeface="+mn-lt"/>
                <a:ea typeface="+mn-ea"/>
                <a:cs typeface="+mn-cs"/>
              </a:rPr>
              <a:t>192.168.1.253</a:t>
            </a:r>
            <a:r>
              <a:rPr lang="zh-CN" altLang="en-US" sz="1200" b="0" i="0" kern="1200" dirty="0">
                <a:solidFill>
                  <a:schemeClr val="tx1"/>
                </a:solidFill>
                <a:effectLst/>
                <a:latin typeface="+mn-lt"/>
                <a:ea typeface="+mn-ea"/>
                <a:cs typeface="+mn-cs"/>
              </a:rPr>
              <a:t>，去除全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全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IF1 </a:t>
            </a:r>
            <a:r>
              <a:rPr lang="zh-CN" altLang="en-US" sz="1200" b="0" i="0" kern="1200" dirty="0">
                <a:solidFill>
                  <a:schemeClr val="tx1"/>
                </a:solidFill>
                <a:effectLst/>
                <a:latin typeface="+mn-lt"/>
                <a:ea typeface="+mn-ea"/>
                <a:cs typeface="+mn-cs"/>
              </a:rPr>
              <a:t>接口的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地址应为 </a:t>
            </a:r>
            <a:r>
              <a:rPr lang="en-US" altLang="zh-CN" sz="1200" b="0" i="0" kern="1200" dirty="0">
                <a:solidFill>
                  <a:schemeClr val="tx1"/>
                </a:solidFill>
                <a:effectLst/>
                <a:latin typeface="+mn-lt"/>
                <a:ea typeface="+mn-ea"/>
                <a:cs typeface="+mn-cs"/>
              </a:rPr>
              <a:t>192.168.1.254</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LAN1 </a:t>
            </a:r>
            <a:r>
              <a:rPr lang="zh-CN" altLang="en-US" sz="1200" b="0" i="0" kern="1200" dirty="0">
                <a:solidFill>
                  <a:schemeClr val="tx1"/>
                </a:solidFill>
                <a:effectLst/>
                <a:latin typeface="+mn-lt"/>
                <a:ea typeface="+mn-ea"/>
                <a:cs typeface="+mn-cs"/>
              </a:rPr>
              <a:t>的默认网关为 </a:t>
            </a:r>
            <a:r>
              <a:rPr lang="en-US" altLang="zh-CN" sz="1200" b="0" i="0" kern="1200" dirty="0">
                <a:solidFill>
                  <a:schemeClr val="tx1"/>
                </a:solidFill>
                <a:effectLst/>
                <a:latin typeface="+mn-lt"/>
                <a:ea typeface="+mn-ea"/>
                <a:cs typeface="+mn-cs"/>
              </a:rPr>
              <a:t>192.168.1.1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LAN2 </a:t>
            </a:r>
            <a:r>
              <a:rPr lang="zh-CN" altLang="en-US" sz="1200" b="0" i="0" kern="1200" dirty="0">
                <a:solidFill>
                  <a:schemeClr val="tx1"/>
                </a:solidFill>
                <a:effectLst/>
                <a:latin typeface="+mn-lt"/>
                <a:ea typeface="+mn-ea"/>
                <a:cs typeface="+mn-cs"/>
              </a:rPr>
              <a:t>的默认网关为 </a:t>
            </a:r>
            <a:r>
              <a:rPr lang="en-US" altLang="zh-CN" sz="1200" b="0" i="0" kern="1200" dirty="0">
                <a:solidFill>
                  <a:schemeClr val="tx1"/>
                </a:solidFill>
                <a:effectLst/>
                <a:latin typeface="+mn-lt"/>
                <a:ea typeface="+mn-ea"/>
                <a:cs typeface="+mn-cs"/>
              </a:rPr>
              <a:t>192.168.1.65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网关 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地址是具有路由功能的设备的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地址，通常默认网关地址就是路由器中的 </a:t>
            </a:r>
            <a:r>
              <a:rPr lang="en-US" altLang="zh-CN" sz="1200" b="0" i="0" kern="1200" dirty="0">
                <a:solidFill>
                  <a:schemeClr val="tx1"/>
                </a:solidFill>
                <a:effectLst/>
                <a:latin typeface="+mn-lt"/>
                <a:ea typeface="+mn-ea"/>
                <a:cs typeface="+mn-cs"/>
              </a:rPr>
              <a:t>LAN </a:t>
            </a:r>
            <a:r>
              <a:rPr lang="zh-CN" altLang="en-US" sz="1200" b="0" i="0" kern="1200" dirty="0">
                <a:solidFill>
                  <a:schemeClr val="tx1"/>
                </a:solidFill>
                <a:effectLst/>
                <a:latin typeface="+mn-lt"/>
                <a:ea typeface="+mn-ea"/>
                <a:cs typeface="+mn-cs"/>
              </a:rPr>
              <a:t>端口地 址，设备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IF2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IF3 </a:t>
            </a:r>
            <a:r>
              <a:rPr lang="zh-CN" altLang="en-US" sz="1200" b="0" i="0" kern="1200" dirty="0">
                <a:solidFill>
                  <a:schemeClr val="tx1"/>
                </a:solidFill>
                <a:effectLst/>
                <a:latin typeface="+mn-lt"/>
                <a:ea typeface="+mn-ea"/>
                <a:cs typeface="+mn-cs"/>
              </a:rPr>
              <a:t>接口的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地址分别设置为 </a:t>
            </a:r>
            <a:r>
              <a:rPr lang="en-US" altLang="zh-CN" sz="1200" b="0" i="0" kern="1200" dirty="0">
                <a:solidFill>
                  <a:schemeClr val="tx1"/>
                </a:solidFill>
                <a:effectLst/>
                <a:latin typeface="+mn-lt"/>
                <a:ea typeface="+mn-ea"/>
                <a:cs typeface="+mn-cs"/>
              </a:rPr>
              <a:t>192.168.1.1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192.168.1.65</a:t>
            </a:r>
            <a:endParaRPr lang="zh-CN" alt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）私有地址段：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类 </a:t>
            </a:r>
            <a:r>
              <a:rPr lang="en-US" altLang="zh-CN" sz="1200" b="0" i="0" kern="1200" dirty="0">
                <a:solidFill>
                  <a:schemeClr val="tx1"/>
                </a:solidFill>
                <a:effectLst/>
                <a:latin typeface="+mn-lt"/>
                <a:ea typeface="+mn-ea"/>
                <a:cs typeface="+mn-cs"/>
              </a:rPr>
              <a:t>192.168.0.0~192.168.255.255</a:t>
            </a:r>
            <a:r>
              <a:rPr lang="zh-CN" altLang="en-US" sz="1200" b="0" i="0" kern="1200" dirty="0">
                <a:solidFill>
                  <a:schemeClr val="tx1"/>
                </a:solidFill>
                <a:effectLst/>
                <a:latin typeface="+mn-lt"/>
                <a:ea typeface="+mn-ea"/>
                <a:cs typeface="+mn-cs"/>
              </a:rPr>
              <a:t>，即 </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均为私有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地址，若要 能够访问 </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 </a:t>
            </a:r>
            <a:r>
              <a:rPr lang="zh-CN" altLang="en-US" sz="1200" b="0" i="0" kern="1200" dirty="0">
                <a:solidFill>
                  <a:schemeClr val="tx1"/>
                </a:solidFill>
                <a:effectLst/>
                <a:latin typeface="+mn-lt"/>
                <a:ea typeface="+mn-ea"/>
                <a:cs typeface="+mn-cs"/>
              </a:rPr>
              <a:t>需要提供 </a:t>
            </a:r>
            <a:r>
              <a:rPr lang="en-US" altLang="zh-CN" sz="1200" b="0" i="0" kern="1200" dirty="0">
                <a:solidFill>
                  <a:schemeClr val="tx1"/>
                </a:solidFill>
                <a:effectLst/>
                <a:latin typeface="+mn-lt"/>
                <a:ea typeface="+mn-ea"/>
                <a:cs typeface="+mn-cs"/>
              </a:rPr>
              <a:t>NAT </a:t>
            </a:r>
            <a:r>
              <a:rPr lang="zh-CN" altLang="en-US" sz="1200" b="0" i="0" kern="1200" dirty="0">
                <a:solidFill>
                  <a:schemeClr val="tx1"/>
                </a:solidFill>
                <a:effectLst/>
                <a:latin typeface="+mn-lt"/>
                <a:ea typeface="+mn-ea"/>
                <a:cs typeface="+mn-cs"/>
              </a:rPr>
              <a:t>服务，即网络地址转换服务。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）主机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发送一个目的地址为 </a:t>
            </a:r>
            <a:r>
              <a:rPr lang="en-US" altLang="zh-CN" sz="1200" b="0" i="0" kern="1200" dirty="0">
                <a:solidFill>
                  <a:schemeClr val="tx1"/>
                </a:solidFill>
                <a:effectLst/>
                <a:latin typeface="+mn-lt"/>
                <a:ea typeface="+mn-ea"/>
                <a:cs typeface="+mn-cs"/>
              </a:rPr>
              <a:t>192.168.1.127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数据报，主机号全为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，为本网络的 广播地址，由于路由器可以隔离广播域，只有主机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会接收到数据报。 </a:t>
            </a:r>
            <a:endParaRPr lang="zh-CN" altLang="en-US" dirty="0"/>
          </a:p>
          <a:p>
            <a:endParaRPr lang="zh-CN" alt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）私有地址段：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类 </a:t>
            </a:r>
            <a:r>
              <a:rPr lang="en-US" altLang="zh-CN" sz="1200" b="0" i="0" kern="1200" dirty="0">
                <a:solidFill>
                  <a:schemeClr val="tx1"/>
                </a:solidFill>
                <a:effectLst/>
                <a:latin typeface="+mn-lt"/>
                <a:ea typeface="+mn-ea"/>
                <a:cs typeface="+mn-cs"/>
              </a:rPr>
              <a:t>192.168.0.0~192.168.255.255</a:t>
            </a:r>
            <a:r>
              <a:rPr lang="zh-CN" altLang="en-US" sz="1200" b="0" i="0" kern="1200" dirty="0">
                <a:solidFill>
                  <a:schemeClr val="tx1"/>
                </a:solidFill>
                <a:effectLst/>
                <a:latin typeface="+mn-lt"/>
                <a:ea typeface="+mn-ea"/>
                <a:cs typeface="+mn-cs"/>
              </a:rPr>
              <a:t>，即 </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均为私有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地址，若要 能够访问 </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 </a:t>
            </a:r>
            <a:r>
              <a:rPr lang="zh-CN" altLang="en-US" sz="1200" b="0" i="0" kern="1200" dirty="0">
                <a:solidFill>
                  <a:schemeClr val="tx1"/>
                </a:solidFill>
                <a:effectLst/>
                <a:latin typeface="+mn-lt"/>
                <a:ea typeface="+mn-ea"/>
                <a:cs typeface="+mn-cs"/>
              </a:rPr>
              <a:t>需要提供 </a:t>
            </a:r>
            <a:r>
              <a:rPr lang="en-US" altLang="zh-CN" sz="1200" b="0" i="0" kern="1200" dirty="0">
                <a:solidFill>
                  <a:schemeClr val="tx1"/>
                </a:solidFill>
                <a:effectLst/>
                <a:latin typeface="+mn-lt"/>
                <a:ea typeface="+mn-ea"/>
                <a:cs typeface="+mn-cs"/>
              </a:rPr>
              <a:t>NAT </a:t>
            </a:r>
            <a:r>
              <a:rPr lang="zh-CN" altLang="en-US" sz="1200" b="0" i="0" kern="1200" dirty="0">
                <a:solidFill>
                  <a:schemeClr val="tx1"/>
                </a:solidFill>
                <a:effectLst/>
                <a:latin typeface="+mn-lt"/>
                <a:ea typeface="+mn-ea"/>
                <a:cs typeface="+mn-cs"/>
              </a:rPr>
              <a:t>服务，即网络地址转换服务。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）主机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发送一个目的地址为 </a:t>
            </a:r>
            <a:r>
              <a:rPr lang="en-US" altLang="zh-CN" sz="1200" b="0" i="0" kern="1200" dirty="0">
                <a:solidFill>
                  <a:schemeClr val="tx1"/>
                </a:solidFill>
                <a:effectLst/>
                <a:latin typeface="+mn-lt"/>
                <a:ea typeface="+mn-ea"/>
                <a:cs typeface="+mn-cs"/>
              </a:rPr>
              <a:t>192.168.1.127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数据报，主机号全为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，为本网络的 广播地址，由于路由器可以隔离广播域，只有主机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会接收到数据报。 </a:t>
            </a:r>
            <a:endParaRPr lang="zh-CN" altLang="en-US" dirty="0"/>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】D</a:t>
            </a:r>
          </a:p>
          <a:p>
            <a:endParaRPr lang="zh-CN" alt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）主机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发送一个目的地址为 </a:t>
            </a:r>
            <a:r>
              <a:rPr lang="en-US" altLang="zh-CN" sz="1200" b="0" i="0" kern="1200" dirty="0">
                <a:solidFill>
                  <a:schemeClr val="tx1"/>
                </a:solidFill>
                <a:effectLst/>
                <a:latin typeface="+mn-lt"/>
                <a:ea typeface="+mn-ea"/>
                <a:cs typeface="+mn-cs"/>
              </a:rPr>
              <a:t>192.168.1.127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数据报，主机号全为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，为本网络的 广播地址，由于路由器可以隔离广播域，只有主机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会接收到数据报。 </a:t>
            </a:r>
            <a:endParaRPr lang="zh-CN" altLang="en-US" dirty="0"/>
          </a:p>
          <a:p>
            <a:endParaRPr lang="zh-CN" alt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165</a:t>
            </a:fld>
            <a:endParaRPr lang="zh-CN" altLang="en-US"/>
          </a:p>
        </p:txBody>
      </p:sp>
    </p:spTree>
    <p:extLst>
      <p:ext uri="{BB962C8B-B14F-4D97-AF65-F5344CB8AC3E}">
        <p14:creationId xmlns:p14="http://schemas.microsoft.com/office/powerpoint/2010/main" val="102271805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FTP </a:t>
            </a:r>
            <a:r>
              <a:rPr lang="zh-CN" altLang="en-US" sz="1200" b="0" i="0" kern="1200" dirty="0">
                <a:solidFill>
                  <a:schemeClr val="tx1"/>
                </a:solidFill>
                <a:effectLst/>
                <a:latin typeface="+mn-lt"/>
                <a:ea typeface="+mn-ea"/>
                <a:cs typeface="+mn-cs"/>
              </a:rPr>
              <a:t>用来传输文件， </a:t>
            </a:r>
            <a:r>
              <a:rPr lang="en-US" altLang="zh-CN" sz="1200" b="0" i="0" kern="1200" dirty="0">
                <a:solidFill>
                  <a:schemeClr val="tx1"/>
                </a:solidFill>
                <a:effectLst/>
                <a:latin typeface="+mn-lt"/>
                <a:ea typeface="+mn-ea"/>
                <a:cs typeface="+mn-cs"/>
              </a:rPr>
              <a:t>SMTP </a:t>
            </a:r>
            <a:r>
              <a:rPr lang="zh-CN" altLang="en-US" sz="1200" b="0" i="0" kern="1200" dirty="0">
                <a:solidFill>
                  <a:schemeClr val="tx1"/>
                </a:solidFill>
                <a:effectLst/>
                <a:latin typeface="+mn-lt"/>
                <a:ea typeface="+mn-ea"/>
                <a:cs typeface="+mn-cs"/>
              </a:rPr>
              <a:t>用来发送电子邮件，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用来传输网页文件，都对可 靠性的要求较高，因此都用传输层有连接的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服务。无连接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服务效率更高、开销小，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在传输层采用无连接的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服务。 </a:t>
            </a:r>
            <a:endParaRPr lang="zh-CN" alt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FTP </a:t>
            </a:r>
            <a:r>
              <a:rPr lang="zh-CN" altLang="en-US" sz="1200" b="0" i="0" kern="1200" dirty="0">
                <a:solidFill>
                  <a:schemeClr val="tx1"/>
                </a:solidFill>
                <a:effectLst/>
                <a:latin typeface="+mn-lt"/>
                <a:ea typeface="+mn-ea"/>
                <a:cs typeface="+mn-cs"/>
              </a:rPr>
              <a:t>用来传输文件， </a:t>
            </a:r>
            <a:r>
              <a:rPr lang="en-US" altLang="zh-CN" sz="1200" b="0" i="0" kern="1200" dirty="0">
                <a:solidFill>
                  <a:schemeClr val="tx1"/>
                </a:solidFill>
                <a:effectLst/>
                <a:latin typeface="+mn-lt"/>
                <a:ea typeface="+mn-ea"/>
                <a:cs typeface="+mn-cs"/>
              </a:rPr>
              <a:t>SMTP </a:t>
            </a:r>
            <a:r>
              <a:rPr lang="zh-CN" altLang="en-US" sz="1200" b="0" i="0" kern="1200" dirty="0">
                <a:solidFill>
                  <a:schemeClr val="tx1"/>
                </a:solidFill>
                <a:effectLst/>
                <a:latin typeface="+mn-lt"/>
                <a:ea typeface="+mn-ea"/>
                <a:cs typeface="+mn-cs"/>
              </a:rPr>
              <a:t>用来发送电子邮件，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用来传输网页文件，都对可 靠性的要求较高，因此都用传输层有连接的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服务。无连接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服务效率更高、开销小，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在传输层采用无连接的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服务。 </a:t>
            </a:r>
            <a:endParaRPr lang="zh-CN" alt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物理层包含以下四种接口特性： </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）机械特性：指明接口所用接线器的形状和尺寸、引脚数目和排列、固定和锁定装置等。 平时常见的各种规格的接插件都有严格的标准化的规定。 （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）电气特性：指明在接口电缆的各条线上出现的电压的范围。 （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）功能特性：指明某条线上出现的某一电平的电压的意义。 （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）过程特性（规程特性）：指明对于不同功能的各种可能事件的出现顺序。 物理地址又称硬件地址或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地址，属于数据链路层，不要被其名称中的“物理”二字误导 认为物理地址属于物理层。 </a:t>
            </a:r>
            <a:endParaRPr lang="zh-CN" alt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物理层包含以下四种接口特性： </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）机械特性：指明接口所用接线器的形状和尺寸、引脚数目和排列、固定和锁定装置等。 平时常见的各种规格的接插件都有严格的标准化的规定。 （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）电气特性：指明在接口电缆的各条线上出现的电压的范围。 （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）功能特性：指明某条线上出现的某一电平的电压的意义。 （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）过程特性（规程特性）：指明对于不同功能的各种可能事件的出现顺序。 物理地址又称硬件地址或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地址，属于数据链路层，不要被其名称中的“物理”二字误导 认为物理地址属于物理层。 </a:t>
            </a:r>
            <a:endParaRPr lang="zh-CN" alt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为了更好地解决隐蔽站带来的碰撞问题， </a:t>
            </a:r>
            <a:r>
              <a:rPr lang="en-US" altLang="zh-CN" sz="1200" b="0" i="0" kern="1200" dirty="0">
                <a:solidFill>
                  <a:schemeClr val="tx1"/>
                </a:solidFill>
                <a:effectLst/>
                <a:latin typeface="+mn-lt"/>
                <a:ea typeface="+mn-ea"/>
                <a:cs typeface="+mn-cs"/>
              </a:rPr>
              <a:t>802.11 </a:t>
            </a:r>
            <a:r>
              <a:rPr lang="zh-CN" altLang="en-US" sz="1200" b="0" i="0" kern="1200" dirty="0">
                <a:solidFill>
                  <a:schemeClr val="tx1"/>
                </a:solidFill>
                <a:effectLst/>
                <a:latin typeface="+mn-lt"/>
                <a:ea typeface="+mn-ea"/>
                <a:cs typeface="+mn-cs"/>
              </a:rPr>
              <a:t>允许要发送数据的站对信道进行预约。具体的做法是这样的。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在向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发送数据帧之前，先发送一个短的控制帧，叫做请求发 送 </a:t>
            </a:r>
            <a:r>
              <a:rPr lang="en-US" altLang="zh-CN" sz="1200" b="0" i="0" kern="1200" dirty="0">
                <a:solidFill>
                  <a:schemeClr val="tx1"/>
                </a:solidFill>
                <a:effectLst/>
                <a:latin typeface="+mn-lt"/>
                <a:ea typeface="+mn-ea"/>
                <a:cs typeface="+mn-cs"/>
              </a:rPr>
              <a:t>RTS(Request To Send)</a:t>
            </a:r>
            <a:r>
              <a:rPr lang="zh-CN" altLang="en-US" sz="1200" b="0" i="0" kern="1200" dirty="0">
                <a:solidFill>
                  <a:schemeClr val="tx1"/>
                </a:solidFill>
                <a:effectLst/>
                <a:latin typeface="+mn-lt"/>
                <a:ea typeface="+mn-ea"/>
                <a:cs typeface="+mn-cs"/>
              </a:rPr>
              <a:t>，它包括源地址、目的地址和这次通信（包括相应的确认帧）所需 的持续时间。当然，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在发送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帧之前，必须先监听信道。若信道空闲，则等待一段时间 </a:t>
            </a:r>
            <a:r>
              <a:rPr lang="en-US" altLang="zh-CN" sz="1200" b="0" i="0" kern="1200" dirty="0">
                <a:solidFill>
                  <a:schemeClr val="tx1"/>
                </a:solidFill>
                <a:effectLst/>
                <a:latin typeface="+mn-lt"/>
                <a:ea typeface="+mn-ea"/>
                <a:cs typeface="+mn-cs"/>
              </a:rPr>
              <a:t>DIFS </a:t>
            </a:r>
            <a:r>
              <a:rPr lang="zh-CN" altLang="en-US" sz="1200" b="0" i="0" kern="1200" dirty="0">
                <a:solidFill>
                  <a:schemeClr val="tx1"/>
                </a:solidFill>
                <a:effectLst/>
                <a:latin typeface="+mn-lt"/>
                <a:ea typeface="+mn-ea"/>
                <a:cs typeface="+mn-cs"/>
              </a:rPr>
              <a:t>后，才能够发送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帧。若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正确收到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发来的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帧，且媒体空闲，则等待一段 时间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后，就向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发送一个叫做允许发送 </a:t>
            </a:r>
            <a:r>
              <a:rPr lang="en-US" altLang="zh-CN" sz="1200" b="0" i="0" kern="1200" dirty="0">
                <a:solidFill>
                  <a:schemeClr val="tx1"/>
                </a:solidFill>
                <a:effectLst/>
                <a:latin typeface="+mn-lt"/>
                <a:ea typeface="+mn-ea"/>
                <a:cs typeface="+mn-cs"/>
              </a:rPr>
              <a:t>CTS(Clear To Send)</a:t>
            </a:r>
            <a:r>
              <a:rPr lang="zh-CN" altLang="en-US" sz="1200" b="0" i="0" kern="1200" dirty="0">
                <a:solidFill>
                  <a:schemeClr val="tx1"/>
                </a:solidFill>
                <a:effectLst/>
                <a:latin typeface="+mn-lt"/>
                <a:ea typeface="+mn-ea"/>
                <a:cs typeface="+mn-cs"/>
              </a:rPr>
              <a:t>的控制帧，它也包括这次 通信所需的持续时间。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收到 </a:t>
            </a:r>
            <a:r>
              <a:rPr lang="en-US" altLang="zh-CN" sz="1200" b="0" i="0" kern="1200" dirty="0">
                <a:solidFill>
                  <a:schemeClr val="tx1"/>
                </a:solidFill>
                <a:effectLst/>
                <a:latin typeface="+mn-lt"/>
                <a:ea typeface="+mn-ea"/>
                <a:cs typeface="+mn-cs"/>
              </a:rPr>
              <a:t>CTS </a:t>
            </a:r>
            <a:r>
              <a:rPr lang="zh-CN" altLang="en-US" sz="1200" b="0" i="0" kern="1200" dirty="0">
                <a:solidFill>
                  <a:schemeClr val="tx1"/>
                </a:solidFill>
                <a:effectLst/>
                <a:latin typeface="+mn-lt"/>
                <a:ea typeface="+mn-ea"/>
                <a:cs typeface="+mn-cs"/>
              </a:rPr>
              <a:t>帧后，再等待一段时间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后，就可发送数据帧。若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正确收到了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发来的数据帧，在等待时间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后，就向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发送确认帧 </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endParaRPr lang="zh-CN" alt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为了更好地解决隐蔽站带来的碰撞问题， </a:t>
            </a:r>
            <a:r>
              <a:rPr lang="en-US" altLang="zh-CN" sz="1200" b="0" i="0" kern="1200" dirty="0">
                <a:solidFill>
                  <a:schemeClr val="tx1"/>
                </a:solidFill>
                <a:effectLst/>
                <a:latin typeface="+mn-lt"/>
                <a:ea typeface="+mn-ea"/>
                <a:cs typeface="+mn-cs"/>
              </a:rPr>
              <a:t>802.11 </a:t>
            </a:r>
            <a:r>
              <a:rPr lang="zh-CN" altLang="en-US" sz="1200" b="0" i="0" kern="1200" dirty="0">
                <a:solidFill>
                  <a:schemeClr val="tx1"/>
                </a:solidFill>
                <a:effectLst/>
                <a:latin typeface="+mn-lt"/>
                <a:ea typeface="+mn-ea"/>
                <a:cs typeface="+mn-cs"/>
              </a:rPr>
              <a:t>允许要发送数据的站对信道进行预约。具体的做法是这样的。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在向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发送数据帧之前，先发送一个短的控制帧，叫做请求发 送 </a:t>
            </a:r>
            <a:r>
              <a:rPr lang="en-US" altLang="zh-CN" sz="1200" b="0" i="0" kern="1200" dirty="0">
                <a:solidFill>
                  <a:schemeClr val="tx1"/>
                </a:solidFill>
                <a:effectLst/>
                <a:latin typeface="+mn-lt"/>
                <a:ea typeface="+mn-ea"/>
                <a:cs typeface="+mn-cs"/>
              </a:rPr>
              <a:t>RTS(Request To Send)</a:t>
            </a:r>
            <a:r>
              <a:rPr lang="zh-CN" altLang="en-US" sz="1200" b="0" i="0" kern="1200" dirty="0">
                <a:solidFill>
                  <a:schemeClr val="tx1"/>
                </a:solidFill>
                <a:effectLst/>
                <a:latin typeface="+mn-lt"/>
                <a:ea typeface="+mn-ea"/>
                <a:cs typeface="+mn-cs"/>
              </a:rPr>
              <a:t>，它包括源地址、目的地址和这次通信（包括相应的确认帧）所需 的持续时间。当然，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在发送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帧之前，必须先监听信道。若信道空闲，则等待一段时间 </a:t>
            </a:r>
            <a:r>
              <a:rPr lang="en-US" altLang="zh-CN" sz="1200" b="0" i="0" kern="1200" dirty="0">
                <a:solidFill>
                  <a:schemeClr val="tx1"/>
                </a:solidFill>
                <a:effectLst/>
                <a:latin typeface="+mn-lt"/>
                <a:ea typeface="+mn-ea"/>
                <a:cs typeface="+mn-cs"/>
              </a:rPr>
              <a:t>DIFS </a:t>
            </a:r>
            <a:r>
              <a:rPr lang="zh-CN" altLang="en-US" sz="1200" b="0" i="0" kern="1200" dirty="0">
                <a:solidFill>
                  <a:schemeClr val="tx1"/>
                </a:solidFill>
                <a:effectLst/>
                <a:latin typeface="+mn-lt"/>
                <a:ea typeface="+mn-ea"/>
                <a:cs typeface="+mn-cs"/>
              </a:rPr>
              <a:t>后，才能够发送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帧。若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正确收到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发来的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帧，且媒体空闲，则等待一段 时间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后，就向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发送一个叫做允许发送 </a:t>
            </a:r>
            <a:r>
              <a:rPr lang="en-US" altLang="zh-CN" sz="1200" b="0" i="0" kern="1200" dirty="0">
                <a:solidFill>
                  <a:schemeClr val="tx1"/>
                </a:solidFill>
                <a:effectLst/>
                <a:latin typeface="+mn-lt"/>
                <a:ea typeface="+mn-ea"/>
                <a:cs typeface="+mn-cs"/>
              </a:rPr>
              <a:t>CTS(Clear To Send)</a:t>
            </a:r>
            <a:r>
              <a:rPr lang="zh-CN" altLang="en-US" sz="1200" b="0" i="0" kern="1200" dirty="0">
                <a:solidFill>
                  <a:schemeClr val="tx1"/>
                </a:solidFill>
                <a:effectLst/>
                <a:latin typeface="+mn-lt"/>
                <a:ea typeface="+mn-ea"/>
                <a:cs typeface="+mn-cs"/>
              </a:rPr>
              <a:t>的控制帧，它也包括这次 通信所需的持续时间。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收到 </a:t>
            </a:r>
            <a:r>
              <a:rPr lang="en-US" altLang="zh-CN" sz="1200" b="0" i="0" kern="1200" dirty="0">
                <a:solidFill>
                  <a:schemeClr val="tx1"/>
                </a:solidFill>
                <a:effectLst/>
                <a:latin typeface="+mn-lt"/>
                <a:ea typeface="+mn-ea"/>
                <a:cs typeface="+mn-cs"/>
              </a:rPr>
              <a:t>CTS </a:t>
            </a:r>
            <a:r>
              <a:rPr lang="zh-CN" altLang="en-US" sz="1200" b="0" i="0" kern="1200" dirty="0">
                <a:solidFill>
                  <a:schemeClr val="tx1"/>
                </a:solidFill>
                <a:effectLst/>
                <a:latin typeface="+mn-lt"/>
                <a:ea typeface="+mn-ea"/>
                <a:cs typeface="+mn-cs"/>
              </a:rPr>
              <a:t>帧后，再等待一段时间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后，就可发送数据帧。若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正确收到了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发来的数据帧，在等待时间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后，就向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发送确认帧 </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endParaRPr lang="zh-CN" alt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设数据帧长度为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比特，则信道利用率 </a:t>
            </a:r>
            <a:r>
              <a:rPr lang="en-US" altLang="zh-CN" sz="1200" b="0" i="0" kern="1200" dirty="0">
                <a:solidFill>
                  <a:schemeClr val="tx1"/>
                </a:solidFill>
                <a:effectLst/>
                <a:latin typeface="+mn-lt"/>
                <a:ea typeface="+mn-ea"/>
                <a:cs typeface="+mn-cs"/>
              </a:rPr>
              <a:t>= (xb÷3kb/s) ÷ ((xb÷3kb/s) + 200ms + 200ms) = 40%</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 = 800 </a:t>
            </a:r>
            <a:r>
              <a:rPr lang="zh-CN" altLang="en-US" sz="1200" b="0" i="0" kern="1200" dirty="0">
                <a:solidFill>
                  <a:schemeClr val="tx1"/>
                </a:solidFill>
                <a:effectLst/>
                <a:latin typeface="+mn-lt"/>
                <a:ea typeface="+mn-ea"/>
                <a:cs typeface="+mn-cs"/>
              </a:rPr>
              <a:t>比特，因此选项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endParaRPr lang="zh-CN" alt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设数据帧长度为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比特，则信道利用率 </a:t>
            </a:r>
            <a:r>
              <a:rPr lang="en-US" altLang="zh-CN" sz="1200" b="0" i="0" kern="1200" dirty="0">
                <a:solidFill>
                  <a:schemeClr val="tx1"/>
                </a:solidFill>
                <a:effectLst/>
                <a:latin typeface="+mn-lt"/>
                <a:ea typeface="+mn-ea"/>
                <a:cs typeface="+mn-cs"/>
              </a:rPr>
              <a:t>= (xb÷3kb/s) ÷ ((xb÷3kb/s) + 200ms + 200ms) = 40%</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 = 800 </a:t>
            </a:r>
            <a:r>
              <a:rPr lang="zh-CN" altLang="en-US" sz="1200" b="0" i="0" kern="1200" dirty="0">
                <a:solidFill>
                  <a:schemeClr val="tx1"/>
                </a:solidFill>
                <a:effectLst/>
                <a:latin typeface="+mn-lt"/>
                <a:ea typeface="+mn-ea"/>
                <a:cs typeface="+mn-cs"/>
              </a:rPr>
              <a:t>比特，因此选项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】D</a:t>
            </a:r>
          </a:p>
          <a:p>
            <a:endParaRPr lang="zh-CN" alt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设数据帧长度为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比特，则信道利用率 </a:t>
            </a:r>
            <a:r>
              <a:rPr lang="en-US" altLang="zh-CN" sz="1200" b="0" i="0" kern="1200" dirty="0">
                <a:solidFill>
                  <a:schemeClr val="tx1"/>
                </a:solidFill>
                <a:effectLst/>
                <a:latin typeface="+mn-lt"/>
                <a:ea typeface="+mn-ea"/>
                <a:cs typeface="+mn-cs"/>
              </a:rPr>
              <a:t>= (xb÷3kb/s) ÷ ((xb÷3kb/s) + 200ms + 200ms) = 40%</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 = 800 </a:t>
            </a:r>
            <a:r>
              <a:rPr lang="zh-CN" altLang="en-US" sz="1200" b="0" i="0" kern="1200" dirty="0">
                <a:solidFill>
                  <a:schemeClr val="tx1"/>
                </a:solidFill>
                <a:effectLst/>
                <a:latin typeface="+mn-lt"/>
                <a:ea typeface="+mn-ea"/>
                <a:cs typeface="+mn-cs"/>
              </a:rPr>
              <a:t>比特，因此选项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endParaRPr lang="zh-CN" alt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设数据帧长度为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比特，则信道利用率 </a:t>
            </a:r>
            <a:r>
              <a:rPr lang="en-US" altLang="zh-CN" sz="1200" b="0" i="0" kern="1200" dirty="0">
                <a:solidFill>
                  <a:schemeClr val="tx1"/>
                </a:solidFill>
                <a:effectLst/>
                <a:latin typeface="+mn-lt"/>
                <a:ea typeface="+mn-ea"/>
                <a:cs typeface="+mn-cs"/>
              </a:rPr>
              <a:t>= (xb÷3kb/s) ÷ ((xb÷3kb/s) + 200ms + 200ms) = 40%</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 = 800 </a:t>
            </a:r>
            <a:r>
              <a:rPr lang="zh-CN" altLang="en-US" sz="1200" b="0" i="0" kern="1200" dirty="0">
                <a:solidFill>
                  <a:schemeClr val="tx1"/>
                </a:solidFill>
                <a:effectLst/>
                <a:latin typeface="+mn-lt"/>
                <a:ea typeface="+mn-ea"/>
                <a:cs typeface="+mn-cs"/>
              </a:rPr>
              <a:t>比特，因此选项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endParaRPr lang="zh-CN" alt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设数据帧长度为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比特，则信道利用率 </a:t>
            </a:r>
            <a:r>
              <a:rPr lang="en-US" altLang="zh-CN" sz="1200" b="0" i="0" kern="1200" dirty="0">
                <a:solidFill>
                  <a:schemeClr val="tx1"/>
                </a:solidFill>
                <a:effectLst/>
                <a:latin typeface="+mn-lt"/>
                <a:ea typeface="+mn-ea"/>
                <a:cs typeface="+mn-cs"/>
              </a:rPr>
              <a:t>= (xb÷3kb/s) ÷ ((xb÷3kb/s) + 200ms + 200ms) = 40%</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 = 800 </a:t>
            </a:r>
            <a:r>
              <a:rPr lang="zh-CN" altLang="en-US" sz="1200" b="0" i="0" kern="1200" dirty="0">
                <a:solidFill>
                  <a:schemeClr val="tx1"/>
                </a:solidFill>
                <a:effectLst/>
                <a:latin typeface="+mn-lt"/>
                <a:ea typeface="+mn-ea"/>
                <a:cs typeface="+mn-cs"/>
              </a:rPr>
              <a:t>比特，因此选项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endParaRPr lang="zh-CN" alt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本题考查以太网帧在传输过程中有关其内部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地址和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地址的变化情况：源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地址不会产生变化；源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地址逐网络（或逐链路）都发 生变化。 </a:t>
            </a:r>
            <a:r>
              <a:rPr lang="en-US" altLang="zh-CN" sz="1200" b="0" i="0" kern="1200" dirty="0">
                <a:solidFill>
                  <a:schemeClr val="tx1"/>
                </a:solidFill>
                <a:effectLst/>
                <a:latin typeface="+mn-lt"/>
                <a:ea typeface="+mn-ea"/>
                <a:cs typeface="+mn-cs"/>
              </a:rPr>
              <a:t>H1 </a:t>
            </a:r>
            <a:r>
              <a:rPr lang="zh-CN" altLang="en-US" sz="1200" b="0" i="0" kern="1200" dirty="0">
                <a:solidFill>
                  <a:schemeClr val="tx1"/>
                </a:solidFill>
                <a:effectLst/>
                <a:latin typeface="+mn-lt"/>
                <a:ea typeface="+mn-ea"/>
                <a:cs typeface="+mn-cs"/>
              </a:rPr>
              <a:t>把封装有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 </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首部中的源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192.168.3.2</a:t>
            </a:r>
            <a:r>
              <a:rPr lang="zh-CN" altLang="en-US" sz="1200" b="0" i="0" kern="1200" dirty="0">
                <a:solidFill>
                  <a:schemeClr val="tx1"/>
                </a:solidFill>
                <a:effectLst/>
                <a:latin typeface="+mn-lt"/>
                <a:ea typeface="+mn-ea"/>
                <a:cs typeface="+mn-cs"/>
              </a:rPr>
              <a:t>，目的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为 </a:t>
            </a:r>
            <a:r>
              <a:rPr lang="en-US" altLang="zh-CN" sz="1200" b="0" i="0" kern="1200" dirty="0">
                <a:solidFill>
                  <a:schemeClr val="tx1"/>
                </a:solidFill>
                <a:effectLst/>
                <a:latin typeface="+mn-lt"/>
                <a:ea typeface="+mn-ea"/>
                <a:cs typeface="+mn-cs"/>
              </a:rPr>
              <a:t>192.168.3.1</a:t>
            </a:r>
            <a:r>
              <a:rPr lang="zh-CN" altLang="en-US" sz="1200" b="0" i="0" kern="1200" dirty="0">
                <a:solidFill>
                  <a:schemeClr val="tx1"/>
                </a:solidFill>
                <a:effectLst/>
                <a:latin typeface="+mn-lt"/>
                <a:ea typeface="+mn-ea"/>
                <a:cs typeface="+mn-cs"/>
              </a:rPr>
              <a:t>）的以太网帧发送给路由器 </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，帧首部中的目的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00-1a-2b-3c-4d- 51</a:t>
            </a:r>
            <a:r>
              <a:rPr lang="zh-CN" altLang="en-US" sz="1200" b="0" i="0" kern="1200" dirty="0">
                <a:solidFill>
                  <a:schemeClr val="tx1"/>
                </a:solidFill>
                <a:effectLst/>
                <a:latin typeface="+mn-lt"/>
                <a:ea typeface="+mn-ea"/>
                <a:cs typeface="+mn-cs"/>
              </a:rPr>
              <a:t>，源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00-1a-2b-3c-4d-52</a:t>
            </a:r>
            <a:r>
              <a:rPr lang="zh-CN" altLang="en-US" sz="1200" b="0" i="0" kern="1200" dirty="0">
                <a:solidFill>
                  <a:schemeClr val="tx1"/>
                </a:solidFill>
                <a:effectLst/>
                <a:latin typeface="+mn-lt"/>
                <a:ea typeface="+mn-ea"/>
                <a:cs typeface="+mn-cs"/>
              </a:rPr>
              <a:t>；路由器 </a:t>
            </a:r>
            <a:r>
              <a:rPr lang="en-US" altLang="zh-CN" sz="1200" b="0" i="0" kern="1200" dirty="0">
                <a:solidFill>
                  <a:schemeClr val="tx1"/>
                </a:solidFill>
                <a:effectLst/>
                <a:latin typeface="+mn-lt"/>
                <a:ea typeface="+mn-ea"/>
                <a:cs typeface="+mn-cs"/>
              </a:rPr>
              <a:t>R </a:t>
            </a:r>
            <a:r>
              <a:rPr lang="zh-CN" altLang="en-US" sz="1200" b="0" i="0" kern="1200" dirty="0">
                <a:solidFill>
                  <a:schemeClr val="tx1"/>
                </a:solidFill>
                <a:effectLst/>
                <a:latin typeface="+mn-lt"/>
                <a:ea typeface="+mn-ea"/>
                <a:cs typeface="+mn-cs"/>
              </a:rPr>
              <a:t>收到该帧后进行查表转发，其中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首部 中的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地址不变，但帧首部中的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地址都要变化，目的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地址变化为 </a:t>
            </a:r>
            <a:r>
              <a:rPr lang="en-US" altLang="zh-CN" sz="1200" b="0" i="0" kern="1200" dirty="0">
                <a:solidFill>
                  <a:schemeClr val="tx1"/>
                </a:solidFill>
                <a:effectLst/>
                <a:latin typeface="+mn-lt"/>
                <a:ea typeface="+mn-ea"/>
                <a:cs typeface="+mn-cs"/>
              </a:rPr>
              <a:t>00-a1-b2-c3- d4-62</a:t>
            </a:r>
            <a:r>
              <a:rPr lang="zh-CN" altLang="en-US" sz="1200" b="0" i="0" kern="1200" dirty="0">
                <a:solidFill>
                  <a:schemeClr val="tx1"/>
                </a:solidFill>
                <a:effectLst/>
                <a:latin typeface="+mn-lt"/>
                <a:ea typeface="+mn-ea"/>
                <a:cs typeface="+mn-cs"/>
              </a:rPr>
              <a:t>，源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地址变化为 </a:t>
            </a:r>
            <a:r>
              <a:rPr lang="en-US" altLang="zh-CN" sz="1200" b="0" i="0" kern="1200" dirty="0">
                <a:solidFill>
                  <a:schemeClr val="tx1"/>
                </a:solidFill>
                <a:effectLst/>
                <a:latin typeface="+mn-lt"/>
                <a:ea typeface="+mn-ea"/>
                <a:cs typeface="+mn-cs"/>
              </a:rPr>
              <a:t>00-1a-2b-3c-4d-61</a:t>
            </a:r>
            <a:r>
              <a:rPr lang="zh-CN" altLang="en-US" sz="1200" b="0" i="0" kern="1200" dirty="0">
                <a:solidFill>
                  <a:schemeClr val="tx1"/>
                </a:solidFill>
                <a:effectLst/>
                <a:latin typeface="+mn-lt"/>
                <a:ea typeface="+mn-ea"/>
                <a:cs typeface="+mn-cs"/>
              </a:rPr>
              <a:t>。综上所述，选项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本题考查以太网帧在传输过程中有关其内部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地址和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地址的变化情况：源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地址不会产生变化；源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地址和目的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地址逐网络（或逐链路）都发 生变化。 </a:t>
            </a:r>
            <a:r>
              <a:rPr lang="en-US" altLang="zh-CN" sz="1200" b="0" i="0" kern="1200" dirty="0">
                <a:solidFill>
                  <a:schemeClr val="tx1"/>
                </a:solidFill>
                <a:effectLst/>
                <a:latin typeface="+mn-lt"/>
                <a:ea typeface="+mn-ea"/>
                <a:cs typeface="+mn-cs"/>
              </a:rPr>
              <a:t>H1 </a:t>
            </a:r>
            <a:r>
              <a:rPr lang="zh-CN" altLang="en-US" sz="1200" b="0" i="0" kern="1200" dirty="0">
                <a:solidFill>
                  <a:schemeClr val="tx1"/>
                </a:solidFill>
                <a:effectLst/>
                <a:latin typeface="+mn-lt"/>
                <a:ea typeface="+mn-ea"/>
                <a:cs typeface="+mn-cs"/>
              </a:rPr>
              <a:t>把封装有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 </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 </a:t>
            </a:r>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首部中的源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192.168.3.2</a:t>
            </a:r>
            <a:r>
              <a:rPr lang="zh-CN" altLang="en-US" sz="1200" b="0" i="0" kern="1200" dirty="0">
                <a:solidFill>
                  <a:schemeClr val="tx1"/>
                </a:solidFill>
                <a:effectLst/>
                <a:latin typeface="+mn-lt"/>
                <a:ea typeface="+mn-ea"/>
                <a:cs typeface="+mn-cs"/>
              </a:rPr>
              <a:t>，目的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为 </a:t>
            </a:r>
            <a:r>
              <a:rPr lang="en-US" altLang="zh-CN" sz="1200" b="0" i="0" kern="1200" dirty="0">
                <a:solidFill>
                  <a:schemeClr val="tx1"/>
                </a:solidFill>
                <a:effectLst/>
                <a:latin typeface="+mn-lt"/>
                <a:ea typeface="+mn-ea"/>
                <a:cs typeface="+mn-cs"/>
              </a:rPr>
              <a:t>192.168.3.1</a:t>
            </a:r>
            <a:r>
              <a:rPr lang="zh-CN" altLang="en-US" sz="1200" b="0" i="0" kern="1200" dirty="0">
                <a:solidFill>
                  <a:schemeClr val="tx1"/>
                </a:solidFill>
                <a:effectLst/>
                <a:latin typeface="+mn-lt"/>
                <a:ea typeface="+mn-ea"/>
                <a:cs typeface="+mn-cs"/>
              </a:rPr>
              <a:t>）的以太网帧发送给路由器 </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，帧首部中的目的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00-1a-2b-3c-4d- 51</a:t>
            </a:r>
            <a:r>
              <a:rPr lang="zh-CN" altLang="en-US" sz="1200" b="0" i="0" kern="1200" dirty="0">
                <a:solidFill>
                  <a:schemeClr val="tx1"/>
                </a:solidFill>
                <a:effectLst/>
                <a:latin typeface="+mn-lt"/>
                <a:ea typeface="+mn-ea"/>
                <a:cs typeface="+mn-cs"/>
              </a:rPr>
              <a:t>，源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00-1a-2b-3c-4d-52</a:t>
            </a:r>
            <a:r>
              <a:rPr lang="zh-CN" altLang="en-US" sz="1200" b="0" i="0" kern="1200" dirty="0">
                <a:solidFill>
                  <a:schemeClr val="tx1"/>
                </a:solidFill>
                <a:effectLst/>
                <a:latin typeface="+mn-lt"/>
                <a:ea typeface="+mn-ea"/>
                <a:cs typeface="+mn-cs"/>
              </a:rPr>
              <a:t>；路由器 </a:t>
            </a:r>
            <a:r>
              <a:rPr lang="en-US" altLang="zh-CN" sz="1200" b="0" i="0" kern="1200" dirty="0">
                <a:solidFill>
                  <a:schemeClr val="tx1"/>
                </a:solidFill>
                <a:effectLst/>
                <a:latin typeface="+mn-lt"/>
                <a:ea typeface="+mn-ea"/>
                <a:cs typeface="+mn-cs"/>
              </a:rPr>
              <a:t>R </a:t>
            </a:r>
            <a:r>
              <a:rPr lang="zh-CN" altLang="en-US" sz="1200" b="0" i="0" kern="1200" dirty="0">
                <a:solidFill>
                  <a:schemeClr val="tx1"/>
                </a:solidFill>
                <a:effectLst/>
                <a:latin typeface="+mn-lt"/>
                <a:ea typeface="+mn-ea"/>
                <a:cs typeface="+mn-cs"/>
              </a:rPr>
              <a:t>收到该帧后进行查表转发，其中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首部 中的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地址不变，但帧首部中的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地址都要变化，目的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地址变化为 </a:t>
            </a:r>
            <a:r>
              <a:rPr lang="en-US" altLang="zh-CN" sz="1200" b="0" i="0" kern="1200" dirty="0">
                <a:solidFill>
                  <a:schemeClr val="tx1"/>
                </a:solidFill>
                <a:effectLst/>
                <a:latin typeface="+mn-lt"/>
                <a:ea typeface="+mn-ea"/>
                <a:cs typeface="+mn-cs"/>
              </a:rPr>
              <a:t>00-a1-b2-c3- d4-62</a:t>
            </a:r>
            <a:r>
              <a:rPr lang="zh-CN" altLang="en-US" sz="1200" b="0" i="0" kern="1200" dirty="0">
                <a:solidFill>
                  <a:schemeClr val="tx1"/>
                </a:solidFill>
                <a:effectLst/>
                <a:latin typeface="+mn-lt"/>
                <a:ea typeface="+mn-ea"/>
                <a:cs typeface="+mn-cs"/>
              </a:rPr>
              <a:t>，源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地址变化为 </a:t>
            </a:r>
            <a:r>
              <a:rPr lang="en-US" altLang="zh-CN" sz="1200" b="0" i="0" kern="1200" dirty="0">
                <a:solidFill>
                  <a:schemeClr val="tx1"/>
                </a:solidFill>
                <a:effectLst/>
                <a:latin typeface="+mn-lt"/>
                <a:ea typeface="+mn-ea"/>
                <a:cs typeface="+mn-cs"/>
              </a:rPr>
              <a:t>00-1a-2b-3c-4d-61</a:t>
            </a:r>
            <a:r>
              <a:rPr lang="zh-CN" altLang="en-US" sz="1200" b="0" i="0" kern="1200" dirty="0">
                <a:solidFill>
                  <a:schemeClr val="tx1"/>
                </a:solidFill>
                <a:effectLst/>
                <a:latin typeface="+mn-lt"/>
                <a:ea typeface="+mn-ea"/>
                <a:cs typeface="+mn-cs"/>
              </a:rPr>
              <a:t>。综上所述，选项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本题考查路由聚合技术。将多个目的网络地址聚合为一个目的网络地址的方法是“找 共同前缀”。 </a:t>
            </a:r>
            <a:endParaRPr lang="zh-CN" alt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传输层分用的定义是：接收方的传输层剥去报文首部后，能把这些数据正确交付到 目的进程。选项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显然不符。端口号是传输层服务访问点 </a:t>
            </a:r>
            <a:r>
              <a:rPr lang="en-US" altLang="zh-CN" sz="1200" b="0" i="0" kern="1200" dirty="0">
                <a:solidFill>
                  <a:schemeClr val="tx1"/>
                </a:solidFill>
                <a:effectLst/>
                <a:latin typeface="+mn-lt"/>
                <a:ea typeface="+mn-ea"/>
                <a:cs typeface="+mn-cs"/>
              </a:rPr>
              <a:t>TSAP</a:t>
            </a:r>
            <a:r>
              <a:rPr lang="zh-CN" altLang="en-US" sz="1200" b="0" i="0" kern="1200" dirty="0">
                <a:solidFill>
                  <a:schemeClr val="tx1"/>
                </a:solidFill>
                <a:effectLst/>
                <a:latin typeface="+mn-lt"/>
                <a:ea typeface="+mn-ea"/>
                <a:cs typeface="+mn-cs"/>
              </a:rPr>
              <a:t>，用来标识朱继忠的应 用进程。对于选项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，源端口号是在需要对方回信时选用，不需要时可用全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。目的端 口号是在终点交付报文时使用到，符合题意，选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传输层分用的定义是：接收方的传输层剥去报文首部后，能把这些数据正确交付到 目的进程。选项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显然不符。端口号是传输层服务访问点 </a:t>
            </a:r>
            <a:r>
              <a:rPr lang="en-US" altLang="zh-CN" sz="1200" b="0" i="0" kern="1200" dirty="0">
                <a:solidFill>
                  <a:schemeClr val="tx1"/>
                </a:solidFill>
                <a:effectLst/>
                <a:latin typeface="+mn-lt"/>
                <a:ea typeface="+mn-ea"/>
                <a:cs typeface="+mn-cs"/>
              </a:rPr>
              <a:t>TSAP</a:t>
            </a:r>
            <a:r>
              <a:rPr lang="zh-CN" altLang="en-US" sz="1200" b="0" i="0" kern="1200" dirty="0">
                <a:solidFill>
                  <a:schemeClr val="tx1"/>
                </a:solidFill>
                <a:effectLst/>
                <a:latin typeface="+mn-lt"/>
                <a:ea typeface="+mn-ea"/>
                <a:cs typeface="+mn-cs"/>
              </a:rPr>
              <a:t>，用来标识朱继忠的应 用进程。对于选项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，源端口号是在需要对方回信时选用，不需要时可用全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。目的端 口号是在终点交付报文时使用到，符合题意，选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】SMTP </a:t>
            </a:r>
            <a:r>
              <a:rPr lang="zh-CN" altLang="en-US" sz="1200" b="0" i="0" kern="1200" dirty="0">
                <a:solidFill>
                  <a:schemeClr val="tx1"/>
                </a:solidFill>
                <a:effectLst/>
                <a:latin typeface="+mn-lt"/>
                <a:ea typeface="+mn-ea"/>
                <a:cs typeface="+mn-cs"/>
              </a:rPr>
              <a:t>本来就是为传送 </a:t>
            </a:r>
            <a:r>
              <a:rPr lang="en-US" altLang="zh-CN" sz="1200" b="0" i="0" kern="1200" dirty="0">
                <a:solidFill>
                  <a:schemeClr val="tx1"/>
                </a:solidFill>
                <a:effectLst/>
                <a:latin typeface="+mn-lt"/>
                <a:ea typeface="+mn-ea"/>
                <a:cs typeface="+mn-cs"/>
              </a:rPr>
              <a:t>ASCII </a:t>
            </a:r>
            <a:r>
              <a:rPr lang="zh-CN" altLang="en-US" sz="1200" b="0" i="0" kern="1200" dirty="0">
                <a:solidFill>
                  <a:schemeClr val="tx1"/>
                </a:solidFill>
                <a:effectLst/>
                <a:latin typeface="+mn-lt"/>
                <a:ea typeface="+mn-ea"/>
                <a:cs typeface="+mn-cs"/>
              </a:rPr>
              <a:t>码而不是传送二进制数据设计的。因此，选项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p>
          <a:p>
            <a:endParaRPr lang="zh-CN" alt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】SMTP </a:t>
            </a:r>
            <a:r>
              <a:rPr lang="zh-CN" altLang="en-US" sz="1200" b="0" i="0" kern="1200" dirty="0">
                <a:solidFill>
                  <a:schemeClr val="tx1"/>
                </a:solidFill>
                <a:effectLst/>
                <a:latin typeface="+mn-lt"/>
                <a:ea typeface="+mn-ea"/>
                <a:cs typeface="+mn-cs"/>
              </a:rPr>
              <a:t>本来就是为传送 </a:t>
            </a:r>
            <a:r>
              <a:rPr lang="en-US" altLang="zh-CN" sz="1200" b="0" i="0" kern="1200" dirty="0">
                <a:solidFill>
                  <a:schemeClr val="tx1"/>
                </a:solidFill>
                <a:effectLst/>
                <a:latin typeface="+mn-lt"/>
                <a:ea typeface="+mn-ea"/>
                <a:cs typeface="+mn-cs"/>
              </a:rPr>
              <a:t>ASCII </a:t>
            </a:r>
            <a:r>
              <a:rPr lang="zh-CN" altLang="en-US" sz="1200" b="0" i="0" kern="1200" dirty="0">
                <a:solidFill>
                  <a:schemeClr val="tx1"/>
                </a:solidFill>
                <a:effectLst/>
                <a:latin typeface="+mn-lt"/>
                <a:ea typeface="+mn-ea"/>
                <a:cs typeface="+mn-cs"/>
              </a:rPr>
              <a:t>码而不是传送二进制数据设计的。因此，选项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】D</a:t>
            </a:r>
          </a:p>
          <a:p>
            <a:endParaRPr lang="zh-CN" alt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）广播地址是网络地址中主机号全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的地址（主机号全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的地址，代表网络本身）。销售 部和技术部均分配了 </a:t>
            </a:r>
            <a:r>
              <a:rPr lang="en-US" altLang="zh-CN" sz="1200" b="0" i="0" kern="1200" dirty="0">
                <a:solidFill>
                  <a:schemeClr val="tx1"/>
                </a:solidFill>
                <a:effectLst/>
                <a:latin typeface="+mn-lt"/>
                <a:ea typeface="+mn-ea"/>
                <a:cs typeface="+mn-cs"/>
              </a:rPr>
              <a:t>192.168.1.0/24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地址空间，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地址的前 </a:t>
            </a:r>
            <a:r>
              <a:rPr lang="en-US" altLang="zh-CN" sz="1200" b="0" i="0" kern="1200" dirty="0">
                <a:solidFill>
                  <a:schemeClr val="tx1"/>
                </a:solidFill>
                <a:effectLst/>
                <a:latin typeface="+mn-lt"/>
                <a:ea typeface="+mn-ea"/>
                <a:cs typeface="+mn-cs"/>
              </a:rPr>
              <a:t>24 </a:t>
            </a:r>
            <a:r>
              <a:rPr lang="zh-CN" altLang="en-US" sz="1200" b="0" i="0" kern="1200" dirty="0">
                <a:solidFill>
                  <a:schemeClr val="tx1"/>
                </a:solidFill>
                <a:effectLst/>
                <a:latin typeface="+mn-lt"/>
                <a:ea typeface="+mn-ea"/>
                <a:cs typeface="+mn-cs"/>
              </a:rPr>
              <a:t>位为子网的网络号。于 是在后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位中划分部门的子网，选择前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位作为部门子网的网络号。</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令销售部子网的网络号 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，技术部子网的网络号为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，则技术部子网的完整地址为 </a:t>
            </a:r>
            <a:r>
              <a:rPr lang="en-US" altLang="zh-CN" sz="1200" b="0" i="0" kern="1200" dirty="0">
                <a:solidFill>
                  <a:schemeClr val="tx1"/>
                </a:solidFill>
                <a:effectLst/>
                <a:latin typeface="+mn-lt"/>
                <a:ea typeface="+mn-ea"/>
                <a:cs typeface="+mn-cs"/>
              </a:rPr>
              <a:t>192.168.1.128</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令销售部子网 的主机号全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，可以得到该部门的广播地址为 </a:t>
            </a:r>
            <a:r>
              <a:rPr lang="en-US" altLang="zh-CN" sz="1200" b="0" i="0" kern="1200" dirty="0">
                <a:solidFill>
                  <a:schemeClr val="tx1"/>
                </a:solidFill>
                <a:effectLst/>
                <a:latin typeface="+mn-lt"/>
                <a:ea typeface="+mn-ea"/>
                <a:cs typeface="+mn-cs"/>
              </a:rPr>
              <a:t>192.168.1.127</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每个主机仅分配一个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计算目前还可以分配的主机数，用技术部可以分配的主机数，减去已分配的主机数，技术部 总共可以分配计算机主机数为 </a:t>
            </a:r>
            <a:r>
              <a:rPr lang="en-US" altLang="zh-CN" sz="1200" b="0" i="0" kern="1200" dirty="0">
                <a:solidFill>
                  <a:schemeClr val="tx1"/>
                </a:solidFill>
                <a:effectLst/>
                <a:latin typeface="+mn-lt"/>
                <a:ea typeface="+mn-ea"/>
                <a:cs typeface="+mn-cs"/>
              </a:rPr>
              <a:t>27-2 = 126</a:t>
            </a:r>
            <a:r>
              <a:rPr lang="zh-CN" altLang="en-US" sz="1200" b="0" i="0" kern="1200" dirty="0">
                <a:solidFill>
                  <a:schemeClr val="tx1"/>
                </a:solidFill>
                <a:effectLst/>
                <a:latin typeface="+mn-lt"/>
                <a:ea typeface="+mn-ea"/>
                <a:cs typeface="+mn-cs"/>
              </a:rPr>
              <a:t>（减去全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和全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的主机号）。已经分配了 </a:t>
            </a:r>
            <a:r>
              <a:rPr lang="en-US" altLang="zh-CN" sz="1200" b="0" i="0" kern="1200" dirty="0">
                <a:solidFill>
                  <a:schemeClr val="tx1"/>
                </a:solidFill>
                <a:effectLst/>
                <a:latin typeface="+mn-lt"/>
                <a:ea typeface="+mn-ea"/>
                <a:cs typeface="+mn-cs"/>
              </a:rPr>
              <a:t>208- 129+1 = 80 </a:t>
            </a:r>
            <a:r>
              <a:rPr lang="zh-CN" altLang="en-US" sz="1200" b="0" i="0" kern="1200" dirty="0">
                <a:solidFill>
                  <a:schemeClr val="tx1"/>
                </a:solidFill>
                <a:effectLst/>
                <a:latin typeface="+mn-lt"/>
                <a:ea typeface="+mn-ea"/>
                <a:cs typeface="+mn-cs"/>
              </a:rPr>
              <a:t>个，此外还有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地址分配给了路由器的端口</a:t>
            </a:r>
            <a:r>
              <a:rPr lang="en-US" altLang="zh-CN" sz="1200" b="0" i="0" kern="1200" dirty="0">
                <a:solidFill>
                  <a:schemeClr val="tx1"/>
                </a:solidFill>
                <a:effectLst/>
                <a:latin typeface="+mn-lt"/>
                <a:ea typeface="+mn-ea"/>
                <a:cs typeface="+mn-cs"/>
              </a:rPr>
              <a:t>(192.168.1.254)</a:t>
            </a:r>
            <a:r>
              <a:rPr lang="zh-CN" altLang="en-US" sz="1200" b="0" i="0" kern="1200" dirty="0">
                <a:solidFill>
                  <a:schemeClr val="tx1"/>
                </a:solidFill>
                <a:effectLst/>
                <a:latin typeface="+mn-lt"/>
                <a:ea typeface="+mn-ea"/>
                <a:cs typeface="+mn-cs"/>
              </a:rPr>
              <a:t>，因此还可以 分配 </a:t>
            </a:r>
            <a:r>
              <a:rPr lang="en-US" altLang="zh-CN" sz="1200" b="0" i="0" kern="1200" dirty="0">
                <a:solidFill>
                  <a:schemeClr val="tx1"/>
                </a:solidFill>
                <a:effectLst/>
                <a:latin typeface="+mn-lt"/>
                <a:ea typeface="+mn-ea"/>
                <a:cs typeface="+mn-cs"/>
              </a:rPr>
              <a:t>126-80-1=45 </a:t>
            </a:r>
            <a:r>
              <a:rPr lang="zh-CN" altLang="en-US" sz="1200" b="0" i="0" kern="1200" dirty="0">
                <a:solidFill>
                  <a:schemeClr val="tx1"/>
                </a:solidFill>
                <a:effectLst/>
                <a:latin typeface="+mn-lt"/>
                <a:ea typeface="+mn-ea"/>
                <a:cs typeface="+mn-cs"/>
              </a:rPr>
              <a:t>台。</a:t>
            </a:r>
            <a:endParaRPr lang="zh-CN" altLang="en-US"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）判断分片的大小，需要考虑各个网段的 </a:t>
            </a:r>
            <a:r>
              <a:rPr lang="en-US" altLang="zh-CN" sz="1200" b="0" i="0" kern="1200" dirty="0">
                <a:solidFill>
                  <a:schemeClr val="tx1"/>
                </a:solidFill>
                <a:effectLst/>
                <a:latin typeface="+mn-lt"/>
                <a:ea typeface="+mn-ea"/>
                <a:cs typeface="+mn-cs"/>
              </a:rPr>
              <a:t>MTU</a:t>
            </a:r>
            <a:r>
              <a:rPr lang="zh-CN" altLang="en-US" sz="1200" b="0" i="0" kern="1200" dirty="0">
                <a:solidFill>
                  <a:schemeClr val="tx1"/>
                </a:solidFill>
                <a:effectLst/>
                <a:latin typeface="+mn-lt"/>
                <a:ea typeface="+mn-ea"/>
                <a:cs typeface="+mn-cs"/>
              </a:rPr>
              <a:t>，而且注意分片的数据长度必须是 </a:t>
            </a:r>
            <a:r>
              <a:rPr lang="en-US" altLang="zh-CN" sz="1200" b="0" i="0" kern="1200" dirty="0">
                <a:solidFill>
                  <a:schemeClr val="tx1"/>
                </a:solidFill>
                <a:effectLst/>
                <a:latin typeface="+mn-lt"/>
                <a:ea typeface="+mn-ea"/>
                <a:cs typeface="+mn-cs"/>
              </a:rPr>
              <a:t>8B </a:t>
            </a:r>
            <a:r>
              <a:rPr lang="zh-CN" altLang="en-US" sz="1200" b="0" i="0" kern="1200" dirty="0">
                <a:solidFill>
                  <a:schemeClr val="tx1"/>
                </a:solidFill>
                <a:effectLst/>
                <a:latin typeface="+mn-lt"/>
                <a:ea typeface="+mn-ea"/>
                <a:cs typeface="+mn-cs"/>
              </a:rPr>
              <a:t>的整 数倍。由题可知，在技术部子网内， </a:t>
            </a:r>
            <a:r>
              <a:rPr lang="en-US" altLang="zh-CN" sz="1200" b="0" i="0" kern="1200" dirty="0">
                <a:solidFill>
                  <a:schemeClr val="tx1"/>
                </a:solidFill>
                <a:effectLst/>
                <a:latin typeface="+mn-lt"/>
                <a:ea typeface="+mn-ea"/>
                <a:cs typeface="+mn-cs"/>
              </a:rPr>
              <a:t>MTU = 800B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分组头部长 </a:t>
            </a:r>
            <a:r>
              <a:rPr lang="en-US" altLang="zh-CN" sz="1200" b="0" i="0" kern="1200" dirty="0">
                <a:solidFill>
                  <a:schemeClr val="tx1"/>
                </a:solidFill>
                <a:effectLst/>
                <a:latin typeface="+mn-lt"/>
                <a:ea typeface="+mn-ea"/>
                <a:cs typeface="+mn-cs"/>
              </a:rPr>
              <a:t>20B</a:t>
            </a:r>
            <a:r>
              <a:rPr lang="zh-CN" altLang="en-US" sz="1200" b="0" i="0" kern="1200" dirty="0">
                <a:solidFill>
                  <a:schemeClr val="tx1"/>
                </a:solidFill>
                <a:effectLst/>
                <a:latin typeface="+mn-lt"/>
                <a:ea typeface="+mn-ea"/>
                <a:cs typeface="+mn-cs"/>
              </a:rPr>
              <a:t>，最大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分片封装数 据的字节数为⌊</a:t>
            </a:r>
            <a:r>
              <a:rPr lang="en-US" altLang="zh-CN" sz="1200" b="0" i="0" kern="1200" dirty="0">
                <a:solidFill>
                  <a:schemeClr val="tx1"/>
                </a:solidFill>
                <a:effectLst/>
                <a:latin typeface="+mn-lt"/>
                <a:ea typeface="+mn-ea"/>
                <a:cs typeface="+mn-cs"/>
              </a:rPr>
              <a:t>(800-20)/8⌋×8 = 776</a:t>
            </a:r>
            <a:r>
              <a:rPr lang="zh-CN" altLang="en-US" sz="1200" b="0" i="0" kern="1200" dirty="0">
                <a:solidFill>
                  <a:schemeClr val="tx1"/>
                </a:solidFill>
                <a:effectLst/>
                <a:latin typeface="+mn-lt"/>
                <a:ea typeface="+mn-ea"/>
                <a:cs typeface="+mn-cs"/>
              </a:rPr>
              <a:t>。至少需要的分片数为⌈</a:t>
            </a:r>
            <a:r>
              <a:rPr lang="en-US" altLang="zh-CN" sz="1200" b="0" i="0" kern="1200" dirty="0">
                <a:solidFill>
                  <a:schemeClr val="tx1"/>
                </a:solidFill>
                <a:effectLst/>
                <a:latin typeface="+mn-lt"/>
                <a:ea typeface="+mn-ea"/>
                <a:cs typeface="+mn-cs"/>
              </a:rPr>
              <a:t>(1500-20)/776⌉ = 2</a:t>
            </a:r>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个分片 的偏移量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个分片的偏移量为 </a:t>
            </a:r>
            <a:r>
              <a:rPr lang="en-US" altLang="zh-CN" sz="1200" b="0" i="0" kern="1200" dirty="0">
                <a:solidFill>
                  <a:schemeClr val="tx1"/>
                </a:solidFill>
                <a:effectLst/>
                <a:latin typeface="+mn-lt"/>
                <a:ea typeface="+mn-ea"/>
                <a:cs typeface="+mn-cs"/>
              </a:rPr>
              <a:t>776/8 = 97</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187</a:t>
            </a:fld>
            <a:endParaRPr lang="zh-CN" altLang="en-US"/>
          </a:p>
        </p:txBody>
      </p:sp>
    </p:spTree>
    <p:extLst>
      <p:ext uri="{BB962C8B-B14F-4D97-AF65-F5344CB8AC3E}">
        <p14:creationId xmlns:p14="http://schemas.microsoft.com/office/powerpoint/2010/main" val="317212031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OSI </a:t>
            </a:r>
            <a:r>
              <a:rPr lang="zh-CN" altLang="en-US" sz="1200" b="0" i="0" kern="1200" dirty="0">
                <a:solidFill>
                  <a:schemeClr val="tx1"/>
                </a:solidFill>
                <a:effectLst/>
                <a:latin typeface="+mn-lt"/>
                <a:ea typeface="+mn-ea"/>
                <a:cs typeface="+mn-cs"/>
              </a:rPr>
              <a:t>参考模型共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层，除去物理层和应用层，剩五层。它们会向 </a:t>
            </a:r>
            <a:r>
              <a:rPr lang="en-US" altLang="zh-CN" sz="1200" b="0" i="0" kern="1200" dirty="0">
                <a:solidFill>
                  <a:schemeClr val="tx1"/>
                </a:solidFill>
                <a:effectLst/>
                <a:latin typeface="+mn-lt"/>
                <a:ea typeface="+mn-ea"/>
                <a:cs typeface="+mn-cs"/>
              </a:rPr>
              <a:t>PDU </a:t>
            </a:r>
            <a:r>
              <a:rPr lang="zh-CN" altLang="en-US" sz="1200" b="0" i="0" kern="1200" dirty="0">
                <a:solidFill>
                  <a:schemeClr val="tx1"/>
                </a:solidFill>
                <a:effectLst/>
                <a:latin typeface="+mn-lt"/>
                <a:ea typeface="+mn-ea"/>
                <a:cs typeface="+mn-cs"/>
              </a:rPr>
              <a:t>引入 </a:t>
            </a:r>
            <a:r>
              <a:rPr lang="en-US" altLang="zh-CN" sz="1200" b="0" i="0" kern="1200" dirty="0">
                <a:solidFill>
                  <a:schemeClr val="tx1"/>
                </a:solidFill>
                <a:effectLst/>
                <a:latin typeface="+mn-lt"/>
                <a:ea typeface="+mn-ea"/>
                <a:cs typeface="+mn-cs"/>
              </a:rPr>
              <a:t>20B×5 = 100B </a:t>
            </a:r>
            <a:r>
              <a:rPr lang="zh-CN" altLang="en-US" sz="1200" b="0" i="0" kern="1200" dirty="0">
                <a:solidFill>
                  <a:schemeClr val="tx1"/>
                </a:solidFill>
                <a:effectLst/>
                <a:latin typeface="+mn-lt"/>
                <a:ea typeface="+mn-ea"/>
                <a:cs typeface="+mn-cs"/>
              </a:rPr>
              <a:t>的额外开销。应用层是顶层，所以它的数据传输效率为 </a:t>
            </a:r>
            <a:r>
              <a:rPr lang="en-US" altLang="zh-CN" sz="1200" b="0" i="0" kern="1200" dirty="0">
                <a:solidFill>
                  <a:schemeClr val="tx1"/>
                </a:solidFill>
                <a:effectLst/>
                <a:latin typeface="+mn-lt"/>
                <a:ea typeface="+mn-ea"/>
                <a:cs typeface="+mn-cs"/>
              </a:rPr>
              <a:t>400B/500B = 80%</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A</a:t>
            </a:r>
            <a:endParaRPr lang="zh-CN" alt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OSI </a:t>
            </a:r>
            <a:r>
              <a:rPr lang="zh-CN" altLang="en-US" sz="1200" b="0" i="0" kern="1200" dirty="0">
                <a:solidFill>
                  <a:schemeClr val="tx1"/>
                </a:solidFill>
                <a:effectLst/>
                <a:latin typeface="+mn-lt"/>
                <a:ea typeface="+mn-ea"/>
                <a:cs typeface="+mn-cs"/>
              </a:rPr>
              <a:t>参考模型共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层，除去物理层和应用层，剩五层。它们会向 </a:t>
            </a:r>
            <a:r>
              <a:rPr lang="en-US" altLang="zh-CN" sz="1200" b="0" i="0" kern="1200" dirty="0">
                <a:solidFill>
                  <a:schemeClr val="tx1"/>
                </a:solidFill>
                <a:effectLst/>
                <a:latin typeface="+mn-lt"/>
                <a:ea typeface="+mn-ea"/>
                <a:cs typeface="+mn-cs"/>
              </a:rPr>
              <a:t>PDU </a:t>
            </a:r>
            <a:r>
              <a:rPr lang="zh-CN" altLang="en-US" sz="1200" b="0" i="0" kern="1200" dirty="0">
                <a:solidFill>
                  <a:schemeClr val="tx1"/>
                </a:solidFill>
                <a:effectLst/>
                <a:latin typeface="+mn-lt"/>
                <a:ea typeface="+mn-ea"/>
                <a:cs typeface="+mn-cs"/>
              </a:rPr>
              <a:t>引入 </a:t>
            </a:r>
            <a:r>
              <a:rPr lang="en-US" altLang="zh-CN" sz="1200" b="0" i="0" kern="1200" dirty="0">
                <a:solidFill>
                  <a:schemeClr val="tx1"/>
                </a:solidFill>
                <a:effectLst/>
                <a:latin typeface="+mn-lt"/>
                <a:ea typeface="+mn-ea"/>
                <a:cs typeface="+mn-cs"/>
              </a:rPr>
              <a:t>20B×5 = 100B </a:t>
            </a:r>
            <a:r>
              <a:rPr lang="zh-CN" altLang="en-US" sz="1200" b="0" i="0" kern="1200" dirty="0">
                <a:solidFill>
                  <a:schemeClr val="tx1"/>
                </a:solidFill>
                <a:effectLst/>
                <a:latin typeface="+mn-lt"/>
                <a:ea typeface="+mn-ea"/>
                <a:cs typeface="+mn-cs"/>
              </a:rPr>
              <a:t>的额外开销。应用层是顶层，所以它的数据传输效率为 </a:t>
            </a:r>
            <a:r>
              <a:rPr lang="en-US" altLang="zh-CN" sz="1200" b="0" i="0" kern="1200" dirty="0">
                <a:solidFill>
                  <a:schemeClr val="tx1"/>
                </a:solidFill>
                <a:effectLst/>
                <a:latin typeface="+mn-lt"/>
                <a:ea typeface="+mn-ea"/>
                <a:cs typeface="+mn-cs"/>
              </a:rPr>
              <a:t>400B/500B = 80%</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A</a:t>
            </a:r>
            <a:endParaRPr lang="zh-CN" alt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OSI </a:t>
            </a:r>
            <a:r>
              <a:rPr lang="zh-CN" altLang="en-US" sz="1200" b="0" i="0" kern="1200" dirty="0">
                <a:solidFill>
                  <a:schemeClr val="tx1"/>
                </a:solidFill>
                <a:effectLst/>
                <a:latin typeface="+mn-lt"/>
                <a:ea typeface="+mn-ea"/>
                <a:cs typeface="+mn-cs"/>
              </a:rPr>
              <a:t>参考模型共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层，除去物理层和应用层，剩五层。它们会向 </a:t>
            </a:r>
            <a:r>
              <a:rPr lang="en-US" altLang="zh-CN" sz="1200" b="0" i="0" kern="1200" dirty="0">
                <a:solidFill>
                  <a:schemeClr val="tx1"/>
                </a:solidFill>
                <a:effectLst/>
                <a:latin typeface="+mn-lt"/>
                <a:ea typeface="+mn-ea"/>
                <a:cs typeface="+mn-cs"/>
              </a:rPr>
              <a:t>PDU </a:t>
            </a:r>
            <a:r>
              <a:rPr lang="zh-CN" altLang="en-US" sz="1200" b="0" i="0" kern="1200" dirty="0">
                <a:solidFill>
                  <a:schemeClr val="tx1"/>
                </a:solidFill>
                <a:effectLst/>
                <a:latin typeface="+mn-lt"/>
                <a:ea typeface="+mn-ea"/>
                <a:cs typeface="+mn-cs"/>
              </a:rPr>
              <a:t>引入 </a:t>
            </a:r>
            <a:r>
              <a:rPr lang="en-US" altLang="zh-CN" sz="1200" b="0" i="0" kern="1200" dirty="0">
                <a:solidFill>
                  <a:schemeClr val="tx1"/>
                </a:solidFill>
                <a:effectLst/>
                <a:latin typeface="+mn-lt"/>
                <a:ea typeface="+mn-ea"/>
                <a:cs typeface="+mn-cs"/>
              </a:rPr>
              <a:t>20B×5 = 100B </a:t>
            </a:r>
            <a:r>
              <a:rPr lang="zh-CN" altLang="en-US" sz="1200" b="0" i="0" kern="1200" dirty="0">
                <a:solidFill>
                  <a:schemeClr val="tx1"/>
                </a:solidFill>
                <a:effectLst/>
                <a:latin typeface="+mn-lt"/>
                <a:ea typeface="+mn-ea"/>
                <a:cs typeface="+mn-cs"/>
              </a:rPr>
              <a:t>的额外开销。应用层是顶层，所以它的数据传输效率为 </a:t>
            </a:r>
            <a:r>
              <a:rPr lang="en-US" altLang="zh-CN" sz="1200" b="0" i="0" kern="1200" dirty="0">
                <a:solidFill>
                  <a:schemeClr val="tx1"/>
                </a:solidFill>
                <a:effectLst/>
                <a:latin typeface="+mn-lt"/>
                <a:ea typeface="+mn-ea"/>
                <a:cs typeface="+mn-cs"/>
              </a:rPr>
              <a:t>400B/500B = 80%</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A</a:t>
            </a:r>
            <a:endParaRPr lang="zh-CN" altLang="en-US" dirty="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可用奈奎斯特采样定理计算无噪声情况下的极限数据传输速率，用香农第二定理计 算有噪信道极限数据传输速率。 </a:t>
            </a:r>
            <a:r>
              <a:rPr lang="en-US" altLang="zh-CN" sz="1200" b="0" i="0" kern="1200" dirty="0">
                <a:solidFill>
                  <a:schemeClr val="tx1"/>
                </a:solidFill>
                <a:effectLst/>
                <a:latin typeface="+mn-lt"/>
                <a:ea typeface="+mn-ea"/>
                <a:cs typeface="+mn-cs"/>
              </a:rPr>
              <a:t>2Wlog2(N) ≥ Wlog2(1+S/N)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是信道带宽，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是信号状态 数，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是信噪比，将数据代入计算可得 </a:t>
            </a:r>
            <a:r>
              <a:rPr lang="en-US" altLang="zh-CN" sz="1200" b="0" i="0" kern="1200" dirty="0">
                <a:solidFill>
                  <a:schemeClr val="tx1"/>
                </a:solidFill>
                <a:effectLst/>
                <a:latin typeface="+mn-lt"/>
                <a:ea typeface="+mn-ea"/>
                <a:cs typeface="+mn-cs"/>
              </a:rPr>
              <a:t>N≥32</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。分贝数 </a:t>
            </a:r>
            <a:r>
              <a:rPr lang="en-US" altLang="zh-CN" sz="1200" b="0" i="0" kern="1200" dirty="0">
                <a:solidFill>
                  <a:schemeClr val="tx1"/>
                </a:solidFill>
                <a:effectLst/>
                <a:latin typeface="+mn-lt"/>
                <a:ea typeface="+mn-ea"/>
                <a:cs typeface="+mn-cs"/>
              </a:rPr>
              <a:t>= 10log10(S/N)</a:t>
            </a:r>
            <a:endParaRPr lang="zh-CN" altLang="en-US" dirty="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可用奈奎斯特采样定理计算无噪声情况下的极限数据传输速率，用香农第二定理计 算有噪信道极限数据传输速率。 </a:t>
            </a:r>
            <a:r>
              <a:rPr lang="en-US" altLang="zh-CN" sz="1200" b="0" i="0" kern="1200" dirty="0">
                <a:solidFill>
                  <a:schemeClr val="tx1"/>
                </a:solidFill>
                <a:effectLst/>
                <a:latin typeface="+mn-lt"/>
                <a:ea typeface="+mn-ea"/>
                <a:cs typeface="+mn-cs"/>
              </a:rPr>
              <a:t>2Wlog2(N) ≥ Wlog2(1+S/N)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是信道带宽，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是信号状态 数，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是信噪比，将数据代入计算可得 </a:t>
            </a:r>
            <a:r>
              <a:rPr lang="en-US" altLang="zh-CN" sz="1200" b="0" i="0" kern="1200" dirty="0">
                <a:solidFill>
                  <a:schemeClr val="tx1"/>
                </a:solidFill>
                <a:effectLst/>
                <a:latin typeface="+mn-lt"/>
                <a:ea typeface="+mn-ea"/>
                <a:cs typeface="+mn-cs"/>
              </a:rPr>
              <a:t>N≥32</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。分贝数 </a:t>
            </a:r>
            <a:r>
              <a:rPr lang="en-US" altLang="zh-CN" sz="1200" b="0" i="0" kern="1200" dirty="0">
                <a:solidFill>
                  <a:schemeClr val="tx1"/>
                </a:solidFill>
                <a:effectLst/>
                <a:latin typeface="+mn-lt"/>
                <a:ea typeface="+mn-ea"/>
                <a:cs typeface="+mn-cs"/>
              </a:rPr>
              <a:t>= 10log10(S/N)</a:t>
            </a:r>
            <a:endParaRPr lang="zh-CN" altLang="en-US" dirty="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可用奈奎斯特采样定理计算无噪声情况下的极限数据传输速率，用香农第二定理计 算有噪信道极限数据传输速率。 </a:t>
            </a:r>
            <a:r>
              <a:rPr lang="en-US" altLang="zh-CN" sz="1200" b="0" i="0" kern="1200" dirty="0">
                <a:solidFill>
                  <a:schemeClr val="tx1"/>
                </a:solidFill>
                <a:effectLst/>
                <a:latin typeface="+mn-lt"/>
                <a:ea typeface="+mn-ea"/>
                <a:cs typeface="+mn-cs"/>
              </a:rPr>
              <a:t>2Wlog2(N) ≥ Wlog2(1+S/N)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是信道带宽，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是信号状态 数，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是信噪比，将数据代入计算可得 </a:t>
            </a:r>
            <a:r>
              <a:rPr lang="en-US" altLang="zh-CN" sz="1200" b="0" i="0" kern="1200" dirty="0">
                <a:solidFill>
                  <a:schemeClr val="tx1"/>
                </a:solidFill>
                <a:effectLst/>
                <a:latin typeface="+mn-lt"/>
                <a:ea typeface="+mn-ea"/>
                <a:cs typeface="+mn-cs"/>
              </a:rPr>
              <a:t>N≥32</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。分贝数 </a:t>
            </a:r>
            <a:r>
              <a:rPr lang="en-US" altLang="zh-CN" sz="1200" b="0" i="0" kern="1200" dirty="0">
                <a:solidFill>
                  <a:schemeClr val="tx1"/>
                </a:solidFill>
                <a:effectLst/>
                <a:latin typeface="+mn-lt"/>
                <a:ea typeface="+mn-ea"/>
                <a:cs typeface="+mn-cs"/>
              </a:rPr>
              <a:t>= 10log10(S/N)</a:t>
            </a:r>
            <a:endParaRPr lang="zh-CN" altLang="en-US" dirty="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可用奈奎斯特采样定理计算无噪声情况下的极限数据传输速率，用香农第二定理计 算有噪信道极限数据传输速率。 </a:t>
            </a:r>
            <a:r>
              <a:rPr lang="en-US" altLang="zh-CN" sz="1200" b="0" i="0" kern="1200" dirty="0">
                <a:solidFill>
                  <a:schemeClr val="tx1"/>
                </a:solidFill>
                <a:effectLst/>
                <a:latin typeface="+mn-lt"/>
                <a:ea typeface="+mn-ea"/>
                <a:cs typeface="+mn-cs"/>
              </a:rPr>
              <a:t>2Wlog2(N) ≥ Wlog2(1+S/N)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是信道带宽，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是信号状态 数，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是信噪比，将数据代入计算可得 </a:t>
            </a:r>
            <a:r>
              <a:rPr lang="en-US" altLang="zh-CN" sz="1200" b="0" i="0" kern="1200" dirty="0">
                <a:solidFill>
                  <a:schemeClr val="tx1"/>
                </a:solidFill>
                <a:effectLst/>
                <a:latin typeface="+mn-lt"/>
                <a:ea typeface="+mn-ea"/>
                <a:cs typeface="+mn-cs"/>
              </a:rPr>
              <a:t>N≥32</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。分贝数 </a:t>
            </a:r>
            <a:r>
              <a:rPr lang="en-US" altLang="zh-CN" sz="1200" b="0" i="0" kern="1200" dirty="0">
                <a:solidFill>
                  <a:schemeClr val="tx1"/>
                </a:solidFill>
                <a:effectLst/>
                <a:latin typeface="+mn-lt"/>
                <a:ea typeface="+mn-ea"/>
                <a:cs typeface="+mn-cs"/>
              </a:rPr>
              <a:t>= 10log10(S/N)</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】A</a:t>
            </a:r>
          </a:p>
          <a:p>
            <a:endParaRPr lang="zh-CN" alt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可用奈奎斯特采样定理计算无噪声情况下的极限数据传输速率，用香农第二定理计 算有噪信道极限数据传输速率。 </a:t>
            </a:r>
            <a:r>
              <a:rPr lang="en-US" altLang="zh-CN" sz="1200" b="0" i="0" kern="1200" dirty="0">
                <a:solidFill>
                  <a:schemeClr val="tx1"/>
                </a:solidFill>
                <a:effectLst/>
                <a:latin typeface="+mn-lt"/>
                <a:ea typeface="+mn-ea"/>
                <a:cs typeface="+mn-cs"/>
              </a:rPr>
              <a:t>2Wlog2(N) ≥ Wlog2(1+S/N)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是信道带宽，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是信号状态 数，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是信噪比，将数据代入计算可得 </a:t>
            </a:r>
            <a:r>
              <a:rPr lang="en-US" altLang="zh-CN" sz="1200" b="0" i="0" kern="1200" dirty="0">
                <a:solidFill>
                  <a:schemeClr val="tx1"/>
                </a:solidFill>
                <a:effectLst/>
                <a:latin typeface="+mn-lt"/>
                <a:ea typeface="+mn-ea"/>
                <a:cs typeface="+mn-cs"/>
              </a:rPr>
              <a:t>N≥32</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。分贝数 </a:t>
            </a:r>
            <a:r>
              <a:rPr lang="en-US" altLang="zh-CN" sz="1200" b="0" i="0" kern="1200" dirty="0">
                <a:solidFill>
                  <a:schemeClr val="tx1"/>
                </a:solidFill>
                <a:effectLst/>
                <a:latin typeface="+mn-lt"/>
                <a:ea typeface="+mn-ea"/>
                <a:cs typeface="+mn-cs"/>
              </a:rPr>
              <a:t>= 10log10(S/N)</a:t>
            </a:r>
            <a:endParaRPr lang="zh-CN" altLang="en-US"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可用奈奎斯特采样定理计算无噪声情况下的极限数据传输速率，用香农第二定理计 算有噪信道极限数据传输速率。 </a:t>
            </a:r>
            <a:r>
              <a:rPr lang="en-US" altLang="zh-CN" sz="1200" b="0" i="0" kern="1200" dirty="0">
                <a:solidFill>
                  <a:schemeClr val="tx1"/>
                </a:solidFill>
                <a:effectLst/>
                <a:latin typeface="+mn-lt"/>
                <a:ea typeface="+mn-ea"/>
                <a:cs typeface="+mn-cs"/>
              </a:rPr>
              <a:t>2Wlog2(N) ≥ Wlog2(1+S/N)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是信道带宽，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是信号状态 数，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是信噪比，将数据代入计算可得 </a:t>
            </a:r>
            <a:r>
              <a:rPr lang="en-US" altLang="zh-CN" sz="1200" b="0" i="0" kern="1200" dirty="0">
                <a:solidFill>
                  <a:schemeClr val="tx1"/>
                </a:solidFill>
                <a:effectLst/>
                <a:latin typeface="+mn-lt"/>
                <a:ea typeface="+mn-ea"/>
                <a:cs typeface="+mn-cs"/>
              </a:rPr>
              <a:t>N≥32</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。分贝数 </a:t>
            </a:r>
            <a:r>
              <a:rPr lang="en-US" altLang="zh-CN" sz="1200" b="0" i="0" kern="1200" dirty="0">
                <a:solidFill>
                  <a:schemeClr val="tx1"/>
                </a:solidFill>
                <a:effectLst/>
                <a:latin typeface="+mn-lt"/>
                <a:ea typeface="+mn-ea"/>
                <a:cs typeface="+mn-cs"/>
              </a:rPr>
              <a:t>= 10log10(S/N)</a:t>
            </a:r>
            <a:endParaRPr lang="zh-CN" altLang="en-US" dirty="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可用奈奎斯特采样定理计算无噪声情况下的极限数据传输速率，用香农第二定理计 算有噪信道极限数据传输速率。 </a:t>
            </a:r>
            <a:r>
              <a:rPr lang="en-US" altLang="zh-CN" sz="1200" b="0" i="0" kern="1200" dirty="0">
                <a:solidFill>
                  <a:schemeClr val="tx1"/>
                </a:solidFill>
                <a:effectLst/>
                <a:latin typeface="+mn-lt"/>
                <a:ea typeface="+mn-ea"/>
                <a:cs typeface="+mn-cs"/>
              </a:rPr>
              <a:t>2Wlog2(N) ≥ Wlog2(1+S/N)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是信道带宽，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是信号状态 数，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是信噪比，将数据代入计算可得 </a:t>
            </a:r>
            <a:r>
              <a:rPr lang="en-US" altLang="zh-CN" sz="1200" b="0" i="0" kern="1200" dirty="0">
                <a:solidFill>
                  <a:schemeClr val="tx1"/>
                </a:solidFill>
                <a:effectLst/>
                <a:latin typeface="+mn-lt"/>
                <a:ea typeface="+mn-ea"/>
                <a:cs typeface="+mn-cs"/>
              </a:rPr>
              <a:t>N≥32</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。分贝数 </a:t>
            </a:r>
            <a:r>
              <a:rPr lang="en-US" altLang="zh-CN" sz="1200" b="0" i="0" kern="1200" dirty="0">
                <a:solidFill>
                  <a:schemeClr val="tx1"/>
                </a:solidFill>
                <a:effectLst/>
                <a:latin typeface="+mn-lt"/>
                <a:ea typeface="+mn-ea"/>
                <a:cs typeface="+mn-cs"/>
              </a:rPr>
              <a:t>= 10log10(S/N)</a:t>
            </a:r>
            <a:endParaRPr lang="zh-CN" altLang="en-US"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可用奈奎斯特采样定理计算无噪声情况下的极限数据传输速率，用香农第二定理计 算有噪信道极限数据传输速率。 </a:t>
            </a:r>
            <a:r>
              <a:rPr lang="en-US" altLang="zh-CN" sz="1200" b="0" i="0" kern="1200" dirty="0">
                <a:solidFill>
                  <a:schemeClr val="tx1"/>
                </a:solidFill>
                <a:effectLst/>
                <a:latin typeface="+mn-lt"/>
                <a:ea typeface="+mn-ea"/>
                <a:cs typeface="+mn-cs"/>
              </a:rPr>
              <a:t>2Wlog2(N) ≥ Wlog2(1+S/N)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是信道带宽，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是信号状态 数，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是信噪比，将数据代入计算可得 </a:t>
            </a:r>
            <a:r>
              <a:rPr lang="en-US" altLang="zh-CN" sz="1200" b="0" i="0" kern="1200" dirty="0">
                <a:solidFill>
                  <a:schemeClr val="tx1"/>
                </a:solidFill>
                <a:effectLst/>
                <a:latin typeface="+mn-lt"/>
                <a:ea typeface="+mn-ea"/>
                <a:cs typeface="+mn-cs"/>
              </a:rPr>
              <a:t>N≥32</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。分贝数 </a:t>
            </a:r>
            <a:r>
              <a:rPr lang="en-US" altLang="zh-CN" sz="1200" b="0" i="0" kern="1200" dirty="0">
                <a:solidFill>
                  <a:schemeClr val="tx1"/>
                </a:solidFill>
                <a:effectLst/>
                <a:latin typeface="+mn-lt"/>
                <a:ea typeface="+mn-ea"/>
                <a:cs typeface="+mn-cs"/>
              </a:rPr>
              <a:t>= 10log10(S/N)</a:t>
            </a:r>
            <a:endParaRPr lang="zh-CN" altLang="en-US"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可用奈奎斯特采样定理计算无噪声情况下的极限数据传输速率，用香农第二定理计 算有噪信道极限数据传输速率。 </a:t>
            </a:r>
            <a:r>
              <a:rPr lang="en-US" altLang="zh-CN" sz="1200" b="0" i="0" kern="1200" dirty="0">
                <a:solidFill>
                  <a:schemeClr val="tx1"/>
                </a:solidFill>
                <a:effectLst/>
                <a:latin typeface="+mn-lt"/>
                <a:ea typeface="+mn-ea"/>
                <a:cs typeface="+mn-cs"/>
              </a:rPr>
              <a:t>2Wlog2(N) ≥ Wlog2(1+S/N)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是信道带宽，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是信号状态 数，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是信噪比，将数据代入计算可得 </a:t>
            </a:r>
            <a:r>
              <a:rPr lang="en-US" altLang="zh-CN" sz="1200" b="0" i="0" kern="1200" dirty="0">
                <a:solidFill>
                  <a:schemeClr val="tx1"/>
                </a:solidFill>
                <a:effectLst/>
                <a:latin typeface="+mn-lt"/>
                <a:ea typeface="+mn-ea"/>
                <a:cs typeface="+mn-cs"/>
              </a:rPr>
              <a:t>N≥32</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。分贝数 </a:t>
            </a:r>
            <a:r>
              <a:rPr lang="en-US" altLang="zh-CN" sz="1200" b="0" i="0" kern="1200" dirty="0">
                <a:solidFill>
                  <a:schemeClr val="tx1"/>
                </a:solidFill>
                <a:effectLst/>
                <a:latin typeface="+mn-lt"/>
                <a:ea typeface="+mn-ea"/>
                <a:cs typeface="+mn-cs"/>
              </a:rPr>
              <a:t>= 10log10(S/N)</a:t>
            </a:r>
            <a:endParaRPr lang="zh-CN" altLang="en-US"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IEE 802.11 </a:t>
            </a:r>
            <a:r>
              <a:rPr lang="zh-CN" altLang="en-US" sz="1200" b="0" i="0" kern="1200" dirty="0">
                <a:solidFill>
                  <a:schemeClr val="tx1"/>
                </a:solidFill>
                <a:effectLst/>
                <a:latin typeface="+mn-lt"/>
                <a:ea typeface="+mn-ea"/>
                <a:cs typeface="+mn-cs"/>
              </a:rPr>
              <a:t>数据帧有四种子类型，分别是 </a:t>
            </a:r>
            <a:r>
              <a:rPr lang="en-US" altLang="zh-CN" sz="1200" b="0" i="0" kern="1200" dirty="0">
                <a:solidFill>
                  <a:schemeClr val="tx1"/>
                </a:solidFill>
                <a:effectLst/>
                <a:latin typeface="+mn-lt"/>
                <a:ea typeface="+mn-ea"/>
                <a:cs typeface="+mn-cs"/>
              </a:rPr>
              <a:t>IBSS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From AP</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 AP</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WDS</a:t>
            </a:r>
            <a:r>
              <a:rPr lang="zh-CN" altLang="en-US" sz="1200" b="0" i="0" kern="1200" dirty="0">
                <a:solidFill>
                  <a:schemeClr val="tx1"/>
                </a:solidFill>
                <a:effectLst/>
                <a:latin typeface="+mn-lt"/>
                <a:ea typeface="+mn-ea"/>
                <a:cs typeface="+mn-cs"/>
              </a:rPr>
              <a:t>。这里的 数据帧 </a:t>
            </a:r>
            <a:r>
              <a:rPr lang="en-US" altLang="zh-CN" sz="1200" b="0" i="0" kern="1200" dirty="0">
                <a:solidFill>
                  <a:schemeClr val="tx1"/>
                </a:solidFill>
                <a:effectLst/>
                <a:latin typeface="+mn-lt"/>
                <a:ea typeface="+mn-ea"/>
                <a:cs typeface="+mn-cs"/>
              </a:rPr>
              <a:t>F </a:t>
            </a:r>
            <a:r>
              <a:rPr lang="zh-CN" altLang="en-US" sz="1200" b="0" i="0" kern="1200" dirty="0">
                <a:solidFill>
                  <a:schemeClr val="tx1"/>
                </a:solidFill>
                <a:effectLst/>
                <a:latin typeface="+mn-lt"/>
                <a:ea typeface="+mn-ea"/>
                <a:cs typeface="+mn-cs"/>
              </a:rPr>
              <a:t>是从笔记本电脑发送往访问接入点</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，所以属于 </a:t>
            </a:r>
            <a:r>
              <a:rPr lang="en-US" altLang="zh-CN" sz="1200" b="0" i="0" kern="1200" dirty="0">
                <a:solidFill>
                  <a:schemeClr val="tx1"/>
                </a:solidFill>
                <a:effectLst/>
                <a:latin typeface="+mn-lt"/>
                <a:ea typeface="+mn-ea"/>
                <a:cs typeface="+mn-cs"/>
              </a:rPr>
              <a:t>To AP </a:t>
            </a:r>
            <a:r>
              <a:rPr lang="zh-CN" altLang="en-US" sz="1200" b="0" i="0" kern="1200" dirty="0">
                <a:solidFill>
                  <a:schemeClr val="tx1"/>
                </a:solidFill>
                <a:effectLst/>
                <a:latin typeface="+mn-lt"/>
                <a:ea typeface="+mn-ea"/>
                <a:cs typeface="+mn-cs"/>
              </a:rPr>
              <a:t>子类型。这种帧地址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RA(BSSID)</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SA</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DA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RA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Receiver Address </a:t>
            </a:r>
            <a:r>
              <a:rPr lang="zh-CN" altLang="en-US" sz="1200" b="0" i="0" kern="1200" dirty="0">
                <a:solidFill>
                  <a:schemeClr val="tx1"/>
                </a:solidFill>
                <a:effectLst/>
                <a:latin typeface="+mn-lt"/>
                <a:ea typeface="+mn-ea"/>
                <a:cs typeface="+mn-cs"/>
              </a:rPr>
              <a:t>的缩写， </a:t>
            </a:r>
            <a:r>
              <a:rPr lang="en-US" altLang="zh-CN" sz="1200" b="0" i="0" kern="1200" dirty="0">
                <a:solidFill>
                  <a:schemeClr val="tx1"/>
                </a:solidFill>
                <a:effectLst/>
                <a:latin typeface="+mn-lt"/>
                <a:ea typeface="+mn-ea"/>
                <a:cs typeface="+mn-cs"/>
              </a:rPr>
              <a:t>BSSID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basic service set </a:t>
            </a:r>
            <a:r>
              <a:rPr lang="en-US" altLang="zh-CN" sz="1200" b="0" i="0" kern="1200" dirty="0" err="1">
                <a:solidFill>
                  <a:schemeClr val="tx1"/>
                </a:solidFill>
                <a:effectLst/>
                <a:latin typeface="+mn-lt"/>
                <a:ea typeface="+mn-ea"/>
                <a:cs typeface="+mn-cs"/>
              </a:rPr>
              <a:t>idenrifier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的缩写， </a:t>
            </a:r>
            <a:r>
              <a:rPr lang="en-US" altLang="zh-CN" sz="1200" b="0" i="0" kern="1200" dirty="0">
                <a:solidFill>
                  <a:schemeClr val="tx1"/>
                </a:solidFill>
                <a:effectLst/>
                <a:latin typeface="+mn-lt"/>
                <a:ea typeface="+mn-ea"/>
                <a:cs typeface="+mn-cs"/>
              </a:rPr>
              <a:t>SA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source address </a:t>
            </a:r>
            <a:r>
              <a:rPr lang="zh-CN" altLang="en-US" sz="1200" b="0" i="0" kern="1200" dirty="0">
                <a:solidFill>
                  <a:schemeClr val="tx1"/>
                </a:solidFill>
                <a:effectLst/>
                <a:latin typeface="+mn-lt"/>
                <a:ea typeface="+mn-ea"/>
                <a:cs typeface="+mn-cs"/>
              </a:rPr>
              <a:t>的缩写， </a:t>
            </a:r>
            <a:r>
              <a:rPr lang="en-US" altLang="zh-CN" sz="1200" b="0" i="0" kern="1200" dirty="0">
                <a:solidFill>
                  <a:schemeClr val="tx1"/>
                </a:solidFill>
                <a:effectLst/>
                <a:latin typeface="+mn-lt"/>
                <a:ea typeface="+mn-ea"/>
                <a:cs typeface="+mn-cs"/>
              </a:rPr>
              <a:t>DA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destination address </a:t>
            </a:r>
            <a:r>
              <a:rPr lang="zh-CN" altLang="en-US" sz="1200" b="0" i="0" kern="1200" dirty="0">
                <a:solidFill>
                  <a:schemeClr val="tx1"/>
                </a:solidFill>
                <a:effectLst/>
                <a:latin typeface="+mn-lt"/>
                <a:ea typeface="+mn-ea"/>
                <a:cs typeface="+mn-cs"/>
              </a:rPr>
              <a:t>的 缩写。因此地址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AP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H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R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】B</a:t>
            </a:r>
          </a:p>
          <a:p>
            <a:endParaRPr lang="zh-CN" altLang="en-US"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IEE 802.11 </a:t>
            </a:r>
            <a:r>
              <a:rPr lang="zh-CN" altLang="en-US" sz="1200" b="0" i="0" kern="1200" dirty="0">
                <a:solidFill>
                  <a:schemeClr val="tx1"/>
                </a:solidFill>
                <a:effectLst/>
                <a:latin typeface="+mn-lt"/>
                <a:ea typeface="+mn-ea"/>
                <a:cs typeface="+mn-cs"/>
              </a:rPr>
              <a:t>数据帧有四种子类型，分别是 </a:t>
            </a:r>
            <a:r>
              <a:rPr lang="en-US" altLang="zh-CN" sz="1200" b="0" i="0" kern="1200" dirty="0">
                <a:solidFill>
                  <a:schemeClr val="tx1"/>
                </a:solidFill>
                <a:effectLst/>
                <a:latin typeface="+mn-lt"/>
                <a:ea typeface="+mn-ea"/>
                <a:cs typeface="+mn-cs"/>
              </a:rPr>
              <a:t>IBSS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From AP</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 AP</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WDS</a:t>
            </a:r>
            <a:r>
              <a:rPr lang="zh-CN" altLang="en-US" sz="1200" b="0" i="0" kern="1200" dirty="0">
                <a:solidFill>
                  <a:schemeClr val="tx1"/>
                </a:solidFill>
                <a:effectLst/>
                <a:latin typeface="+mn-lt"/>
                <a:ea typeface="+mn-ea"/>
                <a:cs typeface="+mn-cs"/>
              </a:rPr>
              <a:t>。这里的 数据帧 </a:t>
            </a:r>
            <a:r>
              <a:rPr lang="en-US" altLang="zh-CN" sz="1200" b="0" i="0" kern="1200" dirty="0">
                <a:solidFill>
                  <a:schemeClr val="tx1"/>
                </a:solidFill>
                <a:effectLst/>
                <a:latin typeface="+mn-lt"/>
                <a:ea typeface="+mn-ea"/>
                <a:cs typeface="+mn-cs"/>
              </a:rPr>
              <a:t>F </a:t>
            </a:r>
            <a:r>
              <a:rPr lang="zh-CN" altLang="en-US" sz="1200" b="0" i="0" kern="1200" dirty="0">
                <a:solidFill>
                  <a:schemeClr val="tx1"/>
                </a:solidFill>
                <a:effectLst/>
                <a:latin typeface="+mn-lt"/>
                <a:ea typeface="+mn-ea"/>
                <a:cs typeface="+mn-cs"/>
              </a:rPr>
              <a:t>是从笔记本电脑发送往访问接入点</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，所以属于 </a:t>
            </a:r>
            <a:r>
              <a:rPr lang="en-US" altLang="zh-CN" sz="1200" b="0" i="0" kern="1200" dirty="0">
                <a:solidFill>
                  <a:schemeClr val="tx1"/>
                </a:solidFill>
                <a:effectLst/>
                <a:latin typeface="+mn-lt"/>
                <a:ea typeface="+mn-ea"/>
                <a:cs typeface="+mn-cs"/>
              </a:rPr>
              <a:t>To AP </a:t>
            </a:r>
            <a:r>
              <a:rPr lang="zh-CN" altLang="en-US" sz="1200" b="0" i="0" kern="1200" dirty="0">
                <a:solidFill>
                  <a:schemeClr val="tx1"/>
                </a:solidFill>
                <a:effectLst/>
                <a:latin typeface="+mn-lt"/>
                <a:ea typeface="+mn-ea"/>
                <a:cs typeface="+mn-cs"/>
              </a:rPr>
              <a:t>子类型。这种帧地址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RA(BSSID)</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SA</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DA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RA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Receiver Address </a:t>
            </a:r>
            <a:r>
              <a:rPr lang="zh-CN" altLang="en-US" sz="1200" b="0" i="0" kern="1200" dirty="0">
                <a:solidFill>
                  <a:schemeClr val="tx1"/>
                </a:solidFill>
                <a:effectLst/>
                <a:latin typeface="+mn-lt"/>
                <a:ea typeface="+mn-ea"/>
                <a:cs typeface="+mn-cs"/>
              </a:rPr>
              <a:t>的缩写， </a:t>
            </a:r>
            <a:r>
              <a:rPr lang="en-US" altLang="zh-CN" sz="1200" b="0" i="0" kern="1200" dirty="0">
                <a:solidFill>
                  <a:schemeClr val="tx1"/>
                </a:solidFill>
                <a:effectLst/>
                <a:latin typeface="+mn-lt"/>
                <a:ea typeface="+mn-ea"/>
                <a:cs typeface="+mn-cs"/>
              </a:rPr>
              <a:t>BSSID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basic service set </a:t>
            </a:r>
            <a:r>
              <a:rPr lang="en-US" altLang="zh-CN" sz="1200" b="0" i="0" kern="1200" dirty="0" err="1">
                <a:solidFill>
                  <a:schemeClr val="tx1"/>
                </a:solidFill>
                <a:effectLst/>
                <a:latin typeface="+mn-lt"/>
                <a:ea typeface="+mn-ea"/>
                <a:cs typeface="+mn-cs"/>
              </a:rPr>
              <a:t>idenrifier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的缩写， </a:t>
            </a:r>
            <a:r>
              <a:rPr lang="en-US" altLang="zh-CN" sz="1200" b="0" i="0" kern="1200" dirty="0">
                <a:solidFill>
                  <a:schemeClr val="tx1"/>
                </a:solidFill>
                <a:effectLst/>
                <a:latin typeface="+mn-lt"/>
                <a:ea typeface="+mn-ea"/>
                <a:cs typeface="+mn-cs"/>
              </a:rPr>
              <a:t>SA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source address </a:t>
            </a:r>
            <a:r>
              <a:rPr lang="zh-CN" altLang="en-US" sz="1200" b="0" i="0" kern="1200" dirty="0">
                <a:solidFill>
                  <a:schemeClr val="tx1"/>
                </a:solidFill>
                <a:effectLst/>
                <a:latin typeface="+mn-lt"/>
                <a:ea typeface="+mn-ea"/>
                <a:cs typeface="+mn-cs"/>
              </a:rPr>
              <a:t>的缩写， </a:t>
            </a:r>
            <a:r>
              <a:rPr lang="en-US" altLang="zh-CN" sz="1200" b="0" i="0" kern="1200" dirty="0">
                <a:solidFill>
                  <a:schemeClr val="tx1"/>
                </a:solidFill>
                <a:effectLst/>
                <a:latin typeface="+mn-lt"/>
                <a:ea typeface="+mn-ea"/>
                <a:cs typeface="+mn-cs"/>
              </a:rPr>
              <a:t>DA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destination address </a:t>
            </a:r>
            <a:r>
              <a:rPr lang="zh-CN" altLang="en-US" sz="1200" b="0" i="0" kern="1200" dirty="0">
                <a:solidFill>
                  <a:schemeClr val="tx1"/>
                </a:solidFill>
                <a:effectLst/>
                <a:latin typeface="+mn-lt"/>
                <a:ea typeface="+mn-ea"/>
                <a:cs typeface="+mn-cs"/>
              </a:rPr>
              <a:t>的 缩写。因此地址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AP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H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R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，答案选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根据 </a:t>
            </a:r>
            <a:r>
              <a:rPr lang="en-US" altLang="zh-CN" sz="1200" b="0" i="0" kern="1200" dirty="0">
                <a:solidFill>
                  <a:schemeClr val="tx1"/>
                </a:solidFill>
                <a:effectLst/>
                <a:latin typeface="+mn-lt"/>
                <a:ea typeface="+mn-ea"/>
                <a:cs typeface="+mn-cs"/>
              </a:rPr>
              <a:t>RFC </a:t>
            </a:r>
            <a:r>
              <a:rPr lang="zh-CN" altLang="en-US" sz="1200" b="0" i="0" kern="1200" dirty="0">
                <a:solidFill>
                  <a:schemeClr val="tx1"/>
                </a:solidFill>
                <a:effectLst/>
                <a:latin typeface="+mn-lt"/>
                <a:ea typeface="+mn-ea"/>
                <a:cs typeface="+mn-cs"/>
              </a:rPr>
              <a:t>文档描述， </a:t>
            </a:r>
            <a:r>
              <a:rPr lang="en-US" altLang="zh-CN" sz="1200" b="0" i="0" kern="1200" dirty="0">
                <a:solidFill>
                  <a:schemeClr val="tx1"/>
                </a:solidFill>
                <a:effectLst/>
                <a:latin typeface="+mn-lt"/>
                <a:ea typeface="+mn-ea"/>
                <a:cs typeface="+mn-cs"/>
              </a:rPr>
              <a:t>0.0.0.0/32 </a:t>
            </a:r>
            <a:r>
              <a:rPr lang="zh-CN" altLang="en-US" sz="1200" b="0" i="0" kern="1200" dirty="0">
                <a:solidFill>
                  <a:schemeClr val="tx1"/>
                </a:solidFill>
                <a:effectLst/>
                <a:latin typeface="+mn-lt"/>
                <a:ea typeface="+mn-ea"/>
                <a:cs typeface="+mn-cs"/>
              </a:rPr>
              <a:t>可以作为本主机在本网络上的源地址。 </a:t>
            </a:r>
            <a:r>
              <a:rPr lang="en-US" altLang="zh-CN" sz="1200" b="0" i="0" kern="1200" dirty="0">
                <a:solidFill>
                  <a:schemeClr val="tx1"/>
                </a:solidFill>
                <a:effectLst/>
                <a:latin typeface="+mn-lt"/>
                <a:ea typeface="+mn-ea"/>
                <a:cs typeface="+mn-cs"/>
              </a:rPr>
              <a:t>127.0.0.1 </a:t>
            </a:r>
            <a:r>
              <a:rPr lang="zh-CN" altLang="en-US" sz="1200" b="0" i="0" kern="1200" dirty="0">
                <a:solidFill>
                  <a:schemeClr val="tx1"/>
                </a:solidFill>
                <a:effectLst/>
                <a:latin typeface="+mn-lt"/>
                <a:ea typeface="+mn-ea"/>
                <a:cs typeface="+mn-cs"/>
              </a:rPr>
              <a:t>是 回送地址，以它为目的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地址的数据将被立即返回到本机。 </a:t>
            </a:r>
            <a:r>
              <a:rPr lang="en-US" altLang="zh-CN" sz="1200" b="0" i="0" kern="1200" dirty="0">
                <a:solidFill>
                  <a:schemeClr val="tx1"/>
                </a:solidFill>
                <a:effectLst/>
                <a:latin typeface="+mn-lt"/>
                <a:ea typeface="+mn-ea"/>
                <a:cs typeface="+mn-cs"/>
              </a:rPr>
              <a:t>200.10.10.3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类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255.255.255.255 </a:t>
            </a:r>
            <a:r>
              <a:rPr lang="zh-CN" altLang="en-US" sz="1200" b="0" i="0" kern="1200" dirty="0">
                <a:solidFill>
                  <a:schemeClr val="tx1"/>
                </a:solidFill>
                <a:effectLst/>
                <a:latin typeface="+mn-lt"/>
                <a:ea typeface="+mn-ea"/>
                <a:cs typeface="+mn-cs"/>
              </a:rPr>
              <a:t>是广播地址。 </a:t>
            </a:r>
          </a:p>
          <a:p>
            <a:endParaRPr lang="zh-CN" altLang="en-US"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RIP </a:t>
            </a:r>
            <a:r>
              <a:rPr lang="zh-CN" altLang="en-US" sz="1200" b="0" i="0" kern="1200" dirty="0">
                <a:solidFill>
                  <a:schemeClr val="tx1"/>
                </a:solidFill>
                <a:effectLst/>
                <a:latin typeface="+mn-lt"/>
                <a:ea typeface="+mn-ea"/>
                <a:cs typeface="+mn-cs"/>
              </a:rPr>
              <a:t>是一种分布式的基于距离向量的路由选择协议，通过广播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报文来交换路由 信息。 </a:t>
            </a:r>
            <a:r>
              <a:rPr lang="en-US" altLang="zh-CN" sz="1200" b="0" i="0" kern="1200" dirty="0">
                <a:solidFill>
                  <a:schemeClr val="tx1"/>
                </a:solidFill>
                <a:effectLst/>
                <a:latin typeface="+mn-lt"/>
                <a:ea typeface="+mn-ea"/>
                <a:cs typeface="+mn-cs"/>
              </a:rPr>
              <a:t>OSPF </a:t>
            </a:r>
            <a:r>
              <a:rPr lang="zh-CN" altLang="en-US" sz="1200" b="0" i="0" kern="1200" dirty="0">
                <a:solidFill>
                  <a:schemeClr val="tx1"/>
                </a:solidFill>
                <a:effectLst/>
                <a:latin typeface="+mn-lt"/>
                <a:ea typeface="+mn-ea"/>
                <a:cs typeface="+mn-cs"/>
              </a:rPr>
              <a:t>是一个内部网关协议，不使用传输协议，如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，而是直接用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包封 装它的数据。 </a:t>
            </a:r>
            <a:r>
              <a:rPr lang="en-US" altLang="zh-CN" sz="1200" b="0" i="0" kern="1200" dirty="0">
                <a:solidFill>
                  <a:schemeClr val="tx1"/>
                </a:solidFill>
                <a:effectLst/>
                <a:latin typeface="+mn-lt"/>
                <a:ea typeface="+mn-ea"/>
                <a:cs typeface="+mn-cs"/>
              </a:rPr>
              <a:t>BGP </a:t>
            </a:r>
            <a:r>
              <a:rPr lang="zh-CN" altLang="en-US" sz="1200" b="0" i="0" kern="1200" dirty="0">
                <a:solidFill>
                  <a:schemeClr val="tx1"/>
                </a:solidFill>
                <a:effectLst/>
                <a:latin typeface="+mn-lt"/>
                <a:ea typeface="+mn-ea"/>
                <a:cs typeface="+mn-cs"/>
              </a:rPr>
              <a:t>是一个外部网关协议，用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封装它的数据。因此答案选 </a:t>
            </a:r>
            <a:r>
              <a:rPr lang="en-US" altLang="zh-CN" sz="1200" b="0" i="0" kern="1200" dirty="0">
                <a:solidFill>
                  <a:schemeClr val="tx1"/>
                </a:solidFill>
                <a:effectLst/>
                <a:latin typeface="+mn-lt"/>
                <a:ea typeface="+mn-ea"/>
                <a:cs typeface="+mn-cs"/>
              </a:rPr>
              <a:t>D</a:t>
            </a:r>
            <a:endParaRPr lang="zh-CN" altLang="en-US"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这个网络有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位的主机号，平均分成 </a:t>
            </a:r>
            <a:r>
              <a:rPr lang="en-US" altLang="zh-CN" sz="1200" b="0" i="0" kern="1200" dirty="0">
                <a:solidFill>
                  <a:schemeClr val="tx1"/>
                </a:solidFill>
                <a:effectLst/>
                <a:latin typeface="+mn-lt"/>
                <a:ea typeface="+mn-ea"/>
                <a:cs typeface="+mn-cs"/>
              </a:rPr>
              <a:t>128 </a:t>
            </a:r>
            <a:r>
              <a:rPr lang="zh-CN" altLang="en-US" sz="1200" b="0" i="0" kern="1200" dirty="0">
                <a:solidFill>
                  <a:schemeClr val="tx1"/>
                </a:solidFill>
                <a:effectLst/>
                <a:latin typeface="+mn-lt"/>
                <a:ea typeface="+mn-ea"/>
                <a:cs typeface="+mn-cs"/>
              </a:rPr>
              <a:t>个规模相同的子网，每位个子网有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位 的子网号， </a:t>
            </a:r>
            <a:r>
              <a:rPr lang="en-US" altLang="zh-CN" sz="1200" b="0" i="0" kern="1200" dirty="0">
                <a:solidFill>
                  <a:schemeClr val="tx1"/>
                </a:solidFill>
                <a:effectLst/>
                <a:latin typeface="+mn-lt"/>
                <a:ea typeface="+mn-ea"/>
                <a:cs typeface="+mn-cs"/>
              </a:rPr>
              <a:t>9 </a:t>
            </a:r>
            <a:r>
              <a:rPr lang="zh-CN" altLang="en-US" sz="1200" b="0" i="0" kern="1200" dirty="0">
                <a:solidFill>
                  <a:schemeClr val="tx1"/>
                </a:solidFill>
                <a:effectLst/>
                <a:latin typeface="+mn-lt"/>
                <a:ea typeface="+mn-ea"/>
                <a:cs typeface="+mn-cs"/>
              </a:rPr>
              <a:t>位主机号。除去一个网络地址和广播地址，可分配的最大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地址个数是 </a:t>
            </a:r>
            <a:r>
              <a:rPr lang="en-US" altLang="zh-CN" sz="1200" b="0" i="0" kern="1200" dirty="0">
                <a:solidFill>
                  <a:schemeClr val="tx1"/>
                </a:solidFill>
                <a:effectLst/>
                <a:latin typeface="+mn-lt"/>
                <a:ea typeface="+mn-ea"/>
                <a:cs typeface="+mn-cs"/>
              </a:rPr>
              <a:t>29-2 = 512-2 = 510</a:t>
            </a:r>
            <a:r>
              <a:rPr lang="zh-CN" altLang="en-US" sz="1200" b="0" i="0" kern="1200" dirty="0">
                <a:solidFill>
                  <a:schemeClr val="tx1"/>
                </a:solidFill>
                <a:effectLst/>
                <a:latin typeface="+mn-lt"/>
                <a:ea typeface="+mn-ea"/>
                <a:cs typeface="+mn-cs"/>
              </a:rPr>
              <a:t>，故答案选 </a:t>
            </a:r>
            <a:r>
              <a:rPr lang="en-US" altLang="zh-CN" sz="1200" b="0" i="0" kern="1200" dirty="0">
                <a:solidFill>
                  <a:schemeClr val="tx1"/>
                </a:solidFill>
                <a:effectLst/>
                <a:latin typeface="+mn-lt"/>
                <a:ea typeface="+mn-ea"/>
                <a:cs typeface="+mn-cs"/>
              </a:rPr>
              <a:t>C</a:t>
            </a:r>
            <a:endParaRPr lang="zh-CN" altLang="en-US"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这个网络有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位的主机号，平均分成 </a:t>
            </a:r>
            <a:r>
              <a:rPr lang="en-US" altLang="zh-CN" sz="1200" b="0" i="0" kern="1200" dirty="0">
                <a:solidFill>
                  <a:schemeClr val="tx1"/>
                </a:solidFill>
                <a:effectLst/>
                <a:latin typeface="+mn-lt"/>
                <a:ea typeface="+mn-ea"/>
                <a:cs typeface="+mn-cs"/>
              </a:rPr>
              <a:t>128 </a:t>
            </a:r>
            <a:r>
              <a:rPr lang="zh-CN" altLang="en-US" sz="1200" b="0" i="0" kern="1200" dirty="0">
                <a:solidFill>
                  <a:schemeClr val="tx1"/>
                </a:solidFill>
                <a:effectLst/>
                <a:latin typeface="+mn-lt"/>
                <a:ea typeface="+mn-ea"/>
                <a:cs typeface="+mn-cs"/>
              </a:rPr>
              <a:t>个规模相同的子网，每位个子网有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位 的子网号， </a:t>
            </a:r>
            <a:r>
              <a:rPr lang="en-US" altLang="zh-CN" sz="1200" b="0" i="0" kern="1200" dirty="0">
                <a:solidFill>
                  <a:schemeClr val="tx1"/>
                </a:solidFill>
                <a:effectLst/>
                <a:latin typeface="+mn-lt"/>
                <a:ea typeface="+mn-ea"/>
                <a:cs typeface="+mn-cs"/>
              </a:rPr>
              <a:t>9 </a:t>
            </a:r>
            <a:r>
              <a:rPr lang="zh-CN" altLang="en-US" sz="1200" b="0" i="0" kern="1200" dirty="0">
                <a:solidFill>
                  <a:schemeClr val="tx1"/>
                </a:solidFill>
                <a:effectLst/>
                <a:latin typeface="+mn-lt"/>
                <a:ea typeface="+mn-ea"/>
                <a:cs typeface="+mn-cs"/>
              </a:rPr>
              <a:t>位主机号。除去一个网络地址和广播地址，可分配的最大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地址个数是 </a:t>
            </a:r>
            <a:r>
              <a:rPr lang="en-US" altLang="zh-CN" sz="1200" b="0" i="0" kern="1200" dirty="0">
                <a:solidFill>
                  <a:schemeClr val="tx1"/>
                </a:solidFill>
                <a:effectLst/>
                <a:latin typeface="+mn-lt"/>
                <a:ea typeface="+mn-ea"/>
                <a:cs typeface="+mn-cs"/>
              </a:rPr>
              <a:t>29-2 = 512-2 = 510</a:t>
            </a:r>
            <a:r>
              <a:rPr lang="zh-CN" altLang="en-US" sz="1200" b="0" i="0" kern="1200" dirty="0">
                <a:solidFill>
                  <a:schemeClr val="tx1"/>
                </a:solidFill>
                <a:effectLst/>
                <a:latin typeface="+mn-lt"/>
                <a:ea typeface="+mn-ea"/>
                <a:cs typeface="+mn-cs"/>
              </a:rPr>
              <a:t>，故答案选 </a:t>
            </a:r>
            <a:r>
              <a:rPr lang="en-US" altLang="zh-CN" sz="1200" b="0" i="0" kern="1200" dirty="0">
                <a:solidFill>
                  <a:schemeClr val="tx1"/>
                </a:solidFill>
                <a:effectLst/>
                <a:latin typeface="+mn-lt"/>
                <a:ea typeface="+mn-ea"/>
                <a:cs typeface="+mn-cs"/>
              </a:rPr>
              <a:t>C</a:t>
            </a:r>
            <a:endParaRPr lang="zh-CN" altLang="en-US"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这个网络有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位的主机号，平均分成 </a:t>
            </a:r>
            <a:r>
              <a:rPr lang="en-US" altLang="zh-CN" sz="1200" b="0" i="0" kern="1200" dirty="0">
                <a:solidFill>
                  <a:schemeClr val="tx1"/>
                </a:solidFill>
                <a:effectLst/>
                <a:latin typeface="+mn-lt"/>
                <a:ea typeface="+mn-ea"/>
                <a:cs typeface="+mn-cs"/>
              </a:rPr>
              <a:t>128 </a:t>
            </a:r>
            <a:r>
              <a:rPr lang="zh-CN" altLang="en-US" sz="1200" b="0" i="0" kern="1200" dirty="0">
                <a:solidFill>
                  <a:schemeClr val="tx1"/>
                </a:solidFill>
                <a:effectLst/>
                <a:latin typeface="+mn-lt"/>
                <a:ea typeface="+mn-ea"/>
                <a:cs typeface="+mn-cs"/>
              </a:rPr>
              <a:t>个规模相同的子网，每位个子网有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位 的子网号， </a:t>
            </a:r>
            <a:r>
              <a:rPr lang="en-US" altLang="zh-CN" sz="1200" b="0" i="0" kern="1200" dirty="0">
                <a:solidFill>
                  <a:schemeClr val="tx1"/>
                </a:solidFill>
                <a:effectLst/>
                <a:latin typeface="+mn-lt"/>
                <a:ea typeface="+mn-ea"/>
                <a:cs typeface="+mn-cs"/>
              </a:rPr>
              <a:t>9 </a:t>
            </a:r>
            <a:r>
              <a:rPr lang="zh-CN" altLang="en-US" sz="1200" b="0" i="0" kern="1200" dirty="0">
                <a:solidFill>
                  <a:schemeClr val="tx1"/>
                </a:solidFill>
                <a:effectLst/>
                <a:latin typeface="+mn-lt"/>
                <a:ea typeface="+mn-ea"/>
                <a:cs typeface="+mn-cs"/>
              </a:rPr>
              <a:t>位主机号。除去一个网络地址和广播地址，可分配的最大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地址个数是 </a:t>
            </a:r>
            <a:r>
              <a:rPr lang="en-US" altLang="zh-CN" sz="1200" b="0" i="0" kern="1200" dirty="0">
                <a:solidFill>
                  <a:schemeClr val="tx1"/>
                </a:solidFill>
                <a:effectLst/>
                <a:latin typeface="+mn-lt"/>
                <a:ea typeface="+mn-ea"/>
                <a:cs typeface="+mn-cs"/>
              </a:rPr>
              <a:t>29-2 = 512-2 = 510</a:t>
            </a:r>
            <a:r>
              <a:rPr lang="zh-CN" altLang="en-US" sz="1200" b="0" i="0" kern="1200" dirty="0">
                <a:solidFill>
                  <a:schemeClr val="tx1"/>
                </a:solidFill>
                <a:effectLst/>
                <a:latin typeface="+mn-lt"/>
                <a:ea typeface="+mn-ea"/>
                <a:cs typeface="+mn-cs"/>
              </a:rPr>
              <a:t>，故答案选 </a:t>
            </a:r>
            <a:r>
              <a:rPr lang="en-US" altLang="zh-CN" sz="1200" b="0" i="0" kern="1200" dirty="0">
                <a:solidFill>
                  <a:schemeClr val="tx1"/>
                </a:solidFill>
                <a:effectLst/>
                <a:latin typeface="+mn-lt"/>
                <a:ea typeface="+mn-ea"/>
                <a:cs typeface="+mn-cs"/>
              </a:rPr>
              <a:t>C</a:t>
            </a:r>
            <a:endParaRPr lang="zh-CN" altLang="en-US"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按照慢开始算法，发送窗口 </a:t>
            </a:r>
            <a:r>
              <a:rPr lang="en-US" altLang="zh-CN" sz="1200" b="0" i="0" kern="1200" dirty="0">
                <a:solidFill>
                  <a:schemeClr val="tx1"/>
                </a:solidFill>
                <a:effectLst/>
                <a:latin typeface="+mn-lt"/>
                <a:ea typeface="+mn-ea"/>
                <a:cs typeface="+mn-cs"/>
              </a:rPr>
              <a:t>= min{</a:t>
            </a:r>
            <a:r>
              <a:rPr lang="zh-CN" altLang="en-US" sz="1200" b="0" i="0" kern="1200" dirty="0">
                <a:solidFill>
                  <a:schemeClr val="tx1"/>
                </a:solidFill>
                <a:effectLst/>
                <a:latin typeface="+mn-lt"/>
                <a:ea typeface="+mn-ea"/>
                <a:cs typeface="+mn-cs"/>
              </a:rPr>
              <a:t>拥塞窗口，接收窗口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，初始的拥塞窗口为最大报 文段长度 </a:t>
            </a:r>
            <a:r>
              <a:rPr lang="en-US" altLang="zh-CN" sz="1200" b="0" i="0" kern="1200" dirty="0">
                <a:solidFill>
                  <a:schemeClr val="tx1"/>
                </a:solidFill>
                <a:effectLst/>
                <a:latin typeface="+mn-lt"/>
                <a:ea typeface="+mn-ea"/>
                <a:cs typeface="+mn-cs"/>
              </a:rPr>
              <a:t>1KB</a:t>
            </a:r>
            <a:r>
              <a:rPr lang="zh-CN" altLang="en-US" sz="1200" b="0" i="0" kern="1200" dirty="0">
                <a:solidFill>
                  <a:schemeClr val="tx1"/>
                </a:solidFill>
                <a:effectLst/>
                <a:latin typeface="+mn-lt"/>
                <a:ea typeface="+mn-ea"/>
                <a:cs typeface="+mn-cs"/>
              </a:rPr>
              <a:t>。每经过一个 </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，拥塞窗口翻倍，因此需至至少经过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，发送窗口才 能达到 </a:t>
            </a:r>
            <a:r>
              <a:rPr lang="en-US" altLang="zh-CN" sz="1200" b="0" i="0" kern="1200" dirty="0">
                <a:solidFill>
                  <a:schemeClr val="tx1"/>
                </a:solidFill>
                <a:effectLst/>
                <a:latin typeface="+mn-lt"/>
                <a:ea typeface="+mn-ea"/>
                <a:cs typeface="+mn-cs"/>
              </a:rPr>
              <a:t>32KB</a:t>
            </a:r>
            <a:r>
              <a:rPr lang="zh-CN" altLang="en-US" sz="1200" b="0" i="0" kern="1200" dirty="0">
                <a:solidFill>
                  <a:schemeClr val="tx1"/>
                </a:solidFill>
                <a:effectLst/>
                <a:latin typeface="+mn-lt"/>
                <a:ea typeface="+mn-ea"/>
                <a:cs typeface="+mn-cs"/>
              </a:rPr>
              <a:t>，所以答案选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按照慢开始算法，发送窗口 </a:t>
            </a:r>
            <a:r>
              <a:rPr lang="en-US" altLang="zh-CN" sz="1200" b="0" i="0" kern="1200" dirty="0">
                <a:solidFill>
                  <a:schemeClr val="tx1"/>
                </a:solidFill>
                <a:effectLst/>
                <a:latin typeface="+mn-lt"/>
                <a:ea typeface="+mn-ea"/>
                <a:cs typeface="+mn-cs"/>
              </a:rPr>
              <a:t>= min{</a:t>
            </a:r>
            <a:r>
              <a:rPr lang="zh-CN" altLang="en-US" sz="1200" b="0" i="0" kern="1200" dirty="0">
                <a:solidFill>
                  <a:schemeClr val="tx1"/>
                </a:solidFill>
                <a:effectLst/>
                <a:latin typeface="+mn-lt"/>
                <a:ea typeface="+mn-ea"/>
                <a:cs typeface="+mn-cs"/>
              </a:rPr>
              <a:t>拥塞窗口，接收窗口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，初始的拥塞窗口为最大报 文段长度 </a:t>
            </a:r>
            <a:r>
              <a:rPr lang="en-US" altLang="zh-CN" sz="1200" b="0" i="0" kern="1200" dirty="0">
                <a:solidFill>
                  <a:schemeClr val="tx1"/>
                </a:solidFill>
                <a:effectLst/>
                <a:latin typeface="+mn-lt"/>
                <a:ea typeface="+mn-ea"/>
                <a:cs typeface="+mn-cs"/>
              </a:rPr>
              <a:t>1KB</a:t>
            </a:r>
            <a:r>
              <a:rPr lang="zh-CN" altLang="en-US" sz="1200" b="0" i="0" kern="1200" dirty="0">
                <a:solidFill>
                  <a:schemeClr val="tx1"/>
                </a:solidFill>
                <a:effectLst/>
                <a:latin typeface="+mn-lt"/>
                <a:ea typeface="+mn-ea"/>
                <a:cs typeface="+mn-cs"/>
              </a:rPr>
              <a:t>。每经过一个 </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，拥塞窗口翻倍，因此需至至少经过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，发送窗口才 能达到 </a:t>
            </a:r>
            <a:r>
              <a:rPr lang="en-US" altLang="zh-CN" sz="1200" b="0" i="0" kern="1200" dirty="0">
                <a:solidFill>
                  <a:schemeClr val="tx1"/>
                </a:solidFill>
                <a:effectLst/>
                <a:latin typeface="+mn-lt"/>
                <a:ea typeface="+mn-ea"/>
                <a:cs typeface="+mn-cs"/>
              </a:rPr>
              <a:t>32KB</a:t>
            </a:r>
            <a:r>
              <a:rPr lang="zh-CN" altLang="en-US" sz="1200" b="0" i="0" kern="1200" dirty="0">
                <a:solidFill>
                  <a:schemeClr val="tx1"/>
                </a:solidFill>
                <a:effectLst/>
                <a:latin typeface="+mn-lt"/>
                <a:ea typeface="+mn-ea"/>
                <a:cs typeface="+mn-cs"/>
              </a:rPr>
              <a:t>，所以答案选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】B</a:t>
            </a:r>
          </a:p>
          <a:p>
            <a:endParaRPr lang="zh-CN" altLang="en-US"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FTP </a:t>
            </a:r>
            <a:r>
              <a:rPr lang="zh-CN" altLang="en-US" sz="1200" b="0" i="0" kern="1200" dirty="0">
                <a:solidFill>
                  <a:schemeClr val="tx1"/>
                </a:solidFill>
                <a:effectLst/>
                <a:latin typeface="+mn-lt"/>
                <a:ea typeface="+mn-ea"/>
                <a:cs typeface="+mn-cs"/>
              </a:rPr>
              <a:t>协议使用控制连接和数据连接，控制连接存在于整个 </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会话过程中，数据连 接在每次文件传输时才建立，传输结束就关闭，选项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是正确的。默认情况下 </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协议 使用 </a:t>
            </a:r>
            <a:r>
              <a:rPr lang="en-US" altLang="zh-CN" sz="1200" b="0" i="0" kern="1200" dirty="0">
                <a:solidFill>
                  <a:schemeClr val="tx1"/>
                </a:solidFill>
                <a:effectLst/>
                <a:latin typeface="+mn-lt"/>
                <a:ea typeface="+mn-ea"/>
                <a:cs typeface="+mn-cs"/>
              </a:rPr>
              <a:t>TCP20 </a:t>
            </a:r>
            <a:r>
              <a:rPr lang="zh-CN" altLang="en-US" sz="1200" b="0" i="0" kern="1200" dirty="0">
                <a:solidFill>
                  <a:schemeClr val="tx1"/>
                </a:solidFill>
                <a:effectLst/>
                <a:latin typeface="+mn-lt"/>
                <a:ea typeface="+mn-ea"/>
                <a:cs typeface="+mn-cs"/>
              </a:rPr>
              <a:t>端口进行数据连接， </a:t>
            </a:r>
            <a:r>
              <a:rPr lang="en-US" altLang="zh-CN" sz="1200" b="0" i="0" kern="1200" dirty="0">
                <a:solidFill>
                  <a:schemeClr val="tx1"/>
                </a:solidFill>
                <a:effectLst/>
                <a:latin typeface="+mn-lt"/>
                <a:ea typeface="+mn-ea"/>
                <a:cs typeface="+mn-cs"/>
              </a:rPr>
              <a:t>TCP21 </a:t>
            </a:r>
            <a:r>
              <a:rPr lang="zh-CN" altLang="en-US" sz="1200" b="0" i="0" kern="1200" dirty="0">
                <a:solidFill>
                  <a:schemeClr val="tx1"/>
                </a:solidFill>
                <a:effectLst/>
                <a:latin typeface="+mn-lt"/>
                <a:ea typeface="+mn-ea"/>
                <a:cs typeface="+mn-cs"/>
              </a:rPr>
              <a:t>端口进行控制连接。但是是否使用 </a:t>
            </a:r>
            <a:r>
              <a:rPr lang="en-US" altLang="zh-CN" sz="1200" b="0" i="0" kern="1200" dirty="0">
                <a:solidFill>
                  <a:schemeClr val="tx1"/>
                </a:solidFill>
                <a:effectLst/>
                <a:latin typeface="+mn-lt"/>
                <a:ea typeface="+mn-ea"/>
                <a:cs typeface="+mn-cs"/>
              </a:rPr>
              <a:t>TCP20 </a:t>
            </a:r>
            <a:r>
              <a:rPr lang="zh-CN" altLang="en-US" sz="1200" b="0" i="0" kern="1200" dirty="0">
                <a:solidFill>
                  <a:schemeClr val="tx1"/>
                </a:solidFill>
                <a:effectLst/>
                <a:latin typeface="+mn-lt"/>
                <a:ea typeface="+mn-ea"/>
                <a:cs typeface="+mn-cs"/>
              </a:rPr>
              <a:t>端口建立 数据连接与传输模式有关，主动方式使用 </a:t>
            </a:r>
            <a:r>
              <a:rPr lang="en-US" altLang="zh-CN" sz="1200" b="0" i="0" kern="1200" dirty="0">
                <a:solidFill>
                  <a:schemeClr val="tx1"/>
                </a:solidFill>
                <a:effectLst/>
                <a:latin typeface="+mn-lt"/>
                <a:ea typeface="+mn-ea"/>
                <a:cs typeface="+mn-cs"/>
              </a:rPr>
              <a:t>TCP20 </a:t>
            </a:r>
            <a:r>
              <a:rPr lang="zh-CN" altLang="en-US" sz="1200" b="0" i="0" kern="1200" dirty="0">
                <a:solidFill>
                  <a:schemeClr val="tx1"/>
                </a:solidFill>
                <a:effectLst/>
                <a:latin typeface="+mn-lt"/>
                <a:ea typeface="+mn-ea"/>
                <a:cs typeface="+mn-cs"/>
              </a:rPr>
              <a:t>端口，被动方式由服务器和客户端自行协商 决定，选项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错，选项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对。所以答案选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FTP </a:t>
            </a:r>
            <a:r>
              <a:rPr lang="zh-CN" altLang="en-US" sz="1200" b="0" i="0" kern="1200" dirty="0">
                <a:solidFill>
                  <a:schemeClr val="tx1"/>
                </a:solidFill>
                <a:effectLst/>
                <a:latin typeface="+mn-lt"/>
                <a:ea typeface="+mn-ea"/>
                <a:cs typeface="+mn-cs"/>
              </a:rPr>
              <a:t>协议使用控制连接和数据连接，控制连接存在于整个 </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会话过程中，数据连 接在每次文件传输时才建立，传输结束就关闭，选项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是正确的。默认情况下 </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协议 使用 </a:t>
            </a:r>
            <a:r>
              <a:rPr lang="en-US" altLang="zh-CN" sz="1200" b="0" i="0" kern="1200" dirty="0">
                <a:solidFill>
                  <a:schemeClr val="tx1"/>
                </a:solidFill>
                <a:effectLst/>
                <a:latin typeface="+mn-lt"/>
                <a:ea typeface="+mn-ea"/>
                <a:cs typeface="+mn-cs"/>
              </a:rPr>
              <a:t>TCP20 </a:t>
            </a:r>
            <a:r>
              <a:rPr lang="zh-CN" altLang="en-US" sz="1200" b="0" i="0" kern="1200" dirty="0">
                <a:solidFill>
                  <a:schemeClr val="tx1"/>
                </a:solidFill>
                <a:effectLst/>
                <a:latin typeface="+mn-lt"/>
                <a:ea typeface="+mn-ea"/>
                <a:cs typeface="+mn-cs"/>
              </a:rPr>
              <a:t>端口进行数据连接， </a:t>
            </a:r>
            <a:r>
              <a:rPr lang="en-US" altLang="zh-CN" sz="1200" b="0" i="0" kern="1200" dirty="0">
                <a:solidFill>
                  <a:schemeClr val="tx1"/>
                </a:solidFill>
                <a:effectLst/>
                <a:latin typeface="+mn-lt"/>
                <a:ea typeface="+mn-ea"/>
                <a:cs typeface="+mn-cs"/>
              </a:rPr>
              <a:t>TCP21 </a:t>
            </a:r>
            <a:r>
              <a:rPr lang="zh-CN" altLang="en-US" sz="1200" b="0" i="0" kern="1200" dirty="0">
                <a:solidFill>
                  <a:schemeClr val="tx1"/>
                </a:solidFill>
                <a:effectLst/>
                <a:latin typeface="+mn-lt"/>
                <a:ea typeface="+mn-ea"/>
                <a:cs typeface="+mn-cs"/>
              </a:rPr>
              <a:t>端口进行控制连接。但是是否使用 </a:t>
            </a:r>
            <a:r>
              <a:rPr lang="en-US" altLang="zh-CN" sz="1200" b="0" i="0" kern="1200" dirty="0">
                <a:solidFill>
                  <a:schemeClr val="tx1"/>
                </a:solidFill>
                <a:effectLst/>
                <a:latin typeface="+mn-lt"/>
                <a:ea typeface="+mn-ea"/>
                <a:cs typeface="+mn-cs"/>
              </a:rPr>
              <a:t>TCP20 </a:t>
            </a:r>
            <a:r>
              <a:rPr lang="zh-CN" altLang="en-US" sz="1200" b="0" i="0" kern="1200" dirty="0">
                <a:solidFill>
                  <a:schemeClr val="tx1"/>
                </a:solidFill>
                <a:effectLst/>
                <a:latin typeface="+mn-lt"/>
                <a:ea typeface="+mn-ea"/>
                <a:cs typeface="+mn-cs"/>
              </a:rPr>
              <a:t>端口建立 数据连接与传输模式有关，主动方式使用 </a:t>
            </a:r>
            <a:r>
              <a:rPr lang="en-US" altLang="zh-CN" sz="1200" b="0" i="0" kern="1200" dirty="0">
                <a:solidFill>
                  <a:schemeClr val="tx1"/>
                </a:solidFill>
                <a:effectLst/>
                <a:latin typeface="+mn-lt"/>
                <a:ea typeface="+mn-ea"/>
                <a:cs typeface="+mn-cs"/>
              </a:rPr>
              <a:t>TCP20 </a:t>
            </a:r>
            <a:r>
              <a:rPr lang="zh-CN" altLang="en-US" sz="1200" b="0" i="0" kern="1200" dirty="0">
                <a:solidFill>
                  <a:schemeClr val="tx1"/>
                </a:solidFill>
                <a:effectLst/>
                <a:latin typeface="+mn-lt"/>
                <a:ea typeface="+mn-ea"/>
                <a:cs typeface="+mn-cs"/>
              </a:rPr>
              <a:t>端口，被动方式由服务器和客户端自行协商 决定，选项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错，选项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对。所以答案选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t0 </a:t>
            </a:r>
            <a:r>
              <a:rPr lang="zh-CN" altLang="en-US" sz="1200" b="0" i="0" kern="1200" dirty="0">
                <a:solidFill>
                  <a:schemeClr val="tx1"/>
                </a:solidFill>
                <a:effectLst/>
                <a:latin typeface="+mn-lt"/>
                <a:ea typeface="+mn-ea"/>
                <a:cs typeface="+mn-cs"/>
              </a:rPr>
              <a:t>时刻到 </a:t>
            </a:r>
            <a:r>
              <a:rPr lang="en-US" altLang="zh-CN" sz="1200" b="0" i="0" kern="1200" dirty="0">
                <a:solidFill>
                  <a:schemeClr val="tx1"/>
                </a:solidFill>
                <a:effectLst/>
                <a:latin typeface="+mn-lt"/>
                <a:ea typeface="+mn-ea"/>
                <a:cs typeface="+mn-cs"/>
              </a:rPr>
              <a:t>t1 </a:t>
            </a:r>
            <a:r>
              <a:rPr lang="zh-CN" altLang="en-US" sz="1200" b="0" i="0" kern="1200" dirty="0">
                <a:solidFill>
                  <a:schemeClr val="tx1"/>
                </a:solidFill>
                <a:effectLst/>
                <a:latin typeface="+mn-lt"/>
                <a:ea typeface="+mn-ea"/>
                <a:cs typeface="+mn-cs"/>
              </a:rPr>
              <a:t>时刻期间，甲方可以断定乙方已正确接收了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个数据帧，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分别是 </a:t>
            </a:r>
            <a:r>
              <a:rPr lang="en-US" altLang="zh-CN" sz="1200" b="0" i="0" kern="1200" dirty="0">
                <a:solidFill>
                  <a:schemeClr val="tx1"/>
                </a:solidFill>
                <a:effectLst/>
                <a:latin typeface="+mn-lt"/>
                <a:ea typeface="+mn-ea"/>
                <a:cs typeface="+mn-cs"/>
              </a:rPr>
              <a:t>$S</a:t>
            </a:r>
            <a:r>
              <a:rPr lang="en-US" altLang="zh-CN" sz="1200" b="0" i="1" kern="1200" dirty="0">
                <a:solidFill>
                  <a:schemeClr val="tx1"/>
                </a:solidFill>
                <a:effectLst/>
                <a:latin typeface="+mn-lt"/>
                <a:ea typeface="+mn-ea"/>
                <a:cs typeface="+mn-cs"/>
              </a:rPr>
              <a:t>{0,0}</a:t>
            </a:r>
            <a:r>
              <a:rPr lang="zh-CN" altLang="en-US" sz="1200" b="0" i="1" kern="1200" dirty="0">
                <a:solidFill>
                  <a:schemeClr val="tx1"/>
                </a:solidFill>
                <a:effectLst/>
                <a:latin typeface="+mn-lt"/>
                <a:ea typeface="+mn-ea"/>
                <a:cs typeface="+mn-cs"/>
              </a:rPr>
              <a:t>、 </a:t>
            </a:r>
            <a:r>
              <a:rPr lang="en-US" altLang="zh-CN" sz="1200" b="0" i="1" kern="1200" dirty="0">
                <a:solidFill>
                  <a:schemeClr val="tx1"/>
                </a:solidFill>
                <a:effectLst/>
                <a:latin typeface="+mn-lt"/>
                <a:ea typeface="+mn-ea"/>
                <a:cs typeface="+mn-cs"/>
              </a:rPr>
              <a:t>S</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S_{2,0}$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)R</a:t>
            </a:r>
            <a:r>
              <a:rPr lang="en-US" altLang="zh-CN" sz="1200" b="0" i="0" kern="1200" baseline="-250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 说明乙发送的数据帧确认号是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，即希望甲发送序号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的数据帧，说明 乙已经接收了序号为 </a:t>
            </a:r>
            <a:r>
              <a:rPr lang="en-US" altLang="zh-CN" sz="1200" b="0" i="0" kern="1200" dirty="0">
                <a:solidFill>
                  <a:schemeClr val="tx1"/>
                </a:solidFill>
                <a:effectLst/>
                <a:latin typeface="+mn-lt"/>
                <a:ea typeface="+mn-ea"/>
                <a:cs typeface="+mn-cs"/>
              </a:rPr>
              <a:t>0~2 </a:t>
            </a:r>
            <a:r>
              <a:rPr lang="zh-CN" altLang="en-US" sz="1200" b="0" i="0" kern="1200" dirty="0">
                <a:solidFill>
                  <a:schemeClr val="tx1"/>
                </a:solidFill>
                <a:effectLst/>
                <a:latin typeface="+mn-lt"/>
                <a:ea typeface="+mn-ea"/>
                <a:cs typeface="+mn-cs"/>
              </a:rPr>
              <a:t>的数据帧。</a:t>
            </a:r>
            <a:endParaRPr lang="zh-CN" altLang="en-US"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t0 </a:t>
            </a:r>
            <a:r>
              <a:rPr lang="zh-CN" altLang="en-US" sz="1200" b="0" i="0" kern="1200" dirty="0">
                <a:solidFill>
                  <a:schemeClr val="tx1"/>
                </a:solidFill>
                <a:effectLst/>
                <a:latin typeface="+mn-lt"/>
                <a:ea typeface="+mn-ea"/>
                <a:cs typeface="+mn-cs"/>
              </a:rPr>
              <a:t>时刻到 </a:t>
            </a:r>
            <a:r>
              <a:rPr lang="en-US" altLang="zh-CN" sz="1200" b="0" i="0" kern="1200" dirty="0">
                <a:solidFill>
                  <a:schemeClr val="tx1"/>
                </a:solidFill>
                <a:effectLst/>
                <a:latin typeface="+mn-lt"/>
                <a:ea typeface="+mn-ea"/>
                <a:cs typeface="+mn-cs"/>
              </a:rPr>
              <a:t>t1 </a:t>
            </a:r>
            <a:r>
              <a:rPr lang="zh-CN" altLang="en-US" sz="1200" b="0" i="0" kern="1200" dirty="0">
                <a:solidFill>
                  <a:schemeClr val="tx1"/>
                </a:solidFill>
                <a:effectLst/>
                <a:latin typeface="+mn-lt"/>
                <a:ea typeface="+mn-ea"/>
                <a:cs typeface="+mn-cs"/>
              </a:rPr>
              <a:t>时刻期间，甲方可以断定乙方已正确接收了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个数据帧，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分别是 </a:t>
            </a:r>
            <a:r>
              <a:rPr lang="en-US" altLang="zh-CN" sz="1200" b="0" i="0" kern="1200" dirty="0">
                <a:solidFill>
                  <a:schemeClr val="tx1"/>
                </a:solidFill>
                <a:effectLst/>
                <a:latin typeface="+mn-lt"/>
                <a:ea typeface="+mn-ea"/>
                <a:cs typeface="+mn-cs"/>
              </a:rPr>
              <a:t>$S</a:t>
            </a:r>
            <a:r>
              <a:rPr lang="en-US" altLang="zh-CN" sz="1200" b="0" i="1" kern="1200" dirty="0">
                <a:solidFill>
                  <a:schemeClr val="tx1"/>
                </a:solidFill>
                <a:effectLst/>
                <a:latin typeface="+mn-lt"/>
                <a:ea typeface="+mn-ea"/>
                <a:cs typeface="+mn-cs"/>
              </a:rPr>
              <a:t>{0,0}</a:t>
            </a:r>
            <a:r>
              <a:rPr lang="zh-CN" altLang="en-US" sz="1200" b="0" i="1" kern="1200" dirty="0">
                <a:solidFill>
                  <a:schemeClr val="tx1"/>
                </a:solidFill>
                <a:effectLst/>
                <a:latin typeface="+mn-lt"/>
                <a:ea typeface="+mn-ea"/>
                <a:cs typeface="+mn-cs"/>
              </a:rPr>
              <a:t>、 </a:t>
            </a:r>
            <a:r>
              <a:rPr lang="en-US" altLang="zh-CN" sz="1200" b="0" i="1" kern="1200" dirty="0">
                <a:solidFill>
                  <a:schemeClr val="tx1"/>
                </a:solidFill>
                <a:effectLst/>
                <a:latin typeface="+mn-lt"/>
                <a:ea typeface="+mn-ea"/>
                <a:cs typeface="+mn-cs"/>
              </a:rPr>
              <a:t>S</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S_{2,0}$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)R</a:t>
            </a:r>
            <a:r>
              <a:rPr lang="en-US" altLang="zh-CN" sz="1200" b="0" i="0" kern="1200" baseline="-250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 说明乙发送的数据帧确认号是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，即希望甲发送序号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的数据帧，说明 乙已经接收了序号为 </a:t>
            </a:r>
            <a:r>
              <a:rPr lang="en-US" altLang="zh-CN" sz="1200" b="0" i="0" kern="1200" dirty="0">
                <a:solidFill>
                  <a:schemeClr val="tx1"/>
                </a:solidFill>
                <a:effectLst/>
                <a:latin typeface="+mn-lt"/>
                <a:ea typeface="+mn-ea"/>
                <a:cs typeface="+mn-cs"/>
              </a:rPr>
              <a:t>0~2 </a:t>
            </a:r>
            <a:r>
              <a:rPr lang="zh-CN" altLang="en-US" sz="1200" b="0" i="0" kern="1200" dirty="0">
                <a:solidFill>
                  <a:schemeClr val="tx1"/>
                </a:solidFill>
                <a:effectLst/>
                <a:latin typeface="+mn-lt"/>
                <a:ea typeface="+mn-ea"/>
                <a:cs typeface="+mn-cs"/>
              </a:rPr>
              <a:t>的数据帧。</a:t>
            </a:r>
            <a:endParaRPr lang="zh-CN" altLang="en-US"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）从 </a:t>
            </a:r>
            <a:r>
              <a:rPr lang="en-US" altLang="zh-CN" sz="1200" b="0" i="0" kern="1200" dirty="0">
                <a:solidFill>
                  <a:schemeClr val="tx1"/>
                </a:solidFill>
                <a:effectLst/>
                <a:latin typeface="+mn-lt"/>
                <a:ea typeface="+mn-ea"/>
                <a:cs typeface="+mn-cs"/>
              </a:rPr>
              <a:t>t1 </a:t>
            </a:r>
            <a:r>
              <a:rPr lang="zh-CN" altLang="en-US" sz="1200" b="0" i="0" kern="1200" dirty="0">
                <a:solidFill>
                  <a:schemeClr val="tx1"/>
                </a:solidFill>
                <a:effectLst/>
                <a:latin typeface="+mn-lt"/>
                <a:ea typeface="+mn-ea"/>
                <a:cs typeface="+mn-cs"/>
              </a:rPr>
              <a:t>时刻起，甲方最多还可以发送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个数据帧，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其中第一个帧是 </a:t>
            </a:r>
            <a:r>
              <a:rPr lang="en-US" altLang="zh-CN" sz="1200" b="0" i="0" kern="1200" dirty="0">
                <a:solidFill>
                  <a:schemeClr val="tx1"/>
                </a:solidFill>
                <a:effectLst/>
                <a:latin typeface="+mn-lt"/>
                <a:ea typeface="+mn-ea"/>
                <a:cs typeface="+mn-cs"/>
              </a:rPr>
              <a:t>S5,2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最后 一个数据帧是 </a:t>
            </a:r>
            <a:r>
              <a:rPr lang="en-US" altLang="zh-CN" sz="1200" b="0" i="0" kern="1200" dirty="0">
                <a:solidFill>
                  <a:schemeClr val="tx1"/>
                </a:solidFill>
                <a:effectLst/>
                <a:latin typeface="+mn-lt"/>
                <a:ea typeface="+mn-ea"/>
                <a:cs typeface="+mn-cs"/>
              </a:rPr>
              <a:t>S1,2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发送序号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位，有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个序号。在 </a:t>
            </a:r>
            <a:r>
              <a:rPr lang="en-US" altLang="zh-CN" sz="1200" b="0" i="0" kern="1200" dirty="0">
                <a:solidFill>
                  <a:schemeClr val="tx1"/>
                </a:solidFill>
                <a:effectLst/>
                <a:latin typeface="+mn-lt"/>
                <a:ea typeface="+mn-ea"/>
                <a:cs typeface="+mn-cs"/>
              </a:rPr>
              <a:t>GBN </a:t>
            </a:r>
            <a:r>
              <a:rPr lang="zh-CN" altLang="en-US" sz="1200" b="0" i="0" kern="1200" dirty="0">
                <a:solidFill>
                  <a:schemeClr val="tx1"/>
                </a:solidFill>
                <a:effectLst/>
                <a:latin typeface="+mn-lt"/>
                <a:ea typeface="+mn-ea"/>
                <a:cs typeface="+mn-cs"/>
              </a:rPr>
              <a:t>协议中，序号个数</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发送窗 口</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，所以这里发送窗口最大为 </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。此时已发送了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 和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4,1</a:t>
            </a:r>
            <a:r>
              <a:rPr lang="zh-CN" altLang="en-US" sz="1200" b="0" i="0" kern="1200" dirty="0">
                <a:solidFill>
                  <a:schemeClr val="tx1"/>
                </a:solidFill>
                <a:effectLst/>
                <a:latin typeface="+mn-lt"/>
                <a:ea typeface="+mn-ea"/>
                <a:cs typeface="+mn-cs"/>
              </a:rPr>
              <a:t>，所以最多还可以发送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 帧</a:t>
            </a: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）从 </a:t>
            </a:r>
            <a:r>
              <a:rPr lang="en-US" altLang="zh-CN" sz="1200" b="0" i="0" kern="1200" dirty="0">
                <a:solidFill>
                  <a:schemeClr val="tx1"/>
                </a:solidFill>
                <a:effectLst/>
                <a:latin typeface="+mn-lt"/>
                <a:ea typeface="+mn-ea"/>
                <a:cs typeface="+mn-cs"/>
              </a:rPr>
              <a:t>t1 </a:t>
            </a:r>
            <a:r>
              <a:rPr lang="zh-CN" altLang="en-US" sz="1200" b="0" i="0" kern="1200" dirty="0">
                <a:solidFill>
                  <a:schemeClr val="tx1"/>
                </a:solidFill>
                <a:effectLst/>
                <a:latin typeface="+mn-lt"/>
                <a:ea typeface="+mn-ea"/>
                <a:cs typeface="+mn-cs"/>
              </a:rPr>
              <a:t>时刻起，甲方最多还可以发送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个数据帧，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其中第一个帧是 </a:t>
            </a:r>
            <a:r>
              <a:rPr lang="en-US" altLang="zh-CN" sz="1200" b="0" i="0" kern="1200" dirty="0">
                <a:solidFill>
                  <a:schemeClr val="tx1"/>
                </a:solidFill>
                <a:effectLst/>
                <a:latin typeface="+mn-lt"/>
                <a:ea typeface="+mn-ea"/>
                <a:cs typeface="+mn-cs"/>
              </a:rPr>
              <a:t>S5,2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最后 一个数据帧是 </a:t>
            </a:r>
            <a:r>
              <a:rPr lang="en-US" altLang="zh-CN" sz="1200" b="0" i="0" kern="1200" dirty="0">
                <a:solidFill>
                  <a:schemeClr val="tx1"/>
                </a:solidFill>
                <a:effectLst/>
                <a:latin typeface="+mn-lt"/>
                <a:ea typeface="+mn-ea"/>
                <a:cs typeface="+mn-cs"/>
              </a:rPr>
              <a:t>S1,2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发送序号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位，有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个序号。在 </a:t>
            </a:r>
            <a:r>
              <a:rPr lang="en-US" altLang="zh-CN" sz="1200" b="0" i="0" kern="1200" dirty="0">
                <a:solidFill>
                  <a:schemeClr val="tx1"/>
                </a:solidFill>
                <a:effectLst/>
                <a:latin typeface="+mn-lt"/>
                <a:ea typeface="+mn-ea"/>
                <a:cs typeface="+mn-cs"/>
              </a:rPr>
              <a:t>GBN </a:t>
            </a:r>
            <a:r>
              <a:rPr lang="zh-CN" altLang="en-US" sz="1200" b="0" i="0" kern="1200" dirty="0">
                <a:solidFill>
                  <a:schemeClr val="tx1"/>
                </a:solidFill>
                <a:effectLst/>
                <a:latin typeface="+mn-lt"/>
                <a:ea typeface="+mn-ea"/>
                <a:cs typeface="+mn-cs"/>
              </a:rPr>
              <a:t>协议中，序号个数</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发送窗 口</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，所以这里发送窗口最大为 </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。此时已发送了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 和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4,1</a:t>
            </a:r>
            <a:r>
              <a:rPr lang="zh-CN" altLang="en-US" sz="1200" b="0" i="0" kern="1200" dirty="0">
                <a:solidFill>
                  <a:schemeClr val="tx1"/>
                </a:solidFill>
                <a:effectLst/>
                <a:latin typeface="+mn-lt"/>
                <a:ea typeface="+mn-ea"/>
                <a:cs typeface="+mn-cs"/>
              </a:rPr>
              <a:t>，所以最多还可以发送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 帧</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）甲方需要重发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个数据帧（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分），重发的第一个帧是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分）在 </a:t>
            </a:r>
            <a:r>
              <a:rPr lang="en-US" altLang="zh-CN" sz="1200" b="0" i="0" kern="1200" dirty="0">
                <a:solidFill>
                  <a:schemeClr val="tx1"/>
                </a:solidFill>
                <a:effectLst/>
                <a:latin typeface="+mn-lt"/>
                <a:ea typeface="+mn-ea"/>
                <a:cs typeface="+mn-cs"/>
              </a:rPr>
              <a:t>GBN </a:t>
            </a:r>
            <a:r>
              <a:rPr lang="zh-CN" altLang="en-US" sz="1200" b="0" i="0" kern="1200" dirty="0">
                <a:solidFill>
                  <a:schemeClr val="tx1"/>
                </a:solidFill>
                <a:effectLst/>
                <a:latin typeface="+mn-lt"/>
                <a:ea typeface="+mn-ea"/>
                <a:cs typeface="+mn-cs"/>
              </a:rPr>
              <a:t>协议中，接 收方发送了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帧后，检测出错，则需要发送出错帧及其之后的帧。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 超时，所以重发的第 一帧是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。已收到乙的 </a:t>
            </a:r>
            <a:r>
              <a:rPr lang="en-US" altLang="zh-CN" sz="1200" b="0" i="0" kern="1200" dirty="0">
                <a:solidFill>
                  <a:schemeClr val="tx1"/>
                </a:solidFill>
                <a:effectLst/>
                <a:latin typeface="+mn-lt"/>
                <a:ea typeface="+mn-ea"/>
                <a:cs typeface="+mn-cs"/>
              </a:rPr>
              <a:t>R</a:t>
            </a:r>
            <a:r>
              <a:rPr lang="en-US" altLang="zh-CN" sz="1200" b="0" i="0" kern="1200" baseline="-250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帧，所以确认号应为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）甲方需要重发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个数据帧（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分），重发的第一个帧是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2,3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分）在 </a:t>
            </a:r>
            <a:r>
              <a:rPr lang="en-US" altLang="zh-CN" sz="1200" b="0" i="0" kern="1200" dirty="0">
                <a:solidFill>
                  <a:schemeClr val="tx1"/>
                </a:solidFill>
                <a:effectLst/>
                <a:latin typeface="+mn-lt"/>
                <a:ea typeface="+mn-ea"/>
                <a:cs typeface="+mn-cs"/>
              </a:rPr>
              <a:t>GBN </a:t>
            </a:r>
            <a:r>
              <a:rPr lang="zh-CN" altLang="en-US" sz="1200" b="0" i="0" kern="1200" dirty="0">
                <a:solidFill>
                  <a:schemeClr val="tx1"/>
                </a:solidFill>
                <a:effectLst/>
                <a:latin typeface="+mn-lt"/>
                <a:ea typeface="+mn-ea"/>
                <a:cs typeface="+mn-cs"/>
              </a:rPr>
              <a:t>协议中，接 收方发送了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帧后，检测出错，则需要发送出错帧及其之后的帧。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 超时，所以重发的第 一帧是 </a:t>
            </a:r>
            <a:r>
              <a:rPr lang="en-US" altLang="zh-CN" sz="1200" b="0" i="0" kern="1200" dirty="0">
                <a:solidFill>
                  <a:schemeClr val="tx1"/>
                </a:solidFill>
                <a:effectLst/>
                <a:latin typeface="+mn-lt"/>
                <a:ea typeface="+mn-ea"/>
                <a:cs typeface="+mn-cs"/>
              </a:rPr>
              <a:t>S</a:t>
            </a:r>
            <a:r>
              <a:rPr lang="en-US" altLang="zh-CN" sz="1200" b="0" i="0" kern="1200" baseline="-250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。已收到乙的 </a:t>
            </a:r>
            <a:r>
              <a:rPr lang="en-US" altLang="zh-CN" sz="1200" b="0" i="0" kern="1200" dirty="0">
                <a:solidFill>
                  <a:schemeClr val="tx1"/>
                </a:solidFill>
                <a:effectLst/>
                <a:latin typeface="+mn-lt"/>
                <a:ea typeface="+mn-ea"/>
                <a:cs typeface="+mn-cs"/>
              </a:rPr>
              <a:t>R</a:t>
            </a:r>
            <a:r>
              <a:rPr lang="en-US" altLang="zh-CN" sz="1200" b="0" i="0" kern="1200" baseline="-250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帧，所以确认号应为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）甲方可以达到的最大信道利用率是 </a:t>
            </a:r>
          </a:p>
          <a:p>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发送数据的时间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从开始发送第一帧到收到第一个确认帧的时间 </a:t>
            </a:r>
            <a:r>
              <a:rPr lang="en-US" altLang="zh-CN" sz="1200" b="0" i="0" kern="1200" dirty="0">
                <a:solidFill>
                  <a:schemeClr val="tx1"/>
                </a:solidFill>
                <a:effectLst/>
                <a:latin typeface="+mn-lt"/>
                <a:ea typeface="+mn-ea"/>
                <a:cs typeface="+mn-cs"/>
              </a:rPr>
              <a:t>= N * Td /(Td + RTT + 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是信道利用率，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是发送窗口的最大值， </a:t>
            </a:r>
            <a:r>
              <a:rPr lang="en-US" altLang="zh-CN" sz="1200" b="0" i="0" kern="1200" dirty="0">
                <a:solidFill>
                  <a:schemeClr val="tx1"/>
                </a:solidFill>
                <a:effectLst/>
                <a:latin typeface="+mn-lt"/>
                <a:ea typeface="+mn-ea"/>
                <a:cs typeface="+mn-cs"/>
              </a:rPr>
              <a:t>Td </a:t>
            </a:r>
            <a:r>
              <a:rPr lang="zh-CN" altLang="en-US" sz="1200" b="0" i="0" kern="1200" dirty="0">
                <a:solidFill>
                  <a:schemeClr val="tx1"/>
                </a:solidFill>
                <a:effectLst/>
                <a:latin typeface="+mn-lt"/>
                <a:ea typeface="+mn-ea"/>
                <a:cs typeface="+mn-cs"/>
              </a:rPr>
              <a:t>是发送一数据帧的时间， </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是往返时间， </a:t>
            </a:r>
            <a:r>
              <a:rPr lang="en-US" altLang="zh-CN" sz="1200" b="0" i="0" kern="1200" dirty="0">
                <a:solidFill>
                  <a:schemeClr val="tx1"/>
                </a:solidFill>
                <a:effectLst/>
                <a:latin typeface="+mn-lt"/>
                <a:ea typeface="+mn-ea"/>
                <a:cs typeface="+mn-cs"/>
              </a:rPr>
              <a:t>Ta </a:t>
            </a:r>
            <a:r>
              <a:rPr lang="zh-CN" altLang="en-US" sz="1200" b="0" i="0" kern="1200" dirty="0">
                <a:solidFill>
                  <a:schemeClr val="tx1"/>
                </a:solidFill>
                <a:effectLst/>
                <a:latin typeface="+mn-lt"/>
                <a:ea typeface="+mn-ea"/>
                <a:cs typeface="+mn-cs"/>
              </a:rPr>
              <a:t>是发送一确认帧的时间。这里采用捎带确认， </a:t>
            </a:r>
            <a:r>
              <a:rPr lang="en-US" altLang="zh-CN" sz="1200" b="0" i="0" kern="1200" dirty="0">
                <a:solidFill>
                  <a:schemeClr val="tx1"/>
                </a:solidFill>
                <a:effectLst/>
                <a:latin typeface="+mn-lt"/>
                <a:ea typeface="+mn-ea"/>
                <a:cs typeface="+mn-cs"/>
              </a:rPr>
              <a:t>Td=Ta</a:t>
            </a:r>
            <a:r>
              <a:rPr lang="zh-CN" altLang="en-US" sz="1200" b="0" i="0" kern="1200" dirty="0">
                <a:solidFill>
                  <a:schemeClr val="tx1"/>
                </a:solidFill>
                <a:effectLst/>
                <a:latin typeface="+mn-lt"/>
                <a:ea typeface="+mn-ea"/>
                <a:cs typeface="+mn-cs"/>
              </a:rPr>
              <a:t>。 </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）甲方可以达到的最大信道利用率是 </a:t>
            </a:r>
          </a:p>
          <a:p>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发送数据的时间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从开始发送第一帧到收到第一个确认帧的时间 </a:t>
            </a:r>
            <a:r>
              <a:rPr lang="en-US" altLang="zh-CN" sz="1200" b="0" i="0" kern="1200" dirty="0">
                <a:solidFill>
                  <a:schemeClr val="tx1"/>
                </a:solidFill>
                <a:effectLst/>
                <a:latin typeface="+mn-lt"/>
                <a:ea typeface="+mn-ea"/>
                <a:cs typeface="+mn-cs"/>
              </a:rPr>
              <a:t>= N * Td /(Td + RTT + 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是信道利用率，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是发送窗口的最大值， </a:t>
            </a:r>
            <a:r>
              <a:rPr lang="en-US" altLang="zh-CN" sz="1200" b="0" i="0" kern="1200" dirty="0">
                <a:solidFill>
                  <a:schemeClr val="tx1"/>
                </a:solidFill>
                <a:effectLst/>
                <a:latin typeface="+mn-lt"/>
                <a:ea typeface="+mn-ea"/>
                <a:cs typeface="+mn-cs"/>
              </a:rPr>
              <a:t>Td </a:t>
            </a:r>
            <a:r>
              <a:rPr lang="zh-CN" altLang="en-US" sz="1200" b="0" i="0" kern="1200" dirty="0">
                <a:solidFill>
                  <a:schemeClr val="tx1"/>
                </a:solidFill>
                <a:effectLst/>
                <a:latin typeface="+mn-lt"/>
                <a:ea typeface="+mn-ea"/>
                <a:cs typeface="+mn-cs"/>
              </a:rPr>
              <a:t>是发送一数据帧的时间， </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是往返时间， </a:t>
            </a:r>
            <a:r>
              <a:rPr lang="en-US" altLang="zh-CN" sz="1200" b="0" i="0" kern="1200" dirty="0">
                <a:solidFill>
                  <a:schemeClr val="tx1"/>
                </a:solidFill>
                <a:effectLst/>
                <a:latin typeface="+mn-lt"/>
                <a:ea typeface="+mn-ea"/>
                <a:cs typeface="+mn-cs"/>
              </a:rPr>
              <a:t>Ta </a:t>
            </a:r>
            <a:r>
              <a:rPr lang="zh-CN" altLang="en-US" sz="1200" b="0" i="0" kern="1200" dirty="0">
                <a:solidFill>
                  <a:schemeClr val="tx1"/>
                </a:solidFill>
                <a:effectLst/>
                <a:latin typeface="+mn-lt"/>
                <a:ea typeface="+mn-ea"/>
                <a:cs typeface="+mn-cs"/>
              </a:rPr>
              <a:t>是发送一确认帧的时间。这里采用捎带确认， </a:t>
            </a:r>
            <a:r>
              <a:rPr lang="en-US" altLang="zh-CN" sz="1200" b="0" i="0" kern="1200" dirty="0">
                <a:solidFill>
                  <a:schemeClr val="tx1"/>
                </a:solidFill>
                <a:effectLst/>
                <a:latin typeface="+mn-lt"/>
                <a:ea typeface="+mn-ea"/>
                <a:cs typeface="+mn-cs"/>
              </a:rPr>
              <a:t>Td=Ta</a:t>
            </a:r>
            <a:r>
              <a:rPr lang="zh-CN" altLang="en-US" sz="1200" b="0" i="0" kern="1200" dirty="0">
                <a:solidFill>
                  <a:schemeClr val="tx1"/>
                </a:solidFill>
                <a:effectLst/>
                <a:latin typeface="+mn-lt"/>
                <a:ea typeface="+mn-ea"/>
                <a:cs typeface="+mn-cs"/>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226</a:t>
            </a:fld>
            <a:endParaRPr lang="zh-CN" altLang="en-US"/>
          </a:p>
        </p:txBody>
      </p:sp>
    </p:spTree>
    <p:extLst>
      <p:ext uri="{BB962C8B-B14F-4D97-AF65-F5344CB8AC3E}">
        <p14:creationId xmlns:p14="http://schemas.microsoft.com/office/powerpoint/2010/main" val="19787021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OSI </a:t>
            </a:r>
            <a:r>
              <a:rPr lang="zh-CN" altLang="en-US" sz="1200" b="0" i="0" kern="1200" dirty="0">
                <a:solidFill>
                  <a:schemeClr val="tx1"/>
                </a:solidFill>
                <a:effectLst/>
                <a:latin typeface="+mn-lt"/>
                <a:ea typeface="+mn-ea"/>
                <a:cs typeface="+mn-cs"/>
              </a:rPr>
              <a:t>参考模型中各层如下图所示。 </a:t>
            </a:r>
          </a:p>
          <a:p>
            <a:r>
              <a:rPr lang="zh-CN" altLang="en-US" sz="1200" b="0" i="0" kern="1200" dirty="0">
                <a:solidFill>
                  <a:schemeClr val="tx1"/>
                </a:solidFill>
                <a:effectLst/>
                <a:latin typeface="+mn-lt"/>
                <a:ea typeface="+mn-ea"/>
                <a:cs typeface="+mn-cs"/>
              </a:rPr>
              <a:t>集线器是一个多端口的中继器，工作在物理层。以太网交换机是一个多端口的网桥，工作在 数据链路层。路由器是网络层设备，它实现了网络模型的下三层，即物理层、数据链路层和 网络层。题中 </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Switch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Hub </a:t>
            </a:r>
            <a:r>
              <a:rPr lang="zh-CN" altLang="en-US" sz="1200" b="0" i="0" kern="1200" dirty="0">
                <a:solidFill>
                  <a:schemeClr val="tx1"/>
                </a:solidFill>
                <a:effectLst/>
                <a:latin typeface="+mn-lt"/>
                <a:ea typeface="+mn-ea"/>
                <a:cs typeface="+mn-cs"/>
              </a:rPr>
              <a:t>分别是路由器、交换机和集线器，实现的最高层功能分别 是网络层（即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）、数据链路层</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和物理层（即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47.【</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控制连接是持久的； 数据连接是非持久的； 控制连接。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101 18102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3MSS 5MSS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RTT=60ms 18000B/60ms=2.4Mbps</a:t>
            </a:r>
          </a:p>
          <a:p>
            <a:endParaRPr lang="zh-CN" altLang="en-US"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香农定理给出了带宽受限且有高斯白噪声干扰的信道的极限数据传输速率，香农定 理定义为：信道的极限数据传输速率 </a:t>
            </a:r>
            <a:r>
              <a:rPr lang="en-US" altLang="zh-CN" sz="1200" b="0" i="0" kern="1200" dirty="0">
                <a:solidFill>
                  <a:schemeClr val="tx1"/>
                </a:solidFill>
                <a:effectLst/>
                <a:latin typeface="+mn-lt"/>
                <a:ea typeface="+mn-ea"/>
                <a:cs typeface="+mn-cs"/>
              </a:rPr>
              <a:t>= Wlog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(1+S/N)</a:t>
            </a:r>
            <a:r>
              <a:rPr lang="zh-CN" altLang="en-US" sz="1200" b="0" i="0" kern="1200" dirty="0">
                <a:solidFill>
                  <a:schemeClr val="tx1"/>
                </a:solidFill>
                <a:effectLst/>
                <a:latin typeface="+mn-lt"/>
                <a:ea typeface="+mn-ea"/>
                <a:cs typeface="+mn-cs"/>
              </a:rPr>
              <a:t>，单位 </a:t>
            </a:r>
            <a:r>
              <a:rPr lang="en-US" altLang="zh-CN" sz="1200" b="0" i="0" kern="1200" dirty="0">
                <a:solidFill>
                  <a:schemeClr val="tx1"/>
                </a:solidFill>
                <a:effectLst/>
                <a:latin typeface="+mn-lt"/>
                <a:ea typeface="+mn-ea"/>
                <a:cs typeface="+mn-cs"/>
              </a:rPr>
              <a:t>bps</a:t>
            </a:r>
            <a:r>
              <a:rPr lang="zh-CN" altLang="en-US" sz="1200" b="0" i="0" kern="1200" dirty="0">
                <a:solidFill>
                  <a:schemeClr val="tx1"/>
                </a:solidFill>
                <a:effectLst/>
                <a:latin typeface="+mn-lt"/>
                <a:ea typeface="+mn-ea"/>
                <a:cs typeface="+mn-cs"/>
              </a:rPr>
              <a:t>。 其中， </a:t>
            </a:r>
            <a:r>
              <a:rPr lang="en-US" altLang="zh-CN" sz="1200" b="0" i="0" kern="1200" dirty="0">
                <a:solidFill>
                  <a:schemeClr val="tx1"/>
                </a:solidFill>
                <a:effectLst/>
                <a:latin typeface="+mn-lt"/>
                <a:ea typeface="+mn-ea"/>
                <a:cs typeface="+mn-cs"/>
              </a:rPr>
              <a:t>S/N </a:t>
            </a:r>
            <a:r>
              <a:rPr lang="zh-CN" altLang="en-US" sz="1200" b="0" i="0" kern="1200" dirty="0">
                <a:solidFill>
                  <a:schemeClr val="tx1"/>
                </a:solidFill>
                <a:effectLst/>
                <a:latin typeface="+mn-lt"/>
                <a:ea typeface="+mn-ea"/>
                <a:cs typeface="+mn-cs"/>
              </a:rPr>
              <a:t>为信噪比，即信号的平均功率和噪声的平均功率之比，信噪比 </a:t>
            </a:r>
            <a:r>
              <a:rPr lang="en-US" altLang="zh-CN" sz="1200" b="0" i="0" kern="1200" dirty="0">
                <a:solidFill>
                  <a:schemeClr val="tx1"/>
                </a:solidFill>
                <a:effectLst/>
                <a:latin typeface="+mn-lt"/>
                <a:ea typeface="+mn-ea"/>
                <a:cs typeface="+mn-cs"/>
              </a:rPr>
              <a:t>= 10log</a:t>
            </a:r>
            <a:r>
              <a:rPr lang="en-US" altLang="zh-CN" sz="1200" b="0" i="0" kern="1200" baseline="-25000" dirty="0">
                <a:solidFill>
                  <a:schemeClr val="tx1"/>
                </a:solidFill>
                <a:effectLst/>
                <a:latin typeface="+mn-lt"/>
                <a:ea typeface="+mn-ea"/>
                <a:cs typeface="+mn-cs"/>
              </a:rPr>
              <a:t>10</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 单位 </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S/N=1000 </a:t>
            </a:r>
            <a:r>
              <a:rPr lang="zh-CN" altLang="en-US" sz="1200" b="0" i="0" kern="1200" dirty="0">
                <a:solidFill>
                  <a:schemeClr val="tx1"/>
                </a:solidFill>
                <a:effectLst/>
                <a:latin typeface="+mn-lt"/>
                <a:ea typeface="+mn-ea"/>
                <a:cs typeface="+mn-cs"/>
              </a:rPr>
              <a:t>时，信噪比为 </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，则该链路的实际数据传输速率约为： </a:t>
            </a:r>
            <a:r>
              <a:rPr lang="en-US" altLang="zh-CN" sz="1200" b="0" i="0" kern="1200" dirty="0">
                <a:solidFill>
                  <a:schemeClr val="tx1"/>
                </a:solidFill>
                <a:effectLst/>
                <a:latin typeface="+mn-lt"/>
                <a:ea typeface="+mn-ea"/>
                <a:cs typeface="+mn-cs"/>
              </a:rPr>
              <a:t>50%*Wlog2(1+S/N) = 50%*8k*log</a:t>
            </a:r>
            <a:r>
              <a:rPr lang="en-US" altLang="zh-CN" sz="1200" b="0" i="0" kern="1200" baseline="-25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(1+1000)= 40kbps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关于物理层、数据链路层、网络层设备对于隔离冲突域的总结如下表所示。 </a:t>
            </a:r>
          </a:p>
          <a:p>
            <a:r>
              <a:rPr lang="zh-CN" altLang="en-US" sz="1200" b="0" i="0" kern="1200" dirty="0">
                <a:solidFill>
                  <a:schemeClr val="tx1"/>
                </a:solidFill>
                <a:effectLst/>
                <a:latin typeface="+mn-lt"/>
                <a:ea typeface="+mn-ea"/>
                <a:cs typeface="+mn-cs"/>
              </a:rPr>
              <a:t>交换机（</a:t>
            </a:r>
            <a:r>
              <a:rPr lang="en-US" altLang="zh-CN" sz="1200" b="0" i="0" kern="1200" dirty="0">
                <a:solidFill>
                  <a:schemeClr val="tx1"/>
                </a:solidFill>
                <a:effectLst/>
                <a:latin typeface="+mn-lt"/>
                <a:ea typeface="+mn-ea"/>
                <a:cs typeface="+mn-cs"/>
              </a:rPr>
              <a:t>Switch</a:t>
            </a:r>
            <a:r>
              <a:rPr lang="zh-CN" altLang="en-US" sz="1200" b="0" i="0" kern="1200" dirty="0">
                <a:solidFill>
                  <a:schemeClr val="tx1"/>
                </a:solidFill>
                <a:effectLst/>
                <a:latin typeface="+mn-lt"/>
                <a:ea typeface="+mn-ea"/>
                <a:cs typeface="+mn-cs"/>
              </a:rPr>
              <a:t>）可以隔离冲突域，但集线器（</a:t>
            </a:r>
            <a:r>
              <a:rPr lang="en-US" altLang="zh-CN" sz="1200" b="0" i="0" kern="1200" dirty="0">
                <a:solidFill>
                  <a:schemeClr val="tx1"/>
                </a:solidFill>
                <a:effectLst/>
                <a:latin typeface="+mn-lt"/>
                <a:ea typeface="+mn-ea"/>
                <a:cs typeface="+mn-cs"/>
              </a:rPr>
              <a:t>Hub</a:t>
            </a:r>
            <a:r>
              <a:rPr lang="zh-CN" altLang="en-US" sz="1200" b="0" i="0" kern="1200" dirty="0">
                <a:solidFill>
                  <a:schemeClr val="tx1"/>
                </a:solidFill>
                <a:effectLst/>
                <a:latin typeface="+mn-lt"/>
                <a:ea typeface="+mn-ea"/>
                <a:cs typeface="+mn-cs"/>
              </a:rPr>
              <a:t>）无法隔离冲突域，因此从物理层上能够 收到该确认帧的主机仅 </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H3</a:t>
            </a:r>
            <a:r>
              <a:rPr lang="zh-CN" altLang="en-US" sz="1200" b="0" i="0" kern="1200" dirty="0">
                <a:solidFill>
                  <a:schemeClr val="tx1"/>
                </a:solidFill>
                <a:effectLst/>
                <a:latin typeface="+mn-lt"/>
                <a:ea typeface="+mn-ea"/>
                <a:cs typeface="+mn-cs"/>
              </a:rPr>
              <a:t>，选项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a:t>
            </a:r>
            <a:endParaRPr lang="zh-CN" altLang="en-US" dirty="0"/>
          </a:p>
          <a:p>
            <a:endParaRPr lang="zh-CN" altLang="en-US" dirty="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关于物理层、数据链路层、网络层设备对于隔离冲突域的总结如下表所示。 </a:t>
            </a:r>
          </a:p>
          <a:p>
            <a:r>
              <a:rPr lang="zh-CN" altLang="en-US" sz="1200" b="0" i="0" kern="1200" dirty="0">
                <a:solidFill>
                  <a:schemeClr val="tx1"/>
                </a:solidFill>
                <a:effectLst/>
                <a:latin typeface="+mn-lt"/>
                <a:ea typeface="+mn-ea"/>
                <a:cs typeface="+mn-cs"/>
              </a:rPr>
              <a:t>交换机（</a:t>
            </a:r>
            <a:r>
              <a:rPr lang="en-US" altLang="zh-CN" sz="1200" b="0" i="0" kern="1200" dirty="0">
                <a:solidFill>
                  <a:schemeClr val="tx1"/>
                </a:solidFill>
                <a:effectLst/>
                <a:latin typeface="+mn-lt"/>
                <a:ea typeface="+mn-ea"/>
                <a:cs typeface="+mn-cs"/>
              </a:rPr>
              <a:t>Switch</a:t>
            </a:r>
            <a:r>
              <a:rPr lang="zh-CN" altLang="en-US" sz="1200" b="0" i="0" kern="1200" dirty="0">
                <a:solidFill>
                  <a:schemeClr val="tx1"/>
                </a:solidFill>
                <a:effectLst/>
                <a:latin typeface="+mn-lt"/>
                <a:ea typeface="+mn-ea"/>
                <a:cs typeface="+mn-cs"/>
              </a:rPr>
              <a:t>）可以隔离冲突域，但集线器（</a:t>
            </a:r>
            <a:r>
              <a:rPr lang="en-US" altLang="zh-CN" sz="1200" b="0" i="0" kern="1200" dirty="0">
                <a:solidFill>
                  <a:schemeClr val="tx1"/>
                </a:solidFill>
                <a:effectLst/>
                <a:latin typeface="+mn-lt"/>
                <a:ea typeface="+mn-ea"/>
                <a:cs typeface="+mn-cs"/>
              </a:rPr>
              <a:t>Hub</a:t>
            </a:r>
            <a:r>
              <a:rPr lang="zh-CN" altLang="en-US" sz="1200" b="0" i="0" kern="1200" dirty="0">
                <a:solidFill>
                  <a:schemeClr val="tx1"/>
                </a:solidFill>
                <a:effectLst/>
                <a:latin typeface="+mn-lt"/>
                <a:ea typeface="+mn-ea"/>
                <a:cs typeface="+mn-cs"/>
              </a:rPr>
              <a:t>）无法隔离冲突域，因此从物理层上能够 收到该确认帧的主机仅 </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H3</a:t>
            </a:r>
            <a:r>
              <a:rPr lang="zh-CN" altLang="en-US" sz="1200" b="0" i="0" kern="1200" dirty="0">
                <a:solidFill>
                  <a:schemeClr val="tx1"/>
                </a:solidFill>
                <a:effectLst/>
                <a:latin typeface="+mn-lt"/>
                <a:ea typeface="+mn-ea"/>
                <a:cs typeface="+mn-cs"/>
              </a:rPr>
              <a:t>，选项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a:t>
            </a:r>
            <a:endParaRPr lang="zh-CN" altLang="en-US" dirty="0"/>
          </a:p>
          <a:p>
            <a:endParaRPr lang="zh-CN" altLang="en-US" dirty="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因为要解决“理论上可以相距的最远距离”，所以最远肯定能保证能检测到碰撞，而 以太网规定最短帧长为 </a:t>
            </a:r>
            <a:r>
              <a:rPr lang="en-US" altLang="zh-CN" sz="1200" b="0" i="0" kern="1200" dirty="0">
                <a:solidFill>
                  <a:schemeClr val="tx1"/>
                </a:solidFill>
                <a:effectLst/>
                <a:latin typeface="+mn-lt"/>
                <a:ea typeface="+mn-ea"/>
                <a:cs typeface="+mn-cs"/>
              </a:rPr>
              <a:t>64B</a:t>
            </a:r>
            <a:r>
              <a:rPr lang="zh-CN" altLang="en-US" sz="1200" b="0" i="0" kern="1200" dirty="0">
                <a:solidFill>
                  <a:schemeClr val="tx1"/>
                </a:solidFill>
                <a:effectLst/>
                <a:latin typeface="+mn-lt"/>
                <a:ea typeface="+mn-ea"/>
                <a:cs typeface="+mn-cs"/>
              </a:rPr>
              <a:t>。其中 </a:t>
            </a:r>
            <a:r>
              <a:rPr lang="en-US" altLang="zh-CN" sz="1200" b="0" i="0" kern="1200" dirty="0">
                <a:solidFill>
                  <a:schemeClr val="tx1"/>
                </a:solidFill>
                <a:effectLst/>
                <a:latin typeface="+mn-lt"/>
                <a:ea typeface="+mn-ea"/>
                <a:cs typeface="+mn-cs"/>
              </a:rPr>
              <a:t>Hub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100Base-T </a:t>
            </a:r>
            <a:r>
              <a:rPr lang="zh-CN" altLang="en-US" sz="1200" b="0" i="0" kern="1200" dirty="0">
                <a:solidFill>
                  <a:schemeClr val="tx1"/>
                </a:solidFill>
                <a:effectLst/>
                <a:latin typeface="+mn-lt"/>
                <a:ea typeface="+mn-ea"/>
                <a:cs typeface="+mn-cs"/>
              </a:rPr>
              <a:t>集线器，可知线路的传输速率为 </a:t>
            </a:r>
            <a:r>
              <a:rPr lang="en-US" altLang="zh-CN" sz="1200" b="0" i="0" kern="1200" dirty="0">
                <a:solidFill>
                  <a:schemeClr val="tx1"/>
                </a:solidFill>
                <a:effectLst/>
                <a:latin typeface="+mn-lt"/>
                <a:ea typeface="+mn-ea"/>
                <a:cs typeface="+mn-cs"/>
              </a:rPr>
              <a:t>100Mbps </a:t>
            </a:r>
            <a:r>
              <a:rPr lang="zh-CN" altLang="en-US" sz="1200" b="0" i="0" kern="1200" dirty="0">
                <a:solidFill>
                  <a:schemeClr val="tx1"/>
                </a:solidFill>
                <a:effectLst/>
                <a:latin typeface="+mn-lt"/>
                <a:ea typeface="+mn-ea"/>
                <a:cs typeface="+mn-cs"/>
              </a:rPr>
              <a:t>则单程传输时延为 </a:t>
            </a:r>
            <a:r>
              <a:rPr lang="en-US" altLang="zh-CN" sz="1200" b="0" i="0" kern="1200" dirty="0">
                <a:solidFill>
                  <a:schemeClr val="tx1"/>
                </a:solidFill>
                <a:effectLst/>
                <a:latin typeface="+mn-lt"/>
                <a:ea typeface="+mn-ea"/>
                <a:cs typeface="+mn-cs"/>
              </a:rPr>
              <a:t>64B/100Mbps/2 = 2.56μs</a:t>
            </a:r>
            <a:r>
              <a:rPr lang="zh-CN" altLang="en-US" sz="1200" b="0" i="0" kern="1200" dirty="0">
                <a:solidFill>
                  <a:schemeClr val="tx1"/>
                </a:solidFill>
                <a:effectLst/>
                <a:latin typeface="+mn-lt"/>
                <a:ea typeface="+mn-ea"/>
                <a:cs typeface="+mn-cs"/>
              </a:rPr>
              <a:t>，又 </a:t>
            </a:r>
            <a:r>
              <a:rPr lang="en-US" altLang="zh-CN" sz="1200" b="0" i="0" kern="1200" dirty="0">
                <a:solidFill>
                  <a:schemeClr val="tx1"/>
                </a:solidFill>
                <a:effectLst/>
                <a:latin typeface="+mn-lt"/>
                <a:ea typeface="+mn-ea"/>
                <a:cs typeface="+mn-cs"/>
              </a:rPr>
              <a:t>Hub </a:t>
            </a:r>
            <a:r>
              <a:rPr lang="zh-CN" altLang="en-US" sz="1200" b="0" i="0" kern="1200" dirty="0">
                <a:solidFill>
                  <a:schemeClr val="tx1"/>
                </a:solidFill>
                <a:effectLst/>
                <a:latin typeface="+mn-lt"/>
                <a:ea typeface="+mn-ea"/>
                <a:cs typeface="+mn-cs"/>
              </a:rPr>
              <a:t>再产生比特流的过程中会导 致延时 </a:t>
            </a:r>
            <a:r>
              <a:rPr lang="en-US" altLang="zh-CN" sz="1200" b="0" i="0" kern="1200" dirty="0">
                <a:solidFill>
                  <a:schemeClr val="tx1"/>
                </a:solidFill>
                <a:effectLst/>
                <a:latin typeface="+mn-lt"/>
                <a:ea typeface="+mn-ea"/>
                <a:cs typeface="+mn-cs"/>
              </a:rPr>
              <a:t>1.535μs</a:t>
            </a:r>
            <a:r>
              <a:rPr lang="zh-CN" altLang="en-US" sz="1200" b="0" i="0" kern="1200" dirty="0">
                <a:solidFill>
                  <a:schemeClr val="tx1"/>
                </a:solidFill>
                <a:effectLst/>
                <a:latin typeface="+mn-lt"/>
                <a:ea typeface="+mn-ea"/>
                <a:cs typeface="+mn-cs"/>
              </a:rPr>
              <a:t>，则单程的传播时延为 </a:t>
            </a:r>
            <a:r>
              <a:rPr lang="en-US" altLang="zh-CN" sz="1200" b="0" i="0" kern="1200" dirty="0">
                <a:solidFill>
                  <a:schemeClr val="tx1"/>
                </a:solidFill>
                <a:effectLst/>
                <a:latin typeface="+mn-lt"/>
                <a:ea typeface="+mn-ea"/>
                <a:cs typeface="+mn-cs"/>
              </a:rPr>
              <a:t>2.56μs -1.535μs = 1.025μs</a:t>
            </a:r>
            <a:r>
              <a:rPr lang="zh-CN" altLang="en-US" sz="1200" b="0" i="0" kern="1200" dirty="0">
                <a:solidFill>
                  <a:schemeClr val="tx1"/>
                </a:solidFill>
                <a:effectLst/>
                <a:latin typeface="+mn-lt"/>
                <a:ea typeface="+mn-ea"/>
                <a:cs typeface="+mn-cs"/>
              </a:rPr>
              <a:t>，从而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与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之间理论 上可以相距最远距离为 </a:t>
            </a:r>
            <a:r>
              <a:rPr lang="en-US" altLang="zh-CN" sz="1200" b="0" i="0" kern="1200" dirty="0">
                <a:solidFill>
                  <a:schemeClr val="tx1"/>
                </a:solidFill>
                <a:effectLst/>
                <a:latin typeface="+mn-lt"/>
                <a:ea typeface="+mn-ea"/>
                <a:cs typeface="+mn-cs"/>
              </a:rPr>
              <a:t>200m/</a:t>
            </a:r>
            <a:r>
              <a:rPr lang="en-US" altLang="zh-CN" sz="1200" b="0" i="0" kern="1200" dirty="0" err="1">
                <a:solidFill>
                  <a:schemeClr val="tx1"/>
                </a:solidFill>
                <a:effectLst/>
                <a:latin typeface="+mn-lt"/>
                <a:ea typeface="+mn-ea"/>
                <a:cs typeface="+mn-cs"/>
              </a:rPr>
              <a:t>μs</a:t>
            </a:r>
            <a:r>
              <a:rPr lang="en-US" altLang="zh-CN" sz="1200" b="0" i="0" kern="1200" dirty="0">
                <a:solidFill>
                  <a:schemeClr val="tx1"/>
                </a:solidFill>
                <a:effectLst/>
                <a:latin typeface="+mn-lt"/>
                <a:ea typeface="+mn-ea"/>
                <a:cs typeface="+mn-cs"/>
              </a:rPr>
              <a:t> × 1.025μs =205m</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因为要解决“理论上可以相距的最远距离”，所以最远肯定能保证能检测到碰撞，而 以太网规定最短帧长为 </a:t>
            </a:r>
            <a:r>
              <a:rPr lang="en-US" altLang="zh-CN" sz="1200" b="0" i="0" kern="1200" dirty="0">
                <a:solidFill>
                  <a:schemeClr val="tx1"/>
                </a:solidFill>
                <a:effectLst/>
                <a:latin typeface="+mn-lt"/>
                <a:ea typeface="+mn-ea"/>
                <a:cs typeface="+mn-cs"/>
              </a:rPr>
              <a:t>64B</a:t>
            </a:r>
            <a:r>
              <a:rPr lang="zh-CN" altLang="en-US" sz="1200" b="0" i="0" kern="1200" dirty="0">
                <a:solidFill>
                  <a:schemeClr val="tx1"/>
                </a:solidFill>
                <a:effectLst/>
                <a:latin typeface="+mn-lt"/>
                <a:ea typeface="+mn-ea"/>
                <a:cs typeface="+mn-cs"/>
              </a:rPr>
              <a:t>。其中 </a:t>
            </a:r>
            <a:r>
              <a:rPr lang="en-US" altLang="zh-CN" sz="1200" b="0" i="0" kern="1200" dirty="0">
                <a:solidFill>
                  <a:schemeClr val="tx1"/>
                </a:solidFill>
                <a:effectLst/>
                <a:latin typeface="+mn-lt"/>
                <a:ea typeface="+mn-ea"/>
                <a:cs typeface="+mn-cs"/>
              </a:rPr>
              <a:t>Hub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100Base-T </a:t>
            </a:r>
            <a:r>
              <a:rPr lang="zh-CN" altLang="en-US" sz="1200" b="0" i="0" kern="1200" dirty="0">
                <a:solidFill>
                  <a:schemeClr val="tx1"/>
                </a:solidFill>
                <a:effectLst/>
                <a:latin typeface="+mn-lt"/>
                <a:ea typeface="+mn-ea"/>
                <a:cs typeface="+mn-cs"/>
              </a:rPr>
              <a:t>集线器，可知线路的传输速率为 </a:t>
            </a:r>
            <a:r>
              <a:rPr lang="en-US" altLang="zh-CN" sz="1200" b="0" i="0" kern="1200" dirty="0">
                <a:solidFill>
                  <a:schemeClr val="tx1"/>
                </a:solidFill>
                <a:effectLst/>
                <a:latin typeface="+mn-lt"/>
                <a:ea typeface="+mn-ea"/>
                <a:cs typeface="+mn-cs"/>
              </a:rPr>
              <a:t>100Mbps </a:t>
            </a:r>
            <a:r>
              <a:rPr lang="zh-CN" altLang="en-US" sz="1200" b="0" i="0" kern="1200" dirty="0">
                <a:solidFill>
                  <a:schemeClr val="tx1"/>
                </a:solidFill>
                <a:effectLst/>
                <a:latin typeface="+mn-lt"/>
                <a:ea typeface="+mn-ea"/>
                <a:cs typeface="+mn-cs"/>
              </a:rPr>
              <a:t>则单程传输时延为 </a:t>
            </a:r>
            <a:r>
              <a:rPr lang="en-US" altLang="zh-CN" sz="1200" b="0" i="0" kern="1200" dirty="0">
                <a:solidFill>
                  <a:schemeClr val="tx1"/>
                </a:solidFill>
                <a:effectLst/>
                <a:latin typeface="+mn-lt"/>
                <a:ea typeface="+mn-ea"/>
                <a:cs typeface="+mn-cs"/>
              </a:rPr>
              <a:t>64B/100Mbps/2 = 2.56μs</a:t>
            </a:r>
            <a:r>
              <a:rPr lang="zh-CN" altLang="en-US" sz="1200" b="0" i="0" kern="1200" dirty="0">
                <a:solidFill>
                  <a:schemeClr val="tx1"/>
                </a:solidFill>
                <a:effectLst/>
                <a:latin typeface="+mn-lt"/>
                <a:ea typeface="+mn-ea"/>
                <a:cs typeface="+mn-cs"/>
              </a:rPr>
              <a:t>，又 </a:t>
            </a:r>
            <a:r>
              <a:rPr lang="en-US" altLang="zh-CN" sz="1200" b="0" i="0" kern="1200" dirty="0">
                <a:solidFill>
                  <a:schemeClr val="tx1"/>
                </a:solidFill>
                <a:effectLst/>
                <a:latin typeface="+mn-lt"/>
                <a:ea typeface="+mn-ea"/>
                <a:cs typeface="+mn-cs"/>
              </a:rPr>
              <a:t>Hub </a:t>
            </a:r>
            <a:r>
              <a:rPr lang="zh-CN" altLang="en-US" sz="1200" b="0" i="0" kern="1200" dirty="0">
                <a:solidFill>
                  <a:schemeClr val="tx1"/>
                </a:solidFill>
                <a:effectLst/>
                <a:latin typeface="+mn-lt"/>
                <a:ea typeface="+mn-ea"/>
                <a:cs typeface="+mn-cs"/>
              </a:rPr>
              <a:t>再产生比特流的过程中会导 致延时 </a:t>
            </a:r>
            <a:r>
              <a:rPr lang="en-US" altLang="zh-CN" sz="1200" b="0" i="0" kern="1200" dirty="0">
                <a:solidFill>
                  <a:schemeClr val="tx1"/>
                </a:solidFill>
                <a:effectLst/>
                <a:latin typeface="+mn-lt"/>
                <a:ea typeface="+mn-ea"/>
                <a:cs typeface="+mn-cs"/>
              </a:rPr>
              <a:t>1.535μs</a:t>
            </a:r>
            <a:r>
              <a:rPr lang="zh-CN" altLang="en-US" sz="1200" b="0" i="0" kern="1200" dirty="0">
                <a:solidFill>
                  <a:schemeClr val="tx1"/>
                </a:solidFill>
                <a:effectLst/>
                <a:latin typeface="+mn-lt"/>
                <a:ea typeface="+mn-ea"/>
                <a:cs typeface="+mn-cs"/>
              </a:rPr>
              <a:t>，则单程的传播时延为 </a:t>
            </a:r>
            <a:r>
              <a:rPr lang="en-US" altLang="zh-CN" sz="1200" b="0" i="0" kern="1200" dirty="0">
                <a:solidFill>
                  <a:schemeClr val="tx1"/>
                </a:solidFill>
                <a:effectLst/>
                <a:latin typeface="+mn-lt"/>
                <a:ea typeface="+mn-ea"/>
                <a:cs typeface="+mn-cs"/>
              </a:rPr>
              <a:t>2.56μs -1.535μs = 1.025μs</a:t>
            </a:r>
            <a:r>
              <a:rPr lang="zh-CN" altLang="en-US" sz="1200" b="0" i="0" kern="1200" dirty="0">
                <a:solidFill>
                  <a:schemeClr val="tx1"/>
                </a:solidFill>
                <a:effectLst/>
                <a:latin typeface="+mn-lt"/>
                <a:ea typeface="+mn-ea"/>
                <a:cs typeface="+mn-cs"/>
              </a:rPr>
              <a:t>，从而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与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之间理论 上可以相距最远距离为 </a:t>
            </a:r>
            <a:r>
              <a:rPr lang="en-US" altLang="zh-CN" sz="1200" b="0" i="0" kern="1200" dirty="0">
                <a:solidFill>
                  <a:schemeClr val="tx1"/>
                </a:solidFill>
                <a:effectLst/>
                <a:latin typeface="+mn-lt"/>
                <a:ea typeface="+mn-ea"/>
                <a:cs typeface="+mn-cs"/>
              </a:rPr>
              <a:t>200m/</a:t>
            </a:r>
            <a:r>
              <a:rPr lang="en-US" altLang="zh-CN" sz="1200" b="0" i="0" kern="1200" dirty="0" err="1">
                <a:solidFill>
                  <a:schemeClr val="tx1"/>
                </a:solidFill>
                <a:effectLst/>
                <a:latin typeface="+mn-lt"/>
                <a:ea typeface="+mn-ea"/>
                <a:cs typeface="+mn-cs"/>
              </a:rPr>
              <a:t>μs</a:t>
            </a:r>
            <a:r>
              <a:rPr lang="en-US" altLang="zh-CN" sz="1200" b="0" i="0" kern="1200" dirty="0">
                <a:solidFill>
                  <a:schemeClr val="tx1"/>
                </a:solidFill>
                <a:effectLst/>
                <a:latin typeface="+mn-lt"/>
                <a:ea typeface="+mn-ea"/>
                <a:cs typeface="+mn-cs"/>
              </a:rPr>
              <a:t> × 1.025μs =205m</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因为要解决“理论上可以相距的最远距离”，所以最远肯定能保证能检测到碰撞，而 以太网规定最短帧长为 </a:t>
            </a:r>
            <a:r>
              <a:rPr lang="en-US" altLang="zh-CN" sz="1200" b="0" i="0" kern="1200" dirty="0">
                <a:solidFill>
                  <a:schemeClr val="tx1"/>
                </a:solidFill>
                <a:effectLst/>
                <a:latin typeface="+mn-lt"/>
                <a:ea typeface="+mn-ea"/>
                <a:cs typeface="+mn-cs"/>
              </a:rPr>
              <a:t>64B</a:t>
            </a:r>
            <a:r>
              <a:rPr lang="zh-CN" altLang="en-US" sz="1200" b="0" i="0" kern="1200" dirty="0">
                <a:solidFill>
                  <a:schemeClr val="tx1"/>
                </a:solidFill>
                <a:effectLst/>
                <a:latin typeface="+mn-lt"/>
                <a:ea typeface="+mn-ea"/>
                <a:cs typeface="+mn-cs"/>
              </a:rPr>
              <a:t>。其中 </a:t>
            </a:r>
            <a:r>
              <a:rPr lang="en-US" altLang="zh-CN" sz="1200" b="0" i="0" kern="1200" dirty="0">
                <a:solidFill>
                  <a:schemeClr val="tx1"/>
                </a:solidFill>
                <a:effectLst/>
                <a:latin typeface="+mn-lt"/>
                <a:ea typeface="+mn-ea"/>
                <a:cs typeface="+mn-cs"/>
              </a:rPr>
              <a:t>Hub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100Base-T </a:t>
            </a:r>
            <a:r>
              <a:rPr lang="zh-CN" altLang="en-US" sz="1200" b="0" i="0" kern="1200" dirty="0">
                <a:solidFill>
                  <a:schemeClr val="tx1"/>
                </a:solidFill>
                <a:effectLst/>
                <a:latin typeface="+mn-lt"/>
                <a:ea typeface="+mn-ea"/>
                <a:cs typeface="+mn-cs"/>
              </a:rPr>
              <a:t>集线器，可知线路的传输速率为 </a:t>
            </a:r>
            <a:r>
              <a:rPr lang="en-US" altLang="zh-CN" sz="1200" b="0" i="0" kern="1200" dirty="0">
                <a:solidFill>
                  <a:schemeClr val="tx1"/>
                </a:solidFill>
                <a:effectLst/>
                <a:latin typeface="+mn-lt"/>
                <a:ea typeface="+mn-ea"/>
                <a:cs typeface="+mn-cs"/>
              </a:rPr>
              <a:t>100Mbps </a:t>
            </a:r>
            <a:r>
              <a:rPr lang="zh-CN" altLang="en-US" sz="1200" b="0" i="0" kern="1200" dirty="0">
                <a:solidFill>
                  <a:schemeClr val="tx1"/>
                </a:solidFill>
                <a:effectLst/>
                <a:latin typeface="+mn-lt"/>
                <a:ea typeface="+mn-ea"/>
                <a:cs typeface="+mn-cs"/>
              </a:rPr>
              <a:t>则单程传输时延为 </a:t>
            </a:r>
            <a:r>
              <a:rPr lang="en-US" altLang="zh-CN" sz="1200" b="0" i="0" kern="1200" dirty="0">
                <a:solidFill>
                  <a:schemeClr val="tx1"/>
                </a:solidFill>
                <a:effectLst/>
                <a:latin typeface="+mn-lt"/>
                <a:ea typeface="+mn-ea"/>
                <a:cs typeface="+mn-cs"/>
              </a:rPr>
              <a:t>64B/100Mbps/2 = 2.56μs</a:t>
            </a:r>
            <a:r>
              <a:rPr lang="zh-CN" altLang="en-US" sz="1200" b="0" i="0" kern="1200" dirty="0">
                <a:solidFill>
                  <a:schemeClr val="tx1"/>
                </a:solidFill>
                <a:effectLst/>
                <a:latin typeface="+mn-lt"/>
                <a:ea typeface="+mn-ea"/>
                <a:cs typeface="+mn-cs"/>
              </a:rPr>
              <a:t>，又 </a:t>
            </a:r>
            <a:r>
              <a:rPr lang="en-US" altLang="zh-CN" sz="1200" b="0" i="0" kern="1200" dirty="0">
                <a:solidFill>
                  <a:schemeClr val="tx1"/>
                </a:solidFill>
                <a:effectLst/>
                <a:latin typeface="+mn-lt"/>
                <a:ea typeface="+mn-ea"/>
                <a:cs typeface="+mn-cs"/>
              </a:rPr>
              <a:t>Hub </a:t>
            </a:r>
            <a:r>
              <a:rPr lang="zh-CN" altLang="en-US" sz="1200" b="0" i="0" kern="1200" dirty="0">
                <a:solidFill>
                  <a:schemeClr val="tx1"/>
                </a:solidFill>
                <a:effectLst/>
                <a:latin typeface="+mn-lt"/>
                <a:ea typeface="+mn-ea"/>
                <a:cs typeface="+mn-cs"/>
              </a:rPr>
              <a:t>再产生比特流的过程中会导 致延时 </a:t>
            </a:r>
            <a:r>
              <a:rPr lang="en-US" altLang="zh-CN" sz="1200" b="0" i="0" kern="1200" dirty="0">
                <a:solidFill>
                  <a:schemeClr val="tx1"/>
                </a:solidFill>
                <a:effectLst/>
                <a:latin typeface="+mn-lt"/>
                <a:ea typeface="+mn-ea"/>
                <a:cs typeface="+mn-cs"/>
              </a:rPr>
              <a:t>1.535μs</a:t>
            </a:r>
            <a:r>
              <a:rPr lang="zh-CN" altLang="en-US" sz="1200" b="0" i="0" kern="1200" dirty="0">
                <a:solidFill>
                  <a:schemeClr val="tx1"/>
                </a:solidFill>
                <a:effectLst/>
                <a:latin typeface="+mn-lt"/>
                <a:ea typeface="+mn-ea"/>
                <a:cs typeface="+mn-cs"/>
              </a:rPr>
              <a:t>，则单程的传播时延为 </a:t>
            </a:r>
            <a:r>
              <a:rPr lang="en-US" altLang="zh-CN" sz="1200" b="0" i="0" kern="1200" dirty="0">
                <a:solidFill>
                  <a:schemeClr val="tx1"/>
                </a:solidFill>
                <a:effectLst/>
                <a:latin typeface="+mn-lt"/>
                <a:ea typeface="+mn-ea"/>
                <a:cs typeface="+mn-cs"/>
              </a:rPr>
              <a:t>2.56μs -1.535μs = 1.025μs</a:t>
            </a:r>
            <a:r>
              <a:rPr lang="zh-CN" altLang="en-US" sz="1200" b="0" i="0" kern="1200" dirty="0">
                <a:solidFill>
                  <a:schemeClr val="tx1"/>
                </a:solidFill>
                <a:effectLst/>
                <a:latin typeface="+mn-lt"/>
                <a:ea typeface="+mn-ea"/>
                <a:cs typeface="+mn-cs"/>
              </a:rPr>
              <a:t>，从而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与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之间理论 上可以相距最远距离为 </a:t>
            </a:r>
            <a:r>
              <a:rPr lang="en-US" altLang="zh-CN" sz="1200" b="0" i="0" kern="1200" dirty="0">
                <a:solidFill>
                  <a:schemeClr val="tx1"/>
                </a:solidFill>
                <a:effectLst/>
                <a:latin typeface="+mn-lt"/>
                <a:ea typeface="+mn-ea"/>
                <a:cs typeface="+mn-cs"/>
              </a:rPr>
              <a:t>200m/</a:t>
            </a:r>
            <a:r>
              <a:rPr lang="en-US" altLang="zh-CN" sz="1200" b="0" i="0" kern="1200" dirty="0" err="1">
                <a:solidFill>
                  <a:schemeClr val="tx1"/>
                </a:solidFill>
                <a:effectLst/>
                <a:latin typeface="+mn-lt"/>
                <a:ea typeface="+mn-ea"/>
                <a:cs typeface="+mn-cs"/>
              </a:rPr>
              <a:t>μs</a:t>
            </a:r>
            <a:r>
              <a:rPr lang="en-US" altLang="zh-CN" sz="1200" b="0" i="0" kern="1200" dirty="0">
                <a:solidFill>
                  <a:schemeClr val="tx1"/>
                </a:solidFill>
                <a:effectLst/>
                <a:latin typeface="+mn-lt"/>
                <a:ea typeface="+mn-ea"/>
                <a:cs typeface="+mn-cs"/>
              </a:rPr>
              <a:t> × 1.025μs =205m</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 </a:t>
            </a:r>
            <a:r>
              <a:rPr lang="en-US" altLang="zh-CN" sz="1200" b="0" i="0" kern="1200" dirty="0">
                <a:solidFill>
                  <a:schemeClr val="tx1"/>
                </a:solidFill>
                <a:effectLst/>
                <a:latin typeface="+mn-lt"/>
                <a:ea typeface="+mn-ea"/>
                <a:cs typeface="+mn-cs"/>
              </a:rPr>
              <a:t>R3 </a:t>
            </a:r>
            <a:r>
              <a:rPr lang="zh-CN" altLang="en-US" sz="1200" b="0" i="0" kern="1200" dirty="0">
                <a:solidFill>
                  <a:schemeClr val="tx1"/>
                </a:solidFill>
                <a:effectLst/>
                <a:latin typeface="+mn-lt"/>
                <a:ea typeface="+mn-ea"/>
                <a:cs typeface="+mn-cs"/>
              </a:rPr>
              <a:t>检测到网络 </a:t>
            </a:r>
            <a:r>
              <a:rPr lang="en-US" altLang="zh-CN" sz="1200" b="0" i="0" kern="1200" dirty="0">
                <a:solidFill>
                  <a:schemeClr val="tx1"/>
                </a:solidFill>
                <a:effectLst/>
                <a:latin typeface="+mn-lt"/>
                <a:ea typeface="+mn-ea"/>
                <a:cs typeface="+mn-cs"/>
              </a:rPr>
              <a:t>201.1.2.0/25 </a:t>
            </a:r>
            <a:r>
              <a:rPr lang="zh-CN" altLang="en-US" sz="1200" b="0" i="0" kern="1200" dirty="0">
                <a:solidFill>
                  <a:schemeClr val="tx1"/>
                </a:solidFill>
                <a:effectLst/>
                <a:latin typeface="+mn-lt"/>
                <a:ea typeface="+mn-ea"/>
                <a:cs typeface="+mn-cs"/>
              </a:rPr>
              <a:t>不可达，故将到该网络的距离设置为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距离为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表示不可达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。当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从 </a:t>
            </a:r>
            <a:r>
              <a:rPr lang="en-US" altLang="zh-CN" sz="1200" b="0" i="0" kern="1200" dirty="0">
                <a:solidFill>
                  <a:schemeClr val="tx1"/>
                </a:solidFill>
                <a:effectLst/>
                <a:latin typeface="+mn-lt"/>
                <a:ea typeface="+mn-ea"/>
                <a:cs typeface="+mn-cs"/>
              </a:rPr>
              <a:t>R3 </a:t>
            </a:r>
            <a:r>
              <a:rPr lang="zh-CN" altLang="en-US" sz="1200" b="0" i="0" kern="1200" dirty="0">
                <a:solidFill>
                  <a:schemeClr val="tx1"/>
                </a:solidFill>
                <a:effectLst/>
                <a:latin typeface="+mn-lt"/>
                <a:ea typeface="+mn-ea"/>
                <a:cs typeface="+mn-cs"/>
              </a:rPr>
              <a:t>收到路由信息时，因为 </a:t>
            </a:r>
            <a:r>
              <a:rPr lang="en-US" altLang="zh-CN" sz="1200" b="0" i="0" kern="1200" dirty="0">
                <a:solidFill>
                  <a:schemeClr val="tx1"/>
                </a:solidFill>
                <a:effectLst/>
                <a:latin typeface="+mn-lt"/>
                <a:ea typeface="+mn-ea"/>
                <a:cs typeface="+mn-cs"/>
              </a:rPr>
              <a:t>R3 </a:t>
            </a:r>
            <a:r>
              <a:rPr lang="zh-CN" altLang="en-US" sz="1200" b="0" i="0" kern="1200" dirty="0">
                <a:solidFill>
                  <a:schemeClr val="tx1"/>
                </a:solidFill>
                <a:effectLst/>
                <a:latin typeface="+mn-lt"/>
                <a:ea typeface="+mn-ea"/>
                <a:cs typeface="+mn-cs"/>
              </a:rPr>
              <a:t>到该网络的距离为 </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，则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到该 网络也不可达，但此时记录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可达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由于 </a:t>
            </a:r>
            <a:r>
              <a:rPr lang="en-US" altLang="zh-CN" sz="1200" b="0" i="0" kern="1200" dirty="0">
                <a:solidFill>
                  <a:schemeClr val="tx1"/>
                </a:solidFill>
                <a:effectLst/>
                <a:latin typeface="+mn-lt"/>
                <a:ea typeface="+mn-ea"/>
                <a:cs typeface="+mn-cs"/>
              </a:rPr>
              <a:t>RIP </a:t>
            </a:r>
            <a:r>
              <a:rPr lang="zh-CN" altLang="en-US" sz="1200" b="0" i="0" kern="1200" dirty="0">
                <a:solidFill>
                  <a:schemeClr val="tx1"/>
                </a:solidFill>
                <a:effectLst/>
                <a:latin typeface="+mn-lt"/>
                <a:ea typeface="+mn-ea"/>
                <a:cs typeface="+mn-cs"/>
              </a:rPr>
              <a:t>的特点“坏消息传得慢”，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并没有收到 </a:t>
            </a:r>
            <a:r>
              <a:rPr lang="en-US" altLang="zh-CN" sz="1200" b="0" i="0" kern="1200" dirty="0">
                <a:solidFill>
                  <a:schemeClr val="tx1"/>
                </a:solidFill>
                <a:effectLst/>
                <a:latin typeface="+mn-lt"/>
                <a:ea typeface="+mn-ea"/>
                <a:cs typeface="+mn-cs"/>
              </a:rPr>
              <a:t>R3 </a:t>
            </a:r>
            <a:r>
              <a:rPr lang="zh-CN" altLang="en-US" sz="1200" b="0" i="0" kern="1200" dirty="0">
                <a:solidFill>
                  <a:schemeClr val="tx1"/>
                </a:solidFill>
                <a:effectLst/>
                <a:latin typeface="+mn-lt"/>
                <a:ea typeface="+mn-ea"/>
                <a:cs typeface="+mn-cs"/>
              </a:rPr>
              <a:t>发来的路由信息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到该网络的距离为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，再加上从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到 </a:t>
            </a:r>
            <a:r>
              <a:rPr lang="en-US" altLang="zh-CN" sz="1200" b="0" i="0" kern="1200" dirty="0">
                <a:solidFill>
                  <a:schemeClr val="tx1"/>
                </a:solidFill>
                <a:effectLst/>
                <a:latin typeface="+mn-lt"/>
                <a:ea typeface="+mn-ea"/>
                <a:cs typeface="+mn-cs"/>
              </a:rPr>
              <a:t>RI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就是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到该网络的距 离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由题意知连接 </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R3 </a:t>
            </a:r>
            <a:r>
              <a:rPr lang="zh-CN" altLang="en-US" sz="1200" b="0" i="0" kern="1200" dirty="0">
                <a:solidFill>
                  <a:schemeClr val="tx1"/>
                </a:solidFill>
                <a:effectLst/>
                <a:latin typeface="+mn-lt"/>
                <a:ea typeface="+mn-ea"/>
                <a:cs typeface="+mn-cs"/>
              </a:rPr>
              <a:t>之间的点对点链路使用 </a:t>
            </a:r>
            <a:r>
              <a:rPr lang="en-US" altLang="zh-CN" sz="1200" b="0" i="0" kern="1200" dirty="0">
                <a:solidFill>
                  <a:schemeClr val="tx1"/>
                </a:solidFill>
                <a:effectLst/>
                <a:latin typeface="+mn-lt"/>
                <a:ea typeface="+mn-ea"/>
                <a:cs typeface="+mn-cs"/>
              </a:rPr>
              <a:t>201.1.3.x/30 </a:t>
            </a:r>
            <a:r>
              <a:rPr lang="zh-CN" altLang="en-US" sz="1200" b="0" i="0" kern="1200" dirty="0">
                <a:solidFill>
                  <a:schemeClr val="tx1"/>
                </a:solidFill>
                <a:effectLst/>
                <a:latin typeface="+mn-lt"/>
                <a:ea typeface="+mn-ea"/>
                <a:cs typeface="+mn-cs"/>
              </a:rPr>
              <a:t>地址，其子网掩 码为 </a:t>
            </a:r>
            <a:r>
              <a:rPr lang="en-US" altLang="zh-CN" sz="1200" b="0" i="0" kern="1200" dirty="0">
                <a:solidFill>
                  <a:schemeClr val="tx1"/>
                </a:solidFill>
                <a:effectLst/>
                <a:latin typeface="+mn-lt"/>
                <a:ea typeface="+mn-ea"/>
                <a:cs typeface="+mn-cs"/>
              </a:rPr>
              <a:t>255.255.255.252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的一个接口的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201.1.3.9, </a:t>
            </a:r>
            <a:r>
              <a:rPr lang="zh-CN" altLang="en-US" sz="1200" b="0" i="0" kern="1200" dirty="0">
                <a:solidFill>
                  <a:schemeClr val="tx1"/>
                </a:solidFill>
                <a:effectLst/>
                <a:latin typeface="+mn-lt"/>
                <a:ea typeface="+mn-ea"/>
                <a:cs typeface="+mn-cs"/>
              </a:rPr>
              <a:t>转换为对应的二进制的后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位为 </a:t>
            </a:r>
            <a:r>
              <a:rPr lang="en-US" altLang="zh-CN" sz="1200" b="0" i="0" kern="1200" dirty="0">
                <a:solidFill>
                  <a:schemeClr val="tx1"/>
                </a:solidFill>
                <a:effectLst/>
                <a:latin typeface="+mn-lt"/>
                <a:ea typeface="+mn-ea"/>
                <a:cs typeface="+mn-cs"/>
              </a:rPr>
              <a:t>0000 1001 (</a:t>
            </a:r>
            <a:r>
              <a:rPr lang="zh-CN" altLang="en-US" sz="1200" b="0" i="0" kern="1200" dirty="0">
                <a:solidFill>
                  <a:schemeClr val="tx1"/>
                </a:solidFill>
                <a:effectLst/>
                <a:latin typeface="+mn-lt"/>
                <a:ea typeface="+mn-ea"/>
                <a:cs typeface="+mn-cs"/>
              </a:rPr>
              <a:t>由 </a:t>
            </a:r>
            <a:r>
              <a:rPr lang="en-US" altLang="zh-CN" sz="1200" b="0" i="0" kern="1200" dirty="0">
                <a:solidFill>
                  <a:schemeClr val="tx1"/>
                </a:solidFill>
                <a:effectLst/>
                <a:latin typeface="+mn-lt"/>
                <a:ea typeface="+mn-ea"/>
                <a:cs typeface="+mn-cs"/>
              </a:rPr>
              <a:t>201.1.3.x/30 </a:t>
            </a:r>
            <a:r>
              <a:rPr lang="zh-CN" altLang="en-US" sz="1200" b="0" i="0" kern="1200" dirty="0">
                <a:solidFill>
                  <a:schemeClr val="tx1"/>
                </a:solidFill>
                <a:effectLst/>
                <a:latin typeface="+mn-lt"/>
                <a:ea typeface="+mn-ea"/>
                <a:cs typeface="+mn-cs"/>
              </a:rPr>
              <a:t>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地址对应的二进制的后两位为主机号，而主机号全 为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表示本网络本身，主机号全为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表示本网络的广播地址，不用于源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地址或者目的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，那么除 </a:t>
            </a:r>
            <a:r>
              <a:rPr lang="en-US" altLang="zh-CN" sz="1200" b="0" i="0" kern="1200" dirty="0">
                <a:solidFill>
                  <a:schemeClr val="tx1"/>
                </a:solidFill>
                <a:effectLst/>
                <a:latin typeface="+mn-lt"/>
                <a:ea typeface="+mn-ea"/>
                <a:cs typeface="+mn-cs"/>
              </a:rPr>
              <a:t>201.1.3.9 </a:t>
            </a:r>
            <a:r>
              <a:rPr lang="zh-CN" altLang="en-US" sz="1200" b="0" i="0" kern="1200" dirty="0">
                <a:solidFill>
                  <a:schemeClr val="tx1"/>
                </a:solidFill>
                <a:effectLst/>
                <a:latin typeface="+mn-lt"/>
                <a:ea typeface="+mn-ea"/>
                <a:cs typeface="+mn-cs"/>
              </a:rPr>
              <a:t>外，只有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201.1.3.10 </a:t>
            </a:r>
            <a:r>
              <a:rPr lang="zh-CN" altLang="en-US" sz="1200" b="0" i="0" kern="1200" dirty="0">
                <a:solidFill>
                  <a:schemeClr val="tx1"/>
                </a:solidFill>
                <a:effectLst/>
                <a:latin typeface="+mn-lt"/>
                <a:ea typeface="+mn-ea"/>
                <a:cs typeface="+mn-cs"/>
              </a:rPr>
              <a:t>才可以作为源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地址使用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本题为 </a:t>
            </a:r>
            <a:r>
              <a:rPr lang="en-US" altLang="zh-CN" sz="1200" b="0" i="0" kern="1200" dirty="0">
                <a:solidFill>
                  <a:schemeClr val="tx1"/>
                </a:solidFill>
                <a:effectLst/>
                <a:latin typeface="+mn-lt"/>
                <a:ea typeface="+mn-ea"/>
                <a:cs typeface="+mn-cs"/>
              </a:rPr>
              <a:t>201.1.3.10)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130.18.10.1</a:t>
            </a:r>
            <a:r>
              <a:rPr lang="zh-CN" altLang="en-US" sz="1200" b="0" i="0" kern="1200" dirty="0">
                <a:solidFill>
                  <a:schemeClr val="tx1"/>
                </a:solidFill>
                <a:effectLst/>
                <a:latin typeface="+mn-lt"/>
                <a:ea typeface="+mn-ea"/>
                <a:cs typeface="+mn-cs"/>
              </a:rPr>
              <a:t>，作为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地址。综上可知， 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 </a:t>
            </a:r>
            <a:endParaRPr lang="zh-CN" altLang="en-US" dirty="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从子网掩码可知 </a:t>
            </a:r>
            <a:r>
              <a:rPr lang="en-US" altLang="zh-CN" sz="1200" b="0" i="0" kern="1200" dirty="0">
                <a:solidFill>
                  <a:schemeClr val="tx1"/>
                </a:solidFill>
                <a:effectLst/>
                <a:latin typeface="+mn-lt"/>
                <a:ea typeface="+mn-ea"/>
                <a:cs typeface="+mn-cs"/>
              </a:rPr>
              <a:t>H1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处于同一网段，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处于同一网段，分别可以进行 正常的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通信，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错误。因为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E1 </a:t>
            </a:r>
            <a:r>
              <a:rPr lang="zh-CN" altLang="en-US" sz="1200" b="0" i="0" kern="1200" dirty="0">
                <a:solidFill>
                  <a:schemeClr val="tx1"/>
                </a:solidFill>
                <a:effectLst/>
                <a:latin typeface="+mn-lt"/>
                <a:ea typeface="+mn-ea"/>
                <a:cs typeface="+mn-cs"/>
              </a:rPr>
              <a:t>接口的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192.168.3.254</a:t>
            </a:r>
            <a:r>
              <a:rPr lang="zh-CN" altLang="en-US" sz="1200" b="0" i="0" kern="1200" dirty="0">
                <a:solidFill>
                  <a:schemeClr val="tx1"/>
                </a:solidFill>
                <a:effectLst/>
                <a:latin typeface="+mn-lt"/>
                <a:ea typeface="+mn-ea"/>
                <a:cs typeface="+mn-cs"/>
              </a:rPr>
              <a:t>，而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的默 认网关为 </a:t>
            </a:r>
            <a:r>
              <a:rPr lang="en-US" altLang="zh-CN" sz="1200" b="0" i="0" kern="1200" dirty="0">
                <a:solidFill>
                  <a:schemeClr val="tx1"/>
                </a:solidFill>
                <a:effectLst/>
                <a:latin typeface="+mn-lt"/>
                <a:ea typeface="+mn-ea"/>
                <a:cs typeface="+mn-cs"/>
              </a:rPr>
              <a:t>192.168.3.1</a:t>
            </a:r>
            <a:r>
              <a:rPr lang="zh-CN" altLang="en-US" sz="1200" b="0" i="0" kern="1200" dirty="0">
                <a:solidFill>
                  <a:schemeClr val="tx1"/>
                </a:solidFill>
                <a:effectLst/>
                <a:latin typeface="+mn-lt"/>
                <a:ea typeface="+mn-ea"/>
                <a:cs typeface="+mn-cs"/>
              </a:rPr>
              <a:t>，所以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不能访问 </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，而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的默认网关为 </a:t>
            </a:r>
            <a:r>
              <a:rPr lang="en-US" altLang="zh-CN" sz="1200" b="0" i="0" kern="1200" dirty="0">
                <a:solidFill>
                  <a:schemeClr val="tx1"/>
                </a:solidFill>
                <a:effectLst/>
                <a:latin typeface="+mn-lt"/>
                <a:ea typeface="+mn-ea"/>
                <a:cs typeface="+mn-cs"/>
              </a:rPr>
              <a:t>192.168.3.254</a:t>
            </a:r>
            <a:r>
              <a:rPr lang="zh-CN" altLang="en-US" sz="1200" b="0" i="0" kern="1200" dirty="0">
                <a:solidFill>
                  <a:schemeClr val="tx1"/>
                </a:solidFill>
                <a:effectLst/>
                <a:latin typeface="+mn-lt"/>
                <a:ea typeface="+mn-ea"/>
                <a:cs typeface="+mn-cs"/>
              </a:rPr>
              <a:t>，所 以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可以正常访问 </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错误。由 </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的子网掩码可知 </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H3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H4 </a:t>
            </a:r>
            <a:r>
              <a:rPr lang="zh-CN" altLang="en-US" sz="1200" b="0" i="0" kern="1200" dirty="0">
                <a:solidFill>
                  <a:schemeClr val="tx1"/>
                </a:solidFill>
                <a:effectLst/>
                <a:latin typeface="+mn-lt"/>
                <a:ea typeface="+mn-ea"/>
                <a:cs typeface="+mn-cs"/>
              </a:rPr>
              <a:t>处于不同的网段，需通过路由器才能进行正常的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通信，而这时 </a:t>
            </a:r>
            <a:r>
              <a:rPr lang="en-US" altLang="zh-CN" sz="1200" b="0" i="0" kern="1200" dirty="0">
                <a:solidFill>
                  <a:schemeClr val="tx1"/>
                </a:solidFill>
                <a:effectLst/>
                <a:latin typeface="+mn-lt"/>
                <a:ea typeface="+mn-ea"/>
                <a:cs typeface="+mn-cs"/>
              </a:rPr>
              <a:t>HI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的默认网 关为 </a:t>
            </a:r>
            <a:r>
              <a:rPr lang="en-US" altLang="zh-CN" sz="1200" b="0" i="0" kern="1200" dirty="0">
                <a:solidFill>
                  <a:schemeClr val="tx1"/>
                </a:solidFill>
                <a:effectLst/>
                <a:latin typeface="+mn-lt"/>
                <a:ea typeface="+mn-ea"/>
                <a:cs typeface="+mn-cs"/>
              </a:rPr>
              <a:t>192.168.3.1</a:t>
            </a:r>
            <a:r>
              <a:rPr lang="zh-CN" altLang="en-US" sz="1200" b="0" i="0" kern="1200" dirty="0">
                <a:solidFill>
                  <a:schemeClr val="tx1"/>
                </a:solidFill>
                <a:effectLst/>
                <a:latin typeface="+mn-lt"/>
                <a:ea typeface="+mn-ea"/>
                <a:cs typeface="+mn-cs"/>
              </a:rPr>
              <a:t>。但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E1 </a:t>
            </a:r>
            <a:r>
              <a:rPr lang="zh-CN" altLang="en-US" sz="1200" b="0" i="0" kern="1200" dirty="0">
                <a:solidFill>
                  <a:schemeClr val="tx1"/>
                </a:solidFill>
                <a:effectLst/>
                <a:latin typeface="+mn-lt"/>
                <a:ea typeface="+mn-ea"/>
                <a:cs typeface="+mn-cs"/>
              </a:rPr>
              <a:t>接口的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192.168.3.254</a:t>
            </a:r>
            <a:r>
              <a:rPr lang="zh-CN" altLang="en-US" sz="1200" b="0" i="0" kern="1200" dirty="0">
                <a:solidFill>
                  <a:schemeClr val="tx1"/>
                </a:solidFill>
                <a:effectLst/>
                <a:latin typeface="+mn-lt"/>
                <a:ea typeface="+mn-ea"/>
                <a:cs typeface="+mn-cs"/>
              </a:rPr>
              <a:t>，无法进行通信，从而 </a:t>
            </a:r>
            <a:r>
              <a:rPr lang="en-US" altLang="zh-CN" sz="1200" b="0" i="0" kern="1200" dirty="0">
                <a:solidFill>
                  <a:schemeClr val="tx1"/>
                </a:solidFill>
                <a:effectLst/>
                <a:latin typeface="+mn-lt"/>
                <a:ea typeface="+mn-ea"/>
                <a:cs typeface="+mn-cs"/>
              </a:rPr>
              <a:t>H1 </a:t>
            </a:r>
            <a:r>
              <a:rPr lang="zh-CN" altLang="en-US" sz="1200" b="0" i="0" kern="1200" dirty="0">
                <a:solidFill>
                  <a:schemeClr val="tx1"/>
                </a:solidFill>
                <a:effectLst/>
                <a:latin typeface="+mn-lt"/>
                <a:ea typeface="+mn-ea"/>
                <a:cs typeface="+mn-cs"/>
              </a:rPr>
              <a:t>不能与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进行正常的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通信。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正确。</a:t>
            </a:r>
            <a:endParaRPr lang="zh-CN" altLang="en-US" dirty="0"/>
          </a:p>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47.【</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控制连接是持久的； 数据连接是非持久的； 控制连接。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101 18102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3MSS 5MSS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RTT=60ms 18000B/60ms=2.4Mbps</a:t>
            </a:r>
          </a:p>
          <a:p>
            <a:endParaRPr lang="zh-CN" altLang="en-US"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最少情况：当本机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高速缓存中有该域名的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信息时，则不需要查询任何域 名服务器，最少发出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次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查询。最多情况：因为均采用迭代查询方式，在最坏情况下，本地域名服务器需要依次迭代地向根域名服务器、顶级域名服务器（</a:t>
            </a:r>
            <a:r>
              <a:rPr lang="en-US" altLang="zh-CN" sz="1200" b="0" i="0" kern="1200" dirty="0">
                <a:solidFill>
                  <a:schemeClr val="tx1"/>
                </a:solidFill>
                <a:effectLst/>
                <a:latin typeface="+mn-lt"/>
                <a:ea typeface="+mn-ea"/>
                <a:cs typeface="+mn-cs"/>
              </a:rPr>
              <a:t>.com</a:t>
            </a:r>
            <a:r>
              <a:rPr lang="zh-CN" altLang="en-US" sz="1200" b="0" i="0" kern="1200" dirty="0">
                <a:solidFill>
                  <a:schemeClr val="tx1"/>
                </a:solidFill>
                <a:effectLst/>
                <a:latin typeface="+mn-lt"/>
                <a:ea typeface="+mn-ea"/>
                <a:cs typeface="+mn-cs"/>
              </a:rPr>
              <a:t>）、权限域名服务器 （</a:t>
            </a:r>
            <a:r>
              <a:rPr lang="en-US" altLang="zh-CN" sz="1200" b="0" i="0" kern="1200" dirty="0">
                <a:solidFill>
                  <a:schemeClr val="tx1"/>
                </a:solidFill>
                <a:effectLst/>
                <a:latin typeface="+mn-lt"/>
                <a:ea typeface="+mn-ea"/>
                <a:cs typeface="+mn-cs"/>
              </a:rPr>
              <a:t>xyz.com</a:t>
            </a:r>
            <a:r>
              <a:rPr lang="zh-CN" altLang="en-US" sz="1200" b="0" i="0" kern="1200" dirty="0">
                <a:solidFill>
                  <a:schemeClr val="tx1"/>
                </a:solidFill>
                <a:effectLst/>
                <a:latin typeface="+mn-lt"/>
                <a:ea typeface="+mn-ea"/>
                <a:cs typeface="+mn-cs"/>
              </a:rPr>
              <a:t>）、权限域名服务器（</a:t>
            </a:r>
            <a:r>
              <a:rPr lang="en-US" altLang="zh-CN" sz="1200" b="0" i="0" kern="1200" dirty="0">
                <a:solidFill>
                  <a:schemeClr val="tx1"/>
                </a:solidFill>
                <a:effectLst/>
                <a:latin typeface="+mn-lt"/>
                <a:ea typeface="+mn-ea"/>
                <a:cs typeface="+mn-cs"/>
              </a:rPr>
              <a:t>abc.xyz.com</a:t>
            </a:r>
            <a:r>
              <a:rPr lang="zh-CN" altLang="en-US" sz="1200" b="0" i="0" kern="1200" dirty="0">
                <a:solidFill>
                  <a:schemeClr val="tx1"/>
                </a:solidFill>
                <a:effectLst/>
                <a:latin typeface="+mn-lt"/>
                <a:ea typeface="+mn-ea"/>
                <a:cs typeface="+mn-cs"/>
              </a:rPr>
              <a:t>）发出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查询请求，因此最多发出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次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查询。 </a:t>
            </a:r>
            <a:endParaRPr lang="zh-CN" altLang="en-US" dirty="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）第二次握手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段的 </a:t>
            </a:r>
            <a:r>
              <a:rPr lang="en-US" altLang="zh-CN" sz="1200" b="0" i="0" kern="1200" dirty="0">
                <a:solidFill>
                  <a:schemeClr val="tx1"/>
                </a:solidFill>
                <a:effectLst/>
                <a:latin typeface="+mn-lt"/>
                <a:ea typeface="+mn-ea"/>
                <a:cs typeface="+mn-cs"/>
              </a:rPr>
              <a:t>SYN=1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)ACK=1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确认序号是 </a:t>
            </a:r>
            <a:r>
              <a:rPr lang="en-US" altLang="zh-CN" sz="1200" b="0" i="0" kern="1200" dirty="0">
                <a:solidFill>
                  <a:schemeClr val="tx1"/>
                </a:solidFill>
                <a:effectLst/>
                <a:latin typeface="+mn-lt"/>
                <a:ea typeface="+mn-ea"/>
                <a:cs typeface="+mn-cs"/>
              </a:rPr>
              <a:t>101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收到的第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个确认段所通告的接收窗口是 </a:t>
            </a:r>
            <a:r>
              <a:rPr lang="en-US" altLang="zh-CN" sz="1200" b="0" i="0" kern="1200" dirty="0">
                <a:solidFill>
                  <a:schemeClr val="tx1"/>
                </a:solidFill>
                <a:effectLst/>
                <a:latin typeface="+mn-lt"/>
                <a:ea typeface="+mn-ea"/>
                <a:cs typeface="+mn-cs"/>
              </a:rPr>
              <a:t>12KB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此时 </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的拥塞窗口变为 </a:t>
            </a:r>
            <a:r>
              <a:rPr lang="en-US" altLang="zh-CN" sz="1200" b="0" i="0" kern="1200" dirty="0">
                <a:solidFill>
                  <a:schemeClr val="tx1"/>
                </a:solidFill>
                <a:effectLst/>
                <a:latin typeface="+mn-lt"/>
                <a:ea typeface="+mn-ea"/>
                <a:cs typeface="+mn-cs"/>
              </a:rPr>
              <a:t>9KB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的发送窗口变为 </a:t>
            </a:r>
            <a:r>
              <a:rPr lang="en-US" altLang="zh-CN" sz="1200" b="0" i="0" kern="1200" dirty="0">
                <a:solidFill>
                  <a:schemeClr val="tx1"/>
                </a:solidFill>
                <a:effectLst/>
                <a:latin typeface="+mn-lt"/>
                <a:ea typeface="+mn-ea"/>
                <a:cs typeface="+mn-cs"/>
              </a:rPr>
              <a:t>9KB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）当</a:t>
            </a:r>
            <a:r>
              <a:rPr lang="en-US" altLang="zh-CN" sz="1200" b="0" i="0" kern="1200" dirty="0">
                <a:solidFill>
                  <a:schemeClr val="tx1"/>
                </a:solidFill>
                <a:effectLst/>
                <a:latin typeface="+mn-lt"/>
                <a:ea typeface="+mn-ea"/>
                <a:cs typeface="+mn-cs"/>
              </a:rPr>
              <a:t>H3</a:t>
            </a:r>
            <a:r>
              <a:rPr lang="zh-CN" altLang="en-US" sz="1200" b="0" i="0" kern="1200" dirty="0">
                <a:solidFill>
                  <a:schemeClr val="tx1"/>
                </a:solidFill>
                <a:effectLst/>
                <a:latin typeface="+mn-lt"/>
                <a:ea typeface="+mn-ea"/>
                <a:cs typeface="+mn-cs"/>
              </a:rPr>
              <a:t>的发送窗口等于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时，下一个待发送段的序号是</a:t>
            </a:r>
            <a:r>
              <a:rPr lang="en-US" altLang="zh-CN" sz="1200" b="0" i="0" kern="1200" dirty="0">
                <a:solidFill>
                  <a:schemeClr val="tx1"/>
                </a:solidFill>
                <a:effectLst/>
                <a:latin typeface="+mn-lt"/>
                <a:ea typeface="+mn-ea"/>
                <a:cs typeface="+mn-cs"/>
              </a:rPr>
              <a:t>20K+101=20×1024+101=20581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)H3 </a:t>
            </a:r>
            <a:r>
              <a:rPr lang="zh-CN" altLang="en-US" sz="1200" b="0" i="0" kern="1200" dirty="0">
                <a:solidFill>
                  <a:schemeClr val="tx1"/>
                </a:solidFill>
                <a:effectLst/>
                <a:latin typeface="+mn-lt"/>
                <a:ea typeface="+mn-ea"/>
                <a:cs typeface="+mn-cs"/>
              </a:rPr>
              <a:t>从发送第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个段到发送窗口等于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时刻为止，平均数据传输速率是 </a:t>
            </a:r>
            <a:r>
              <a:rPr lang="en-US" altLang="zh-CN" sz="1200" b="0" i="0" kern="1200" dirty="0">
                <a:solidFill>
                  <a:schemeClr val="tx1"/>
                </a:solidFill>
                <a:effectLst/>
                <a:latin typeface="+mn-lt"/>
                <a:ea typeface="+mn-ea"/>
                <a:cs typeface="+mn-cs"/>
              </a:rPr>
              <a:t>20KB/(5× 200ms)=20KB/s=20.48×8kbps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时刻起， </a:t>
            </a:r>
            <a:r>
              <a:rPr lang="en-US" altLang="zh-CN" sz="1200" b="0" i="0" kern="1200" dirty="0">
                <a:solidFill>
                  <a:schemeClr val="tx1"/>
                </a:solidFill>
                <a:effectLst/>
                <a:latin typeface="+mn-lt"/>
                <a:ea typeface="+mn-ea"/>
                <a:cs typeface="+mn-cs"/>
              </a:rPr>
              <a:t>S </a:t>
            </a:r>
            <a:r>
              <a:rPr lang="zh-CN" altLang="en-US" sz="1200" b="0" i="0" kern="1200" dirty="0">
                <a:solidFill>
                  <a:schemeClr val="tx1"/>
                </a:solidFill>
                <a:effectLst/>
                <a:latin typeface="+mn-lt"/>
                <a:ea typeface="+mn-ea"/>
                <a:cs typeface="+mn-cs"/>
              </a:rPr>
              <a:t>释放该连接的最短时间是： </a:t>
            </a:r>
            <a:r>
              <a:rPr lang="en-US" altLang="zh-CN" sz="1200" b="0" i="0" kern="1200" dirty="0">
                <a:solidFill>
                  <a:schemeClr val="tx1"/>
                </a:solidFill>
                <a:effectLst/>
                <a:latin typeface="+mn-lt"/>
                <a:ea typeface="+mn-ea"/>
                <a:cs typeface="+mn-cs"/>
              </a:rPr>
              <a:t>1.5×200ms=300ms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253</a:t>
            </a:fld>
            <a:endParaRPr lang="zh-CN" altLang="en-US"/>
          </a:p>
        </p:txBody>
      </p:sp>
    </p:spTree>
    <p:extLst>
      <p:ext uri="{BB962C8B-B14F-4D97-AF65-F5344CB8AC3E}">
        <p14:creationId xmlns:p14="http://schemas.microsoft.com/office/powerpoint/2010/main" val="418435401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POP3 </a:t>
            </a:r>
            <a:r>
              <a:rPr lang="zh-CN" altLang="en-US" sz="1200" b="0" i="0" kern="1200" dirty="0">
                <a:solidFill>
                  <a:schemeClr val="tx1"/>
                </a:solidFill>
                <a:effectLst/>
                <a:latin typeface="+mn-lt"/>
                <a:ea typeface="+mn-ea"/>
                <a:cs typeface="+mn-cs"/>
              </a:rPr>
              <a:t>协议是 </a:t>
            </a:r>
            <a:r>
              <a:rPr lang="en-US" altLang="zh-CN" sz="1200" b="0" i="0" kern="1200" dirty="0">
                <a:solidFill>
                  <a:schemeClr val="tx1"/>
                </a:solidFill>
                <a:effectLst/>
                <a:latin typeface="+mn-lt"/>
                <a:ea typeface="+mn-ea"/>
                <a:cs typeface="+mn-cs"/>
              </a:rPr>
              <a:t>TCP/IP </a:t>
            </a:r>
            <a:r>
              <a:rPr lang="zh-CN" altLang="en-US" sz="1200" b="0" i="0" kern="1200" dirty="0">
                <a:solidFill>
                  <a:schemeClr val="tx1"/>
                </a:solidFill>
                <a:effectLst/>
                <a:latin typeface="+mn-lt"/>
                <a:ea typeface="+mn-ea"/>
                <a:cs typeface="+mn-cs"/>
              </a:rPr>
              <a:t>体系结构应用层的一个协议，在传输层需要使用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协议是面向连接的，提供可靠的数据传输服务。</a:t>
            </a:r>
            <a:endParaRPr lang="zh-CN" altLang="en-US" dirty="0"/>
          </a:p>
        </p:txBody>
      </p:sp>
    </p:spTree>
    <p:extLst>
      <p:ext uri="{BB962C8B-B14F-4D97-AF65-F5344CB8AC3E}">
        <p14:creationId xmlns:p14="http://schemas.microsoft.com/office/powerpoint/2010/main" val="428113060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NRZ(Non Return Zero)</a:t>
            </a:r>
            <a:r>
              <a:rPr lang="zh-CN" altLang="en-US" sz="1200" b="0" i="0" kern="1200" dirty="0">
                <a:solidFill>
                  <a:schemeClr val="tx1"/>
                </a:solidFill>
                <a:effectLst/>
                <a:latin typeface="+mn-lt"/>
                <a:ea typeface="+mn-ea"/>
                <a:cs typeface="+mn-cs"/>
              </a:rPr>
              <a:t>编码称为不归零编码，在码元时间内不会出现零电平。 </a:t>
            </a:r>
            <a:r>
              <a:rPr lang="en-US" altLang="zh-CN" sz="1200" b="0" i="0" kern="1200" dirty="0">
                <a:solidFill>
                  <a:schemeClr val="tx1"/>
                </a:solidFill>
                <a:effectLst/>
                <a:latin typeface="+mn-lt"/>
                <a:ea typeface="+mn-ea"/>
                <a:cs typeface="+mn-cs"/>
              </a:rPr>
              <a:t>NRZ </a:t>
            </a:r>
            <a:r>
              <a:rPr lang="zh-CN" altLang="en-US" sz="1200" b="0" i="0" kern="1200" dirty="0">
                <a:solidFill>
                  <a:schemeClr val="tx1"/>
                </a:solidFill>
                <a:effectLst/>
                <a:latin typeface="+mn-lt"/>
                <a:ea typeface="+mn-ea"/>
                <a:cs typeface="+mn-cs"/>
              </a:rPr>
              <a:t>又分为单极性 </a:t>
            </a:r>
            <a:r>
              <a:rPr lang="en-US" altLang="zh-CN" sz="1200" b="0" i="0" kern="1200" dirty="0">
                <a:solidFill>
                  <a:schemeClr val="tx1"/>
                </a:solidFill>
                <a:effectLst/>
                <a:latin typeface="+mn-lt"/>
                <a:ea typeface="+mn-ea"/>
                <a:cs typeface="+mn-cs"/>
              </a:rPr>
              <a:t>NRZ </a:t>
            </a:r>
            <a:r>
              <a:rPr lang="zh-CN" altLang="en-US" sz="1200" b="0" i="0" kern="1200" dirty="0">
                <a:solidFill>
                  <a:schemeClr val="tx1"/>
                </a:solidFill>
                <a:effectLst/>
                <a:latin typeface="+mn-lt"/>
                <a:ea typeface="+mn-ea"/>
                <a:cs typeface="+mn-cs"/>
              </a:rPr>
              <a:t>和双极性 </a:t>
            </a:r>
            <a:r>
              <a:rPr lang="en-US" altLang="zh-CN" sz="1200" b="0" i="0" kern="1200" dirty="0">
                <a:solidFill>
                  <a:schemeClr val="tx1"/>
                </a:solidFill>
                <a:effectLst/>
                <a:latin typeface="+mn-lt"/>
                <a:ea typeface="+mn-ea"/>
                <a:cs typeface="+mn-cs"/>
              </a:rPr>
              <a:t>NRZ</a:t>
            </a:r>
            <a:r>
              <a:rPr lang="zh-CN" altLang="en-US" sz="1200" b="0" i="0" kern="1200" dirty="0">
                <a:solidFill>
                  <a:schemeClr val="tx1"/>
                </a:solidFill>
                <a:effectLst/>
                <a:latin typeface="+mn-lt"/>
                <a:ea typeface="+mn-ea"/>
                <a:cs typeface="+mn-cs"/>
              </a:rPr>
              <a:t>。对于单极性 </a:t>
            </a:r>
            <a:r>
              <a:rPr lang="en-US" altLang="zh-CN" sz="1200" b="0" i="0" kern="1200" dirty="0">
                <a:solidFill>
                  <a:schemeClr val="tx1"/>
                </a:solidFill>
                <a:effectLst/>
                <a:latin typeface="+mn-lt"/>
                <a:ea typeface="+mn-ea"/>
                <a:cs typeface="+mn-cs"/>
              </a:rPr>
              <a:t>NRZ</a:t>
            </a:r>
            <a:r>
              <a:rPr lang="zh-CN" altLang="en-US" sz="1200" b="0" i="0" kern="1200" dirty="0">
                <a:solidFill>
                  <a:schemeClr val="tx1"/>
                </a:solidFill>
                <a:effectLst/>
                <a:latin typeface="+mn-lt"/>
                <a:ea typeface="+mn-ea"/>
                <a:cs typeface="+mn-cs"/>
              </a:rPr>
              <a:t>，无电压（也就是无电流）用来表示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而恒定的正电压用来表示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；对于双极性 </a:t>
            </a:r>
            <a:r>
              <a:rPr lang="en-US" altLang="zh-CN" sz="1200" b="0" i="0" kern="1200" dirty="0">
                <a:solidFill>
                  <a:schemeClr val="tx1"/>
                </a:solidFill>
                <a:effectLst/>
                <a:latin typeface="+mn-lt"/>
                <a:ea typeface="+mn-ea"/>
                <a:cs typeface="+mn-cs"/>
              </a:rPr>
              <a:t>NRZ</a:t>
            </a:r>
            <a:r>
              <a:rPr lang="zh-CN" altLang="en-US" sz="1200" b="0" i="0" kern="1200" dirty="0">
                <a:solidFill>
                  <a:schemeClr val="tx1"/>
                </a:solidFill>
                <a:effectLst/>
                <a:latin typeface="+mn-lt"/>
                <a:ea typeface="+mn-ea"/>
                <a:cs typeface="+mn-cs"/>
              </a:rPr>
              <a:t>，正电压表示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，负电压表示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NRZI(Non Return Zero Inverted)</a:t>
            </a:r>
            <a:r>
              <a:rPr lang="zh-CN" altLang="en-US" sz="1200" b="0" i="0" kern="1200" dirty="0">
                <a:solidFill>
                  <a:schemeClr val="tx1"/>
                </a:solidFill>
                <a:effectLst/>
                <a:latin typeface="+mn-lt"/>
                <a:ea typeface="+mn-ea"/>
                <a:cs typeface="+mn-cs"/>
              </a:rPr>
              <a:t>编码称为反向不归零编码，在码元时间内不会出现零电平。若后一个码 元时间内所持续的电平与前一个码元时间内所持续的电平不同（也称为电平翻转）则表示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若电平保持不变则表示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。曼彻斯特编码的特点是将码元时间分成两个相等的间隔，前半个 码元与后半个码元在码元中点时刻必须跳变，例如上跳变可以表示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，下跳变可以表示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，但 也可反过来定义。差分曼彻斯特编码是对曼彻斯特编码的改进（编码变化要少），与其原理基 本相同，也是将码元时间分成两个相等的间隔，前半个码元与后半个码元在码元中点时刻必 须跳变。但是，与曼彻斯特编码不同的是：表示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并不是依据码元中点时刻出现的是上 跳变还是下跳变，而是码元边界出现了跳变则表示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，码元边界没有跳变则表示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。综上所述， 本题中的编码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符合 </a:t>
            </a:r>
            <a:r>
              <a:rPr lang="en-US" altLang="zh-CN" sz="1200" b="0" i="0" kern="1200" dirty="0">
                <a:solidFill>
                  <a:schemeClr val="tx1"/>
                </a:solidFill>
                <a:effectLst/>
                <a:latin typeface="+mn-lt"/>
                <a:ea typeface="+mn-ea"/>
                <a:cs typeface="+mn-cs"/>
              </a:rPr>
              <a:t>NRZ </a:t>
            </a:r>
            <a:r>
              <a:rPr lang="zh-CN" altLang="en-US" sz="1200" b="0" i="0" kern="1200" dirty="0">
                <a:solidFill>
                  <a:schemeClr val="tx1"/>
                </a:solidFill>
                <a:effectLst/>
                <a:latin typeface="+mn-lt"/>
                <a:ea typeface="+mn-ea"/>
                <a:cs typeface="+mn-cs"/>
              </a:rPr>
              <a:t>编码的特点，编码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符合曼彻斯特编码的特点。 </a:t>
            </a:r>
          </a:p>
          <a:p>
            <a:endParaRPr lang="zh-CN" altLang="en-US" dirty="0"/>
          </a:p>
        </p:txBody>
      </p:sp>
    </p:spTree>
    <p:extLst>
      <p:ext uri="{BB962C8B-B14F-4D97-AF65-F5344CB8AC3E}">
        <p14:creationId xmlns:p14="http://schemas.microsoft.com/office/powerpoint/2010/main" val="338616285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3044434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NRZ(Non Return Zero)</a:t>
            </a:r>
            <a:r>
              <a:rPr lang="zh-CN" altLang="en-US" sz="1200" b="0" i="0" kern="1200" dirty="0">
                <a:solidFill>
                  <a:schemeClr val="tx1"/>
                </a:solidFill>
                <a:effectLst/>
                <a:latin typeface="+mn-lt"/>
                <a:ea typeface="+mn-ea"/>
                <a:cs typeface="+mn-cs"/>
              </a:rPr>
              <a:t>编码称为不归零编码，在码元时间内不会出现零电平。 </a:t>
            </a:r>
            <a:r>
              <a:rPr lang="en-US" altLang="zh-CN" sz="1200" b="0" i="0" kern="1200" dirty="0">
                <a:solidFill>
                  <a:schemeClr val="tx1"/>
                </a:solidFill>
                <a:effectLst/>
                <a:latin typeface="+mn-lt"/>
                <a:ea typeface="+mn-ea"/>
                <a:cs typeface="+mn-cs"/>
              </a:rPr>
              <a:t>NRZ </a:t>
            </a:r>
            <a:r>
              <a:rPr lang="zh-CN" altLang="en-US" sz="1200" b="0" i="0" kern="1200" dirty="0">
                <a:solidFill>
                  <a:schemeClr val="tx1"/>
                </a:solidFill>
                <a:effectLst/>
                <a:latin typeface="+mn-lt"/>
                <a:ea typeface="+mn-ea"/>
                <a:cs typeface="+mn-cs"/>
              </a:rPr>
              <a:t>又分为单极性 </a:t>
            </a:r>
            <a:r>
              <a:rPr lang="en-US" altLang="zh-CN" sz="1200" b="0" i="0" kern="1200" dirty="0">
                <a:solidFill>
                  <a:schemeClr val="tx1"/>
                </a:solidFill>
                <a:effectLst/>
                <a:latin typeface="+mn-lt"/>
                <a:ea typeface="+mn-ea"/>
                <a:cs typeface="+mn-cs"/>
              </a:rPr>
              <a:t>NRZ </a:t>
            </a:r>
            <a:r>
              <a:rPr lang="zh-CN" altLang="en-US" sz="1200" b="0" i="0" kern="1200" dirty="0">
                <a:solidFill>
                  <a:schemeClr val="tx1"/>
                </a:solidFill>
                <a:effectLst/>
                <a:latin typeface="+mn-lt"/>
                <a:ea typeface="+mn-ea"/>
                <a:cs typeface="+mn-cs"/>
              </a:rPr>
              <a:t>和双极性 </a:t>
            </a:r>
            <a:r>
              <a:rPr lang="en-US" altLang="zh-CN" sz="1200" b="0" i="0" kern="1200" dirty="0">
                <a:solidFill>
                  <a:schemeClr val="tx1"/>
                </a:solidFill>
                <a:effectLst/>
                <a:latin typeface="+mn-lt"/>
                <a:ea typeface="+mn-ea"/>
                <a:cs typeface="+mn-cs"/>
              </a:rPr>
              <a:t>NRZ</a:t>
            </a:r>
            <a:r>
              <a:rPr lang="zh-CN" altLang="en-US" sz="1200" b="0" i="0" kern="1200" dirty="0">
                <a:solidFill>
                  <a:schemeClr val="tx1"/>
                </a:solidFill>
                <a:effectLst/>
                <a:latin typeface="+mn-lt"/>
                <a:ea typeface="+mn-ea"/>
                <a:cs typeface="+mn-cs"/>
              </a:rPr>
              <a:t>。对于单极性 </a:t>
            </a:r>
            <a:r>
              <a:rPr lang="en-US" altLang="zh-CN" sz="1200" b="0" i="0" kern="1200" dirty="0">
                <a:solidFill>
                  <a:schemeClr val="tx1"/>
                </a:solidFill>
                <a:effectLst/>
                <a:latin typeface="+mn-lt"/>
                <a:ea typeface="+mn-ea"/>
                <a:cs typeface="+mn-cs"/>
              </a:rPr>
              <a:t>NRZ</a:t>
            </a:r>
            <a:r>
              <a:rPr lang="zh-CN" altLang="en-US" sz="1200" b="0" i="0" kern="1200" dirty="0">
                <a:solidFill>
                  <a:schemeClr val="tx1"/>
                </a:solidFill>
                <a:effectLst/>
                <a:latin typeface="+mn-lt"/>
                <a:ea typeface="+mn-ea"/>
                <a:cs typeface="+mn-cs"/>
              </a:rPr>
              <a:t>，无电压（也就是无电流）用来表示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而恒定的正电压用来表示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；对于双极性 </a:t>
            </a:r>
            <a:r>
              <a:rPr lang="en-US" altLang="zh-CN" sz="1200" b="0" i="0" kern="1200" dirty="0">
                <a:solidFill>
                  <a:schemeClr val="tx1"/>
                </a:solidFill>
                <a:effectLst/>
                <a:latin typeface="+mn-lt"/>
                <a:ea typeface="+mn-ea"/>
                <a:cs typeface="+mn-cs"/>
              </a:rPr>
              <a:t>NRZ</a:t>
            </a:r>
            <a:r>
              <a:rPr lang="zh-CN" altLang="en-US" sz="1200" b="0" i="0" kern="1200" dirty="0">
                <a:solidFill>
                  <a:schemeClr val="tx1"/>
                </a:solidFill>
                <a:effectLst/>
                <a:latin typeface="+mn-lt"/>
                <a:ea typeface="+mn-ea"/>
                <a:cs typeface="+mn-cs"/>
              </a:rPr>
              <a:t>，正电压表示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，负电压表示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NRZI(Non Return Zero Inverted)</a:t>
            </a:r>
            <a:r>
              <a:rPr lang="zh-CN" altLang="en-US" sz="1200" b="0" i="0" kern="1200" dirty="0">
                <a:solidFill>
                  <a:schemeClr val="tx1"/>
                </a:solidFill>
                <a:effectLst/>
                <a:latin typeface="+mn-lt"/>
                <a:ea typeface="+mn-ea"/>
                <a:cs typeface="+mn-cs"/>
              </a:rPr>
              <a:t>编码称为反向不归零编码，在码元时间内不会出现零电平。若后一个码 元时间内所持续的电平与前一个码元时间内所持续的电平不同（也称为电平翻转）则表示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若电平保持不变则表示 </a:t>
            </a:r>
            <a:r>
              <a:rPr lang="en-US" altLang="zh-CN" sz="1200" b="0" i="0" kern="1200" dirty="0">
                <a:solidFill>
                  <a:schemeClr val="tx1"/>
                </a:solidFill>
                <a:effectLst/>
                <a:latin typeface="+mn-lt"/>
                <a:ea typeface="+mn-ea"/>
                <a:cs typeface="+mn-cs"/>
              </a:rPr>
              <a:t>1</a:t>
            </a:r>
          </a:p>
          <a:p>
            <a:r>
              <a:rPr lang="zh-CN" altLang="en-US" sz="1200" b="0" i="0" kern="1200" dirty="0">
                <a:solidFill>
                  <a:schemeClr val="tx1"/>
                </a:solidFill>
                <a:effectLst/>
                <a:latin typeface="+mn-lt"/>
                <a:ea typeface="+mn-ea"/>
                <a:cs typeface="+mn-cs"/>
              </a:rPr>
              <a:t>。曼彻斯特编码的特点是将码元时间分成两个相等的间隔，前半个 码元与后半个码元在码元中点时刻必须跳变，例如上跳变可以表示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，下跳变可以表示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，但 也可反过来定义。差分曼彻斯特编码是对曼彻斯特编码的改进（编码变化要少），与其原理基 本相同，也是将码元时间分成两个相等的间隔，前半个码元与后半个码元在码元中点时刻必 须跳变。但是，与曼彻斯特编码不同的是：表示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并不是依据码元中点时刻出现的是上 跳变还是下跳变，而是码元边界出现了跳变则表示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，码元边界没有跳变则表示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。综上所述， 本题中的编码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符合 </a:t>
            </a:r>
            <a:r>
              <a:rPr lang="en-US" altLang="zh-CN" sz="1200" b="0" i="0" kern="1200" dirty="0">
                <a:solidFill>
                  <a:schemeClr val="tx1"/>
                </a:solidFill>
                <a:effectLst/>
                <a:latin typeface="+mn-lt"/>
                <a:ea typeface="+mn-ea"/>
                <a:cs typeface="+mn-cs"/>
              </a:rPr>
              <a:t>NRZ </a:t>
            </a:r>
            <a:r>
              <a:rPr lang="zh-CN" altLang="en-US" sz="1200" b="0" i="0" kern="1200" dirty="0">
                <a:solidFill>
                  <a:schemeClr val="tx1"/>
                </a:solidFill>
                <a:effectLst/>
                <a:latin typeface="+mn-lt"/>
                <a:ea typeface="+mn-ea"/>
                <a:cs typeface="+mn-cs"/>
              </a:rPr>
              <a:t>编码的特点，编码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符合曼彻斯特编码的特点。 </a:t>
            </a:r>
          </a:p>
          <a:p>
            <a:endParaRPr lang="zh-CN" altLang="en-US" dirty="0"/>
          </a:p>
        </p:txBody>
      </p:sp>
    </p:spTree>
    <p:extLst>
      <p:ext uri="{BB962C8B-B14F-4D97-AF65-F5344CB8AC3E}">
        <p14:creationId xmlns:p14="http://schemas.microsoft.com/office/powerpoint/2010/main" val="4143234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47.【</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控制连接是持久的； 数据连接是非持久的； 控制连接。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101 18102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3MSS 5MSS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RTT=60ms 18000B/60ms=2.4Mbps</a:t>
            </a:r>
          </a:p>
          <a:p>
            <a:endParaRPr lang="zh-CN" altLang="en-US"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根据滑动窗口协议的特点，发送方在未收到接收方发回的确认帧之前就可以将发送 窗口内的数据帧连续发送出去，与停止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等待协议（发送方收到对前一个数据帧的确认帧后才 能发送下一个数据帧）相比，链路利用率可以显著提高。 在本题中，要求链路利用率不小于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，可认为是主机甲从发送第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个数据帧开始，到收到 主机乙发回的对第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个数据帧的确认帧为止所耗费的总时长中的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时间都在以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 发送速率连续发送数据帧。总时 </a:t>
            </a:r>
            <a:r>
              <a:rPr lang="en-US" altLang="zh-CN" sz="1200" b="0" i="0" kern="1200" dirty="0">
                <a:solidFill>
                  <a:schemeClr val="tx1"/>
                </a:solidFill>
                <a:effectLst/>
                <a:latin typeface="+mn-lt"/>
                <a:ea typeface="+mn-ea"/>
                <a:cs typeface="+mn-cs"/>
              </a:rPr>
              <a:t>= a + b + c = (8b×1000)÷128kb/s + 250ms + 250ms =562.5ms</a:t>
            </a:r>
            <a:r>
              <a:rPr lang="zh-CN" altLang="en-US" sz="1200" b="0" i="0" kern="1200" dirty="0">
                <a:solidFill>
                  <a:schemeClr val="tx1"/>
                </a:solidFill>
                <a:effectLst/>
                <a:latin typeface="+mn-lt"/>
                <a:ea typeface="+mn-ea"/>
                <a:cs typeface="+mn-cs"/>
              </a:rPr>
              <a:t>。总时长的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的发送速率连续发送数据帧，则发送的比特数量 为 </a:t>
            </a:r>
            <a:r>
              <a:rPr lang="en-US" altLang="zh-CN" sz="1200" b="0" i="0" kern="1200" dirty="0">
                <a:solidFill>
                  <a:schemeClr val="tx1"/>
                </a:solidFill>
                <a:effectLst/>
                <a:latin typeface="+mn-lt"/>
                <a:ea typeface="+mn-ea"/>
                <a:cs typeface="+mn-cs"/>
              </a:rPr>
              <a:t>562.5ms×80%×128kb/s = 57600b</a:t>
            </a:r>
            <a:r>
              <a:rPr lang="zh-CN" altLang="en-US" sz="1200" b="0" i="0" kern="1200" dirty="0">
                <a:solidFill>
                  <a:schemeClr val="tx1"/>
                </a:solidFill>
                <a:effectLst/>
                <a:latin typeface="+mn-lt"/>
                <a:ea typeface="+mn-ea"/>
                <a:cs typeface="+mn-cs"/>
              </a:rPr>
              <a:t>。这相当于发送数据帧的数量为 </a:t>
            </a:r>
            <a:r>
              <a:rPr lang="en-US" altLang="zh-CN" sz="1200" b="0" i="0" kern="1200" dirty="0">
                <a:solidFill>
                  <a:schemeClr val="tx1"/>
                </a:solidFill>
                <a:effectLst/>
                <a:latin typeface="+mn-lt"/>
                <a:ea typeface="+mn-ea"/>
                <a:cs typeface="+mn-cs"/>
              </a:rPr>
              <a:t>(57600b÷8)÷ 1000B =7.2</a:t>
            </a:r>
            <a:r>
              <a:rPr lang="zh-CN" altLang="en-US" sz="1200" b="0" i="0" kern="1200" dirty="0">
                <a:solidFill>
                  <a:schemeClr val="tx1"/>
                </a:solidFill>
                <a:effectLst/>
                <a:latin typeface="+mn-lt"/>
                <a:ea typeface="+mn-ea"/>
                <a:cs typeface="+mn-cs"/>
              </a:rPr>
              <a:t>，这表明已经发送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个完整的数据帧，第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个数据帧也已经发送了 </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，因此发 送窗口 </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为 </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。数据帧的序号个数≥</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+ 1</a:t>
            </a:r>
            <a:r>
              <a:rPr lang="zh-CN" altLang="en-US" sz="1200" b="0" i="0" kern="1200" dirty="0">
                <a:solidFill>
                  <a:schemeClr val="tx1"/>
                </a:solidFill>
                <a:effectLst/>
                <a:latin typeface="+mn-lt"/>
                <a:ea typeface="+mn-ea"/>
                <a:cs typeface="+mn-cs"/>
              </a:rPr>
              <a:t>，若采用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个比特对数据帧编号，则应满足 </a:t>
            </a:r>
            <a:r>
              <a:rPr lang="en-US" altLang="zh-CN" sz="1200" b="0" i="0" kern="1200" dirty="0">
                <a:solidFill>
                  <a:schemeClr val="tx1"/>
                </a:solidFill>
                <a:effectLst/>
                <a:latin typeface="+mn-lt"/>
                <a:ea typeface="+mn-ea"/>
                <a:cs typeface="+mn-cs"/>
              </a:rPr>
              <a:t>2x ≥ (8 + 1)</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x≥4</a:t>
            </a:r>
            <a:r>
              <a:rPr lang="zh-CN" altLang="en-US" sz="1200" b="0" i="0" kern="1200" dirty="0">
                <a:solidFill>
                  <a:schemeClr val="tx1"/>
                </a:solidFill>
                <a:effectLst/>
                <a:latin typeface="+mn-lt"/>
                <a:ea typeface="+mn-ea"/>
                <a:cs typeface="+mn-cs"/>
              </a:rPr>
              <a:t>，因此选项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 </a:t>
            </a:r>
          </a:p>
          <a:p>
            <a:endParaRPr lang="zh-CN" altLang="en-US" dirty="0"/>
          </a:p>
        </p:txBody>
      </p:sp>
    </p:spTree>
    <p:extLst>
      <p:ext uri="{BB962C8B-B14F-4D97-AF65-F5344CB8AC3E}">
        <p14:creationId xmlns:p14="http://schemas.microsoft.com/office/powerpoint/2010/main" val="165514422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根据滑动窗口协议的特点，发送方在未收到接收方发回的确认帧之前就可以将发送 窗口内的数据帧连续发送出去，与停止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等待协议（发送方收到对前一个数据帧的确认帧后才 能发送下一个数据帧）相比，链路利用率可以显著提高。 在本题中，要求链路利用率不小于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，可认为是主机甲从发送第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个数据帧开始，到收到 主机乙发回的对第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个数据帧的确认帧为止所耗费的总时长中的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时间都在以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 发送速率连续发送数据帧。总时 </a:t>
            </a:r>
            <a:r>
              <a:rPr lang="en-US" altLang="zh-CN" sz="1200" b="0" i="0" kern="1200" dirty="0">
                <a:solidFill>
                  <a:schemeClr val="tx1"/>
                </a:solidFill>
                <a:effectLst/>
                <a:latin typeface="+mn-lt"/>
                <a:ea typeface="+mn-ea"/>
                <a:cs typeface="+mn-cs"/>
              </a:rPr>
              <a:t>= a + b + c = (8b×1000)÷128kb/s + 250ms + 250ms =562.5ms</a:t>
            </a:r>
            <a:r>
              <a:rPr lang="zh-CN" altLang="en-US" sz="1200" b="0" i="0" kern="1200" dirty="0">
                <a:solidFill>
                  <a:schemeClr val="tx1"/>
                </a:solidFill>
                <a:effectLst/>
                <a:latin typeface="+mn-lt"/>
                <a:ea typeface="+mn-ea"/>
                <a:cs typeface="+mn-cs"/>
              </a:rPr>
              <a:t>。总时长的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的发送速率连续发送数据帧，则发送的比特数量 为 </a:t>
            </a:r>
            <a:r>
              <a:rPr lang="en-US" altLang="zh-CN" sz="1200" b="0" i="0" kern="1200" dirty="0">
                <a:solidFill>
                  <a:schemeClr val="tx1"/>
                </a:solidFill>
                <a:effectLst/>
                <a:latin typeface="+mn-lt"/>
                <a:ea typeface="+mn-ea"/>
                <a:cs typeface="+mn-cs"/>
              </a:rPr>
              <a:t>562.5ms×80%×128kb/s = 57600b</a:t>
            </a:r>
            <a:r>
              <a:rPr lang="zh-CN" altLang="en-US" sz="1200" b="0" i="0" kern="1200" dirty="0">
                <a:solidFill>
                  <a:schemeClr val="tx1"/>
                </a:solidFill>
                <a:effectLst/>
                <a:latin typeface="+mn-lt"/>
                <a:ea typeface="+mn-ea"/>
                <a:cs typeface="+mn-cs"/>
              </a:rPr>
              <a:t>。这相当于发送数据帧的数量为 </a:t>
            </a:r>
            <a:r>
              <a:rPr lang="en-US" altLang="zh-CN" sz="1200" b="0" i="0" kern="1200" dirty="0">
                <a:solidFill>
                  <a:schemeClr val="tx1"/>
                </a:solidFill>
                <a:effectLst/>
                <a:latin typeface="+mn-lt"/>
                <a:ea typeface="+mn-ea"/>
                <a:cs typeface="+mn-cs"/>
              </a:rPr>
              <a:t>(57600b÷8)÷ 1000B =7.2</a:t>
            </a:r>
            <a:r>
              <a:rPr lang="zh-CN" altLang="en-US" sz="1200" b="0" i="0" kern="1200" dirty="0">
                <a:solidFill>
                  <a:schemeClr val="tx1"/>
                </a:solidFill>
                <a:effectLst/>
                <a:latin typeface="+mn-lt"/>
                <a:ea typeface="+mn-ea"/>
                <a:cs typeface="+mn-cs"/>
              </a:rPr>
              <a:t>，这表明已经发送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个完整的数据帧，第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个数据帧也已经发送了 </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，因此发 送窗口 </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为 </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。数据帧的序号个数≥</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+ 1</a:t>
            </a:r>
            <a:r>
              <a:rPr lang="zh-CN" altLang="en-US" sz="1200" b="0" i="0" kern="1200" dirty="0">
                <a:solidFill>
                  <a:schemeClr val="tx1"/>
                </a:solidFill>
                <a:effectLst/>
                <a:latin typeface="+mn-lt"/>
                <a:ea typeface="+mn-ea"/>
                <a:cs typeface="+mn-cs"/>
              </a:rPr>
              <a:t>，若采用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个比特对数据帧编号，则应满足 </a:t>
            </a:r>
            <a:r>
              <a:rPr lang="en-US" altLang="zh-CN" sz="1200" b="0" i="0" kern="1200" dirty="0">
                <a:solidFill>
                  <a:schemeClr val="tx1"/>
                </a:solidFill>
                <a:effectLst/>
                <a:latin typeface="+mn-lt"/>
                <a:ea typeface="+mn-ea"/>
                <a:cs typeface="+mn-cs"/>
              </a:rPr>
              <a:t>2x ≥ (8 + 1)</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x≥4</a:t>
            </a:r>
            <a:r>
              <a:rPr lang="zh-CN" altLang="en-US" sz="1200" b="0" i="0" kern="1200" dirty="0">
                <a:solidFill>
                  <a:schemeClr val="tx1"/>
                </a:solidFill>
                <a:effectLst/>
                <a:latin typeface="+mn-lt"/>
                <a:ea typeface="+mn-ea"/>
                <a:cs typeface="+mn-cs"/>
              </a:rPr>
              <a:t>，因此选项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 </a:t>
            </a:r>
          </a:p>
          <a:p>
            <a:endParaRPr lang="zh-CN" altLang="en-US" dirty="0"/>
          </a:p>
        </p:txBody>
      </p:sp>
    </p:spTree>
    <p:extLst>
      <p:ext uri="{BB962C8B-B14F-4D97-AF65-F5344CB8AC3E}">
        <p14:creationId xmlns:p14="http://schemas.microsoft.com/office/powerpoint/2010/main" val="18295265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根据滑动窗口协议的特点，发送方在未收到接收方发回的确认帧之前就可以将发送 窗口内的数据帧连续发送出去，与停止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等待协议（发送方收到对前一个数据帧的确认帧后才 能发送下一个数据帧）相比，链路利用率可以显著提高。 在本题中，要求链路利用率不小于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，可认为是主机甲从发送第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个数据帧开始，到收到 主机乙发回的对第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个数据帧的确认帧为止所耗费的总时长中的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时间都在以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 发送速率连续发送数据帧。总时 </a:t>
            </a:r>
            <a:r>
              <a:rPr lang="en-US" altLang="zh-CN" sz="1200" b="0" i="0" kern="1200" dirty="0">
                <a:solidFill>
                  <a:schemeClr val="tx1"/>
                </a:solidFill>
                <a:effectLst/>
                <a:latin typeface="+mn-lt"/>
                <a:ea typeface="+mn-ea"/>
                <a:cs typeface="+mn-cs"/>
              </a:rPr>
              <a:t>= a + b + c = (8b×1000)÷128kb/s + 250ms + 250ms =562.5ms</a:t>
            </a:r>
            <a:r>
              <a:rPr lang="zh-CN" altLang="en-US" sz="1200" b="0" i="0" kern="1200" dirty="0">
                <a:solidFill>
                  <a:schemeClr val="tx1"/>
                </a:solidFill>
                <a:effectLst/>
                <a:latin typeface="+mn-lt"/>
                <a:ea typeface="+mn-ea"/>
                <a:cs typeface="+mn-cs"/>
              </a:rPr>
              <a:t>。总时长的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的发送速率连续发送数据帧，则发送的比特数量 为 </a:t>
            </a:r>
            <a:r>
              <a:rPr lang="en-US" altLang="zh-CN" sz="1200" b="0" i="0" kern="1200" dirty="0">
                <a:solidFill>
                  <a:schemeClr val="tx1"/>
                </a:solidFill>
                <a:effectLst/>
                <a:latin typeface="+mn-lt"/>
                <a:ea typeface="+mn-ea"/>
                <a:cs typeface="+mn-cs"/>
              </a:rPr>
              <a:t>562.5ms×80%×128kb/s = 57600b</a:t>
            </a:r>
            <a:r>
              <a:rPr lang="zh-CN" altLang="en-US" sz="1200" b="0" i="0" kern="1200" dirty="0">
                <a:solidFill>
                  <a:schemeClr val="tx1"/>
                </a:solidFill>
                <a:effectLst/>
                <a:latin typeface="+mn-lt"/>
                <a:ea typeface="+mn-ea"/>
                <a:cs typeface="+mn-cs"/>
              </a:rPr>
              <a:t>。这相当于发送数据帧的数量为 </a:t>
            </a:r>
            <a:r>
              <a:rPr lang="en-US" altLang="zh-CN" sz="1200" b="0" i="0" kern="1200" dirty="0">
                <a:solidFill>
                  <a:schemeClr val="tx1"/>
                </a:solidFill>
                <a:effectLst/>
                <a:latin typeface="+mn-lt"/>
                <a:ea typeface="+mn-ea"/>
                <a:cs typeface="+mn-cs"/>
              </a:rPr>
              <a:t>(57600b÷8)÷ 1000B =7.2</a:t>
            </a:r>
            <a:r>
              <a:rPr lang="zh-CN" altLang="en-US" sz="1200" b="0" i="0" kern="1200" dirty="0">
                <a:solidFill>
                  <a:schemeClr val="tx1"/>
                </a:solidFill>
                <a:effectLst/>
                <a:latin typeface="+mn-lt"/>
                <a:ea typeface="+mn-ea"/>
                <a:cs typeface="+mn-cs"/>
              </a:rPr>
              <a:t>，这表明已经发送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个完整的数据帧，第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个数据帧也已经发送了 </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，因此发 送窗口 </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为 </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。数据帧的序号个数≥</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+ 1</a:t>
            </a:r>
            <a:r>
              <a:rPr lang="zh-CN" altLang="en-US" sz="1200" b="0" i="0" kern="1200" dirty="0">
                <a:solidFill>
                  <a:schemeClr val="tx1"/>
                </a:solidFill>
                <a:effectLst/>
                <a:latin typeface="+mn-lt"/>
                <a:ea typeface="+mn-ea"/>
                <a:cs typeface="+mn-cs"/>
              </a:rPr>
              <a:t>，若采用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个比特对数据帧编号，则应满足 </a:t>
            </a:r>
            <a:r>
              <a:rPr lang="en-US" altLang="zh-CN" sz="1200" b="0" i="0" kern="1200" dirty="0">
                <a:solidFill>
                  <a:schemeClr val="tx1"/>
                </a:solidFill>
                <a:effectLst/>
                <a:latin typeface="+mn-lt"/>
                <a:ea typeface="+mn-ea"/>
                <a:cs typeface="+mn-cs"/>
              </a:rPr>
              <a:t>2x ≥ (8 + 1)</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x≥4</a:t>
            </a:r>
            <a:r>
              <a:rPr lang="zh-CN" altLang="en-US" sz="1200" b="0" i="0" kern="1200" dirty="0">
                <a:solidFill>
                  <a:schemeClr val="tx1"/>
                </a:solidFill>
                <a:effectLst/>
                <a:latin typeface="+mn-lt"/>
                <a:ea typeface="+mn-ea"/>
                <a:cs typeface="+mn-cs"/>
              </a:rPr>
              <a:t>，因此选项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 </a:t>
            </a:r>
          </a:p>
          <a:p>
            <a:endParaRPr lang="zh-CN" altLang="en-US" dirty="0"/>
          </a:p>
        </p:txBody>
      </p:sp>
    </p:spTree>
    <p:extLst>
      <p:ext uri="{BB962C8B-B14F-4D97-AF65-F5344CB8AC3E}">
        <p14:creationId xmlns:p14="http://schemas.microsoft.com/office/powerpoint/2010/main" val="189792275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根据滑动窗口协议的特点，发送方在未收到接收方发回的确认帧之前就可以将发送 窗口内的数据帧连续发送出去，与停止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等待协议（发送方收到对前一个数据帧的确认帧后才 能发送下一个数据帧）相比，链路利用率可以显著提高。 在本题中，要求链路利用率不小于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，可认为是主机甲从发送第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个数据帧开始，到收到 主机乙发回的对第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个数据帧的确认帧为止所耗费的总时长中的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时间都在以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 发送速率连续发送数据帧。总时 </a:t>
            </a:r>
            <a:r>
              <a:rPr lang="en-US" altLang="zh-CN" sz="1200" b="0" i="0" kern="1200" dirty="0">
                <a:solidFill>
                  <a:schemeClr val="tx1"/>
                </a:solidFill>
                <a:effectLst/>
                <a:latin typeface="+mn-lt"/>
                <a:ea typeface="+mn-ea"/>
                <a:cs typeface="+mn-cs"/>
              </a:rPr>
              <a:t>= a + b + c = (8b×1000)÷128kb/s + 250ms + 250ms =562.5ms</a:t>
            </a:r>
            <a:r>
              <a:rPr lang="zh-CN" altLang="en-US" sz="1200" b="0" i="0" kern="1200" dirty="0">
                <a:solidFill>
                  <a:schemeClr val="tx1"/>
                </a:solidFill>
                <a:effectLst/>
                <a:latin typeface="+mn-lt"/>
                <a:ea typeface="+mn-ea"/>
                <a:cs typeface="+mn-cs"/>
              </a:rPr>
              <a:t>。总时长的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的发送速率连续发送数据帧，则发送的比特数量 为 </a:t>
            </a:r>
            <a:r>
              <a:rPr lang="en-US" altLang="zh-CN" sz="1200" b="0" i="0" kern="1200" dirty="0">
                <a:solidFill>
                  <a:schemeClr val="tx1"/>
                </a:solidFill>
                <a:effectLst/>
                <a:latin typeface="+mn-lt"/>
                <a:ea typeface="+mn-ea"/>
                <a:cs typeface="+mn-cs"/>
              </a:rPr>
              <a:t>562.5ms×80%×128kb/s = 57600b</a:t>
            </a:r>
            <a:r>
              <a:rPr lang="zh-CN" altLang="en-US" sz="1200" b="0" i="0" kern="1200" dirty="0">
                <a:solidFill>
                  <a:schemeClr val="tx1"/>
                </a:solidFill>
                <a:effectLst/>
                <a:latin typeface="+mn-lt"/>
                <a:ea typeface="+mn-ea"/>
                <a:cs typeface="+mn-cs"/>
              </a:rPr>
              <a:t>。这相当于发送数据帧的数量为 </a:t>
            </a:r>
            <a:r>
              <a:rPr lang="en-US" altLang="zh-CN" sz="1200" b="0" i="0" kern="1200" dirty="0">
                <a:solidFill>
                  <a:schemeClr val="tx1"/>
                </a:solidFill>
                <a:effectLst/>
                <a:latin typeface="+mn-lt"/>
                <a:ea typeface="+mn-ea"/>
                <a:cs typeface="+mn-cs"/>
              </a:rPr>
              <a:t>(57600b÷8)÷ 1000B =7.2</a:t>
            </a:r>
            <a:r>
              <a:rPr lang="zh-CN" altLang="en-US" sz="1200" b="0" i="0" kern="1200" dirty="0">
                <a:solidFill>
                  <a:schemeClr val="tx1"/>
                </a:solidFill>
                <a:effectLst/>
                <a:latin typeface="+mn-lt"/>
                <a:ea typeface="+mn-ea"/>
                <a:cs typeface="+mn-cs"/>
              </a:rPr>
              <a:t>，这表明已经发送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个完整的数据帧，第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个数据帧也已经发送了 </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，因此发 送窗口 </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为 </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。数据帧的序号个数≥</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+ 1</a:t>
            </a:r>
            <a:r>
              <a:rPr lang="zh-CN" altLang="en-US" sz="1200" b="0" i="0" kern="1200" dirty="0">
                <a:solidFill>
                  <a:schemeClr val="tx1"/>
                </a:solidFill>
                <a:effectLst/>
                <a:latin typeface="+mn-lt"/>
                <a:ea typeface="+mn-ea"/>
                <a:cs typeface="+mn-cs"/>
              </a:rPr>
              <a:t>，若采用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个比特对数据帧编号，则应满足 </a:t>
            </a:r>
            <a:r>
              <a:rPr lang="en-US" altLang="zh-CN" sz="1200" b="0" i="0" kern="1200" dirty="0">
                <a:solidFill>
                  <a:schemeClr val="tx1"/>
                </a:solidFill>
                <a:effectLst/>
                <a:latin typeface="+mn-lt"/>
                <a:ea typeface="+mn-ea"/>
                <a:cs typeface="+mn-cs"/>
              </a:rPr>
              <a:t>2x ≥ (8 + 1)</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x≥4</a:t>
            </a:r>
            <a:r>
              <a:rPr lang="zh-CN" altLang="en-US" sz="1200" b="0" i="0" kern="1200" dirty="0">
                <a:solidFill>
                  <a:schemeClr val="tx1"/>
                </a:solidFill>
                <a:effectLst/>
                <a:latin typeface="+mn-lt"/>
                <a:ea typeface="+mn-ea"/>
                <a:cs typeface="+mn-cs"/>
              </a:rPr>
              <a:t>，因此选项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 </a:t>
            </a:r>
          </a:p>
          <a:p>
            <a:endParaRPr lang="zh-CN" altLang="en-US" dirty="0"/>
          </a:p>
        </p:txBody>
      </p:sp>
    </p:spTree>
    <p:extLst>
      <p:ext uri="{BB962C8B-B14F-4D97-AF65-F5344CB8AC3E}">
        <p14:creationId xmlns:p14="http://schemas.microsoft.com/office/powerpoint/2010/main" val="368764143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根据滑动窗口协议的特点，发送方在未收到接收方发回的确认帧之前就可以将发送 窗口内的数据帧连续发送出去，与停止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等待协议（发送方收到对前一个数据帧的确认帧后才 能发送下一个数据帧）相比，链路利用率可以显著提高。 在本题中，要求链路利用率不小于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，可认为是主机甲从发送第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个数据帧开始，到收到 主机乙发回的对第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个数据帧的确认帧为止所耗费的总时长中的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时间都在以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 发送速率连续发送数据帧。总时 </a:t>
            </a:r>
            <a:r>
              <a:rPr lang="en-US" altLang="zh-CN" sz="1200" b="0" i="0" kern="1200" dirty="0">
                <a:solidFill>
                  <a:schemeClr val="tx1"/>
                </a:solidFill>
                <a:effectLst/>
                <a:latin typeface="+mn-lt"/>
                <a:ea typeface="+mn-ea"/>
                <a:cs typeface="+mn-cs"/>
              </a:rPr>
              <a:t>= a + b + c = (8b×1000)÷128kb/s + 250ms + 250ms =562.5ms</a:t>
            </a:r>
            <a:r>
              <a:rPr lang="zh-CN" altLang="en-US" sz="1200" b="0" i="0" kern="1200" dirty="0">
                <a:solidFill>
                  <a:schemeClr val="tx1"/>
                </a:solidFill>
                <a:effectLst/>
                <a:latin typeface="+mn-lt"/>
                <a:ea typeface="+mn-ea"/>
                <a:cs typeface="+mn-cs"/>
              </a:rPr>
              <a:t>。总时长的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的发送速率连续发送数据帧，则发送的比特数量 为 </a:t>
            </a:r>
            <a:r>
              <a:rPr lang="en-US" altLang="zh-CN" sz="1200" b="0" i="0" kern="1200" dirty="0">
                <a:solidFill>
                  <a:schemeClr val="tx1"/>
                </a:solidFill>
                <a:effectLst/>
                <a:latin typeface="+mn-lt"/>
                <a:ea typeface="+mn-ea"/>
                <a:cs typeface="+mn-cs"/>
              </a:rPr>
              <a:t>562.5ms×80%×128kb/s = 57600b</a:t>
            </a:r>
            <a:r>
              <a:rPr lang="zh-CN" altLang="en-US" sz="1200" b="0" i="0" kern="1200" dirty="0">
                <a:solidFill>
                  <a:schemeClr val="tx1"/>
                </a:solidFill>
                <a:effectLst/>
                <a:latin typeface="+mn-lt"/>
                <a:ea typeface="+mn-ea"/>
                <a:cs typeface="+mn-cs"/>
              </a:rPr>
              <a:t>。这相当于发送数据帧的数量为 </a:t>
            </a:r>
            <a:r>
              <a:rPr lang="en-US" altLang="zh-CN" sz="1200" b="0" i="0" kern="1200" dirty="0">
                <a:solidFill>
                  <a:schemeClr val="tx1"/>
                </a:solidFill>
                <a:effectLst/>
                <a:latin typeface="+mn-lt"/>
                <a:ea typeface="+mn-ea"/>
                <a:cs typeface="+mn-cs"/>
              </a:rPr>
              <a:t>(57600b÷8)÷ 1000B =7.2</a:t>
            </a:r>
            <a:r>
              <a:rPr lang="zh-CN" altLang="en-US" sz="1200" b="0" i="0" kern="1200" dirty="0">
                <a:solidFill>
                  <a:schemeClr val="tx1"/>
                </a:solidFill>
                <a:effectLst/>
                <a:latin typeface="+mn-lt"/>
                <a:ea typeface="+mn-ea"/>
                <a:cs typeface="+mn-cs"/>
              </a:rPr>
              <a:t>，这表明已经发送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个完整的数据帧，第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个数据帧也已经发送了 </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，因此发 送窗口 </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为 </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。数据帧的序号个数≥</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+ 1</a:t>
            </a:r>
            <a:r>
              <a:rPr lang="zh-CN" altLang="en-US" sz="1200" b="0" i="0" kern="1200" dirty="0">
                <a:solidFill>
                  <a:schemeClr val="tx1"/>
                </a:solidFill>
                <a:effectLst/>
                <a:latin typeface="+mn-lt"/>
                <a:ea typeface="+mn-ea"/>
                <a:cs typeface="+mn-cs"/>
              </a:rPr>
              <a:t>，若采用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个比特对数据帧编号，则应满足 </a:t>
            </a:r>
            <a:r>
              <a:rPr lang="en-US" altLang="zh-CN" sz="1200" b="0" i="0" kern="1200" dirty="0">
                <a:solidFill>
                  <a:schemeClr val="tx1"/>
                </a:solidFill>
                <a:effectLst/>
                <a:latin typeface="+mn-lt"/>
                <a:ea typeface="+mn-ea"/>
                <a:cs typeface="+mn-cs"/>
              </a:rPr>
              <a:t>2x ≥ (8 + 1)</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x≥4</a:t>
            </a:r>
            <a:r>
              <a:rPr lang="zh-CN" altLang="en-US" sz="1200" b="0" i="0" kern="1200" dirty="0">
                <a:solidFill>
                  <a:schemeClr val="tx1"/>
                </a:solidFill>
                <a:effectLst/>
                <a:latin typeface="+mn-lt"/>
                <a:ea typeface="+mn-ea"/>
                <a:cs typeface="+mn-cs"/>
              </a:rPr>
              <a:t>，因此选项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 </a:t>
            </a:r>
          </a:p>
          <a:p>
            <a:endParaRPr lang="zh-CN" altLang="en-US" dirty="0"/>
          </a:p>
        </p:txBody>
      </p:sp>
    </p:spTree>
    <p:extLst>
      <p:ext uri="{BB962C8B-B14F-4D97-AF65-F5344CB8AC3E}">
        <p14:creationId xmlns:p14="http://schemas.microsoft.com/office/powerpoint/2010/main" val="278315973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根据滑动窗口协议的特点，发送方在未收到接收方发回的确认帧之前就可以将发送 窗口内的数据帧连续发送出去，与停止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等待协议（发送方收到对前一个数据帧的确认帧后才 能发送下一个数据帧）相比，链路利用率可以显著提高。 在本题中，要求链路利用率不小于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，可认为是主机甲从发送第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个数据帧开始，到收到 主机乙发回的对第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个数据帧的确认帧为止所耗费的总时长中的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时间都在以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 发送速率连续发送数据帧。总时 </a:t>
            </a:r>
            <a:r>
              <a:rPr lang="en-US" altLang="zh-CN" sz="1200" b="0" i="0" kern="1200" dirty="0">
                <a:solidFill>
                  <a:schemeClr val="tx1"/>
                </a:solidFill>
                <a:effectLst/>
                <a:latin typeface="+mn-lt"/>
                <a:ea typeface="+mn-ea"/>
                <a:cs typeface="+mn-cs"/>
              </a:rPr>
              <a:t>= a + b + c = (8b×1000)÷128kb/s + 250ms + 250ms =562.5ms</a:t>
            </a:r>
            <a:r>
              <a:rPr lang="zh-CN" altLang="en-US" sz="1200" b="0" i="0" kern="1200" dirty="0">
                <a:solidFill>
                  <a:schemeClr val="tx1"/>
                </a:solidFill>
                <a:effectLst/>
                <a:latin typeface="+mn-lt"/>
                <a:ea typeface="+mn-ea"/>
                <a:cs typeface="+mn-cs"/>
              </a:rPr>
              <a:t>。总时长的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的发送速率连续发送数据帧，则发送的比特数量 为 </a:t>
            </a:r>
            <a:r>
              <a:rPr lang="en-US" altLang="zh-CN" sz="1200" b="0" i="0" kern="1200" dirty="0">
                <a:solidFill>
                  <a:schemeClr val="tx1"/>
                </a:solidFill>
                <a:effectLst/>
                <a:latin typeface="+mn-lt"/>
                <a:ea typeface="+mn-ea"/>
                <a:cs typeface="+mn-cs"/>
              </a:rPr>
              <a:t>562.5ms×80%×128kb/s = 57600b</a:t>
            </a:r>
            <a:r>
              <a:rPr lang="zh-CN" altLang="en-US" sz="1200" b="0" i="0" kern="1200" dirty="0">
                <a:solidFill>
                  <a:schemeClr val="tx1"/>
                </a:solidFill>
                <a:effectLst/>
                <a:latin typeface="+mn-lt"/>
                <a:ea typeface="+mn-ea"/>
                <a:cs typeface="+mn-cs"/>
              </a:rPr>
              <a:t>。这相当于发送数据帧的数量为 </a:t>
            </a:r>
            <a:r>
              <a:rPr lang="en-US" altLang="zh-CN" sz="1200" b="0" i="0" kern="1200" dirty="0">
                <a:solidFill>
                  <a:schemeClr val="tx1"/>
                </a:solidFill>
                <a:effectLst/>
                <a:latin typeface="+mn-lt"/>
                <a:ea typeface="+mn-ea"/>
                <a:cs typeface="+mn-cs"/>
              </a:rPr>
              <a:t>(57600b÷8)÷ 1000B =7.2</a:t>
            </a:r>
            <a:r>
              <a:rPr lang="zh-CN" altLang="en-US" sz="1200" b="0" i="0" kern="1200" dirty="0">
                <a:solidFill>
                  <a:schemeClr val="tx1"/>
                </a:solidFill>
                <a:effectLst/>
                <a:latin typeface="+mn-lt"/>
                <a:ea typeface="+mn-ea"/>
                <a:cs typeface="+mn-cs"/>
              </a:rPr>
              <a:t>，这表明已经发送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个完整的数据帧，第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个数据帧也已经发送了 </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，因此发 送窗口 </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为 </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。数据帧的序号个数≥</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+ 1</a:t>
            </a:r>
            <a:r>
              <a:rPr lang="zh-CN" altLang="en-US" sz="1200" b="0" i="0" kern="1200" dirty="0">
                <a:solidFill>
                  <a:schemeClr val="tx1"/>
                </a:solidFill>
                <a:effectLst/>
                <a:latin typeface="+mn-lt"/>
                <a:ea typeface="+mn-ea"/>
                <a:cs typeface="+mn-cs"/>
              </a:rPr>
              <a:t>，若采用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个比特对数据帧编号，则应满足 </a:t>
            </a:r>
            <a:r>
              <a:rPr lang="en-US" altLang="zh-CN" sz="1200" b="0" i="0" kern="1200" dirty="0">
                <a:solidFill>
                  <a:schemeClr val="tx1"/>
                </a:solidFill>
                <a:effectLst/>
                <a:latin typeface="+mn-lt"/>
                <a:ea typeface="+mn-ea"/>
                <a:cs typeface="+mn-cs"/>
              </a:rPr>
              <a:t>2x ≥ (8 + 1)</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x≥4</a:t>
            </a:r>
            <a:r>
              <a:rPr lang="zh-CN" altLang="en-US" sz="1200" b="0" i="0" kern="1200" dirty="0">
                <a:solidFill>
                  <a:schemeClr val="tx1"/>
                </a:solidFill>
                <a:effectLst/>
                <a:latin typeface="+mn-lt"/>
                <a:ea typeface="+mn-ea"/>
                <a:cs typeface="+mn-cs"/>
              </a:rPr>
              <a:t>，因此选项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 </a:t>
            </a:r>
          </a:p>
          <a:p>
            <a:endParaRPr lang="zh-CN" altLang="en-US" dirty="0"/>
          </a:p>
        </p:txBody>
      </p:sp>
    </p:spTree>
    <p:extLst>
      <p:ext uri="{BB962C8B-B14F-4D97-AF65-F5344CB8AC3E}">
        <p14:creationId xmlns:p14="http://schemas.microsoft.com/office/powerpoint/2010/main" val="402937593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根据滑动窗口协议的特点，发送方在未收到接收方发回的确认帧之前就可以将发送 窗口内的数据帧连续发送出去，与停止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等待协议（发送方收到对前一个数据帧的确认帧后才 能发送下一个数据帧）相比，链路利用率可以显著提高。 在本题中，要求链路利用率不小于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，可认为是主机甲从发送第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个数据帧开始，到收到 主机乙发回的对第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个数据帧的确认帧为止所耗费的总时长中的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时间都在以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 发送速率连续发送数据帧。总时 </a:t>
            </a:r>
            <a:r>
              <a:rPr lang="en-US" altLang="zh-CN" sz="1200" b="0" i="0" kern="1200" dirty="0">
                <a:solidFill>
                  <a:schemeClr val="tx1"/>
                </a:solidFill>
                <a:effectLst/>
                <a:latin typeface="+mn-lt"/>
                <a:ea typeface="+mn-ea"/>
                <a:cs typeface="+mn-cs"/>
              </a:rPr>
              <a:t>= a + b + c = (8b×1000)÷128kb/s + 250ms + 250ms =562.5ms</a:t>
            </a:r>
            <a:r>
              <a:rPr lang="zh-CN" altLang="en-US" sz="1200" b="0" i="0" kern="1200" dirty="0">
                <a:solidFill>
                  <a:schemeClr val="tx1"/>
                </a:solidFill>
                <a:effectLst/>
                <a:latin typeface="+mn-lt"/>
                <a:ea typeface="+mn-ea"/>
                <a:cs typeface="+mn-cs"/>
              </a:rPr>
              <a:t>。总时长的 </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都在以 </a:t>
            </a:r>
            <a:r>
              <a:rPr lang="en-US" altLang="zh-CN" sz="1200" b="0" i="0" kern="1200" dirty="0">
                <a:solidFill>
                  <a:schemeClr val="tx1"/>
                </a:solidFill>
                <a:effectLst/>
                <a:latin typeface="+mn-lt"/>
                <a:ea typeface="+mn-ea"/>
                <a:cs typeface="+mn-cs"/>
              </a:rPr>
              <a:t>128kbps </a:t>
            </a:r>
            <a:r>
              <a:rPr lang="zh-CN" altLang="en-US" sz="1200" b="0" i="0" kern="1200" dirty="0">
                <a:solidFill>
                  <a:schemeClr val="tx1"/>
                </a:solidFill>
                <a:effectLst/>
                <a:latin typeface="+mn-lt"/>
                <a:ea typeface="+mn-ea"/>
                <a:cs typeface="+mn-cs"/>
              </a:rPr>
              <a:t>的发送速率连续发送数据帧，则发送的比特数量 为 </a:t>
            </a:r>
            <a:r>
              <a:rPr lang="en-US" altLang="zh-CN" sz="1200" b="0" i="0" kern="1200" dirty="0">
                <a:solidFill>
                  <a:schemeClr val="tx1"/>
                </a:solidFill>
                <a:effectLst/>
                <a:latin typeface="+mn-lt"/>
                <a:ea typeface="+mn-ea"/>
                <a:cs typeface="+mn-cs"/>
              </a:rPr>
              <a:t>562.5ms×80%×128kb/s = 57600b</a:t>
            </a:r>
            <a:r>
              <a:rPr lang="zh-CN" altLang="en-US" sz="1200" b="0" i="0" kern="1200" dirty="0">
                <a:solidFill>
                  <a:schemeClr val="tx1"/>
                </a:solidFill>
                <a:effectLst/>
                <a:latin typeface="+mn-lt"/>
                <a:ea typeface="+mn-ea"/>
                <a:cs typeface="+mn-cs"/>
              </a:rPr>
              <a:t>。这相当于发送数据帧的数量为 </a:t>
            </a:r>
            <a:r>
              <a:rPr lang="en-US" altLang="zh-CN" sz="1200" b="0" i="0" kern="1200" dirty="0">
                <a:solidFill>
                  <a:schemeClr val="tx1"/>
                </a:solidFill>
                <a:effectLst/>
                <a:latin typeface="+mn-lt"/>
                <a:ea typeface="+mn-ea"/>
                <a:cs typeface="+mn-cs"/>
              </a:rPr>
              <a:t>(57600b÷8)÷ 1000B =7.2</a:t>
            </a:r>
            <a:r>
              <a:rPr lang="zh-CN" altLang="en-US" sz="1200" b="0" i="0" kern="1200" dirty="0">
                <a:solidFill>
                  <a:schemeClr val="tx1"/>
                </a:solidFill>
                <a:effectLst/>
                <a:latin typeface="+mn-lt"/>
                <a:ea typeface="+mn-ea"/>
                <a:cs typeface="+mn-cs"/>
              </a:rPr>
              <a:t>，这表明已经发送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个完整的数据帧，第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个数据帧也已经发送了 </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，因此发 送窗口 </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为 </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。数据帧的序号个数≥</a:t>
            </a:r>
            <a:r>
              <a:rPr lang="en-US" altLang="zh-CN" sz="1200" b="0" i="0" kern="1200" dirty="0">
                <a:solidFill>
                  <a:schemeClr val="tx1"/>
                </a:solidFill>
                <a:effectLst/>
                <a:latin typeface="+mn-lt"/>
                <a:ea typeface="+mn-ea"/>
                <a:cs typeface="+mn-cs"/>
              </a:rPr>
              <a:t>W</a:t>
            </a:r>
            <a:r>
              <a:rPr lang="en-US" altLang="zh-CN" sz="1200" b="0" i="0" kern="1200" baseline="-25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+ 1</a:t>
            </a:r>
            <a:r>
              <a:rPr lang="zh-CN" altLang="en-US" sz="1200" b="0" i="0" kern="1200" dirty="0">
                <a:solidFill>
                  <a:schemeClr val="tx1"/>
                </a:solidFill>
                <a:effectLst/>
                <a:latin typeface="+mn-lt"/>
                <a:ea typeface="+mn-ea"/>
                <a:cs typeface="+mn-cs"/>
              </a:rPr>
              <a:t>，若采用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个比特对数据帧编号，则应满足 </a:t>
            </a:r>
            <a:r>
              <a:rPr lang="en-US" altLang="zh-CN" sz="1200" b="0" i="0" kern="1200" dirty="0">
                <a:solidFill>
                  <a:schemeClr val="tx1"/>
                </a:solidFill>
                <a:effectLst/>
                <a:latin typeface="+mn-lt"/>
                <a:ea typeface="+mn-ea"/>
                <a:cs typeface="+mn-cs"/>
              </a:rPr>
              <a:t>2x ≥ (8 + 1)</a:t>
            </a:r>
            <a:r>
              <a:rPr lang="zh-CN" altLang="en-US" sz="1200" b="0" i="0" kern="1200" dirty="0">
                <a:solidFill>
                  <a:schemeClr val="tx1"/>
                </a:solidFill>
                <a:effectLst/>
                <a:latin typeface="+mn-lt"/>
                <a:ea typeface="+mn-ea"/>
                <a:cs typeface="+mn-cs"/>
              </a:rPr>
              <a:t>，解得 </a:t>
            </a:r>
            <a:r>
              <a:rPr lang="en-US" altLang="zh-CN" sz="1200" b="0" i="0" kern="1200" dirty="0">
                <a:solidFill>
                  <a:schemeClr val="tx1"/>
                </a:solidFill>
                <a:effectLst/>
                <a:latin typeface="+mn-lt"/>
                <a:ea typeface="+mn-ea"/>
                <a:cs typeface="+mn-cs"/>
              </a:rPr>
              <a:t>x≥4</a:t>
            </a:r>
            <a:r>
              <a:rPr lang="zh-CN" altLang="en-US" sz="1200" b="0" i="0" kern="1200" dirty="0">
                <a:solidFill>
                  <a:schemeClr val="tx1"/>
                </a:solidFill>
                <a:effectLst/>
                <a:latin typeface="+mn-lt"/>
                <a:ea typeface="+mn-ea"/>
                <a:cs typeface="+mn-cs"/>
              </a:rPr>
              <a:t>，因此选项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正确。 </a:t>
            </a:r>
          </a:p>
          <a:p>
            <a:endParaRPr lang="zh-CN" altLang="en-US" dirty="0"/>
          </a:p>
        </p:txBody>
      </p:sp>
    </p:spTree>
    <p:extLst>
      <p:ext uri="{BB962C8B-B14F-4D97-AF65-F5344CB8AC3E}">
        <p14:creationId xmlns:p14="http://schemas.microsoft.com/office/powerpoint/2010/main" val="270658200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CSMA/CD </a:t>
            </a:r>
            <a:r>
              <a:rPr lang="zh-CN" altLang="en-US" sz="1200" b="0" i="0" kern="1200" dirty="0">
                <a:solidFill>
                  <a:schemeClr val="tx1"/>
                </a:solidFill>
                <a:effectLst/>
                <a:latin typeface="+mn-lt"/>
                <a:ea typeface="+mn-ea"/>
                <a:cs typeface="+mn-cs"/>
              </a:rPr>
              <a:t>适用于有线网络，而 </a:t>
            </a:r>
            <a:r>
              <a:rPr lang="en-US" altLang="zh-CN" sz="1200" b="0" i="0" kern="1200" dirty="0">
                <a:solidFill>
                  <a:schemeClr val="tx1"/>
                </a:solidFill>
                <a:effectLst/>
                <a:latin typeface="+mn-lt"/>
                <a:ea typeface="+mn-ea"/>
                <a:cs typeface="+mn-cs"/>
              </a:rPr>
              <a:t>CSMA/CA </a:t>
            </a:r>
            <a:r>
              <a:rPr lang="zh-CN" altLang="en-US" sz="1200" b="0" i="0" kern="1200" dirty="0">
                <a:solidFill>
                  <a:schemeClr val="tx1"/>
                </a:solidFill>
                <a:effectLst/>
                <a:latin typeface="+mn-lt"/>
                <a:ea typeface="+mn-ea"/>
                <a:cs typeface="+mn-cs"/>
              </a:rPr>
              <a:t>则广泛应用于无线网络。而其他选项的 表述都正确</a:t>
            </a:r>
            <a:endParaRPr lang="zh-CN" altLang="en-US" dirty="0"/>
          </a:p>
        </p:txBody>
      </p:sp>
    </p:spTree>
    <p:extLst>
      <p:ext uri="{BB962C8B-B14F-4D97-AF65-F5344CB8AC3E}">
        <p14:creationId xmlns:p14="http://schemas.microsoft.com/office/powerpoint/2010/main" val="421411405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以太网交换机本质上是一种多端口网桥，“交换机”并无准确的定义和明确的概念。 著名网络专家 </a:t>
            </a:r>
            <a:r>
              <a:rPr lang="en-US" altLang="zh-CN" sz="1200" b="0" i="0" kern="1200" dirty="0">
                <a:solidFill>
                  <a:schemeClr val="tx1"/>
                </a:solidFill>
                <a:effectLst/>
                <a:latin typeface="+mn-lt"/>
                <a:ea typeface="+mn-ea"/>
                <a:cs typeface="+mn-cs"/>
              </a:rPr>
              <a:t>Perlman </a:t>
            </a:r>
            <a:r>
              <a:rPr lang="zh-CN" altLang="en-US" sz="1200" b="0" i="0" kern="1200" dirty="0">
                <a:solidFill>
                  <a:schemeClr val="tx1"/>
                </a:solidFill>
                <a:effectLst/>
                <a:latin typeface="+mn-lt"/>
                <a:ea typeface="+mn-ea"/>
                <a:cs typeface="+mn-cs"/>
              </a:rPr>
              <a:t>认为：“交换机”应当是一个市场名词，而交换机的出现的确使数据的 转发更加快速了。因此选项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正确。 交换机可以将多个独立的冲突域互连起来以扩大通信范围，但这并不会形成一个更大的冲突 域，仍然是多个独立的冲突域。换句话说，交换机可以隔离冲突域。因此选项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错误。 交换机可以隔离冲突域，但不能隔离广播域（使用交换机互连多个广播域将形成一个更大的 广播域），只有网络层的互连设备（路由器）才能分割广播域。因此选项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错误。 对于常见的二层（物理层和数据链路层）交换机，它们并没有网络层功能，不能实现不同网络层协议的网络互联。因此选项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错误。</a:t>
            </a:r>
            <a:endParaRPr lang="zh-CN" altLang="en-US" dirty="0"/>
          </a:p>
        </p:txBody>
      </p:sp>
    </p:spTree>
    <p:extLst>
      <p:ext uri="{BB962C8B-B14F-4D97-AF65-F5344CB8AC3E}">
        <p14:creationId xmlns:p14="http://schemas.microsoft.com/office/powerpoint/2010/main" val="41676803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以太网交换机本质上是一种多端口网桥，“交换机”并无准确的定义和明确的概念。 著名网络专家 </a:t>
            </a:r>
            <a:r>
              <a:rPr lang="en-US" altLang="zh-CN" sz="1200" b="0" i="0" kern="1200" dirty="0">
                <a:solidFill>
                  <a:schemeClr val="tx1"/>
                </a:solidFill>
                <a:effectLst/>
                <a:latin typeface="+mn-lt"/>
                <a:ea typeface="+mn-ea"/>
                <a:cs typeface="+mn-cs"/>
              </a:rPr>
              <a:t>Perlman </a:t>
            </a:r>
            <a:r>
              <a:rPr lang="zh-CN" altLang="en-US" sz="1200" b="0" i="0" kern="1200" dirty="0">
                <a:solidFill>
                  <a:schemeClr val="tx1"/>
                </a:solidFill>
                <a:effectLst/>
                <a:latin typeface="+mn-lt"/>
                <a:ea typeface="+mn-ea"/>
                <a:cs typeface="+mn-cs"/>
              </a:rPr>
              <a:t>认为：“交换机”应当是一个市场名词，而交换机的出现的确使数据的 转发更加快速了。因此选项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正确。 交换机可以将多个独立的冲突域互连起来以扩大通信范围，但这并不会形成一个更大的冲突 域，仍然是多个独立的冲突域。换句话说，交换机可以隔离冲突域。因此选项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错误。 交换机可以隔离冲突域，但不能隔离广播域（使用交换机互连多个广播域将形成一个更大的 广播域），只有网络层的互连设备（路由器）才能分割广播域。因此选项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错误。 对于常见的二层（物理层和数据链路层）交换机，它们并没有网络层功能，不能实现不同网络层协议的网络互联。因此选项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错误。</a:t>
            </a:r>
            <a:endParaRPr lang="zh-CN" altLang="en-US" dirty="0"/>
          </a:p>
        </p:txBody>
      </p:sp>
    </p:spTree>
    <p:extLst>
      <p:ext uri="{BB962C8B-B14F-4D97-AF65-F5344CB8AC3E}">
        <p14:creationId xmlns:p14="http://schemas.microsoft.com/office/powerpoint/2010/main" val="490866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47.【</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控制连接是持久的； 数据连接是非持久的； 控制连接。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101 18102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3MSS 5MSS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RTT=60ms 18000B/60ms=2.4Mbps</a:t>
            </a:r>
          </a:p>
          <a:p>
            <a:endParaRPr lang="zh-CN" altLang="en-US" dirty="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本题考查路由器收到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分组后进行查表转发的过程。路由器从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分组中取出目的 地址，然后在路由表中逐条检查路由记录，看是否有匹配该目的地址的路由记录，具体有以 下几种情况：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）若路由表配置有该目的地址的“特定主机”路由记录，则按特定主机路由记录中“下一 跳”所指示的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地址进行转发；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）若有一条匹配该目的地址的路由记录，则按该路由记录中“下一跳”所指示的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进行转发；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）若有多条匹配该目的地址的路由记录，则按“最长前缀匹配”原则，选用网络前缀最长 的路由记录，按该路由记录中“下一跳”所指示的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地址进行转发；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）若没有匹配该目的地址的路由记录，但路由器配置有“默认路由”记录（</a:t>
            </a:r>
            <a:r>
              <a:rPr lang="en-US" altLang="zh-CN" sz="1200" b="0" i="0" kern="1200" dirty="0">
                <a:solidFill>
                  <a:schemeClr val="tx1"/>
                </a:solidFill>
                <a:effectLst/>
                <a:latin typeface="+mn-lt"/>
                <a:ea typeface="+mn-ea"/>
                <a:cs typeface="+mn-cs"/>
              </a:rPr>
              <a:t>0.0.0.0/0</a:t>
            </a:r>
            <a:r>
              <a:rPr lang="zh-CN" altLang="en-US" sz="1200" b="0" i="0" kern="1200" dirty="0">
                <a:solidFill>
                  <a:schemeClr val="tx1"/>
                </a:solidFill>
                <a:effectLst/>
                <a:latin typeface="+mn-lt"/>
                <a:ea typeface="+mn-ea"/>
                <a:cs typeface="+mn-cs"/>
              </a:rPr>
              <a:t>），则 按默认路由记录中“下一跳”所指示的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地址进行转发； （</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）若没有匹配该目的地址的路由记录，路由器也没有配置默认路由记录，则路由器丢弃该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分组，并给发送该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分组的源主机发送“终点不可达”这种类型的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差错报告报文。 检查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分组的目的地址是否匹配路由记录的方法是：将路由记录中“目的网络”的网络前缀 数取出记为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，将目的地址前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个比特保持不变，剩余的（</a:t>
            </a:r>
            <a:r>
              <a:rPr lang="en-US" altLang="zh-CN" sz="1200" b="0" i="0" kern="1200" dirty="0">
                <a:solidFill>
                  <a:schemeClr val="tx1"/>
                </a:solidFill>
                <a:effectLst/>
                <a:latin typeface="+mn-lt"/>
                <a:ea typeface="+mn-ea"/>
                <a:cs typeface="+mn-cs"/>
              </a:rPr>
              <a:t>32-n</a:t>
            </a:r>
            <a:r>
              <a:rPr lang="zh-CN" altLang="en-US" sz="1200" b="0" i="0" kern="1200" dirty="0">
                <a:solidFill>
                  <a:schemeClr val="tx1"/>
                </a:solidFill>
                <a:effectLst/>
                <a:latin typeface="+mn-lt"/>
                <a:ea typeface="+mn-ea"/>
                <a:cs typeface="+mn-cs"/>
              </a:rPr>
              <a:t>）比特全部清零，然后将结果 写成点分十进制形式记为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与路由记录中“目的网络”的网络号部分相同，则表明目 的地址匹配该路由记录，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169.96.40.5 </a:t>
            </a:r>
            <a:r>
              <a:rPr lang="zh-CN" altLang="en-US" sz="1200" b="0" i="0" kern="1200" dirty="0">
                <a:solidFill>
                  <a:schemeClr val="tx1"/>
                </a:solidFill>
                <a:effectLst/>
                <a:latin typeface="+mn-lt"/>
                <a:ea typeface="+mn-ea"/>
                <a:cs typeface="+mn-cs"/>
              </a:rPr>
              <a:t>与路由表中的前三条路由记录都 匹配，根据“最长前缀匹配”原则，采用第三条路由记录转发该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分组，也就是从接口 </a:t>
            </a:r>
            <a:r>
              <a:rPr lang="en-US" altLang="zh-CN" sz="1200" b="0" i="0" kern="1200" dirty="0">
                <a:solidFill>
                  <a:schemeClr val="tx1"/>
                </a:solidFill>
                <a:effectLst/>
                <a:latin typeface="+mn-lt"/>
                <a:ea typeface="+mn-ea"/>
                <a:cs typeface="+mn-cs"/>
              </a:rPr>
              <a:t>S3 </a:t>
            </a:r>
            <a:r>
              <a:rPr lang="zh-CN" altLang="en-US" sz="1200" b="0" i="0" kern="1200" dirty="0">
                <a:solidFill>
                  <a:schemeClr val="tx1"/>
                </a:solidFill>
                <a:effectLst/>
                <a:latin typeface="+mn-lt"/>
                <a:ea typeface="+mn-ea"/>
                <a:cs typeface="+mn-cs"/>
              </a:rPr>
              <a:t>转发该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分组给下一跳 </a:t>
            </a:r>
            <a:r>
              <a:rPr lang="en-US" altLang="zh-CN" sz="1200" b="0" i="0" kern="1200" dirty="0">
                <a:solidFill>
                  <a:schemeClr val="tx1"/>
                </a:solidFill>
                <a:effectLst/>
                <a:latin typeface="+mn-lt"/>
                <a:ea typeface="+mn-ea"/>
                <a:cs typeface="+mn-cs"/>
              </a:rPr>
              <a:t>176.3.3.3</a:t>
            </a:r>
            <a:r>
              <a:rPr lang="zh-CN" altLang="en-US" sz="1200" b="0" i="0" kern="1200" dirty="0">
                <a:solidFill>
                  <a:schemeClr val="tx1"/>
                </a:solidFill>
                <a:effectLst/>
                <a:latin typeface="+mn-lt"/>
                <a:ea typeface="+mn-ea"/>
                <a:cs typeface="+mn-cs"/>
              </a:rPr>
              <a:t>。综上所述，选项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正确 </a:t>
            </a:r>
          </a:p>
          <a:p>
            <a:endParaRPr lang="zh-CN" altLang="en-US" dirty="0"/>
          </a:p>
        </p:txBody>
      </p:sp>
    </p:spTree>
    <p:extLst>
      <p:ext uri="{BB962C8B-B14F-4D97-AF65-F5344CB8AC3E}">
        <p14:creationId xmlns:p14="http://schemas.microsoft.com/office/powerpoint/2010/main" val="346013858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本题考查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的流量控制和拥塞控制。 流量控制可以理解为接收方以自己的接收能力抑制发送方的发送能力；拥塞控制可以理解为 发送方使用拥塞控制算法根据网络拥塞程度来调控自身的发送能力。尽管它们都是调控发送 方的发送能力，但产生调控的源头（或原因）不同。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发送方的发送窗口</a:t>
            </a:r>
            <a:r>
              <a:rPr lang="en-US" altLang="zh-CN" sz="1200" b="0" i="0" kern="1200" dirty="0">
                <a:solidFill>
                  <a:schemeClr val="tx1"/>
                </a:solidFill>
                <a:effectLst/>
                <a:latin typeface="+mn-lt"/>
                <a:ea typeface="+mn-ea"/>
                <a:cs typeface="+mn-cs"/>
              </a:rPr>
              <a:t>=Min[</a:t>
            </a:r>
            <a:r>
              <a:rPr lang="zh-CN" altLang="en-US" sz="1200" b="0" i="0" kern="1200" dirty="0">
                <a:solidFill>
                  <a:schemeClr val="tx1"/>
                </a:solidFill>
                <a:effectLst/>
                <a:latin typeface="+mn-lt"/>
                <a:ea typeface="+mn-ea"/>
                <a:cs typeface="+mn-cs"/>
              </a:rPr>
              <a:t>自身的拥塞窗口，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接收方的接收窗口</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。主机甲的初始发送 窗口</a:t>
            </a:r>
            <a:r>
              <a:rPr lang="en-US" altLang="zh-CN" sz="1200" b="0" i="0" kern="1200" dirty="0">
                <a:solidFill>
                  <a:schemeClr val="tx1"/>
                </a:solidFill>
                <a:effectLst/>
                <a:latin typeface="+mn-lt"/>
                <a:ea typeface="+mn-ea"/>
                <a:cs typeface="+mn-cs"/>
              </a:rPr>
              <a:t>=Min[1KB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16KB]=1KB</a:t>
            </a:r>
            <a:r>
              <a:rPr lang="zh-CN" altLang="en-US" sz="1200" b="0" i="0" kern="1200" dirty="0">
                <a:solidFill>
                  <a:schemeClr val="tx1"/>
                </a:solidFill>
                <a:effectLst/>
                <a:latin typeface="+mn-lt"/>
                <a:ea typeface="+mn-ea"/>
                <a:cs typeface="+mn-cs"/>
              </a:rPr>
              <a:t>，主机甲可将序号落在发送窗口内的数据向主机乙始终以 </a:t>
            </a:r>
            <a:r>
              <a:rPr lang="en-US" altLang="zh-CN" sz="1200" b="0" i="0" kern="1200" dirty="0">
                <a:solidFill>
                  <a:schemeClr val="tx1"/>
                </a:solidFill>
                <a:effectLst/>
                <a:latin typeface="+mn-lt"/>
                <a:ea typeface="+mn-ea"/>
                <a:cs typeface="+mn-cs"/>
              </a:rPr>
              <a:t>MSS=1KB </a:t>
            </a:r>
            <a:r>
              <a:rPr lang="zh-CN" altLang="en-US" sz="1200" b="0" i="0" kern="1200" dirty="0">
                <a:solidFill>
                  <a:schemeClr val="tx1"/>
                </a:solidFill>
                <a:effectLst/>
                <a:latin typeface="+mn-lt"/>
                <a:ea typeface="+mn-ea"/>
                <a:cs typeface="+mn-cs"/>
              </a:rPr>
              <a:t>大小的段发送数据，主机乙对收到的每个数据段进行确认，在确认报文段首部中 的窗口字段会填入自己接收缓存的剩余容量作为自己的接收窗口，这就是主机乙对主机甲进 行流量控制。在每个 </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（往返时延）后，主机甲使用拥塞控制算法计算自己的拥塞窗口， 然后从自己的拥塞窗口和主机乙的接收窗口中选择小的作为自己的发送窗口。</a:t>
            </a:r>
            <a:endParaRPr lang="zh-CN" altLang="en-US" dirty="0"/>
          </a:p>
        </p:txBody>
      </p:sp>
    </p:spTree>
    <p:extLst>
      <p:ext uri="{BB962C8B-B14F-4D97-AF65-F5344CB8AC3E}">
        <p14:creationId xmlns:p14="http://schemas.microsoft.com/office/powerpoint/2010/main" val="227207110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Connection</a:t>
            </a:r>
            <a:r>
              <a:rPr lang="zh-CN" altLang="en-US" sz="1200" b="0" i="0" kern="1200" dirty="0">
                <a:solidFill>
                  <a:schemeClr val="tx1"/>
                </a:solidFill>
                <a:effectLst/>
                <a:latin typeface="+mn-lt"/>
                <a:ea typeface="+mn-ea"/>
                <a:cs typeface="+mn-cs"/>
              </a:rPr>
              <a:t>：连接方式， </a:t>
            </a:r>
            <a:r>
              <a:rPr lang="en-US" altLang="zh-CN" sz="1200" b="0" i="0" kern="1200" dirty="0">
                <a:solidFill>
                  <a:schemeClr val="tx1"/>
                </a:solidFill>
                <a:effectLst/>
                <a:latin typeface="+mn-lt"/>
                <a:ea typeface="+mn-ea"/>
                <a:cs typeface="+mn-cs"/>
              </a:rPr>
              <a:t>Close </a:t>
            </a:r>
            <a:r>
              <a:rPr lang="zh-CN" altLang="en-US" sz="1200" b="0" i="0" kern="1200" dirty="0">
                <a:solidFill>
                  <a:schemeClr val="tx1"/>
                </a:solidFill>
                <a:effectLst/>
                <a:latin typeface="+mn-lt"/>
                <a:ea typeface="+mn-ea"/>
                <a:cs typeface="+mn-cs"/>
              </a:rPr>
              <a:t>表明为非持续连接方式， </a:t>
            </a:r>
            <a:r>
              <a:rPr lang="en-US" altLang="zh-CN" sz="1200" b="0" i="0" kern="1200" dirty="0">
                <a:solidFill>
                  <a:schemeClr val="tx1"/>
                </a:solidFill>
                <a:effectLst/>
                <a:latin typeface="+mn-lt"/>
                <a:ea typeface="+mn-ea"/>
                <a:cs typeface="+mn-cs"/>
              </a:rPr>
              <a:t>keep-alive </a:t>
            </a:r>
            <a:r>
              <a:rPr lang="zh-CN" altLang="en-US" sz="1200" b="0" i="0" kern="1200" dirty="0">
                <a:solidFill>
                  <a:schemeClr val="tx1"/>
                </a:solidFill>
                <a:effectLst/>
                <a:latin typeface="+mn-lt"/>
                <a:ea typeface="+mn-ea"/>
                <a:cs typeface="+mn-cs"/>
              </a:rPr>
              <a:t>表示持续连接方 式。 </a:t>
            </a:r>
            <a:r>
              <a:rPr lang="en-US" altLang="zh-CN" sz="1200" b="0" i="0" kern="1200" dirty="0">
                <a:solidFill>
                  <a:schemeClr val="tx1"/>
                </a:solidFill>
                <a:effectLst/>
                <a:latin typeface="+mn-lt"/>
                <a:ea typeface="+mn-ea"/>
                <a:cs typeface="+mn-cs"/>
              </a:rPr>
              <a:t>Cookie </a:t>
            </a:r>
            <a:r>
              <a:rPr lang="zh-CN" altLang="en-US" sz="1200" b="0" i="0" kern="1200" dirty="0">
                <a:solidFill>
                  <a:schemeClr val="tx1"/>
                </a:solidFill>
                <a:effectLst/>
                <a:latin typeface="+mn-lt"/>
                <a:ea typeface="+mn-ea"/>
                <a:cs typeface="+mn-cs"/>
              </a:rPr>
              <a:t>值是由服务器产生的，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请求报文中有 </a:t>
            </a:r>
            <a:r>
              <a:rPr lang="en-US" altLang="zh-CN" sz="1200" b="0" i="0" kern="1200" dirty="0">
                <a:solidFill>
                  <a:schemeClr val="tx1"/>
                </a:solidFill>
                <a:effectLst/>
                <a:latin typeface="+mn-lt"/>
                <a:ea typeface="+mn-ea"/>
                <a:cs typeface="+mn-cs"/>
              </a:rPr>
              <a:t>Cookie </a:t>
            </a:r>
            <a:r>
              <a:rPr lang="zh-CN" altLang="en-US" sz="1200" b="0" i="0" kern="1200" dirty="0">
                <a:solidFill>
                  <a:schemeClr val="tx1"/>
                </a:solidFill>
                <a:effectLst/>
                <a:latin typeface="+mn-lt"/>
                <a:ea typeface="+mn-ea"/>
                <a:cs typeface="+mn-cs"/>
              </a:rPr>
              <a:t>报头表示曾经访问过 </a:t>
            </a:r>
            <a:r>
              <a:rPr lang="en-US" altLang="zh-CN" sz="1200" b="0" i="0" kern="1200" dirty="0">
                <a:solidFill>
                  <a:schemeClr val="tx1"/>
                </a:solidFill>
                <a:effectLst/>
                <a:latin typeface="+mn-lt"/>
                <a:ea typeface="+mn-ea"/>
                <a:cs typeface="+mn-cs"/>
                <a:hlinkClick r:id="rId3" action="ppaction://hlinkfile"/>
              </a:rPr>
              <a:t>www.test.edu.cn</a:t>
            </a:r>
            <a:r>
              <a:rPr lang="zh-CN" altLang="en-US" sz="1200" b="0" i="0" kern="1200" dirty="0">
                <a:solidFill>
                  <a:schemeClr val="tx1"/>
                </a:solidFill>
                <a:effectLst/>
                <a:latin typeface="+mn-lt"/>
                <a:ea typeface="+mn-ea"/>
                <a:cs typeface="+mn-cs"/>
              </a:rPr>
              <a:t> 服务器。</a:t>
            </a:r>
            <a:endParaRPr lang="zh-CN" altLang="en-US" dirty="0"/>
          </a:p>
          <a:p>
            <a:endParaRPr lang="zh-CN" altLang="en-US" dirty="0"/>
          </a:p>
        </p:txBody>
      </p:sp>
    </p:spTree>
    <p:extLst>
      <p:ext uri="{BB962C8B-B14F-4D97-AF65-F5344CB8AC3E}">
        <p14:creationId xmlns:p14="http://schemas.microsoft.com/office/powerpoint/2010/main" val="220357052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Connection</a:t>
            </a:r>
            <a:r>
              <a:rPr lang="zh-CN" altLang="en-US" sz="1200" b="0" i="0" kern="1200" dirty="0">
                <a:solidFill>
                  <a:schemeClr val="tx1"/>
                </a:solidFill>
                <a:effectLst/>
                <a:latin typeface="+mn-lt"/>
                <a:ea typeface="+mn-ea"/>
                <a:cs typeface="+mn-cs"/>
              </a:rPr>
              <a:t>：连接方式， </a:t>
            </a:r>
            <a:r>
              <a:rPr lang="en-US" altLang="zh-CN" sz="1200" b="0" i="0" kern="1200" dirty="0">
                <a:solidFill>
                  <a:schemeClr val="tx1"/>
                </a:solidFill>
                <a:effectLst/>
                <a:latin typeface="+mn-lt"/>
                <a:ea typeface="+mn-ea"/>
                <a:cs typeface="+mn-cs"/>
              </a:rPr>
              <a:t>Close </a:t>
            </a:r>
            <a:r>
              <a:rPr lang="zh-CN" altLang="en-US" sz="1200" b="0" i="0" kern="1200" dirty="0">
                <a:solidFill>
                  <a:schemeClr val="tx1"/>
                </a:solidFill>
                <a:effectLst/>
                <a:latin typeface="+mn-lt"/>
                <a:ea typeface="+mn-ea"/>
                <a:cs typeface="+mn-cs"/>
              </a:rPr>
              <a:t>表明为非持续连接方式， </a:t>
            </a:r>
            <a:r>
              <a:rPr lang="en-US" altLang="zh-CN" sz="1200" b="0" i="0" kern="1200" dirty="0">
                <a:solidFill>
                  <a:schemeClr val="tx1"/>
                </a:solidFill>
                <a:effectLst/>
                <a:latin typeface="+mn-lt"/>
                <a:ea typeface="+mn-ea"/>
                <a:cs typeface="+mn-cs"/>
              </a:rPr>
              <a:t>keep-alive </a:t>
            </a:r>
            <a:r>
              <a:rPr lang="zh-CN" altLang="en-US" sz="1200" b="0" i="0" kern="1200" dirty="0">
                <a:solidFill>
                  <a:schemeClr val="tx1"/>
                </a:solidFill>
                <a:effectLst/>
                <a:latin typeface="+mn-lt"/>
                <a:ea typeface="+mn-ea"/>
                <a:cs typeface="+mn-cs"/>
              </a:rPr>
              <a:t>表示持续连接方 式。 </a:t>
            </a:r>
            <a:r>
              <a:rPr lang="en-US" altLang="zh-CN" sz="1200" b="0" i="0" kern="1200" dirty="0">
                <a:solidFill>
                  <a:schemeClr val="tx1"/>
                </a:solidFill>
                <a:effectLst/>
                <a:latin typeface="+mn-lt"/>
                <a:ea typeface="+mn-ea"/>
                <a:cs typeface="+mn-cs"/>
              </a:rPr>
              <a:t>Cookie </a:t>
            </a:r>
            <a:r>
              <a:rPr lang="zh-CN" altLang="en-US" sz="1200" b="0" i="0" kern="1200" dirty="0">
                <a:solidFill>
                  <a:schemeClr val="tx1"/>
                </a:solidFill>
                <a:effectLst/>
                <a:latin typeface="+mn-lt"/>
                <a:ea typeface="+mn-ea"/>
                <a:cs typeface="+mn-cs"/>
              </a:rPr>
              <a:t>值是由服务器产生的， </a:t>
            </a:r>
            <a:r>
              <a:rPr lang="en-US" altLang="zh-CN" sz="1200" b="0" i="0" kern="1200" dirty="0">
                <a:solidFill>
                  <a:schemeClr val="tx1"/>
                </a:solidFill>
                <a:effectLst/>
                <a:latin typeface="+mn-lt"/>
                <a:ea typeface="+mn-ea"/>
                <a:cs typeface="+mn-cs"/>
              </a:rPr>
              <a:t>HTTP </a:t>
            </a:r>
            <a:r>
              <a:rPr lang="zh-CN" altLang="en-US" sz="1200" b="0" i="0" kern="1200" dirty="0">
                <a:solidFill>
                  <a:schemeClr val="tx1"/>
                </a:solidFill>
                <a:effectLst/>
                <a:latin typeface="+mn-lt"/>
                <a:ea typeface="+mn-ea"/>
                <a:cs typeface="+mn-cs"/>
              </a:rPr>
              <a:t>请求报文中有 </a:t>
            </a:r>
            <a:r>
              <a:rPr lang="en-US" altLang="zh-CN" sz="1200" b="0" i="0" kern="1200" dirty="0">
                <a:solidFill>
                  <a:schemeClr val="tx1"/>
                </a:solidFill>
                <a:effectLst/>
                <a:latin typeface="+mn-lt"/>
                <a:ea typeface="+mn-ea"/>
                <a:cs typeface="+mn-cs"/>
              </a:rPr>
              <a:t>Cookie </a:t>
            </a:r>
            <a:r>
              <a:rPr lang="zh-CN" altLang="en-US" sz="1200" b="0" i="0" kern="1200" dirty="0">
                <a:solidFill>
                  <a:schemeClr val="tx1"/>
                </a:solidFill>
                <a:effectLst/>
                <a:latin typeface="+mn-lt"/>
                <a:ea typeface="+mn-ea"/>
                <a:cs typeface="+mn-cs"/>
              </a:rPr>
              <a:t>报头表示曾经访问过 </a:t>
            </a:r>
            <a:r>
              <a:rPr lang="en-US" altLang="zh-CN" sz="1200" b="0" i="0" kern="1200" dirty="0">
                <a:solidFill>
                  <a:schemeClr val="tx1"/>
                </a:solidFill>
                <a:effectLst/>
                <a:latin typeface="+mn-lt"/>
                <a:ea typeface="+mn-ea"/>
                <a:cs typeface="+mn-cs"/>
                <a:hlinkClick r:id="rId3" action="ppaction://hlinkfile"/>
              </a:rPr>
              <a:t>www.test.edu.cn</a:t>
            </a:r>
            <a:r>
              <a:rPr lang="zh-CN" altLang="en-US" sz="1200" b="0" i="0" kern="1200" dirty="0">
                <a:solidFill>
                  <a:schemeClr val="tx1"/>
                </a:solidFill>
                <a:effectLst/>
                <a:latin typeface="+mn-lt"/>
                <a:ea typeface="+mn-ea"/>
                <a:cs typeface="+mn-cs"/>
              </a:rPr>
              <a:t> 服务器。</a:t>
            </a:r>
            <a:endParaRPr lang="zh-CN" altLang="en-US" dirty="0"/>
          </a:p>
          <a:p>
            <a:endParaRPr lang="zh-CN" altLang="en-US" dirty="0"/>
          </a:p>
        </p:txBody>
      </p:sp>
    </p:spTree>
    <p:extLst>
      <p:ext uri="{BB962C8B-B14F-4D97-AF65-F5344CB8AC3E}">
        <p14:creationId xmlns:p14="http://schemas.microsoft.com/office/powerpoint/2010/main" val="203573154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DHCP </a:t>
            </a:r>
            <a:r>
              <a:rPr lang="zh-CN" altLang="en-US" sz="1200" b="0" i="0" kern="1200" dirty="0">
                <a:solidFill>
                  <a:schemeClr val="tx1"/>
                </a:solidFill>
                <a:effectLst/>
                <a:latin typeface="+mn-lt"/>
                <a:ea typeface="+mn-ea"/>
                <a:cs typeface="+mn-cs"/>
              </a:rPr>
              <a:t>服务器可为主机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～主机 </a:t>
            </a:r>
            <a:r>
              <a:rPr lang="en-US" altLang="zh-CN" sz="1200" b="0" i="0" kern="1200" dirty="0">
                <a:solidFill>
                  <a:schemeClr val="tx1"/>
                </a:solidFill>
                <a:effectLst/>
                <a:latin typeface="+mn-lt"/>
                <a:ea typeface="+mn-ea"/>
                <a:cs typeface="+mn-cs"/>
              </a:rPr>
              <a:t>N </a:t>
            </a:r>
            <a:r>
              <a:rPr lang="zh-CN" altLang="en-US" sz="1200" b="1" i="0" kern="1200" dirty="0">
                <a:solidFill>
                  <a:schemeClr val="tx1"/>
                </a:solidFill>
                <a:effectLst/>
                <a:latin typeface="+mn-lt"/>
                <a:ea typeface="+mn-ea"/>
                <a:cs typeface="+mn-cs"/>
              </a:rPr>
              <a:t>动态分配 </a:t>
            </a:r>
            <a:r>
              <a:rPr lang="en-US" altLang="zh-CN" sz="1200" b="1" i="0" kern="1200" dirty="0">
                <a:solidFill>
                  <a:schemeClr val="tx1"/>
                </a:solidFill>
                <a:effectLst/>
                <a:latin typeface="+mn-lt"/>
                <a:ea typeface="+mn-ea"/>
                <a:cs typeface="+mn-cs"/>
              </a:rPr>
              <a:t>IP </a:t>
            </a:r>
            <a:r>
              <a:rPr lang="zh-CN" altLang="en-US" sz="1200" b="1" i="0" kern="1200" dirty="0">
                <a:solidFill>
                  <a:schemeClr val="tx1"/>
                </a:solidFill>
                <a:effectLst/>
                <a:latin typeface="+mn-lt"/>
                <a:ea typeface="+mn-ea"/>
                <a:cs typeface="+mn-cs"/>
              </a:rPr>
              <a:t>地址的最大范围是： </a:t>
            </a:r>
            <a:r>
              <a:rPr lang="en-US" altLang="zh-CN" sz="1200" b="1" i="0" kern="1200" dirty="0">
                <a:solidFill>
                  <a:schemeClr val="tx1"/>
                </a:solidFill>
                <a:effectLst/>
                <a:latin typeface="+mn-lt"/>
                <a:ea typeface="+mn-ea"/>
                <a:cs typeface="+mn-cs"/>
              </a:rPr>
              <a:t>111.123.15.5</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111.123.15.254</a:t>
            </a:r>
            <a:r>
              <a:rPr lang="zh-CN" altLang="en-US" sz="1200" b="1" i="0" kern="1200" dirty="0">
                <a:solidFill>
                  <a:schemeClr val="tx1"/>
                </a:solidFill>
                <a:effectLst/>
                <a:latin typeface="+mn-lt"/>
                <a:ea typeface="+mn-ea"/>
                <a:cs typeface="+mn-cs"/>
              </a:rPr>
              <a:t>；主机 </a:t>
            </a:r>
            <a:r>
              <a:rPr lang="en-US" altLang="zh-CN" sz="1200" b="1" i="0" kern="1200" dirty="0">
                <a:solidFill>
                  <a:schemeClr val="tx1"/>
                </a:solidFill>
                <a:effectLst/>
                <a:latin typeface="+mn-lt"/>
                <a:ea typeface="+mn-ea"/>
                <a:cs typeface="+mn-cs"/>
              </a:rPr>
              <a:t>2 </a:t>
            </a:r>
            <a:r>
              <a:rPr lang="zh-CN" altLang="en-US" sz="1200" b="1" i="0" kern="1200" dirty="0">
                <a:solidFill>
                  <a:schemeClr val="tx1"/>
                </a:solidFill>
                <a:effectLst/>
                <a:latin typeface="+mn-lt"/>
                <a:ea typeface="+mn-ea"/>
                <a:cs typeface="+mn-cs"/>
              </a:rPr>
              <a:t>发送的封装 </a:t>
            </a:r>
            <a:r>
              <a:rPr lang="en-US" altLang="zh-CN" sz="1200" b="1" i="0" kern="1200" dirty="0">
                <a:solidFill>
                  <a:schemeClr val="tx1"/>
                </a:solidFill>
                <a:effectLst/>
                <a:latin typeface="+mn-lt"/>
                <a:ea typeface="+mn-ea"/>
                <a:cs typeface="+mn-cs"/>
              </a:rPr>
              <a:t>DHCP Discover </a:t>
            </a:r>
            <a:r>
              <a:rPr lang="zh-CN" altLang="en-US" sz="1200" b="1" i="0" kern="1200" dirty="0">
                <a:solidFill>
                  <a:schemeClr val="tx1"/>
                </a:solidFill>
                <a:effectLst/>
                <a:latin typeface="+mn-lt"/>
                <a:ea typeface="+mn-ea"/>
                <a:cs typeface="+mn-cs"/>
              </a:rPr>
              <a:t>报文的 </a:t>
            </a:r>
            <a:r>
              <a:rPr lang="en-US" altLang="zh-CN" sz="1200" b="1" i="0" kern="1200" dirty="0">
                <a:solidFill>
                  <a:schemeClr val="tx1"/>
                </a:solidFill>
                <a:effectLst/>
                <a:latin typeface="+mn-lt"/>
                <a:ea typeface="+mn-ea"/>
                <a:cs typeface="+mn-cs"/>
              </a:rPr>
              <a:t>IP </a:t>
            </a:r>
            <a:r>
              <a:rPr lang="zh-CN" altLang="en-US" sz="1200" b="1" i="0" kern="1200" dirty="0">
                <a:solidFill>
                  <a:schemeClr val="tx1"/>
                </a:solidFill>
                <a:effectLst/>
                <a:latin typeface="+mn-lt"/>
                <a:ea typeface="+mn-ea"/>
                <a:cs typeface="+mn-cs"/>
              </a:rPr>
              <a:t>分组的源 </a:t>
            </a:r>
            <a:r>
              <a:rPr lang="en-US" altLang="zh-CN" sz="1200" b="1" i="0" kern="1200" dirty="0">
                <a:solidFill>
                  <a:schemeClr val="tx1"/>
                </a:solidFill>
                <a:effectLst/>
                <a:latin typeface="+mn-lt"/>
                <a:ea typeface="+mn-ea"/>
                <a:cs typeface="+mn-cs"/>
              </a:rPr>
              <a:t>IP </a:t>
            </a:r>
            <a:r>
              <a:rPr lang="zh-CN" altLang="en-US" sz="1200" b="1" i="0" kern="1200" dirty="0">
                <a:solidFill>
                  <a:schemeClr val="tx1"/>
                </a:solidFill>
                <a:effectLst/>
                <a:latin typeface="+mn-lt"/>
                <a:ea typeface="+mn-ea"/>
                <a:cs typeface="+mn-cs"/>
              </a:rPr>
              <a:t>地址和目的 </a:t>
            </a:r>
            <a:r>
              <a:rPr lang="en-US" altLang="zh-CN" sz="1200" b="1" i="0" kern="1200" dirty="0">
                <a:solidFill>
                  <a:schemeClr val="tx1"/>
                </a:solidFill>
                <a:effectLst/>
                <a:latin typeface="+mn-lt"/>
                <a:ea typeface="+mn-ea"/>
                <a:cs typeface="+mn-cs"/>
              </a:rPr>
              <a:t>IP </a:t>
            </a:r>
            <a:r>
              <a:rPr lang="zh-CN" altLang="en-US" sz="1200" b="1" i="0" kern="1200" dirty="0">
                <a:solidFill>
                  <a:schemeClr val="tx1"/>
                </a:solidFill>
                <a:effectLst/>
                <a:latin typeface="+mn-lt"/>
                <a:ea typeface="+mn-ea"/>
                <a:cs typeface="+mn-cs"/>
              </a:rPr>
              <a:t>地 址分别是 </a:t>
            </a:r>
            <a:r>
              <a:rPr lang="en-US" altLang="zh-CN" sz="1200" b="1" i="0" kern="1200" dirty="0">
                <a:solidFill>
                  <a:schemeClr val="tx1"/>
                </a:solidFill>
                <a:effectLst/>
                <a:latin typeface="+mn-lt"/>
                <a:ea typeface="+mn-ea"/>
                <a:cs typeface="+mn-cs"/>
              </a:rPr>
              <a:t>0.0.0.0 </a:t>
            </a:r>
            <a:r>
              <a:rPr lang="zh-CN" altLang="en-US" sz="1200" b="1" i="0" kern="1200" dirty="0">
                <a:solidFill>
                  <a:schemeClr val="tx1"/>
                </a:solidFill>
                <a:effectLst/>
                <a:latin typeface="+mn-lt"/>
                <a:ea typeface="+mn-ea"/>
                <a:cs typeface="+mn-cs"/>
              </a:rPr>
              <a:t>和 </a:t>
            </a:r>
            <a:r>
              <a:rPr lang="en-US" altLang="zh-CN" sz="1200" b="1" i="0" kern="1200" dirty="0">
                <a:solidFill>
                  <a:schemeClr val="tx1"/>
                </a:solidFill>
                <a:effectLst/>
                <a:latin typeface="+mn-lt"/>
                <a:ea typeface="+mn-ea"/>
                <a:cs typeface="+mn-cs"/>
              </a:rPr>
              <a:t>255.255.255.255</a:t>
            </a:r>
            <a:r>
              <a:rPr lang="zh-CN" altLang="en-US" sz="1200" b="0" i="0" kern="1200" dirty="0">
                <a:solidFill>
                  <a:schemeClr val="tx1"/>
                </a:solidFill>
                <a:effectLst/>
                <a:latin typeface="+mn-lt"/>
                <a:ea typeface="+mn-ea"/>
                <a:cs typeface="+mn-cs"/>
              </a:rPr>
              <a:t>。 </a:t>
            </a:r>
            <a:endParaRPr lang="zh-CN" altLang="en-US" dirty="0"/>
          </a:p>
        </p:txBody>
      </p:sp>
    </p:spTree>
    <p:extLst>
      <p:ext uri="{BB962C8B-B14F-4D97-AF65-F5344CB8AC3E}">
        <p14:creationId xmlns:p14="http://schemas.microsoft.com/office/powerpoint/2010/main" val="138561698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）主机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发出的第一个以太网帧的目的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地址是 </a:t>
            </a:r>
            <a:r>
              <a:rPr lang="en-US" altLang="zh-CN" sz="1200" b="0" i="0" kern="1200" dirty="0">
                <a:solidFill>
                  <a:schemeClr val="tx1"/>
                </a:solidFill>
                <a:effectLst/>
                <a:latin typeface="+mn-lt"/>
                <a:ea typeface="+mn-ea"/>
                <a:cs typeface="+mn-cs"/>
              </a:rPr>
              <a:t>ff-ff-ff-ff-ff-ff</a:t>
            </a:r>
            <a:r>
              <a:rPr lang="zh-CN" altLang="en-US" sz="1200" b="0" i="0" kern="1200" dirty="0">
                <a:solidFill>
                  <a:schemeClr val="tx1"/>
                </a:solidFill>
                <a:effectLst/>
                <a:latin typeface="+mn-lt"/>
                <a:ea typeface="+mn-ea"/>
                <a:cs typeface="+mn-cs"/>
              </a:rPr>
              <a:t>；封装主机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发往 </a:t>
            </a:r>
            <a:r>
              <a:rPr lang="en-US" altLang="zh-CN" sz="1200" b="0" i="0" kern="1200" dirty="0">
                <a:solidFill>
                  <a:schemeClr val="tx1"/>
                </a:solidFill>
                <a:effectLst/>
                <a:latin typeface="+mn-lt"/>
                <a:ea typeface="+mn-ea"/>
                <a:cs typeface="+mn-cs"/>
              </a:rPr>
              <a:t>Internet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分组的以太网帧的目的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地址是 </a:t>
            </a:r>
            <a:r>
              <a:rPr lang="en-US" altLang="zh-CN" sz="1200" b="0" i="0" kern="1200" dirty="0">
                <a:solidFill>
                  <a:schemeClr val="tx1"/>
                </a:solidFill>
                <a:effectLst/>
                <a:latin typeface="+mn-lt"/>
                <a:ea typeface="+mn-ea"/>
                <a:cs typeface="+mn-cs"/>
              </a:rPr>
              <a:t>00-al-al-al-al-al</a:t>
            </a:r>
            <a:r>
              <a:rPr lang="zh-CN" altLang="en-US" sz="1200" b="0" i="0" kern="1200" dirty="0">
                <a:solidFill>
                  <a:schemeClr val="tx1"/>
                </a:solidFill>
                <a:effectLst/>
                <a:latin typeface="+mn-lt"/>
                <a:ea typeface="+mn-ea"/>
                <a:cs typeface="+mn-cs"/>
              </a:rPr>
              <a:t>。 </a:t>
            </a:r>
            <a:endParaRPr lang="zh-CN" altLang="en-US" dirty="0"/>
          </a:p>
        </p:txBody>
      </p:sp>
    </p:spTree>
    <p:extLst>
      <p:ext uri="{BB962C8B-B14F-4D97-AF65-F5344CB8AC3E}">
        <p14:creationId xmlns:p14="http://schemas.microsoft.com/office/powerpoint/2010/main" val="425779986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主机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能访问 </a:t>
            </a:r>
            <a:r>
              <a:rPr lang="en-US" altLang="zh-CN" sz="1200" b="0" i="0" kern="1200" dirty="0">
                <a:solidFill>
                  <a:schemeClr val="tx1"/>
                </a:solidFill>
                <a:effectLst/>
                <a:latin typeface="+mn-lt"/>
                <a:ea typeface="+mn-ea"/>
                <a:cs typeface="+mn-cs"/>
              </a:rPr>
              <a:t>WWW </a:t>
            </a:r>
            <a:r>
              <a:rPr lang="zh-CN" altLang="en-US" sz="1200" b="0" i="0" kern="1200" dirty="0">
                <a:solidFill>
                  <a:schemeClr val="tx1"/>
                </a:solidFill>
                <a:effectLst/>
                <a:latin typeface="+mn-lt"/>
                <a:ea typeface="+mn-ea"/>
                <a:cs typeface="+mn-cs"/>
              </a:rPr>
              <a:t>服务器，但不能访问 </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。由于主机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的子网掩码配置正确而 默认网关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地址被错误地配置为 </a:t>
            </a:r>
            <a:r>
              <a:rPr lang="en-US" altLang="zh-CN" sz="1200" b="0" i="0" kern="1200" dirty="0">
                <a:solidFill>
                  <a:schemeClr val="tx1"/>
                </a:solidFill>
                <a:effectLst/>
                <a:latin typeface="+mn-lt"/>
                <a:ea typeface="+mn-ea"/>
                <a:cs typeface="+mn-cs"/>
              </a:rPr>
              <a:t>111.123.15.2(</a:t>
            </a:r>
            <a:r>
              <a:rPr lang="zh-CN" altLang="en-US" sz="1200" b="0" i="0" kern="1200" dirty="0">
                <a:solidFill>
                  <a:schemeClr val="tx1"/>
                </a:solidFill>
                <a:effectLst/>
                <a:latin typeface="+mn-lt"/>
                <a:ea typeface="+mn-ea"/>
                <a:cs typeface="+mn-cs"/>
              </a:rPr>
              <a:t>正确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地址是 </a:t>
            </a:r>
            <a:r>
              <a:rPr lang="en-US" altLang="zh-CN" sz="1200" b="0" i="0" kern="1200" dirty="0">
                <a:solidFill>
                  <a:schemeClr val="tx1"/>
                </a:solidFill>
                <a:effectLst/>
                <a:latin typeface="+mn-lt"/>
                <a:ea typeface="+mn-ea"/>
                <a:cs typeface="+mn-cs"/>
              </a:rPr>
              <a:t>111.123.15.1)</a:t>
            </a:r>
            <a:r>
              <a:rPr lang="zh-CN" altLang="en-US" sz="1200" b="0" i="0" kern="1200" dirty="0">
                <a:solidFill>
                  <a:schemeClr val="tx1"/>
                </a:solidFill>
                <a:effectLst/>
                <a:latin typeface="+mn-lt"/>
                <a:ea typeface="+mn-ea"/>
                <a:cs typeface="+mn-cs"/>
              </a:rPr>
              <a:t>，所以主机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可 以访问在同一个子网内的 </a:t>
            </a:r>
            <a:r>
              <a:rPr lang="en-US" altLang="zh-CN" sz="1200" b="0" i="0" kern="1200" dirty="0">
                <a:solidFill>
                  <a:schemeClr val="tx1"/>
                </a:solidFill>
                <a:effectLst/>
                <a:latin typeface="+mn-lt"/>
                <a:ea typeface="+mn-ea"/>
                <a:cs typeface="+mn-cs"/>
              </a:rPr>
              <a:t>WWW </a:t>
            </a:r>
            <a:r>
              <a:rPr lang="zh-CN" altLang="en-US" sz="1200" b="0" i="0" kern="1200" dirty="0">
                <a:solidFill>
                  <a:schemeClr val="tx1"/>
                </a:solidFill>
                <a:effectLst/>
                <a:latin typeface="+mn-lt"/>
                <a:ea typeface="+mn-ea"/>
                <a:cs typeface="+mn-cs"/>
              </a:rPr>
              <a:t>服务器，但当主机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访问 </a:t>
            </a:r>
            <a:r>
              <a:rPr lang="en-US" altLang="zh-CN" sz="1200" b="0" i="0" kern="1200" dirty="0">
                <a:solidFill>
                  <a:schemeClr val="tx1"/>
                </a:solidFill>
                <a:effectLst/>
                <a:latin typeface="+mn-lt"/>
                <a:ea typeface="+mn-ea"/>
                <a:cs typeface="+mn-cs"/>
              </a:rPr>
              <a:t>Internet </a:t>
            </a:r>
            <a:r>
              <a:rPr lang="zh-CN" altLang="en-US" sz="1200" b="0" i="0" kern="1200" dirty="0">
                <a:solidFill>
                  <a:schemeClr val="tx1"/>
                </a:solidFill>
                <a:effectLst/>
                <a:latin typeface="+mn-lt"/>
                <a:ea typeface="+mn-ea"/>
                <a:cs typeface="+mn-cs"/>
              </a:rPr>
              <a:t>时， 主机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发出的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 组会被路由到错误的默认网关</a:t>
            </a:r>
            <a:r>
              <a:rPr lang="en-US" altLang="zh-CN" sz="1200" b="0" i="0" kern="1200" dirty="0">
                <a:solidFill>
                  <a:schemeClr val="tx1"/>
                </a:solidFill>
                <a:effectLst/>
                <a:latin typeface="+mn-lt"/>
                <a:ea typeface="+mn-ea"/>
                <a:cs typeface="+mn-cs"/>
              </a:rPr>
              <a:t>(111.123.15.2)</a:t>
            </a:r>
            <a:r>
              <a:rPr lang="zh-CN" altLang="en-US" sz="1200" b="0" i="0" kern="1200" dirty="0">
                <a:solidFill>
                  <a:schemeClr val="tx1"/>
                </a:solidFill>
                <a:effectLst/>
                <a:latin typeface="+mn-lt"/>
                <a:ea typeface="+mn-ea"/>
                <a:cs typeface="+mn-cs"/>
              </a:rPr>
              <a:t>，从而无法到达目的主机。 </a:t>
            </a:r>
          </a:p>
          <a:p>
            <a:endParaRPr lang="zh-CN" altLang="en-US" dirty="0"/>
          </a:p>
        </p:txBody>
      </p:sp>
    </p:spTree>
    <p:extLst>
      <p:ext uri="{BB962C8B-B14F-4D97-AF65-F5344CB8AC3E}">
        <p14:creationId xmlns:p14="http://schemas.microsoft.com/office/powerpoint/2010/main" val="137094357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276</a:t>
            </a:fld>
            <a:endParaRPr lang="zh-CN" altLang="en-US"/>
          </a:p>
        </p:txBody>
      </p:sp>
    </p:spTree>
    <p:extLst>
      <p:ext uri="{BB962C8B-B14F-4D97-AF65-F5344CB8AC3E}">
        <p14:creationId xmlns:p14="http://schemas.microsoft.com/office/powerpoint/2010/main" val="269086428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 直接为会话层提供服务的即会话层的下一层，是传输层，选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 直接为会话层提供服务的即会话层的下一层，是传输层，选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28</a:t>
            </a:fld>
            <a:endParaRPr lang="zh-CN"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 主机 </a:t>
            </a:r>
            <a:r>
              <a:rPr lang="en-US" altLang="zh-CN" sz="1200" b="0" i="0" kern="1200" dirty="0">
                <a:solidFill>
                  <a:schemeClr val="tx1"/>
                </a:solidFill>
                <a:effectLst/>
                <a:latin typeface="+mn-lt"/>
                <a:ea typeface="+mn-ea"/>
                <a:cs typeface="+mn-cs"/>
              </a:rPr>
              <a:t>00-e1-d5-00-23-a1 </a:t>
            </a:r>
            <a:r>
              <a:rPr lang="zh-CN" altLang="en-US" sz="1200" b="0" i="0" kern="1200" dirty="0">
                <a:solidFill>
                  <a:schemeClr val="tx1"/>
                </a:solidFill>
                <a:effectLst/>
                <a:latin typeface="+mn-lt"/>
                <a:ea typeface="+mn-ea"/>
                <a:cs typeface="+mn-cs"/>
              </a:rPr>
              <a:t>向 </a:t>
            </a:r>
            <a:r>
              <a:rPr lang="en-US" altLang="zh-CN" sz="1200" b="0" i="0" kern="1200" dirty="0">
                <a:solidFill>
                  <a:schemeClr val="tx1"/>
                </a:solidFill>
                <a:effectLst/>
                <a:latin typeface="+mn-lt"/>
                <a:ea typeface="+mn-ea"/>
                <a:cs typeface="+mn-cs"/>
              </a:rPr>
              <a:t>00-e1-d5-00-23-c1 </a:t>
            </a:r>
            <a:r>
              <a:rPr lang="zh-CN" altLang="en-US" sz="1200" b="0" i="0" kern="1200" dirty="0">
                <a:solidFill>
                  <a:schemeClr val="tx1"/>
                </a:solidFill>
                <a:effectLst/>
                <a:latin typeface="+mn-lt"/>
                <a:ea typeface="+mn-ea"/>
                <a:cs typeface="+mn-cs"/>
              </a:rPr>
              <a:t>发送数据帧时，交换机转发表中没有 </a:t>
            </a:r>
            <a:r>
              <a:rPr lang="en-US" altLang="zh-CN" sz="1200" b="0" i="0" kern="1200" dirty="0">
                <a:solidFill>
                  <a:schemeClr val="tx1"/>
                </a:solidFill>
                <a:effectLst/>
                <a:latin typeface="+mn-lt"/>
                <a:ea typeface="+mn-ea"/>
                <a:cs typeface="+mn-cs"/>
              </a:rPr>
              <a:t>00-e1-d5-00-23-c1 </a:t>
            </a:r>
            <a:r>
              <a:rPr lang="zh-CN" altLang="en-US" sz="1200" b="0" i="0" kern="1200" dirty="0">
                <a:solidFill>
                  <a:schemeClr val="tx1"/>
                </a:solidFill>
                <a:effectLst/>
                <a:latin typeface="+mn-lt"/>
                <a:ea typeface="+mn-ea"/>
                <a:cs typeface="+mn-cs"/>
              </a:rPr>
              <a:t>这项，所以向除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接口外的所有接口广播这帧，即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端口会转发这帧， 同 时 因 为 转 发 表 中 并 没 有 </a:t>
            </a:r>
            <a:r>
              <a:rPr lang="en-US" altLang="zh-CN" sz="1200" b="0" i="0" kern="1200" dirty="0">
                <a:solidFill>
                  <a:schemeClr val="tx1"/>
                </a:solidFill>
                <a:effectLst/>
                <a:latin typeface="+mn-lt"/>
                <a:ea typeface="+mn-ea"/>
                <a:cs typeface="+mn-cs"/>
              </a:rPr>
              <a:t>00-e1-d5-00-23-a1 </a:t>
            </a:r>
            <a:r>
              <a:rPr lang="zh-CN" altLang="en-US" sz="1200" b="0" i="0" kern="1200" dirty="0">
                <a:solidFill>
                  <a:schemeClr val="tx1"/>
                </a:solidFill>
                <a:effectLst/>
                <a:latin typeface="+mn-lt"/>
                <a:ea typeface="+mn-ea"/>
                <a:cs typeface="+mn-cs"/>
              </a:rPr>
              <a:t>这 项 ， 所 以 转 发 表 会 把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目 的 地 址 </a:t>
            </a:r>
            <a:r>
              <a:rPr lang="en-US" altLang="zh-CN" sz="1200" b="0" i="0" kern="1200" dirty="0">
                <a:solidFill>
                  <a:schemeClr val="tx1"/>
                </a:solidFill>
                <a:effectLst/>
                <a:latin typeface="+mn-lt"/>
                <a:ea typeface="+mn-ea"/>
                <a:cs typeface="+mn-cs"/>
              </a:rPr>
              <a:t>00-e1-d5-00-23-a1</a:t>
            </a:r>
            <a:r>
              <a:rPr lang="zh-CN" altLang="en-US" sz="1200" b="0" i="0" kern="1200" dirty="0">
                <a:solidFill>
                  <a:schemeClr val="tx1"/>
                </a:solidFill>
                <a:effectLst/>
                <a:latin typeface="+mn-lt"/>
                <a:ea typeface="+mn-ea"/>
                <a:cs typeface="+mn-cs"/>
              </a:rPr>
              <a:t>，端口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这项加入转发表。而当 </a:t>
            </a:r>
            <a:r>
              <a:rPr lang="en-US" altLang="zh-CN" sz="1200" b="0" i="0" kern="1200" dirty="0">
                <a:solidFill>
                  <a:schemeClr val="tx1"/>
                </a:solidFill>
                <a:effectLst/>
                <a:latin typeface="+mn-lt"/>
                <a:ea typeface="+mn-ea"/>
                <a:cs typeface="+mn-cs"/>
              </a:rPr>
              <a:t>00-e1-d5-00-23-c1 </a:t>
            </a:r>
            <a:r>
              <a:rPr lang="zh-CN" altLang="en-US" sz="1200" b="0" i="0" kern="1200" dirty="0">
                <a:solidFill>
                  <a:schemeClr val="tx1"/>
                </a:solidFill>
                <a:effectLst/>
                <a:latin typeface="+mn-lt"/>
                <a:ea typeface="+mn-ea"/>
                <a:cs typeface="+mn-cs"/>
              </a:rPr>
              <a:t>向 </a:t>
            </a:r>
            <a:r>
              <a:rPr lang="en-US" altLang="zh-CN" sz="1200" b="0" i="0" kern="1200" dirty="0">
                <a:solidFill>
                  <a:schemeClr val="tx1"/>
                </a:solidFill>
                <a:effectLst/>
                <a:latin typeface="+mn-lt"/>
                <a:ea typeface="+mn-ea"/>
                <a:cs typeface="+mn-cs"/>
              </a:rPr>
              <a:t>00-e1-d5-00-23-a1 </a:t>
            </a:r>
            <a:r>
              <a:rPr lang="zh-CN" altLang="en-US" sz="1200" b="0" i="0" kern="1200" dirty="0">
                <a:solidFill>
                  <a:schemeClr val="tx1"/>
                </a:solidFill>
                <a:effectLst/>
                <a:latin typeface="+mn-lt"/>
                <a:ea typeface="+mn-ea"/>
                <a:cs typeface="+mn-cs"/>
              </a:rPr>
              <a:t>发 送确认帧时，由于转发表已经有 </a:t>
            </a:r>
            <a:r>
              <a:rPr lang="en-US" altLang="zh-CN" sz="1200" b="0" i="0" kern="1200" dirty="0">
                <a:solidFill>
                  <a:schemeClr val="tx1"/>
                </a:solidFill>
                <a:effectLst/>
                <a:latin typeface="+mn-lt"/>
                <a:ea typeface="+mn-ea"/>
                <a:cs typeface="+mn-cs"/>
              </a:rPr>
              <a:t>00-e1-d5-00-23-a1 </a:t>
            </a:r>
            <a:r>
              <a:rPr lang="zh-CN" altLang="en-US" sz="1200" b="0" i="0" kern="1200" dirty="0">
                <a:solidFill>
                  <a:schemeClr val="tx1"/>
                </a:solidFill>
                <a:effectLst/>
                <a:latin typeface="+mn-lt"/>
                <a:ea typeface="+mn-ea"/>
                <a:cs typeface="+mn-cs"/>
              </a:rPr>
              <a:t>这项，所以交换机只向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端口转发，选 </a:t>
            </a:r>
            <a:r>
              <a:rPr lang="en-US" altLang="zh-CN" sz="1200" b="0" i="0" kern="1200" dirty="0">
                <a:solidFill>
                  <a:schemeClr val="tx1"/>
                </a:solidFill>
                <a:effectLst/>
                <a:latin typeface="+mn-lt"/>
                <a:ea typeface="+mn-ea"/>
                <a:cs typeface="+mn-cs"/>
              </a:rPr>
              <a:t>B</a:t>
            </a:r>
            <a:endParaRPr lang="zh-CN" altLang="en-US" dirty="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 由香农定理可知，信噪比和频率带宽都可以限制信道的极限传输速率，所以信噪比 和频率带宽对信道的数据传输速率是有影响的，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错误；信道的传输速率实际上就是信号的发送速率，而调制速度也会直接限制数据的传输速率，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错误；信号的传播速度是信号 在信道上传播的速度，与信道的发送速率无关，选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endParaRPr lang="zh-CN" altLang="en-US" dirty="0"/>
          </a:p>
        </p:txBody>
      </p:sp>
    </p:spTree>
    <p:extLst>
      <p:ext uri="{BB962C8B-B14F-4D97-AF65-F5344CB8AC3E}">
        <p14:creationId xmlns:p14="http://schemas.microsoft.com/office/powerpoint/2010/main" val="145778845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 由香农定理可知，信噪比和频率带宽都可以限制信道的极限传输速率，所以信噪比 和频率带宽对信道的数据传输速率是有影响的，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错误；信道的传输速率实际上就是信号的发送速率，而调制速度也会直接限制数据的传输速率，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错误；信号的传播速度是信号 在信道上传播的速度，与信道的发送速率无关，选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endParaRPr lang="zh-CN" altLang="en-US" dirty="0"/>
          </a:p>
        </p:txBody>
      </p:sp>
    </p:spTree>
    <p:extLst>
      <p:ext uri="{BB962C8B-B14F-4D97-AF65-F5344CB8AC3E}">
        <p14:creationId xmlns:p14="http://schemas.microsoft.com/office/powerpoint/2010/main" val="150751861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 考虑制约甲的数据传输速率的因素，首先，信道带宽能直接制约数据的传输速率， 传输速率一定是小于等于信道带宽的；其次，主机甲乙之间采用后退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帧协议，那么因为 甲乙主机之间采用后退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帧协议传输数据，要考虑发送一个数据到接收到它的确认之前， 最多能发送多少数据，甲的最大传输速率受这两个条件的约束，所以甲的最大传输速率是这 两个值中小的那一个。甲的发送窗口的尺寸为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，即收到第一个数据的确认之前，最多 能发送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个数据帧，也就是发送 </a:t>
            </a:r>
            <a:r>
              <a:rPr lang="en-US" altLang="zh-CN" sz="1200" b="0" i="0" kern="1200" dirty="0">
                <a:solidFill>
                  <a:schemeClr val="tx1"/>
                </a:solidFill>
                <a:effectLst/>
                <a:latin typeface="+mn-lt"/>
                <a:ea typeface="+mn-ea"/>
                <a:cs typeface="+mn-cs"/>
              </a:rPr>
              <a:t>1000*1000B=1MB </a:t>
            </a:r>
            <a:r>
              <a:rPr lang="zh-CN" altLang="en-US" sz="1200" b="0" i="0" kern="1200" dirty="0">
                <a:solidFill>
                  <a:schemeClr val="tx1"/>
                </a:solidFill>
                <a:effectLst/>
                <a:latin typeface="+mn-lt"/>
                <a:ea typeface="+mn-ea"/>
                <a:cs typeface="+mn-cs"/>
              </a:rPr>
              <a:t>的内容，而从发送第一个帧到接收到 它的确认的时间是一个往返时延，也就是 </a:t>
            </a:r>
            <a:r>
              <a:rPr lang="en-US" altLang="zh-CN" sz="1200" b="0" i="0" kern="1200" dirty="0">
                <a:solidFill>
                  <a:schemeClr val="tx1"/>
                </a:solidFill>
                <a:effectLst/>
                <a:latin typeface="+mn-lt"/>
                <a:ea typeface="+mn-ea"/>
                <a:cs typeface="+mn-cs"/>
              </a:rPr>
              <a:t>50+50=100ms=0.1s</a:t>
            </a:r>
            <a:r>
              <a:rPr lang="zh-CN" altLang="en-US" sz="1200" b="0" i="0" kern="1200" dirty="0">
                <a:solidFill>
                  <a:schemeClr val="tx1"/>
                </a:solidFill>
                <a:effectLst/>
                <a:latin typeface="+mn-lt"/>
                <a:ea typeface="+mn-ea"/>
                <a:cs typeface="+mn-cs"/>
              </a:rPr>
              <a:t>，即在 </a:t>
            </a:r>
            <a:r>
              <a:rPr lang="en-US" altLang="zh-CN" sz="1200" b="0" i="0" kern="1200" dirty="0">
                <a:solidFill>
                  <a:schemeClr val="tx1"/>
                </a:solidFill>
                <a:effectLst/>
                <a:latin typeface="+mn-lt"/>
                <a:ea typeface="+mn-ea"/>
                <a:cs typeface="+mn-cs"/>
              </a:rPr>
              <a:t>100ms </a:t>
            </a:r>
            <a:r>
              <a:rPr lang="zh-CN" altLang="en-US" sz="1200" b="0" i="0" kern="1200" dirty="0">
                <a:solidFill>
                  <a:schemeClr val="tx1"/>
                </a:solidFill>
                <a:effectLst/>
                <a:latin typeface="+mn-lt"/>
                <a:ea typeface="+mn-ea"/>
                <a:cs typeface="+mn-cs"/>
              </a:rPr>
              <a:t>中，最多能传输 </a:t>
            </a:r>
            <a:r>
              <a:rPr lang="en-US" altLang="zh-CN" sz="1200" b="0" i="0" kern="1200" dirty="0">
                <a:solidFill>
                  <a:schemeClr val="tx1"/>
                </a:solidFill>
                <a:effectLst/>
                <a:latin typeface="+mn-lt"/>
                <a:ea typeface="+mn-ea"/>
                <a:cs typeface="+mn-cs"/>
              </a:rPr>
              <a:t>1MB </a:t>
            </a:r>
            <a:r>
              <a:rPr lang="zh-CN" altLang="en-US" sz="1200" b="0" i="0" kern="1200" dirty="0">
                <a:solidFill>
                  <a:schemeClr val="tx1"/>
                </a:solidFill>
                <a:effectLst/>
                <a:latin typeface="+mn-lt"/>
                <a:ea typeface="+mn-ea"/>
                <a:cs typeface="+mn-cs"/>
              </a:rPr>
              <a:t>的数据，因此此时的最大传输速率为 </a:t>
            </a:r>
            <a:r>
              <a:rPr lang="en-US" altLang="zh-CN" sz="1200" b="0" i="0" kern="1200" dirty="0">
                <a:solidFill>
                  <a:schemeClr val="tx1"/>
                </a:solidFill>
                <a:effectLst/>
                <a:latin typeface="+mn-lt"/>
                <a:ea typeface="+mn-ea"/>
                <a:cs typeface="+mn-cs"/>
              </a:rPr>
              <a:t>1MB/0.1s=10MB/s=80Mbps</a:t>
            </a:r>
            <a:r>
              <a:rPr lang="zh-CN" altLang="en-US" sz="1200" b="0" i="0" kern="1200" dirty="0">
                <a:solidFill>
                  <a:schemeClr val="tx1"/>
                </a:solidFill>
                <a:effectLst/>
                <a:latin typeface="+mn-lt"/>
                <a:ea typeface="+mn-ea"/>
                <a:cs typeface="+mn-cs"/>
              </a:rPr>
              <a:t>。信道带宽为 </a:t>
            </a:r>
            <a:r>
              <a:rPr lang="en-US" altLang="zh-CN" sz="1200" b="0" i="0" kern="1200" dirty="0">
                <a:solidFill>
                  <a:schemeClr val="tx1"/>
                </a:solidFill>
                <a:effectLst/>
                <a:latin typeface="+mn-lt"/>
                <a:ea typeface="+mn-ea"/>
                <a:cs typeface="+mn-cs"/>
              </a:rPr>
              <a:t>100Mbps</a:t>
            </a:r>
            <a:r>
              <a:rPr lang="zh-CN" altLang="en-US" sz="1200" b="0" i="0" kern="1200" dirty="0">
                <a:solidFill>
                  <a:schemeClr val="tx1"/>
                </a:solidFill>
                <a:effectLst/>
                <a:latin typeface="+mn-lt"/>
                <a:ea typeface="+mn-ea"/>
                <a:cs typeface="+mn-cs"/>
              </a:rPr>
              <a:t>， 所以答案为 </a:t>
            </a:r>
            <a:r>
              <a:rPr lang="en-US" altLang="zh-CN" sz="1200" b="0" i="0" kern="1200" dirty="0">
                <a:solidFill>
                  <a:schemeClr val="tx1"/>
                </a:solidFill>
                <a:effectLst/>
                <a:latin typeface="+mn-lt"/>
                <a:ea typeface="+mn-ea"/>
                <a:cs typeface="+mn-cs"/>
              </a:rPr>
              <a:t>min{80Mbps,100Mbps}=80Mbps</a:t>
            </a:r>
            <a:r>
              <a:rPr lang="zh-CN" altLang="en-US" sz="1200" b="0" i="0" kern="1200" dirty="0">
                <a:solidFill>
                  <a:schemeClr val="tx1"/>
                </a:solidFill>
                <a:effectLst/>
                <a:latin typeface="+mn-lt"/>
                <a:ea typeface="+mn-ea"/>
                <a:cs typeface="+mn-cs"/>
              </a:rPr>
              <a:t>，选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 考虑制约甲的数据传输速率的因素，首先，信道带宽能直接制约数据的传输速率， 传输速率一定是小于等于信道带宽的；其次，主机甲乙之间采用后退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帧协议，那么因为 甲乙主机之间采用后退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帧协议传输数据，要考虑发送一个数据到接收到它的确认之前， 最多能发送多少数据，甲的最大传输速率受这两个条件的约束，所以甲的最大传输速率是这 两个值中小的那一个。甲的发送窗口的尺寸为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，即收到第一个数据的确认之前，最多 能发送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个数据帧，也就是发送 </a:t>
            </a:r>
            <a:r>
              <a:rPr lang="en-US" altLang="zh-CN" sz="1200" b="0" i="0" kern="1200" dirty="0">
                <a:solidFill>
                  <a:schemeClr val="tx1"/>
                </a:solidFill>
                <a:effectLst/>
                <a:latin typeface="+mn-lt"/>
                <a:ea typeface="+mn-ea"/>
                <a:cs typeface="+mn-cs"/>
              </a:rPr>
              <a:t>1000*1000B=1MB </a:t>
            </a:r>
            <a:r>
              <a:rPr lang="zh-CN" altLang="en-US" sz="1200" b="0" i="0" kern="1200" dirty="0">
                <a:solidFill>
                  <a:schemeClr val="tx1"/>
                </a:solidFill>
                <a:effectLst/>
                <a:latin typeface="+mn-lt"/>
                <a:ea typeface="+mn-ea"/>
                <a:cs typeface="+mn-cs"/>
              </a:rPr>
              <a:t>的内容，而从发送第一个帧到接收到 它的确认的时间是一个往返时延，也就是 </a:t>
            </a:r>
            <a:r>
              <a:rPr lang="en-US" altLang="zh-CN" sz="1200" b="0" i="0" kern="1200" dirty="0">
                <a:solidFill>
                  <a:schemeClr val="tx1"/>
                </a:solidFill>
                <a:effectLst/>
                <a:latin typeface="+mn-lt"/>
                <a:ea typeface="+mn-ea"/>
                <a:cs typeface="+mn-cs"/>
              </a:rPr>
              <a:t>50+50=100ms=0.1s</a:t>
            </a:r>
            <a:r>
              <a:rPr lang="zh-CN" altLang="en-US" sz="1200" b="0" i="0" kern="1200" dirty="0">
                <a:solidFill>
                  <a:schemeClr val="tx1"/>
                </a:solidFill>
                <a:effectLst/>
                <a:latin typeface="+mn-lt"/>
                <a:ea typeface="+mn-ea"/>
                <a:cs typeface="+mn-cs"/>
              </a:rPr>
              <a:t>，即在 </a:t>
            </a:r>
            <a:r>
              <a:rPr lang="en-US" altLang="zh-CN" sz="1200" b="0" i="0" kern="1200" dirty="0">
                <a:solidFill>
                  <a:schemeClr val="tx1"/>
                </a:solidFill>
                <a:effectLst/>
                <a:latin typeface="+mn-lt"/>
                <a:ea typeface="+mn-ea"/>
                <a:cs typeface="+mn-cs"/>
              </a:rPr>
              <a:t>100ms </a:t>
            </a:r>
            <a:r>
              <a:rPr lang="zh-CN" altLang="en-US" sz="1200" b="0" i="0" kern="1200" dirty="0">
                <a:solidFill>
                  <a:schemeClr val="tx1"/>
                </a:solidFill>
                <a:effectLst/>
                <a:latin typeface="+mn-lt"/>
                <a:ea typeface="+mn-ea"/>
                <a:cs typeface="+mn-cs"/>
              </a:rPr>
              <a:t>中，最多能传输 </a:t>
            </a:r>
            <a:r>
              <a:rPr lang="en-US" altLang="zh-CN" sz="1200" b="0" i="0" kern="1200" dirty="0">
                <a:solidFill>
                  <a:schemeClr val="tx1"/>
                </a:solidFill>
                <a:effectLst/>
                <a:latin typeface="+mn-lt"/>
                <a:ea typeface="+mn-ea"/>
                <a:cs typeface="+mn-cs"/>
              </a:rPr>
              <a:t>1MB </a:t>
            </a:r>
            <a:r>
              <a:rPr lang="zh-CN" altLang="en-US" sz="1200" b="0" i="0" kern="1200" dirty="0">
                <a:solidFill>
                  <a:schemeClr val="tx1"/>
                </a:solidFill>
                <a:effectLst/>
                <a:latin typeface="+mn-lt"/>
                <a:ea typeface="+mn-ea"/>
                <a:cs typeface="+mn-cs"/>
              </a:rPr>
              <a:t>的数据，因此此时的最大传输速率为 </a:t>
            </a:r>
            <a:r>
              <a:rPr lang="en-US" altLang="zh-CN" sz="1200" b="0" i="0" kern="1200" dirty="0">
                <a:solidFill>
                  <a:schemeClr val="tx1"/>
                </a:solidFill>
                <a:effectLst/>
                <a:latin typeface="+mn-lt"/>
                <a:ea typeface="+mn-ea"/>
                <a:cs typeface="+mn-cs"/>
              </a:rPr>
              <a:t>1MB/0.1s=10MB/s=80Mbps</a:t>
            </a:r>
            <a:r>
              <a:rPr lang="zh-CN" altLang="en-US" sz="1200" b="0" i="0" kern="1200" dirty="0">
                <a:solidFill>
                  <a:schemeClr val="tx1"/>
                </a:solidFill>
                <a:effectLst/>
                <a:latin typeface="+mn-lt"/>
                <a:ea typeface="+mn-ea"/>
                <a:cs typeface="+mn-cs"/>
              </a:rPr>
              <a:t>。信道带宽为 </a:t>
            </a:r>
            <a:r>
              <a:rPr lang="en-US" altLang="zh-CN" sz="1200" b="0" i="0" kern="1200" dirty="0">
                <a:solidFill>
                  <a:schemeClr val="tx1"/>
                </a:solidFill>
                <a:effectLst/>
                <a:latin typeface="+mn-lt"/>
                <a:ea typeface="+mn-ea"/>
                <a:cs typeface="+mn-cs"/>
              </a:rPr>
              <a:t>100Mbps</a:t>
            </a:r>
            <a:r>
              <a:rPr lang="zh-CN" altLang="en-US" sz="1200" b="0" i="0" kern="1200" dirty="0">
                <a:solidFill>
                  <a:schemeClr val="tx1"/>
                </a:solidFill>
                <a:effectLst/>
                <a:latin typeface="+mn-lt"/>
                <a:ea typeface="+mn-ea"/>
                <a:cs typeface="+mn-cs"/>
              </a:rPr>
              <a:t>， 所以答案为 </a:t>
            </a:r>
            <a:r>
              <a:rPr lang="en-US" altLang="zh-CN" sz="1200" b="0" i="0" kern="1200" dirty="0">
                <a:solidFill>
                  <a:schemeClr val="tx1"/>
                </a:solidFill>
                <a:effectLst/>
                <a:latin typeface="+mn-lt"/>
                <a:ea typeface="+mn-ea"/>
                <a:cs typeface="+mn-cs"/>
              </a:rPr>
              <a:t>min{80Mbps,100Mbps}=80Mbps</a:t>
            </a:r>
            <a:r>
              <a:rPr lang="zh-CN" altLang="en-US" sz="1200" b="0" i="0" kern="1200" dirty="0">
                <a:solidFill>
                  <a:schemeClr val="tx1"/>
                </a:solidFill>
                <a:effectLst/>
                <a:latin typeface="+mn-lt"/>
                <a:ea typeface="+mn-ea"/>
                <a:cs typeface="+mn-cs"/>
              </a:rPr>
              <a:t>，选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 考虑制约甲的数据传输速率的因素，首先，信道带宽能直接制约数据的传输速率， 传输速率一定是小于等于信道带宽的；其次，主机甲乙之间采用后退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帧协议，那么因为 甲乙主机之间采用后退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帧协议传输数据，要考虑发送一个数据到接收到它的确认之前， 最多能发送多少数据，甲的最大传输速率受这两个条件的约束，所以甲的最大传输速率是这 两个值中小的那一个。甲的发送窗口的尺寸为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，即收到第一个数据的确认之前，最多 能发送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个数据帧，也就是发送 </a:t>
            </a:r>
            <a:r>
              <a:rPr lang="en-US" altLang="zh-CN" sz="1200" b="0" i="0" kern="1200" dirty="0">
                <a:solidFill>
                  <a:schemeClr val="tx1"/>
                </a:solidFill>
                <a:effectLst/>
                <a:latin typeface="+mn-lt"/>
                <a:ea typeface="+mn-ea"/>
                <a:cs typeface="+mn-cs"/>
              </a:rPr>
              <a:t>1000*1000B=1MB </a:t>
            </a:r>
            <a:r>
              <a:rPr lang="zh-CN" altLang="en-US" sz="1200" b="0" i="0" kern="1200" dirty="0">
                <a:solidFill>
                  <a:schemeClr val="tx1"/>
                </a:solidFill>
                <a:effectLst/>
                <a:latin typeface="+mn-lt"/>
                <a:ea typeface="+mn-ea"/>
                <a:cs typeface="+mn-cs"/>
              </a:rPr>
              <a:t>的内容，而从发送第一个帧到接收到 它的确认的时间是一个往返时延，也就是 </a:t>
            </a:r>
            <a:r>
              <a:rPr lang="en-US" altLang="zh-CN" sz="1200" b="0" i="0" kern="1200" dirty="0">
                <a:solidFill>
                  <a:schemeClr val="tx1"/>
                </a:solidFill>
                <a:effectLst/>
                <a:latin typeface="+mn-lt"/>
                <a:ea typeface="+mn-ea"/>
                <a:cs typeface="+mn-cs"/>
              </a:rPr>
              <a:t>50+50=100ms=0.1s</a:t>
            </a:r>
            <a:r>
              <a:rPr lang="zh-CN" altLang="en-US" sz="1200" b="0" i="0" kern="1200" dirty="0">
                <a:solidFill>
                  <a:schemeClr val="tx1"/>
                </a:solidFill>
                <a:effectLst/>
                <a:latin typeface="+mn-lt"/>
                <a:ea typeface="+mn-ea"/>
                <a:cs typeface="+mn-cs"/>
              </a:rPr>
              <a:t>，即在 </a:t>
            </a:r>
            <a:r>
              <a:rPr lang="en-US" altLang="zh-CN" sz="1200" b="0" i="0" kern="1200" dirty="0">
                <a:solidFill>
                  <a:schemeClr val="tx1"/>
                </a:solidFill>
                <a:effectLst/>
                <a:latin typeface="+mn-lt"/>
                <a:ea typeface="+mn-ea"/>
                <a:cs typeface="+mn-cs"/>
              </a:rPr>
              <a:t>100ms </a:t>
            </a:r>
            <a:r>
              <a:rPr lang="zh-CN" altLang="en-US" sz="1200" b="0" i="0" kern="1200" dirty="0">
                <a:solidFill>
                  <a:schemeClr val="tx1"/>
                </a:solidFill>
                <a:effectLst/>
                <a:latin typeface="+mn-lt"/>
                <a:ea typeface="+mn-ea"/>
                <a:cs typeface="+mn-cs"/>
              </a:rPr>
              <a:t>中，最多能传输 </a:t>
            </a:r>
            <a:r>
              <a:rPr lang="en-US" altLang="zh-CN" sz="1200" b="0" i="0" kern="1200" dirty="0">
                <a:solidFill>
                  <a:schemeClr val="tx1"/>
                </a:solidFill>
                <a:effectLst/>
                <a:latin typeface="+mn-lt"/>
                <a:ea typeface="+mn-ea"/>
                <a:cs typeface="+mn-cs"/>
              </a:rPr>
              <a:t>1MB </a:t>
            </a:r>
            <a:r>
              <a:rPr lang="zh-CN" altLang="en-US" sz="1200" b="0" i="0" kern="1200" dirty="0">
                <a:solidFill>
                  <a:schemeClr val="tx1"/>
                </a:solidFill>
                <a:effectLst/>
                <a:latin typeface="+mn-lt"/>
                <a:ea typeface="+mn-ea"/>
                <a:cs typeface="+mn-cs"/>
              </a:rPr>
              <a:t>的数据，因此此时的最大传输速率为 </a:t>
            </a:r>
            <a:r>
              <a:rPr lang="en-US" altLang="zh-CN" sz="1200" b="0" i="0" kern="1200" dirty="0">
                <a:solidFill>
                  <a:schemeClr val="tx1"/>
                </a:solidFill>
                <a:effectLst/>
                <a:latin typeface="+mn-lt"/>
                <a:ea typeface="+mn-ea"/>
                <a:cs typeface="+mn-cs"/>
              </a:rPr>
              <a:t>1MB/0.1s=10MB/s=80Mbps</a:t>
            </a:r>
            <a:r>
              <a:rPr lang="zh-CN" altLang="en-US" sz="1200" b="0" i="0" kern="1200" dirty="0">
                <a:solidFill>
                  <a:schemeClr val="tx1"/>
                </a:solidFill>
                <a:effectLst/>
                <a:latin typeface="+mn-lt"/>
                <a:ea typeface="+mn-ea"/>
                <a:cs typeface="+mn-cs"/>
              </a:rPr>
              <a:t>。信道带宽为 </a:t>
            </a:r>
            <a:r>
              <a:rPr lang="en-US" altLang="zh-CN" sz="1200" b="0" i="0" kern="1200" dirty="0">
                <a:solidFill>
                  <a:schemeClr val="tx1"/>
                </a:solidFill>
                <a:effectLst/>
                <a:latin typeface="+mn-lt"/>
                <a:ea typeface="+mn-ea"/>
                <a:cs typeface="+mn-cs"/>
              </a:rPr>
              <a:t>100Mbps</a:t>
            </a:r>
            <a:r>
              <a:rPr lang="zh-CN" altLang="en-US" sz="1200" b="0" i="0" kern="1200" dirty="0">
                <a:solidFill>
                  <a:schemeClr val="tx1"/>
                </a:solidFill>
                <a:effectLst/>
                <a:latin typeface="+mn-lt"/>
                <a:ea typeface="+mn-ea"/>
                <a:cs typeface="+mn-cs"/>
              </a:rPr>
              <a:t>， 所以答案为 </a:t>
            </a:r>
            <a:r>
              <a:rPr lang="en-US" altLang="zh-CN" sz="1200" b="0" i="0" kern="1200" dirty="0">
                <a:solidFill>
                  <a:schemeClr val="tx1"/>
                </a:solidFill>
                <a:effectLst/>
                <a:latin typeface="+mn-lt"/>
                <a:ea typeface="+mn-ea"/>
                <a:cs typeface="+mn-cs"/>
              </a:rPr>
              <a:t>min{80Mbps,100Mbps}=80Mbps</a:t>
            </a:r>
            <a:r>
              <a:rPr lang="zh-CN" altLang="en-US" sz="1200" b="0" i="0" kern="1200" dirty="0">
                <a:solidFill>
                  <a:schemeClr val="tx1"/>
                </a:solidFill>
                <a:effectLst/>
                <a:latin typeface="+mn-lt"/>
                <a:ea typeface="+mn-ea"/>
                <a:cs typeface="+mn-cs"/>
              </a:rPr>
              <a:t>，选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 考虑制约甲的数据传输速率的因素，首先，信道带宽能直接制约数据的传输速率， 传输速率一定是小于等于信道带宽的；其次，主机甲乙之间采用后退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帧协议，那么因为 甲乙主机之间采用后退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帧协议传输数据，要考虑发送一个数据到接收到它的确认之前， 最多能发送多少数据，甲的最大传输速率受这两个条件的约束，所以甲的最大传输速率是这 两个值中小的那一个。甲的发送窗口的尺寸为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，即收到第一个数据的确认之前，最多 能发送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个数据帧，也就是发送 </a:t>
            </a:r>
            <a:r>
              <a:rPr lang="en-US" altLang="zh-CN" sz="1200" b="0" i="0" kern="1200" dirty="0">
                <a:solidFill>
                  <a:schemeClr val="tx1"/>
                </a:solidFill>
                <a:effectLst/>
                <a:latin typeface="+mn-lt"/>
                <a:ea typeface="+mn-ea"/>
                <a:cs typeface="+mn-cs"/>
              </a:rPr>
              <a:t>1000*1000B=1MB </a:t>
            </a:r>
            <a:r>
              <a:rPr lang="zh-CN" altLang="en-US" sz="1200" b="0" i="0" kern="1200" dirty="0">
                <a:solidFill>
                  <a:schemeClr val="tx1"/>
                </a:solidFill>
                <a:effectLst/>
                <a:latin typeface="+mn-lt"/>
                <a:ea typeface="+mn-ea"/>
                <a:cs typeface="+mn-cs"/>
              </a:rPr>
              <a:t>的内容，而从发送第一个帧到接收到 它的确认的时间是一个往返时延，也就是 </a:t>
            </a:r>
            <a:r>
              <a:rPr lang="en-US" altLang="zh-CN" sz="1200" b="0" i="0" kern="1200" dirty="0">
                <a:solidFill>
                  <a:schemeClr val="tx1"/>
                </a:solidFill>
                <a:effectLst/>
                <a:latin typeface="+mn-lt"/>
                <a:ea typeface="+mn-ea"/>
                <a:cs typeface="+mn-cs"/>
              </a:rPr>
              <a:t>50+50=100ms=0.1s</a:t>
            </a:r>
            <a:r>
              <a:rPr lang="zh-CN" altLang="en-US" sz="1200" b="0" i="0" kern="1200" dirty="0">
                <a:solidFill>
                  <a:schemeClr val="tx1"/>
                </a:solidFill>
                <a:effectLst/>
                <a:latin typeface="+mn-lt"/>
                <a:ea typeface="+mn-ea"/>
                <a:cs typeface="+mn-cs"/>
              </a:rPr>
              <a:t>，即在 </a:t>
            </a:r>
            <a:r>
              <a:rPr lang="en-US" altLang="zh-CN" sz="1200" b="0" i="0" kern="1200" dirty="0">
                <a:solidFill>
                  <a:schemeClr val="tx1"/>
                </a:solidFill>
                <a:effectLst/>
                <a:latin typeface="+mn-lt"/>
                <a:ea typeface="+mn-ea"/>
                <a:cs typeface="+mn-cs"/>
              </a:rPr>
              <a:t>100ms </a:t>
            </a:r>
            <a:r>
              <a:rPr lang="zh-CN" altLang="en-US" sz="1200" b="0" i="0" kern="1200" dirty="0">
                <a:solidFill>
                  <a:schemeClr val="tx1"/>
                </a:solidFill>
                <a:effectLst/>
                <a:latin typeface="+mn-lt"/>
                <a:ea typeface="+mn-ea"/>
                <a:cs typeface="+mn-cs"/>
              </a:rPr>
              <a:t>中，最多能传输 </a:t>
            </a:r>
            <a:r>
              <a:rPr lang="en-US" altLang="zh-CN" sz="1200" b="0" i="0" kern="1200" dirty="0">
                <a:solidFill>
                  <a:schemeClr val="tx1"/>
                </a:solidFill>
                <a:effectLst/>
                <a:latin typeface="+mn-lt"/>
                <a:ea typeface="+mn-ea"/>
                <a:cs typeface="+mn-cs"/>
              </a:rPr>
              <a:t>1MB </a:t>
            </a:r>
            <a:r>
              <a:rPr lang="zh-CN" altLang="en-US" sz="1200" b="0" i="0" kern="1200" dirty="0">
                <a:solidFill>
                  <a:schemeClr val="tx1"/>
                </a:solidFill>
                <a:effectLst/>
                <a:latin typeface="+mn-lt"/>
                <a:ea typeface="+mn-ea"/>
                <a:cs typeface="+mn-cs"/>
              </a:rPr>
              <a:t>的数据，因此此时的最大传输速率为 </a:t>
            </a:r>
            <a:r>
              <a:rPr lang="en-US" altLang="zh-CN" sz="1200" b="0" i="0" kern="1200" dirty="0">
                <a:solidFill>
                  <a:schemeClr val="tx1"/>
                </a:solidFill>
                <a:effectLst/>
                <a:latin typeface="+mn-lt"/>
                <a:ea typeface="+mn-ea"/>
                <a:cs typeface="+mn-cs"/>
              </a:rPr>
              <a:t>1MB/0.1s=10MB/s=80Mbps</a:t>
            </a:r>
            <a:r>
              <a:rPr lang="zh-CN" altLang="en-US" sz="1200" b="0" i="0" kern="1200" dirty="0">
                <a:solidFill>
                  <a:schemeClr val="tx1"/>
                </a:solidFill>
                <a:effectLst/>
                <a:latin typeface="+mn-lt"/>
                <a:ea typeface="+mn-ea"/>
                <a:cs typeface="+mn-cs"/>
              </a:rPr>
              <a:t>。信道带宽为 </a:t>
            </a:r>
            <a:r>
              <a:rPr lang="en-US" altLang="zh-CN" sz="1200" b="0" i="0" kern="1200" dirty="0">
                <a:solidFill>
                  <a:schemeClr val="tx1"/>
                </a:solidFill>
                <a:effectLst/>
                <a:latin typeface="+mn-lt"/>
                <a:ea typeface="+mn-ea"/>
                <a:cs typeface="+mn-cs"/>
              </a:rPr>
              <a:t>100Mbps</a:t>
            </a:r>
            <a:r>
              <a:rPr lang="zh-CN" altLang="en-US" sz="1200" b="0" i="0" kern="1200" dirty="0">
                <a:solidFill>
                  <a:schemeClr val="tx1"/>
                </a:solidFill>
                <a:effectLst/>
                <a:latin typeface="+mn-lt"/>
                <a:ea typeface="+mn-ea"/>
                <a:cs typeface="+mn-cs"/>
              </a:rPr>
              <a:t>， 所以答案为 </a:t>
            </a:r>
            <a:r>
              <a:rPr lang="en-US" altLang="zh-CN" sz="1200" b="0" i="0" kern="1200" dirty="0">
                <a:solidFill>
                  <a:schemeClr val="tx1"/>
                </a:solidFill>
                <a:effectLst/>
                <a:latin typeface="+mn-lt"/>
                <a:ea typeface="+mn-ea"/>
                <a:cs typeface="+mn-cs"/>
              </a:rPr>
              <a:t>min{80Mbps,100Mbps}=80Mbps</a:t>
            </a:r>
            <a:r>
              <a:rPr lang="zh-CN" altLang="en-US" sz="1200" b="0" i="0" kern="1200" dirty="0">
                <a:solidFill>
                  <a:schemeClr val="tx1"/>
                </a:solidFill>
                <a:effectLst/>
                <a:latin typeface="+mn-lt"/>
                <a:ea typeface="+mn-ea"/>
                <a:cs typeface="+mn-cs"/>
              </a:rPr>
              <a:t>，选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 考虑制约甲的数据传输速率的因素，首先，信道带宽能直接制约数据的传输速率， 传输速率一定是小于等于信道带宽的；其次，主机甲乙之间采用后退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帧协议，那么因为 甲乙主机之间采用后退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帧协议传输数据，要考虑发送一个数据到接收到它的确认之前， 最多能发送多少数据，甲的最大传输速率受这两个条件的约束，所以甲的最大传输速率是这 两个值中小的那一个。甲的发送窗口的尺寸为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，即收到第一个数据的确认之前，最多 能发送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个数据帧，也就是发送 </a:t>
            </a:r>
            <a:r>
              <a:rPr lang="en-US" altLang="zh-CN" sz="1200" b="0" i="0" kern="1200" dirty="0">
                <a:solidFill>
                  <a:schemeClr val="tx1"/>
                </a:solidFill>
                <a:effectLst/>
                <a:latin typeface="+mn-lt"/>
                <a:ea typeface="+mn-ea"/>
                <a:cs typeface="+mn-cs"/>
              </a:rPr>
              <a:t>1000*1000B=1MB </a:t>
            </a:r>
            <a:r>
              <a:rPr lang="zh-CN" altLang="en-US" sz="1200" b="0" i="0" kern="1200" dirty="0">
                <a:solidFill>
                  <a:schemeClr val="tx1"/>
                </a:solidFill>
                <a:effectLst/>
                <a:latin typeface="+mn-lt"/>
                <a:ea typeface="+mn-ea"/>
                <a:cs typeface="+mn-cs"/>
              </a:rPr>
              <a:t>的内容，而从发送第一个帧到接收到 它的确认的时间是一个往返时延，也就是 </a:t>
            </a:r>
            <a:r>
              <a:rPr lang="en-US" altLang="zh-CN" sz="1200" b="0" i="0" kern="1200" dirty="0">
                <a:solidFill>
                  <a:schemeClr val="tx1"/>
                </a:solidFill>
                <a:effectLst/>
                <a:latin typeface="+mn-lt"/>
                <a:ea typeface="+mn-ea"/>
                <a:cs typeface="+mn-cs"/>
              </a:rPr>
              <a:t>50+50=100ms=0.1s</a:t>
            </a:r>
            <a:r>
              <a:rPr lang="zh-CN" altLang="en-US" sz="1200" b="0" i="0" kern="1200" dirty="0">
                <a:solidFill>
                  <a:schemeClr val="tx1"/>
                </a:solidFill>
                <a:effectLst/>
                <a:latin typeface="+mn-lt"/>
                <a:ea typeface="+mn-ea"/>
                <a:cs typeface="+mn-cs"/>
              </a:rPr>
              <a:t>，即在 </a:t>
            </a:r>
            <a:r>
              <a:rPr lang="en-US" altLang="zh-CN" sz="1200" b="0" i="0" kern="1200" dirty="0">
                <a:solidFill>
                  <a:schemeClr val="tx1"/>
                </a:solidFill>
                <a:effectLst/>
                <a:latin typeface="+mn-lt"/>
                <a:ea typeface="+mn-ea"/>
                <a:cs typeface="+mn-cs"/>
              </a:rPr>
              <a:t>100ms </a:t>
            </a:r>
            <a:r>
              <a:rPr lang="zh-CN" altLang="en-US" sz="1200" b="0" i="0" kern="1200" dirty="0">
                <a:solidFill>
                  <a:schemeClr val="tx1"/>
                </a:solidFill>
                <a:effectLst/>
                <a:latin typeface="+mn-lt"/>
                <a:ea typeface="+mn-ea"/>
                <a:cs typeface="+mn-cs"/>
              </a:rPr>
              <a:t>中，最多能传输 </a:t>
            </a:r>
            <a:r>
              <a:rPr lang="en-US" altLang="zh-CN" sz="1200" b="0" i="0" kern="1200" dirty="0">
                <a:solidFill>
                  <a:schemeClr val="tx1"/>
                </a:solidFill>
                <a:effectLst/>
                <a:latin typeface="+mn-lt"/>
                <a:ea typeface="+mn-ea"/>
                <a:cs typeface="+mn-cs"/>
              </a:rPr>
              <a:t>1MB </a:t>
            </a:r>
            <a:r>
              <a:rPr lang="zh-CN" altLang="en-US" sz="1200" b="0" i="0" kern="1200" dirty="0">
                <a:solidFill>
                  <a:schemeClr val="tx1"/>
                </a:solidFill>
                <a:effectLst/>
                <a:latin typeface="+mn-lt"/>
                <a:ea typeface="+mn-ea"/>
                <a:cs typeface="+mn-cs"/>
              </a:rPr>
              <a:t>的数据，因此此时的最大传输速率为 </a:t>
            </a:r>
            <a:r>
              <a:rPr lang="en-US" altLang="zh-CN" sz="1200" b="0" i="0" kern="1200" dirty="0">
                <a:solidFill>
                  <a:schemeClr val="tx1"/>
                </a:solidFill>
                <a:effectLst/>
                <a:latin typeface="+mn-lt"/>
                <a:ea typeface="+mn-ea"/>
                <a:cs typeface="+mn-cs"/>
              </a:rPr>
              <a:t>1MB/0.1s=10MB/s=80Mbps</a:t>
            </a:r>
            <a:r>
              <a:rPr lang="zh-CN" altLang="en-US" sz="1200" b="0" i="0" kern="1200" dirty="0">
                <a:solidFill>
                  <a:schemeClr val="tx1"/>
                </a:solidFill>
                <a:effectLst/>
                <a:latin typeface="+mn-lt"/>
                <a:ea typeface="+mn-ea"/>
                <a:cs typeface="+mn-cs"/>
              </a:rPr>
              <a:t>。信道带宽为 </a:t>
            </a:r>
            <a:r>
              <a:rPr lang="en-US" altLang="zh-CN" sz="1200" b="0" i="0" kern="1200" dirty="0">
                <a:solidFill>
                  <a:schemeClr val="tx1"/>
                </a:solidFill>
                <a:effectLst/>
                <a:latin typeface="+mn-lt"/>
                <a:ea typeface="+mn-ea"/>
                <a:cs typeface="+mn-cs"/>
              </a:rPr>
              <a:t>100Mbps</a:t>
            </a:r>
            <a:r>
              <a:rPr lang="zh-CN" altLang="en-US" sz="1200" b="0" i="0" kern="1200" dirty="0">
                <a:solidFill>
                  <a:schemeClr val="tx1"/>
                </a:solidFill>
                <a:effectLst/>
                <a:latin typeface="+mn-lt"/>
                <a:ea typeface="+mn-ea"/>
                <a:cs typeface="+mn-cs"/>
              </a:rPr>
              <a:t>， 所以答案为 </a:t>
            </a:r>
            <a:r>
              <a:rPr lang="en-US" altLang="zh-CN" sz="1200" b="0" i="0" kern="1200" dirty="0">
                <a:solidFill>
                  <a:schemeClr val="tx1"/>
                </a:solidFill>
                <a:effectLst/>
                <a:latin typeface="+mn-lt"/>
                <a:ea typeface="+mn-ea"/>
                <a:cs typeface="+mn-cs"/>
              </a:rPr>
              <a:t>min{80Mbps,100Mbps}=80Mbps</a:t>
            </a:r>
            <a:r>
              <a:rPr lang="zh-CN" altLang="en-US" sz="1200" b="0" i="0" kern="1200" dirty="0">
                <a:solidFill>
                  <a:schemeClr val="tx1"/>
                </a:solidFill>
                <a:effectLst/>
                <a:latin typeface="+mn-lt"/>
                <a:ea typeface="+mn-ea"/>
                <a:cs typeface="+mn-cs"/>
              </a:rPr>
              <a:t>，选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 考虑制约甲的数据传输速率的因素，首先，信道带宽能直接制约数据的传输速率， 传输速率一定是小于等于信道带宽的；其次，主机甲乙之间采用后退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帧协议，那么因为 甲乙主机之间采用后退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帧协议传输数据，要考虑发送一个数据到接收到它的确认之前， 最多能发送多少数据，甲的最大传输速率受这两个条件的约束，所以甲的最大传输速率是这 两个值中小的那一个。甲的发送窗口的尺寸为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，即收到第一个数据的确认之前，最多 能发送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个数据帧，也就是发送 </a:t>
            </a:r>
            <a:r>
              <a:rPr lang="en-US" altLang="zh-CN" sz="1200" b="0" i="0" kern="1200" dirty="0">
                <a:solidFill>
                  <a:schemeClr val="tx1"/>
                </a:solidFill>
                <a:effectLst/>
                <a:latin typeface="+mn-lt"/>
                <a:ea typeface="+mn-ea"/>
                <a:cs typeface="+mn-cs"/>
              </a:rPr>
              <a:t>1000*1000B=1MB </a:t>
            </a:r>
            <a:r>
              <a:rPr lang="zh-CN" altLang="en-US" sz="1200" b="0" i="0" kern="1200" dirty="0">
                <a:solidFill>
                  <a:schemeClr val="tx1"/>
                </a:solidFill>
                <a:effectLst/>
                <a:latin typeface="+mn-lt"/>
                <a:ea typeface="+mn-ea"/>
                <a:cs typeface="+mn-cs"/>
              </a:rPr>
              <a:t>的内容，而从发送第一个帧到接收到 它的确认的时间是一个往返时延，也就是 </a:t>
            </a:r>
            <a:r>
              <a:rPr lang="en-US" altLang="zh-CN" sz="1200" b="0" i="0" kern="1200" dirty="0">
                <a:solidFill>
                  <a:schemeClr val="tx1"/>
                </a:solidFill>
                <a:effectLst/>
                <a:latin typeface="+mn-lt"/>
                <a:ea typeface="+mn-ea"/>
                <a:cs typeface="+mn-cs"/>
              </a:rPr>
              <a:t>50+50=100ms=0.1s</a:t>
            </a:r>
            <a:r>
              <a:rPr lang="zh-CN" altLang="en-US" sz="1200" b="0" i="0" kern="1200" dirty="0">
                <a:solidFill>
                  <a:schemeClr val="tx1"/>
                </a:solidFill>
                <a:effectLst/>
                <a:latin typeface="+mn-lt"/>
                <a:ea typeface="+mn-ea"/>
                <a:cs typeface="+mn-cs"/>
              </a:rPr>
              <a:t>，即在 </a:t>
            </a:r>
            <a:r>
              <a:rPr lang="en-US" altLang="zh-CN" sz="1200" b="0" i="0" kern="1200" dirty="0">
                <a:solidFill>
                  <a:schemeClr val="tx1"/>
                </a:solidFill>
                <a:effectLst/>
                <a:latin typeface="+mn-lt"/>
                <a:ea typeface="+mn-ea"/>
                <a:cs typeface="+mn-cs"/>
              </a:rPr>
              <a:t>100ms </a:t>
            </a:r>
            <a:r>
              <a:rPr lang="zh-CN" altLang="en-US" sz="1200" b="0" i="0" kern="1200" dirty="0">
                <a:solidFill>
                  <a:schemeClr val="tx1"/>
                </a:solidFill>
                <a:effectLst/>
                <a:latin typeface="+mn-lt"/>
                <a:ea typeface="+mn-ea"/>
                <a:cs typeface="+mn-cs"/>
              </a:rPr>
              <a:t>中，最多能传输 </a:t>
            </a:r>
            <a:r>
              <a:rPr lang="en-US" altLang="zh-CN" sz="1200" b="0" i="0" kern="1200" dirty="0">
                <a:solidFill>
                  <a:schemeClr val="tx1"/>
                </a:solidFill>
                <a:effectLst/>
                <a:latin typeface="+mn-lt"/>
                <a:ea typeface="+mn-ea"/>
                <a:cs typeface="+mn-cs"/>
              </a:rPr>
              <a:t>1MB </a:t>
            </a:r>
            <a:r>
              <a:rPr lang="zh-CN" altLang="en-US" sz="1200" b="0" i="0" kern="1200" dirty="0">
                <a:solidFill>
                  <a:schemeClr val="tx1"/>
                </a:solidFill>
                <a:effectLst/>
                <a:latin typeface="+mn-lt"/>
                <a:ea typeface="+mn-ea"/>
                <a:cs typeface="+mn-cs"/>
              </a:rPr>
              <a:t>的数据，因此此时的最大传输速率为 </a:t>
            </a:r>
            <a:r>
              <a:rPr lang="en-US" altLang="zh-CN" sz="1200" b="0" i="0" kern="1200" dirty="0">
                <a:solidFill>
                  <a:schemeClr val="tx1"/>
                </a:solidFill>
                <a:effectLst/>
                <a:latin typeface="+mn-lt"/>
                <a:ea typeface="+mn-ea"/>
                <a:cs typeface="+mn-cs"/>
              </a:rPr>
              <a:t>1MB/0.1s=10MB/s=80Mbps</a:t>
            </a:r>
            <a:r>
              <a:rPr lang="zh-CN" altLang="en-US" sz="1200" b="0" i="0" kern="1200" dirty="0">
                <a:solidFill>
                  <a:schemeClr val="tx1"/>
                </a:solidFill>
                <a:effectLst/>
                <a:latin typeface="+mn-lt"/>
                <a:ea typeface="+mn-ea"/>
                <a:cs typeface="+mn-cs"/>
              </a:rPr>
              <a:t>。信道带宽为 </a:t>
            </a:r>
            <a:r>
              <a:rPr lang="en-US" altLang="zh-CN" sz="1200" b="0" i="0" kern="1200" dirty="0">
                <a:solidFill>
                  <a:schemeClr val="tx1"/>
                </a:solidFill>
                <a:effectLst/>
                <a:latin typeface="+mn-lt"/>
                <a:ea typeface="+mn-ea"/>
                <a:cs typeface="+mn-cs"/>
              </a:rPr>
              <a:t>100Mbps</a:t>
            </a:r>
            <a:r>
              <a:rPr lang="zh-CN" altLang="en-US" sz="1200" b="0" i="0" kern="1200" dirty="0">
                <a:solidFill>
                  <a:schemeClr val="tx1"/>
                </a:solidFill>
                <a:effectLst/>
                <a:latin typeface="+mn-lt"/>
                <a:ea typeface="+mn-ea"/>
                <a:cs typeface="+mn-cs"/>
              </a:rPr>
              <a:t>， 所以答案为 </a:t>
            </a:r>
            <a:r>
              <a:rPr lang="en-US" altLang="zh-CN" sz="1200" b="0" i="0" kern="1200" dirty="0">
                <a:solidFill>
                  <a:schemeClr val="tx1"/>
                </a:solidFill>
                <a:effectLst/>
                <a:latin typeface="+mn-lt"/>
                <a:ea typeface="+mn-ea"/>
                <a:cs typeface="+mn-cs"/>
              </a:rPr>
              <a:t>min{80Mbps,100Mbps}=80Mbps</a:t>
            </a:r>
            <a:r>
              <a:rPr lang="zh-CN" altLang="en-US" sz="1200" b="0" i="0" kern="1200" dirty="0">
                <a:solidFill>
                  <a:schemeClr val="tx1"/>
                </a:solidFill>
                <a:effectLst/>
                <a:latin typeface="+mn-lt"/>
                <a:ea typeface="+mn-ea"/>
                <a:cs typeface="+mn-cs"/>
              </a:rPr>
              <a:t>，选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 把收到的序列分成每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个数字一组，即为</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(0,-2,0,-2)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(0,2,0,2)</a:t>
            </a:r>
            <a:r>
              <a:rPr lang="zh-CN" altLang="en-US" sz="1200" b="0" i="0" kern="1200" dirty="0">
                <a:solidFill>
                  <a:schemeClr val="tx1"/>
                </a:solidFill>
                <a:effectLst/>
                <a:latin typeface="+mn-lt"/>
                <a:ea typeface="+mn-ea"/>
                <a:cs typeface="+mn-cs"/>
              </a:rPr>
              <a:t>，因为题目 求的是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发送的数据，因此把这三组数据与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站的码片序列</a:t>
            </a:r>
            <a:r>
              <a:rPr lang="en-US" altLang="zh-CN" sz="1200" b="0" i="0" kern="1200" dirty="0">
                <a:solidFill>
                  <a:schemeClr val="tx1"/>
                </a:solidFill>
                <a:effectLst/>
                <a:latin typeface="+mn-lt"/>
                <a:ea typeface="+mn-ea"/>
                <a:cs typeface="+mn-cs"/>
              </a:rPr>
              <a:t>(1,1,1,1)</a:t>
            </a:r>
            <a:r>
              <a:rPr lang="zh-CN" altLang="en-US" sz="1200" b="0" i="0" kern="1200" dirty="0">
                <a:solidFill>
                  <a:schemeClr val="tx1"/>
                </a:solidFill>
                <a:effectLst/>
                <a:latin typeface="+mn-lt"/>
                <a:ea typeface="+mn-ea"/>
                <a:cs typeface="+mn-cs"/>
              </a:rPr>
              <a:t>做内积运算，结果分别 是</a:t>
            </a:r>
            <a:r>
              <a:rPr lang="en-US" altLang="zh-CN" sz="1200" b="0" i="0" kern="1200" dirty="0">
                <a:solidFill>
                  <a:schemeClr val="tx1"/>
                </a:solidFill>
                <a:effectLst/>
                <a:latin typeface="+mn-lt"/>
                <a:ea typeface="+mn-ea"/>
                <a:cs typeface="+mn-cs"/>
              </a:rPr>
              <a:t>(2,0,2,0)·(1,1,1,1)/4=1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(0,-2,0,-2)·(1,1,1,1)/4=-1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(0,2,0,2)·(1,1,1,1)/4=1</a:t>
            </a:r>
            <a:r>
              <a:rPr lang="zh-CN" altLang="en-US" sz="1200" b="0" i="0" kern="1200" dirty="0">
                <a:solidFill>
                  <a:schemeClr val="tx1"/>
                </a:solidFill>
                <a:effectLst/>
                <a:latin typeface="+mn-lt"/>
                <a:ea typeface="+mn-ea"/>
                <a:cs typeface="+mn-cs"/>
              </a:rPr>
              <a:t>，所以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接收到的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发送的数据是 </a:t>
            </a:r>
            <a:r>
              <a:rPr lang="en-US" altLang="zh-CN" sz="1200" b="0" i="0" kern="1200" dirty="0">
                <a:solidFill>
                  <a:schemeClr val="tx1"/>
                </a:solidFill>
                <a:effectLst/>
                <a:latin typeface="+mn-lt"/>
                <a:ea typeface="+mn-ea"/>
                <a:cs typeface="+mn-cs"/>
              </a:rPr>
              <a:t>101</a:t>
            </a:r>
            <a:r>
              <a:rPr lang="zh-CN" altLang="en-US" sz="1200" b="0" i="0" kern="1200" dirty="0">
                <a:solidFill>
                  <a:schemeClr val="tx1"/>
                </a:solidFill>
                <a:effectLst/>
                <a:latin typeface="+mn-lt"/>
                <a:ea typeface="+mn-ea"/>
                <a:cs typeface="+mn-cs"/>
              </a:rPr>
              <a:t>，选 </a:t>
            </a:r>
            <a:r>
              <a:rPr lang="en-US" altLang="zh-CN" sz="1200" b="0" i="0" kern="1200" dirty="0">
                <a:solidFill>
                  <a:schemeClr val="tx1"/>
                </a:solidFill>
                <a:effectLst/>
                <a:latin typeface="+mn-lt"/>
                <a:ea typeface="+mn-ea"/>
                <a:cs typeface="+mn-cs"/>
              </a:rPr>
              <a:t>B</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29</a:t>
            </a:fld>
            <a:endParaRPr lang="zh-CN" altLang="en-US"/>
          </a:p>
        </p:txBody>
      </p:sp>
    </p:spTree>
    <p:extLst>
      <p:ext uri="{BB962C8B-B14F-4D97-AF65-F5344CB8AC3E}">
        <p14:creationId xmlns:p14="http://schemas.microsoft.com/office/powerpoint/2010/main" val="316168135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 当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时刻发生超时，把 </a:t>
            </a:r>
            <a:r>
              <a:rPr lang="en-US" altLang="zh-CN" sz="1200" b="0" i="0" kern="1200" dirty="0" err="1">
                <a:solidFill>
                  <a:schemeClr val="tx1"/>
                </a:solidFill>
                <a:effectLst/>
                <a:latin typeface="+mn-lt"/>
                <a:ea typeface="+mn-ea"/>
                <a:cs typeface="+mn-cs"/>
              </a:rPr>
              <a:t>ssthresh</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设为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的一半，即为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，且拥塞窗口设为 </a:t>
            </a:r>
            <a:r>
              <a:rPr lang="en-US" altLang="zh-CN" sz="1200" b="0" i="0" kern="1200" dirty="0">
                <a:solidFill>
                  <a:schemeClr val="tx1"/>
                </a:solidFill>
                <a:effectLst/>
                <a:latin typeface="+mn-lt"/>
                <a:ea typeface="+mn-ea"/>
                <a:cs typeface="+mn-cs"/>
              </a:rPr>
              <a:t>1KB</a:t>
            </a:r>
            <a:r>
              <a:rPr lang="zh-CN" altLang="en-US" sz="1200" b="0" i="0" kern="1200" dirty="0">
                <a:solidFill>
                  <a:schemeClr val="tx1"/>
                </a:solidFill>
                <a:effectLst/>
                <a:latin typeface="+mn-lt"/>
                <a:ea typeface="+mn-ea"/>
                <a:cs typeface="+mn-cs"/>
              </a:rPr>
              <a:t>。 然后经历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后，拥塞窗口的大小依次为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，而发 送窗口取当时的拥塞窗口和接收窗口的最小值，而接收窗口始终为 </a:t>
            </a:r>
            <a:r>
              <a:rPr lang="en-US" altLang="zh-CN" sz="1200" b="0" i="0" kern="1200" dirty="0">
                <a:solidFill>
                  <a:schemeClr val="tx1"/>
                </a:solidFill>
                <a:effectLst/>
                <a:latin typeface="+mn-lt"/>
                <a:ea typeface="+mn-ea"/>
                <a:cs typeface="+mn-cs"/>
              </a:rPr>
              <a:t>10KB</a:t>
            </a:r>
            <a:r>
              <a:rPr lang="zh-CN" altLang="en-US" sz="1200" b="0" i="0" kern="1200" dirty="0">
                <a:solidFill>
                  <a:schemeClr val="tx1"/>
                </a:solidFill>
                <a:effectLst/>
                <a:latin typeface="+mn-lt"/>
                <a:ea typeface="+mn-ea"/>
                <a:cs typeface="+mn-cs"/>
              </a:rPr>
              <a:t>，所以此时的发送 窗口为 </a:t>
            </a:r>
            <a:r>
              <a:rPr lang="en-US" altLang="zh-CN" sz="1200" b="0" i="0" kern="1200" dirty="0">
                <a:solidFill>
                  <a:schemeClr val="tx1"/>
                </a:solidFill>
                <a:effectLst/>
                <a:latin typeface="+mn-lt"/>
                <a:ea typeface="+mn-ea"/>
                <a:cs typeface="+mn-cs"/>
              </a:rPr>
              <a:t>10KB</a:t>
            </a:r>
            <a:r>
              <a:rPr lang="zh-CN" altLang="en-US" sz="1200" b="0" i="0" kern="1200" dirty="0">
                <a:solidFill>
                  <a:schemeClr val="tx1"/>
                </a:solidFill>
                <a:effectLst/>
                <a:latin typeface="+mn-lt"/>
                <a:ea typeface="+mn-ea"/>
                <a:cs typeface="+mn-cs"/>
              </a:rPr>
              <a:t>，选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实际上该题接收窗口一直为 </a:t>
            </a:r>
            <a:r>
              <a:rPr lang="en-US" altLang="zh-CN" sz="1200" b="0" i="0" kern="1200" dirty="0">
                <a:solidFill>
                  <a:schemeClr val="tx1"/>
                </a:solidFill>
                <a:effectLst/>
                <a:latin typeface="+mn-lt"/>
                <a:ea typeface="+mn-ea"/>
                <a:cs typeface="+mn-cs"/>
              </a:rPr>
              <a:t>10KB</a:t>
            </a:r>
            <a:r>
              <a:rPr lang="zh-CN" altLang="en-US" sz="1200" b="0" i="0" kern="1200" dirty="0">
                <a:solidFill>
                  <a:schemeClr val="tx1"/>
                </a:solidFill>
                <a:effectLst/>
                <a:latin typeface="+mn-lt"/>
                <a:ea typeface="+mn-ea"/>
                <a:cs typeface="+mn-cs"/>
              </a:rPr>
              <a:t>，可知不管何时，发送窗口一定小于等于 </a:t>
            </a:r>
            <a:r>
              <a:rPr lang="en-US" altLang="zh-CN" sz="1200" b="0" i="0" kern="1200" dirty="0">
                <a:solidFill>
                  <a:schemeClr val="tx1"/>
                </a:solidFill>
                <a:effectLst/>
                <a:latin typeface="+mn-lt"/>
                <a:ea typeface="+mn-ea"/>
                <a:cs typeface="+mn-cs"/>
              </a:rPr>
              <a:t>10KB</a:t>
            </a:r>
            <a:r>
              <a:rPr lang="zh-CN" altLang="en-US" sz="1200" b="0" i="0" kern="1200" dirty="0">
                <a:solidFill>
                  <a:schemeClr val="tx1"/>
                </a:solidFill>
                <a:effectLst/>
                <a:latin typeface="+mn-lt"/>
                <a:ea typeface="+mn-ea"/>
                <a:cs typeface="+mn-cs"/>
              </a:rPr>
              <a:t>，选 项中只有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选项满足条件，可直接得出选 </a:t>
            </a:r>
            <a:r>
              <a:rPr lang="en-US" altLang="zh-CN" sz="1200" b="0" i="0" kern="1200" dirty="0">
                <a:solidFill>
                  <a:schemeClr val="tx1"/>
                </a:solidFill>
                <a:effectLst/>
                <a:latin typeface="+mn-lt"/>
                <a:ea typeface="+mn-ea"/>
                <a:cs typeface="+mn-cs"/>
              </a:rPr>
              <a:t>A</a:t>
            </a:r>
            <a:endParaRPr lang="zh-CN" altLang="en-US" dirty="0"/>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提供的是无连接的服务， </a:t>
            </a:r>
            <a:r>
              <a:rPr lang="en-US" altLang="zh-CN" sz="1200" b="0" i="0" kern="1200" dirty="0">
                <a:solidFill>
                  <a:schemeClr val="tx1"/>
                </a:solidFill>
                <a:effectLst/>
                <a:latin typeface="+mn-lt"/>
                <a:ea typeface="+mn-ea"/>
                <a:cs typeface="+mn-cs"/>
              </a:rPr>
              <a:t>I </a:t>
            </a:r>
            <a:r>
              <a:rPr lang="zh-CN" altLang="en-US" sz="1200" b="0" i="0" kern="1200" dirty="0">
                <a:solidFill>
                  <a:schemeClr val="tx1"/>
                </a:solidFill>
                <a:effectLst/>
                <a:latin typeface="+mn-lt"/>
                <a:ea typeface="+mn-ea"/>
                <a:cs typeface="+mn-cs"/>
              </a:rPr>
              <a:t>正确；同时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也提供复用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分用服务， </a:t>
            </a:r>
            <a:r>
              <a:rPr lang="en-US" altLang="zh-CN" sz="1200" b="0" i="0" kern="1200" dirty="0">
                <a:solidFill>
                  <a:schemeClr val="tx1"/>
                </a:solidFill>
                <a:effectLst/>
                <a:latin typeface="+mn-lt"/>
                <a:ea typeface="+mn-ea"/>
                <a:cs typeface="+mn-cs"/>
              </a:rPr>
              <a:t>II </a:t>
            </a:r>
            <a:r>
              <a:rPr lang="zh-CN" altLang="en-US" sz="1200" b="0" i="0" kern="1200" dirty="0">
                <a:solidFill>
                  <a:schemeClr val="tx1"/>
                </a:solidFill>
                <a:effectLst/>
                <a:latin typeface="+mn-lt"/>
                <a:ea typeface="+mn-ea"/>
                <a:cs typeface="+mn-cs"/>
              </a:rPr>
              <a:t>正确；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虽然有差错校验机制，但是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的差错校验只是检查数据在传输的过程中有没有出错， 出错的数据直接丢弃，并没有重传等机制，不能保证可靠传输，使用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协议时，可靠传输必须由应用层实现， </a:t>
            </a:r>
            <a:r>
              <a:rPr lang="en-US" altLang="zh-CN" sz="1200" b="0" i="0" kern="1200" dirty="0">
                <a:solidFill>
                  <a:schemeClr val="tx1"/>
                </a:solidFill>
                <a:effectLst/>
                <a:latin typeface="+mn-lt"/>
                <a:ea typeface="+mn-ea"/>
                <a:cs typeface="+mn-cs"/>
              </a:rPr>
              <a:t>III </a:t>
            </a:r>
            <a:r>
              <a:rPr lang="zh-CN" altLang="en-US" sz="1200" b="0" i="0" kern="1200" dirty="0">
                <a:solidFill>
                  <a:schemeClr val="tx1"/>
                </a:solidFill>
                <a:effectLst/>
                <a:latin typeface="+mn-lt"/>
                <a:ea typeface="+mn-ea"/>
                <a:cs typeface="+mn-cs"/>
              </a:rPr>
              <a:t>错误；答案选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 当接入网络时可能会用到 </a:t>
            </a:r>
            <a:r>
              <a:rPr lang="en-US" altLang="zh-CN" sz="1200" b="0" i="0" kern="1200" dirty="0">
                <a:solidFill>
                  <a:schemeClr val="tx1"/>
                </a:solidFill>
                <a:effectLst/>
                <a:latin typeface="+mn-lt"/>
                <a:ea typeface="+mn-ea"/>
                <a:cs typeface="+mn-cs"/>
              </a:rPr>
              <a:t>PPP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可能用到；而当计算机不知道某主机的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地址时，用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地址查询相应的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地址时会用到 </a:t>
            </a:r>
            <a:r>
              <a:rPr lang="en-US" altLang="zh-CN" sz="1200" b="0" i="0" kern="1200" dirty="0">
                <a:solidFill>
                  <a:schemeClr val="tx1"/>
                </a:solidFill>
                <a:effectLst/>
                <a:latin typeface="+mn-lt"/>
                <a:ea typeface="+mn-ea"/>
                <a:cs typeface="+mn-cs"/>
              </a:rPr>
              <a:t>ARP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可能用到；而当访问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网站时，若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缓冲没有存储相应域名的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地址，用域名查询相应的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地址时要使用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协议，而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是基于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协议的，所以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可能用到， </a:t>
            </a:r>
            <a:r>
              <a:rPr lang="en-US" altLang="zh-CN" sz="1200" b="0" i="0" kern="1200" dirty="0">
                <a:solidFill>
                  <a:schemeClr val="tx1"/>
                </a:solidFill>
                <a:effectLst/>
                <a:latin typeface="+mn-lt"/>
                <a:ea typeface="+mn-ea"/>
                <a:cs typeface="+mn-cs"/>
              </a:rPr>
              <a:t>SMTP </a:t>
            </a:r>
            <a:r>
              <a:rPr lang="zh-CN" altLang="en-US" sz="1200" b="0" i="0" kern="1200" dirty="0">
                <a:solidFill>
                  <a:schemeClr val="tx1"/>
                </a:solidFill>
                <a:effectLst/>
                <a:latin typeface="+mn-lt"/>
                <a:ea typeface="+mn-ea"/>
                <a:cs typeface="+mn-cs"/>
              </a:rPr>
              <a:t>只有使用邮件客户端发送邮件， 或是邮件服务器向别的邮件服务器发送邮件时才会用到，单纯的访问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网页不可能用到。 </a:t>
            </a:r>
            <a:endParaRPr lang="zh-CN" altLang="en-US" dirty="0"/>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 当接入网络时可能会用到 </a:t>
            </a:r>
            <a:r>
              <a:rPr lang="en-US" altLang="zh-CN" sz="1200" b="0" i="0" kern="1200" dirty="0">
                <a:solidFill>
                  <a:schemeClr val="tx1"/>
                </a:solidFill>
                <a:effectLst/>
                <a:latin typeface="+mn-lt"/>
                <a:ea typeface="+mn-ea"/>
                <a:cs typeface="+mn-cs"/>
              </a:rPr>
              <a:t>PPP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可能用到；而当计算机不知道某主机的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地址时，用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地址查询相应的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地址时会用到 </a:t>
            </a:r>
            <a:r>
              <a:rPr lang="en-US" altLang="zh-CN" sz="1200" b="0" i="0" kern="1200" dirty="0">
                <a:solidFill>
                  <a:schemeClr val="tx1"/>
                </a:solidFill>
                <a:effectLst/>
                <a:latin typeface="+mn-lt"/>
                <a:ea typeface="+mn-ea"/>
                <a:cs typeface="+mn-cs"/>
              </a:rPr>
              <a:t>ARP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可能用到；而当访问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网站时，若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缓冲没有存储相应域名的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地址，用域名查询相应的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地址时要使用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协议，而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是基于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协议的，所以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可能用到， </a:t>
            </a:r>
            <a:r>
              <a:rPr lang="en-US" altLang="zh-CN" sz="1200" b="0" i="0" kern="1200" dirty="0">
                <a:solidFill>
                  <a:schemeClr val="tx1"/>
                </a:solidFill>
                <a:effectLst/>
                <a:latin typeface="+mn-lt"/>
                <a:ea typeface="+mn-ea"/>
                <a:cs typeface="+mn-cs"/>
              </a:rPr>
              <a:t>SMTP </a:t>
            </a:r>
            <a:r>
              <a:rPr lang="zh-CN" altLang="en-US" sz="1200" b="0" i="0" kern="1200" dirty="0">
                <a:solidFill>
                  <a:schemeClr val="tx1"/>
                </a:solidFill>
                <a:effectLst/>
                <a:latin typeface="+mn-lt"/>
                <a:ea typeface="+mn-ea"/>
                <a:cs typeface="+mn-cs"/>
              </a:rPr>
              <a:t>只有使用邮件客户端发送邮件， 或是邮件服务器向别的邮件服务器发送邮件时才会用到，单纯的访问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网页不可能用到。 </a:t>
            </a:r>
            <a:endParaRPr lang="zh-CN" altLang="en-US" dirty="0"/>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 当接入网络时可能会用到 </a:t>
            </a:r>
            <a:r>
              <a:rPr lang="en-US" altLang="zh-CN" sz="1200" b="0" i="0" kern="1200" dirty="0">
                <a:solidFill>
                  <a:schemeClr val="tx1"/>
                </a:solidFill>
                <a:effectLst/>
                <a:latin typeface="+mn-lt"/>
                <a:ea typeface="+mn-ea"/>
                <a:cs typeface="+mn-cs"/>
              </a:rPr>
              <a:t>PPP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可能用到；而当计算机不知道某主机的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地址时，用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地址查询相应的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地址时会用到 </a:t>
            </a:r>
            <a:r>
              <a:rPr lang="en-US" altLang="zh-CN" sz="1200" b="0" i="0" kern="1200" dirty="0">
                <a:solidFill>
                  <a:schemeClr val="tx1"/>
                </a:solidFill>
                <a:effectLst/>
                <a:latin typeface="+mn-lt"/>
                <a:ea typeface="+mn-ea"/>
                <a:cs typeface="+mn-cs"/>
              </a:rPr>
              <a:t>ARP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可能用到；而当访问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网站时，若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缓冲没有存储相应域名的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地址，用域名查询相应的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地址时要使用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协议，而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是基于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协议的，所以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可能用到， </a:t>
            </a:r>
            <a:r>
              <a:rPr lang="en-US" altLang="zh-CN" sz="1200" b="0" i="0" kern="1200" dirty="0">
                <a:solidFill>
                  <a:schemeClr val="tx1"/>
                </a:solidFill>
                <a:effectLst/>
                <a:latin typeface="+mn-lt"/>
                <a:ea typeface="+mn-ea"/>
                <a:cs typeface="+mn-cs"/>
              </a:rPr>
              <a:t>SMTP </a:t>
            </a:r>
            <a:r>
              <a:rPr lang="zh-CN" altLang="en-US" sz="1200" b="0" i="0" kern="1200" dirty="0">
                <a:solidFill>
                  <a:schemeClr val="tx1"/>
                </a:solidFill>
                <a:effectLst/>
                <a:latin typeface="+mn-lt"/>
                <a:ea typeface="+mn-ea"/>
                <a:cs typeface="+mn-cs"/>
              </a:rPr>
              <a:t>只有使用邮件客户端发送邮件， 或是邮件服务器向别的邮件服务器发送邮件时才会用到，单纯的访问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网页不可能用到。 </a:t>
            </a:r>
            <a:endParaRPr lang="zh-CN" altLang="en-US" dirty="0"/>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1" i="0" kern="1200" dirty="0">
                <a:solidFill>
                  <a:schemeClr val="tx1"/>
                </a:solidFill>
                <a:effectLst/>
                <a:latin typeface="+mn-lt"/>
                <a:ea typeface="+mn-ea"/>
                <a:cs typeface="+mn-cs"/>
              </a:rPr>
              <a:t>二、综合应用题：</a:t>
            </a:r>
          </a:p>
          <a:p>
            <a:r>
              <a:rPr lang="en-US" altLang="zh-CN" sz="1200" b="0" i="0" kern="1200" dirty="0">
                <a:solidFill>
                  <a:schemeClr val="tx1"/>
                </a:solidFill>
                <a:effectLst/>
                <a:latin typeface="+mn-lt"/>
                <a:ea typeface="+mn-ea"/>
                <a:cs typeface="+mn-cs"/>
              </a:rPr>
              <a:t>43</a:t>
            </a:r>
            <a:r>
              <a:rPr lang="zh-CN" altLang="en-US" sz="1200" b="0" i="0" kern="1200" dirty="0">
                <a:solidFill>
                  <a:schemeClr val="tx1"/>
                </a:solidFill>
                <a:effectLst/>
                <a:latin typeface="+mn-lt"/>
                <a:ea typeface="+mn-ea"/>
                <a:cs typeface="+mn-cs"/>
              </a:rPr>
              <a:t>． 解答：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因为题目要求路由表中的的路由项尽可能少，所以这里可以把子网 </a:t>
            </a:r>
            <a:r>
              <a:rPr lang="en-US" altLang="zh-CN" sz="1200" b="0" i="0" kern="1200" dirty="0">
                <a:solidFill>
                  <a:schemeClr val="tx1"/>
                </a:solidFill>
                <a:effectLst/>
                <a:latin typeface="+mn-lt"/>
                <a:ea typeface="+mn-ea"/>
                <a:cs typeface="+mn-cs"/>
              </a:rPr>
              <a:t>192.1.6.0/24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192.1.7.0/24 </a:t>
            </a:r>
            <a:r>
              <a:rPr lang="zh-CN" altLang="en-US" sz="1200" b="0" i="0" kern="1200" dirty="0">
                <a:solidFill>
                  <a:schemeClr val="tx1"/>
                </a:solidFill>
                <a:effectLst/>
                <a:latin typeface="+mn-lt"/>
                <a:ea typeface="+mn-ea"/>
                <a:cs typeface="+mn-cs"/>
              </a:rPr>
              <a:t>聚合为子网 </a:t>
            </a:r>
            <a:r>
              <a:rPr lang="en-US" altLang="zh-CN" sz="1200" b="0" i="0" kern="1200" dirty="0">
                <a:solidFill>
                  <a:schemeClr val="tx1"/>
                </a:solidFill>
                <a:effectLst/>
                <a:latin typeface="+mn-lt"/>
                <a:ea typeface="+mn-ea"/>
                <a:cs typeface="+mn-cs"/>
              </a:rPr>
              <a:t>192.1.6.0/23</a:t>
            </a:r>
            <a:r>
              <a:rPr lang="zh-CN" altLang="en-US" sz="1200" b="0" i="0" kern="1200" dirty="0">
                <a:solidFill>
                  <a:schemeClr val="tx1"/>
                </a:solidFill>
                <a:effectLst/>
                <a:latin typeface="+mn-lt"/>
                <a:ea typeface="+mn-ea"/>
                <a:cs typeface="+mn-cs"/>
              </a:rPr>
              <a:t>。其他网络照常，可得到路由表如下：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①</a:t>
            </a:r>
            <a:r>
              <a:rPr lang="zh-CN" altLang="en-US" sz="1200" b="0" i="0" kern="1200" dirty="0">
                <a:solidFill>
                  <a:schemeClr val="tx1"/>
                </a:solidFill>
                <a:effectLst/>
                <a:latin typeface="+mn-lt"/>
                <a:ea typeface="+mn-ea"/>
                <a:cs typeface="+mn-cs"/>
              </a:rPr>
              <a:t>每正确解答一个路由项，给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分，共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分。 ②路由项解答不完全正确，或路由项多于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条，可酌情给分。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通过查路由表可知：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L0 </a:t>
            </a:r>
            <a:r>
              <a:rPr lang="zh-CN" altLang="en-US" sz="1200" b="0" i="0" kern="1200" dirty="0">
                <a:solidFill>
                  <a:schemeClr val="tx1"/>
                </a:solidFill>
                <a:effectLst/>
                <a:latin typeface="+mn-lt"/>
                <a:ea typeface="+mn-ea"/>
                <a:cs typeface="+mn-cs"/>
              </a:rPr>
              <a:t>接口转发该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因为该分组要经过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个路 由器</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R4)</a:t>
            </a:r>
            <a:r>
              <a:rPr lang="zh-CN" altLang="en-US" sz="1200" b="0" i="0" kern="1200" dirty="0">
                <a:solidFill>
                  <a:schemeClr val="tx1"/>
                </a:solidFill>
                <a:effectLst/>
                <a:latin typeface="+mn-lt"/>
                <a:ea typeface="+mn-ea"/>
                <a:cs typeface="+mn-cs"/>
              </a:rPr>
              <a:t>，所以主机 </a:t>
            </a:r>
            <a:r>
              <a:rPr lang="en-US" altLang="zh-CN" sz="1200" b="0" i="0" kern="1200" dirty="0">
                <a:solidFill>
                  <a:schemeClr val="tx1"/>
                </a:solidFill>
                <a:effectLst/>
                <a:latin typeface="+mn-lt"/>
                <a:ea typeface="+mn-ea"/>
                <a:cs typeface="+mn-cs"/>
              </a:rPr>
              <a:t>192.1.7.211 </a:t>
            </a:r>
            <a:r>
              <a:rPr lang="zh-CN" altLang="en-US" sz="1200" b="0" i="0" kern="1200" dirty="0">
                <a:solidFill>
                  <a:schemeClr val="tx1"/>
                </a:solidFill>
                <a:effectLst/>
                <a:latin typeface="+mn-lt"/>
                <a:ea typeface="+mn-ea"/>
                <a:cs typeface="+mn-cs"/>
              </a:rPr>
              <a:t>收到的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 </a:t>
            </a:r>
            <a:r>
              <a:rPr lang="en-US" altLang="zh-CN" sz="1200" b="0" i="0" kern="1200" dirty="0">
                <a:solidFill>
                  <a:schemeClr val="tx1"/>
                </a:solidFill>
                <a:effectLst/>
                <a:latin typeface="+mn-lt"/>
                <a:ea typeface="+mn-ea"/>
                <a:cs typeface="+mn-cs"/>
              </a:rPr>
              <a:t>TTL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64-3=61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(3)R1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LSI </a:t>
            </a:r>
            <a:r>
              <a:rPr lang="zh-CN" altLang="en-US" sz="1200" b="0" i="0" kern="1200" dirty="0">
                <a:solidFill>
                  <a:schemeClr val="tx1"/>
                </a:solidFill>
                <a:effectLst/>
                <a:latin typeface="+mn-lt"/>
                <a:ea typeface="+mn-ea"/>
                <a:cs typeface="+mn-cs"/>
              </a:rPr>
              <a:t>需要增加一条特殊的直连网络，网络前缀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 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考生只要回答：增加前缀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，同样给分。 </a:t>
            </a:r>
          </a:p>
          <a:p>
            <a:endParaRPr lang="zh-CN" altLang="en-US" dirty="0"/>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1" i="0" kern="1200" dirty="0">
                <a:solidFill>
                  <a:schemeClr val="tx1"/>
                </a:solidFill>
                <a:effectLst/>
                <a:latin typeface="+mn-lt"/>
                <a:ea typeface="+mn-ea"/>
                <a:cs typeface="+mn-cs"/>
              </a:rPr>
              <a:t>二、综合应用题：</a:t>
            </a:r>
          </a:p>
          <a:p>
            <a:r>
              <a:rPr lang="en-US" altLang="zh-CN" sz="1200" b="0" i="0" kern="1200" dirty="0">
                <a:solidFill>
                  <a:schemeClr val="tx1"/>
                </a:solidFill>
                <a:effectLst/>
                <a:latin typeface="+mn-lt"/>
                <a:ea typeface="+mn-ea"/>
                <a:cs typeface="+mn-cs"/>
              </a:rPr>
              <a:t>43</a:t>
            </a:r>
            <a:r>
              <a:rPr lang="zh-CN" altLang="en-US" sz="1200" b="0" i="0" kern="1200" dirty="0">
                <a:solidFill>
                  <a:schemeClr val="tx1"/>
                </a:solidFill>
                <a:effectLst/>
                <a:latin typeface="+mn-lt"/>
                <a:ea typeface="+mn-ea"/>
                <a:cs typeface="+mn-cs"/>
              </a:rPr>
              <a:t>． 解答：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因为题目要求路由表中的的路由项尽可能少，所以这里可以把子网 </a:t>
            </a:r>
            <a:r>
              <a:rPr lang="en-US" altLang="zh-CN" sz="1200" b="0" i="0" kern="1200" dirty="0">
                <a:solidFill>
                  <a:schemeClr val="tx1"/>
                </a:solidFill>
                <a:effectLst/>
                <a:latin typeface="+mn-lt"/>
                <a:ea typeface="+mn-ea"/>
                <a:cs typeface="+mn-cs"/>
              </a:rPr>
              <a:t>192.1.6.0/24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192.1.7.0/24 </a:t>
            </a:r>
            <a:r>
              <a:rPr lang="zh-CN" altLang="en-US" sz="1200" b="0" i="0" kern="1200" dirty="0">
                <a:solidFill>
                  <a:schemeClr val="tx1"/>
                </a:solidFill>
                <a:effectLst/>
                <a:latin typeface="+mn-lt"/>
                <a:ea typeface="+mn-ea"/>
                <a:cs typeface="+mn-cs"/>
              </a:rPr>
              <a:t>聚合为子网 </a:t>
            </a:r>
            <a:r>
              <a:rPr lang="en-US" altLang="zh-CN" sz="1200" b="0" i="0" kern="1200" dirty="0">
                <a:solidFill>
                  <a:schemeClr val="tx1"/>
                </a:solidFill>
                <a:effectLst/>
                <a:latin typeface="+mn-lt"/>
                <a:ea typeface="+mn-ea"/>
                <a:cs typeface="+mn-cs"/>
              </a:rPr>
              <a:t>192.1.6.0/23</a:t>
            </a:r>
            <a:r>
              <a:rPr lang="zh-CN" altLang="en-US" sz="1200" b="0" i="0" kern="1200" dirty="0">
                <a:solidFill>
                  <a:schemeClr val="tx1"/>
                </a:solidFill>
                <a:effectLst/>
                <a:latin typeface="+mn-lt"/>
                <a:ea typeface="+mn-ea"/>
                <a:cs typeface="+mn-cs"/>
              </a:rPr>
              <a:t>。其他网络照常，可得到路由表如下：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①</a:t>
            </a:r>
            <a:r>
              <a:rPr lang="zh-CN" altLang="en-US" sz="1200" b="0" i="0" kern="1200" dirty="0">
                <a:solidFill>
                  <a:schemeClr val="tx1"/>
                </a:solidFill>
                <a:effectLst/>
                <a:latin typeface="+mn-lt"/>
                <a:ea typeface="+mn-ea"/>
                <a:cs typeface="+mn-cs"/>
              </a:rPr>
              <a:t>每正确解答一个路由项，给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分，共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分。 ②路由项解答不完全正确，或路由项多于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条，可酌情给分。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通过查路由表可知：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L0 </a:t>
            </a:r>
            <a:r>
              <a:rPr lang="zh-CN" altLang="en-US" sz="1200" b="0" i="0" kern="1200" dirty="0">
                <a:solidFill>
                  <a:schemeClr val="tx1"/>
                </a:solidFill>
                <a:effectLst/>
                <a:latin typeface="+mn-lt"/>
                <a:ea typeface="+mn-ea"/>
                <a:cs typeface="+mn-cs"/>
              </a:rPr>
              <a:t>接口转发该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因为该分组要经过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个路 由器</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R4)</a:t>
            </a:r>
            <a:r>
              <a:rPr lang="zh-CN" altLang="en-US" sz="1200" b="0" i="0" kern="1200" dirty="0">
                <a:solidFill>
                  <a:schemeClr val="tx1"/>
                </a:solidFill>
                <a:effectLst/>
                <a:latin typeface="+mn-lt"/>
                <a:ea typeface="+mn-ea"/>
                <a:cs typeface="+mn-cs"/>
              </a:rPr>
              <a:t>，所以主机 </a:t>
            </a:r>
            <a:r>
              <a:rPr lang="en-US" altLang="zh-CN" sz="1200" b="0" i="0" kern="1200" dirty="0">
                <a:solidFill>
                  <a:schemeClr val="tx1"/>
                </a:solidFill>
                <a:effectLst/>
                <a:latin typeface="+mn-lt"/>
                <a:ea typeface="+mn-ea"/>
                <a:cs typeface="+mn-cs"/>
              </a:rPr>
              <a:t>192.1.7.211 </a:t>
            </a:r>
            <a:r>
              <a:rPr lang="zh-CN" altLang="en-US" sz="1200" b="0" i="0" kern="1200" dirty="0">
                <a:solidFill>
                  <a:schemeClr val="tx1"/>
                </a:solidFill>
                <a:effectLst/>
                <a:latin typeface="+mn-lt"/>
                <a:ea typeface="+mn-ea"/>
                <a:cs typeface="+mn-cs"/>
              </a:rPr>
              <a:t>收到的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 </a:t>
            </a:r>
            <a:r>
              <a:rPr lang="en-US" altLang="zh-CN" sz="1200" b="0" i="0" kern="1200" dirty="0">
                <a:solidFill>
                  <a:schemeClr val="tx1"/>
                </a:solidFill>
                <a:effectLst/>
                <a:latin typeface="+mn-lt"/>
                <a:ea typeface="+mn-ea"/>
                <a:cs typeface="+mn-cs"/>
              </a:rPr>
              <a:t>TTL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64-3=61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(3)R1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LSI </a:t>
            </a:r>
            <a:r>
              <a:rPr lang="zh-CN" altLang="en-US" sz="1200" b="0" i="0" kern="1200" dirty="0">
                <a:solidFill>
                  <a:schemeClr val="tx1"/>
                </a:solidFill>
                <a:effectLst/>
                <a:latin typeface="+mn-lt"/>
                <a:ea typeface="+mn-ea"/>
                <a:cs typeface="+mn-cs"/>
              </a:rPr>
              <a:t>需要增加一条特殊的直连网络，网络前缀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 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考生只要回答：增加前缀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，同样给分。 </a:t>
            </a:r>
          </a:p>
          <a:p>
            <a:endParaRPr lang="zh-CN" altLang="en-US" dirty="0"/>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1" i="0" kern="1200" dirty="0">
                <a:solidFill>
                  <a:schemeClr val="tx1"/>
                </a:solidFill>
                <a:effectLst/>
                <a:latin typeface="+mn-lt"/>
                <a:ea typeface="+mn-ea"/>
                <a:cs typeface="+mn-cs"/>
              </a:rPr>
              <a:t>二、综合应用题：</a:t>
            </a:r>
          </a:p>
          <a:p>
            <a:r>
              <a:rPr lang="en-US" altLang="zh-CN" sz="1200" b="0" i="0" kern="1200" dirty="0">
                <a:solidFill>
                  <a:schemeClr val="tx1"/>
                </a:solidFill>
                <a:effectLst/>
                <a:latin typeface="+mn-lt"/>
                <a:ea typeface="+mn-ea"/>
                <a:cs typeface="+mn-cs"/>
              </a:rPr>
              <a:t>43</a:t>
            </a:r>
            <a:r>
              <a:rPr lang="zh-CN" altLang="en-US" sz="1200" b="0" i="0" kern="1200" dirty="0">
                <a:solidFill>
                  <a:schemeClr val="tx1"/>
                </a:solidFill>
                <a:effectLst/>
                <a:latin typeface="+mn-lt"/>
                <a:ea typeface="+mn-ea"/>
                <a:cs typeface="+mn-cs"/>
              </a:rPr>
              <a:t>． 解答：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因为题目要求路由表中的的路由项尽可能少，所以这里可以把子网 </a:t>
            </a:r>
            <a:r>
              <a:rPr lang="en-US" altLang="zh-CN" sz="1200" b="0" i="0" kern="1200" dirty="0">
                <a:solidFill>
                  <a:schemeClr val="tx1"/>
                </a:solidFill>
                <a:effectLst/>
                <a:latin typeface="+mn-lt"/>
                <a:ea typeface="+mn-ea"/>
                <a:cs typeface="+mn-cs"/>
              </a:rPr>
              <a:t>192.1.6.0/24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192.1.7.0/24 </a:t>
            </a:r>
            <a:r>
              <a:rPr lang="zh-CN" altLang="en-US" sz="1200" b="0" i="0" kern="1200" dirty="0">
                <a:solidFill>
                  <a:schemeClr val="tx1"/>
                </a:solidFill>
                <a:effectLst/>
                <a:latin typeface="+mn-lt"/>
                <a:ea typeface="+mn-ea"/>
                <a:cs typeface="+mn-cs"/>
              </a:rPr>
              <a:t>聚合为子网 </a:t>
            </a:r>
            <a:r>
              <a:rPr lang="en-US" altLang="zh-CN" sz="1200" b="0" i="0" kern="1200" dirty="0">
                <a:solidFill>
                  <a:schemeClr val="tx1"/>
                </a:solidFill>
                <a:effectLst/>
                <a:latin typeface="+mn-lt"/>
                <a:ea typeface="+mn-ea"/>
                <a:cs typeface="+mn-cs"/>
              </a:rPr>
              <a:t>192.1.6.0/23</a:t>
            </a:r>
            <a:r>
              <a:rPr lang="zh-CN" altLang="en-US" sz="1200" b="0" i="0" kern="1200" dirty="0">
                <a:solidFill>
                  <a:schemeClr val="tx1"/>
                </a:solidFill>
                <a:effectLst/>
                <a:latin typeface="+mn-lt"/>
                <a:ea typeface="+mn-ea"/>
                <a:cs typeface="+mn-cs"/>
              </a:rPr>
              <a:t>。其他网络照常，可得到路由表如下：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①</a:t>
            </a:r>
            <a:r>
              <a:rPr lang="zh-CN" altLang="en-US" sz="1200" b="0" i="0" kern="1200" dirty="0">
                <a:solidFill>
                  <a:schemeClr val="tx1"/>
                </a:solidFill>
                <a:effectLst/>
                <a:latin typeface="+mn-lt"/>
                <a:ea typeface="+mn-ea"/>
                <a:cs typeface="+mn-cs"/>
              </a:rPr>
              <a:t>每正确解答一个路由项，给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分，共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分。 ②路由项解答不完全正确，或路由项多于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条，可酌情给分。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通过查路由表可知：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L0 </a:t>
            </a:r>
            <a:r>
              <a:rPr lang="zh-CN" altLang="en-US" sz="1200" b="0" i="0" kern="1200" dirty="0">
                <a:solidFill>
                  <a:schemeClr val="tx1"/>
                </a:solidFill>
                <a:effectLst/>
                <a:latin typeface="+mn-lt"/>
                <a:ea typeface="+mn-ea"/>
                <a:cs typeface="+mn-cs"/>
              </a:rPr>
              <a:t>接口转发该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因为该分组要经过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个路 由器</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R4)</a:t>
            </a:r>
            <a:r>
              <a:rPr lang="zh-CN" altLang="en-US" sz="1200" b="0" i="0" kern="1200" dirty="0">
                <a:solidFill>
                  <a:schemeClr val="tx1"/>
                </a:solidFill>
                <a:effectLst/>
                <a:latin typeface="+mn-lt"/>
                <a:ea typeface="+mn-ea"/>
                <a:cs typeface="+mn-cs"/>
              </a:rPr>
              <a:t>，所以主机 </a:t>
            </a:r>
            <a:r>
              <a:rPr lang="en-US" altLang="zh-CN" sz="1200" b="0" i="0" kern="1200" dirty="0">
                <a:solidFill>
                  <a:schemeClr val="tx1"/>
                </a:solidFill>
                <a:effectLst/>
                <a:latin typeface="+mn-lt"/>
                <a:ea typeface="+mn-ea"/>
                <a:cs typeface="+mn-cs"/>
              </a:rPr>
              <a:t>192.1.7.211 </a:t>
            </a:r>
            <a:r>
              <a:rPr lang="zh-CN" altLang="en-US" sz="1200" b="0" i="0" kern="1200" dirty="0">
                <a:solidFill>
                  <a:schemeClr val="tx1"/>
                </a:solidFill>
                <a:effectLst/>
                <a:latin typeface="+mn-lt"/>
                <a:ea typeface="+mn-ea"/>
                <a:cs typeface="+mn-cs"/>
              </a:rPr>
              <a:t>收到的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 </a:t>
            </a:r>
            <a:r>
              <a:rPr lang="en-US" altLang="zh-CN" sz="1200" b="0" i="0" kern="1200" dirty="0">
                <a:solidFill>
                  <a:schemeClr val="tx1"/>
                </a:solidFill>
                <a:effectLst/>
                <a:latin typeface="+mn-lt"/>
                <a:ea typeface="+mn-ea"/>
                <a:cs typeface="+mn-cs"/>
              </a:rPr>
              <a:t>TTL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64-3=61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(3)R1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LSI </a:t>
            </a:r>
            <a:r>
              <a:rPr lang="zh-CN" altLang="en-US" sz="1200" b="0" i="0" kern="1200" dirty="0">
                <a:solidFill>
                  <a:schemeClr val="tx1"/>
                </a:solidFill>
                <a:effectLst/>
                <a:latin typeface="+mn-lt"/>
                <a:ea typeface="+mn-ea"/>
                <a:cs typeface="+mn-cs"/>
              </a:rPr>
              <a:t>需要增加一条特殊的直连网络，网络前缀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 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考生只要回答：增加前缀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，同样给分。 </a:t>
            </a:r>
          </a:p>
          <a:p>
            <a:endParaRPr lang="zh-CN" altLang="en-US" dirty="0"/>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1" i="0" kern="1200" dirty="0">
                <a:solidFill>
                  <a:schemeClr val="tx1"/>
                </a:solidFill>
                <a:effectLst/>
                <a:latin typeface="+mn-lt"/>
                <a:ea typeface="+mn-ea"/>
                <a:cs typeface="+mn-cs"/>
              </a:rPr>
              <a:t>二、综合应用题：</a:t>
            </a:r>
          </a:p>
          <a:p>
            <a:r>
              <a:rPr lang="en-US" altLang="zh-CN" sz="1200" b="0" i="0" kern="1200" dirty="0">
                <a:solidFill>
                  <a:schemeClr val="tx1"/>
                </a:solidFill>
                <a:effectLst/>
                <a:latin typeface="+mn-lt"/>
                <a:ea typeface="+mn-ea"/>
                <a:cs typeface="+mn-cs"/>
              </a:rPr>
              <a:t>43</a:t>
            </a:r>
            <a:r>
              <a:rPr lang="zh-CN" altLang="en-US" sz="1200" b="0" i="0" kern="1200" dirty="0">
                <a:solidFill>
                  <a:schemeClr val="tx1"/>
                </a:solidFill>
                <a:effectLst/>
                <a:latin typeface="+mn-lt"/>
                <a:ea typeface="+mn-ea"/>
                <a:cs typeface="+mn-cs"/>
              </a:rPr>
              <a:t>． 解答：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因为题目要求路由表中的的路由项尽可能少，所以这里可以把子网 </a:t>
            </a:r>
            <a:r>
              <a:rPr lang="en-US" altLang="zh-CN" sz="1200" b="0" i="0" kern="1200" dirty="0">
                <a:solidFill>
                  <a:schemeClr val="tx1"/>
                </a:solidFill>
                <a:effectLst/>
                <a:latin typeface="+mn-lt"/>
                <a:ea typeface="+mn-ea"/>
                <a:cs typeface="+mn-cs"/>
              </a:rPr>
              <a:t>192.1.6.0/24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192.1.7.0/24 </a:t>
            </a:r>
            <a:r>
              <a:rPr lang="zh-CN" altLang="en-US" sz="1200" b="0" i="0" kern="1200" dirty="0">
                <a:solidFill>
                  <a:schemeClr val="tx1"/>
                </a:solidFill>
                <a:effectLst/>
                <a:latin typeface="+mn-lt"/>
                <a:ea typeface="+mn-ea"/>
                <a:cs typeface="+mn-cs"/>
              </a:rPr>
              <a:t>聚合为子网 </a:t>
            </a:r>
            <a:r>
              <a:rPr lang="en-US" altLang="zh-CN" sz="1200" b="0" i="0" kern="1200" dirty="0">
                <a:solidFill>
                  <a:schemeClr val="tx1"/>
                </a:solidFill>
                <a:effectLst/>
                <a:latin typeface="+mn-lt"/>
                <a:ea typeface="+mn-ea"/>
                <a:cs typeface="+mn-cs"/>
              </a:rPr>
              <a:t>192.1.6.0/23</a:t>
            </a:r>
            <a:r>
              <a:rPr lang="zh-CN" altLang="en-US" sz="1200" b="0" i="0" kern="1200" dirty="0">
                <a:solidFill>
                  <a:schemeClr val="tx1"/>
                </a:solidFill>
                <a:effectLst/>
                <a:latin typeface="+mn-lt"/>
                <a:ea typeface="+mn-ea"/>
                <a:cs typeface="+mn-cs"/>
              </a:rPr>
              <a:t>。其他网络照常，可得到路由表如下：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①</a:t>
            </a:r>
            <a:r>
              <a:rPr lang="zh-CN" altLang="en-US" sz="1200" b="0" i="0" kern="1200" dirty="0">
                <a:solidFill>
                  <a:schemeClr val="tx1"/>
                </a:solidFill>
                <a:effectLst/>
                <a:latin typeface="+mn-lt"/>
                <a:ea typeface="+mn-ea"/>
                <a:cs typeface="+mn-cs"/>
              </a:rPr>
              <a:t>每正确解答一个路由项，给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分，共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分。 ②路由项解答不完全正确，或路由项多于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条，可酌情给分。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通过查路由表可知：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L0 </a:t>
            </a:r>
            <a:r>
              <a:rPr lang="zh-CN" altLang="en-US" sz="1200" b="0" i="0" kern="1200" dirty="0">
                <a:solidFill>
                  <a:schemeClr val="tx1"/>
                </a:solidFill>
                <a:effectLst/>
                <a:latin typeface="+mn-lt"/>
                <a:ea typeface="+mn-ea"/>
                <a:cs typeface="+mn-cs"/>
              </a:rPr>
              <a:t>接口转发该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因为该分组要经过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个路 由器</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R4)</a:t>
            </a:r>
            <a:r>
              <a:rPr lang="zh-CN" altLang="en-US" sz="1200" b="0" i="0" kern="1200" dirty="0">
                <a:solidFill>
                  <a:schemeClr val="tx1"/>
                </a:solidFill>
                <a:effectLst/>
                <a:latin typeface="+mn-lt"/>
                <a:ea typeface="+mn-ea"/>
                <a:cs typeface="+mn-cs"/>
              </a:rPr>
              <a:t>，所以主机 </a:t>
            </a:r>
            <a:r>
              <a:rPr lang="en-US" altLang="zh-CN" sz="1200" b="0" i="0" kern="1200" dirty="0">
                <a:solidFill>
                  <a:schemeClr val="tx1"/>
                </a:solidFill>
                <a:effectLst/>
                <a:latin typeface="+mn-lt"/>
                <a:ea typeface="+mn-ea"/>
                <a:cs typeface="+mn-cs"/>
              </a:rPr>
              <a:t>192.1.7.211 </a:t>
            </a:r>
            <a:r>
              <a:rPr lang="zh-CN" altLang="en-US" sz="1200" b="0" i="0" kern="1200" dirty="0">
                <a:solidFill>
                  <a:schemeClr val="tx1"/>
                </a:solidFill>
                <a:effectLst/>
                <a:latin typeface="+mn-lt"/>
                <a:ea typeface="+mn-ea"/>
                <a:cs typeface="+mn-cs"/>
              </a:rPr>
              <a:t>收到的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 </a:t>
            </a:r>
            <a:r>
              <a:rPr lang="en-US" altLang="zh-CN" sz="1200" b="0" i="0" kern="1200" dirty="0">
                <a:solidFill>
                  <a:schemeClr val="tx1"/>
                </a:solidFill>
                <a:effectLst/>
                <a:latin typeface="+mn-lt"/>
                <a:ea typeface="+mn-ea"/>
                <a:cs typeface="+mn-cs"/>
              </a:rPr>
              <a:t>TTL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64-3=61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(3)R1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LSI </a:t>
            </a:r>
            <a:r>
              <a:rPr lang="zh-CN" altLang="en-US" sz="1200" b="0" i="0" kern="1200" dirty="0">
                <a:solidFill>
                  <a:schemeClr val="tx1"/>
                </a:solidFill>
                <a:effectLst/>
                <a:latin typeface="+mn-lt"/>
                <a:ea typeface="+mn-ea"/>
                <a:cs typeface="+mn-cs"/>
              </a:rPr>
              <a:t>需要增加一条特殊的直连网络，网络前缀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 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考生只要回答：增加前缀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，同样给分。 </a:t>
            </a:r>
          </a:p>
          <a:p>
            <a:endParaRPr lang="zh-CN" altLang="en-US" dirty="0"/>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通过查路由表可知：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L0 </a:t>
            </a:r>
            <a:r>
              <a:rPr lang="zh-CN" altLang="en-US" sz="1200" b="0" i="0" kern="1200" dirty="0">
                <a:solidFill>
                  <a:schemeClr val="tx1"/>
                </a:solidFill>
                <a:effectLst/>
                <a:latin typeface="+mn-lt"/>
                <a:ea typeface="+mn-ea"/>
                <a:cs typeface="+mn-cs"/>
              </a:rPr>
              <a:t>接口转发该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因为该分组要经过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个路 由器</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R4)</a:t>
            </a:r>
            <a:r>
              <a:rPr lang="zh-CN" altLang="en-US" sz="1200" b="0" i="0" kern="1200" dirty="0">
                <a:solidFill>
                  <a:schemeClr val="tx1"/>
                </a:solidFill>
                <a:effectLst/>
                <a:latin typeface="+mn-lt"/>
                <a:ea typeface="+mn-ea"/>
                <a:cs typeface="+mn-cs"/>
              </a:rPr>
              <a:t>，所以主机 </a:t>
            </a:r>
            <a:r>
              <a:rPr lang="en-US" altLang="zh-CN" sz="1200" b="0" i="0" kern="1200" dirty="0">
                <a:solidFill>
                  <a:schemeClr val="tx1"/>
                </a:solidFill>
                <a:effectLst/>
                <a:latin typeface="+mn-lt"/>
                <a:ea typeface="+mn-ea"/>
                <a:cs typeface="+mn-cs"/>
              </a:rPr>
              <a:t>192.1.7.211 </a:t>
            </a:r>
            <a:r>
              <a:rPr lang="zh-CN" altLang="en-US" sz="1200" b="0" i="0" kern="1200" dirty="0">
                <a:solidFill>
                  <a:schemeClr val="tx1"/>
                </a:solidFill>
                <a:effectLst/>
                <a:latin typeface="+mn-lt"/>
                <a:ea typeface="+mn-ea"/>
                <a:cs typeface="+mn-cs"/>
              </a:rPr>
              <a:t>收到的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 </a:t>
            </a:r>
            <a:r>
              <a:rPr lang="en-US" altLang="zh-CN" sz="1200" b="0" i="0" kern="1200" dirty="0">
                <a:solidFill>
                  <a:schemeClr val="tx1"/>
                </a:solidFill>
                <a:effectLst/>
                <a:latin typeface="+mn-lt"/>
                <a:ea typeface="+mn-ea"/>
                <a:cs typeface="+mn-cs"/>
              </a:rPr>
              <a:t>TTL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64-3=61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(3)R1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LSI </a:t>
            </a:r>
            <a:r>
              <a:rPr lang="zh-CN" altLang="en-US" sz="1200" b="0" i="0" kern="1200" dirty="0">
                <a:solidFill>
                  <a:schemeClr val="tx1"/>
                </a:solidFill>
                <a:effectLst/>
                <a:latin typeface="+mn-lt"/>
                <a:ea typeface="+mn-ea"/>
                <a:cs typeface="+mn-cs"/>
              </a:rPr>
              <a:t>需要增加一条特殊的直连网络，网络前缀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 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考生只要回答：增加前缀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，同样给分。 </a:t>
            </a:r>
          </a:p>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indent="0" algn="just">
              <a:buNone/>
            </a:pPr>
            <a:r>
              <a:rPr lang="en-US" altLang="zh-CN" kern="100" dirty="0">
                <a:solidFill>
                  <a:schemeClr val="accent1">
                    <a:lumMod val="50000"/>
                  </a:schemeClr>
                </a:solidFill>
                <a:effectLst/>
                <a:latin typeface="微软雅黑" charset="0"/>
                <a:ea typeface="微软雅黑" charset="0"/>
                <a:cs typeface="微软雅黑" charset="0"/>
                <a:sym typeface="+mn-ea"/>
              </a:rPr>
              <a:t>B。</a:t>
            </a:r>
            <a:endParaRPr lang="en-US" altLang="zh-CN" kern="100" dirty="0">
              <a:solidFill>
                <a:schemeClr val="accent1">
                  <a:lumMod val="50000"/>
                </a:schemeClr>
              </a:solidFill>
              <a:effectLst/>
              <a:latin typeface="微软雅黑" charset="0"/>
              <a:ea typeface="微软雅黑" charset="0"/>
              <a:cs typeface="微软雅黑" charset="0"/>
            </a:endParaRPr>
          </a:p>
          <a:p>
            <a:pPr marL="0" lvl="1" indent="0" algn="just">
              <a:buNone/>
            </a:pPr>
            <a:r>
              <a:rPr lang="en-US" altLang="zh-CN" kern="100" dirty="0">
                <a:solidFill>
                  <a:schemeClr val="accent1">
                    <a:lumMod val="50000"/>
                  </a:schemeClr>
                </a:solidFill>
                <a:effectLst/>
                <a:latin typeface="微软雅黑" charset="0"/>
                <a:ea typeface="微软雅黑" charset="0"/>
                <a:cs typeface="微软雅黑" charset="0"/>
                <a:sym typeface="+mn-ea"/>
              </a:rPr>
              <a:t>【解析】在 OSI 参考模型中，数据链路层、 网络层、 传输层都具有流量控制功能，数据链路层是相邻结点之间的流量控制，网络层是整个网络中的流量控制，传输层是端到端的流量控制。</a:t>
            </a:r>
            <a:endParaRPr lang="en-US" altLang="zh-CN" kern="100" dirty="0">
              <a:solidFill>
                <a:schemeClr val="accent1">
                  <a:lumMod val="50000"/>
                </a:schemeClr>
              </a:solidFill>
              <a:effectLst/>
              <a:latin typeface="微软雅黑" charset="0"/>
              <a:ea typeface="微软雅黑" charset="0"/>
              <a:cs typeface="微软雅黑" charset="0"/>
            </a:endParaRPr>
          </a:p>
          <a:p>
            <a:endParaRPr lang="zh-CN" altLang="en-US"/>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(3)R1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LSI </a:t>
            </a:r>
            <a:r>
              <a:rPr lang="zh-CN" altLang="en-US" sz="1200" b="0" i="0" kern="1200" dirty="0">
                <a:solidFill>
                  <a:schemeClr val="tx1"/>
                </a:solidFill>
                <a:effectLst/>
                <a:latin typeface="+mn-lt"/>
                <a:ea typeface="+mn-ea"/>
                <a:cs typeface="+mn-cs"/>
              </a:rPr>
              <a:t>需要增加一条特殊的直连网络，网络前缀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 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考生只要回答：增加前缀 </a:t>
            </a:r>
            <a:r>
              <a:rPr lang="en-US" altLang="zh-CN" sz="1200" b="0" i="0" kern="1200" dirty="0">
                <a:solidFill>
                  <a:schemeClr val="tx1"/>
                </a:solidFill>
                <a:effectLst/>
                <a:latin typeface="+mn-lt"/>
                <a:ea typeface="+mn-ea"/>
                <a:cs typeface="+mn-cs"/>
              </a:rPr>
              <a:t>Prefix </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0.0.0.0/0”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Metric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，同样给分。 </a:t>
            </a:r>
          </a:p>
          <a:p>
            <a:endParaRPr lang="zh-CN" altLang="en-US" dirty="0"/>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302</a:t>
            </a:fld>
            <a:endParaRPr lang="zh-CN" altLang="en-US"/>
          </a:p>
        </p:txBody>
      </p:sp>
    </p:spTree>
    <p:extLst>
      <p:ext uri="{BB962C8B-B14F-4D97-AF65-F5344CB8AC3E}">
        <p14:creationId xmlns:p14="http://schemas.microsoft.com/office/powerpoint/2010/main" val="135031547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:OSI </a:t>
            </a:r>
            <a:r>
              <a:rPr lang="zh-CN" altLang="en-US" sz="1200" b="0" i="0" kern="1200" dirty="0">
                <a:solidFill>
                  <a:schemeClr val="tx1"/>
                </a:solidFill>
                <a:effectLst/>
                <a:latin typeface="+mn-lt"/>
                <a:ea typeface="+mn-ea"/>
                <a:cs typeface="+mn-cs"/>
              </a:rPr>
              <a:t>参考模型中，应用层的相邻层是表示层。表示层是 </a:t>
            </a:r>
            <a:r>
              <a:rPr lang="en-US" altLang="zh-CN" sz="1200" b="0" i="0" kern="1200" dirty="0">
                <a:solidFill>
                  <a:schemeClr val="tx1"/>
                </a:solidFill>
                <a:effectLst/>
                <a:latin typeface="+mn-lt"/>
                <a:ea typeface="+mn-ea"/>
                <a:cs typeface="+mn-cs"/>
              </a:rPr>
              <a:t>OSI </a:t>
            </a:r>
            <a:r>
              <a:rPr lang="zh-CN" altLang="en-US" sz="1200" b="0" i="0" kern="1200" dirty="0">
                <a:solidFill>
                  <a:schemeClr val="tx1"/>
                </a:solidFill>
                <a:effectLst/>
                <a:latin typeface="+mn-lt"/>
                <a:ea typeface="+mn-ea"/>
                <a:cs typeface="+mn-cs"/>
              </a:rPr>
              <a:t>七层协议的第六层。表 示层的目的是表示出用户看得懂的数据格式，实现与数据表示有关的功能。主要完成数据 字符集的转换、数据格式化和文本压缩、数据加密、解密等工作。因此答案选</a:t>
            </a:r>
            <a:r>
              <a:rPr lang="en-US" altLang="zh-CN" sz="1200" b="0" i="0" kern="1200" dirty="0">
                <a:solidFill>
                  <a:schemeClr val="tx1"/>
                </a:solidFill>
                <a:effectLst/>
                <a:latin typeface="+mn-lt"/>
                <a:ea typeface="+mn-ea"/>
                <a:cs typeface="+mn-cs"/>
              </a:rPr>
              <a:t>B</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:OSI </a:t>
            </a:r>
            <a:r>
              <a:rPr lang="zh-CN" altLang="en-US" sz="1200" b="0" i="0" kern="1200" dirty="0">
                <a:solidFill>
                  <a:schemeClr val="tx1"/>
                </a:solidFill>
                <a:effectLst/>
                <a:latin typeface="+mn-lt"/>
                <a:ea typeface="+mn-ea"/>
                <a:cs typeface="+mn-cs"/>
              </a:rPr>
              <a:t>参考模型中，应用层的相邻层是表示层。表示层是 </a:t>
            </a:r>
            <a:r>
              <a:rPr lang="en-US" altLang="zh-CN" sz="1200" b="0" i="0" kern="1200" dirty="0">
                <a:solidFill>
                  <a:schemeClr val="tx1"/>
                </a:solidFill>
                <a:effectLst/>
                <a:latin typeface="+mn-lt"/>
                <a:ea typeface="+mn-ea"/>
                <a:cs typeface="+mn-cs"/>
              </a:rPr>
              <a:t>OSI </a:t>
            </a:r>
            <a:r>
              <a:rPr lang="zh-CN" altLang="en-US" sz="1200" b="0" i="0" kern="1200" dirty="0">
                <a:solidFill>
                  <a:schemeClr val="tx1"/>
                </a:solidFill>
                <a:effectLst/>
                <a:latin typeface="+mn-lt"/>
                <a:ea typeface="+mn-ea"/>
                <a:cs typeface="+mn-cs"/>
              </a:rPr>
              <a:t>七层协议的第六层。表 示层的目的是表示出用户看得懂的数据格式，实现与数据表示有关的功能。主要完成数据 字符集的转换、数据格式化和文本压缩、数据加密、解密等工作。因此答案选</a:t>
            </a:r>
            <a:r>
              <a:rPr lang="en-US" altLang="zh-CN" sz="1200" b="0" i="0" kern="1200" dirty="0">
                <a:solidFill>
                  <a:schemeClr val="tx1"/>
                </a:solidFill>
                <a:effectLst/>
                <a:latin typeface="+mn-lt"/>
                <a:ea typeface="+mn-ea"/>
                <a:cs typeface="+mn-cs"/>
              </a:rPr>
              <a:t>B</a:t>
            </a:r>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答案</a:t>
            </a: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】10 Base-T</a:t>
            </a:r>
            <a:r>
              <a:rPr lang="zh-CN" altLang="en-US" kern="100" dirty="0">
                <a:solidFill>
                  <a:schemeClr val="accent1">
                    <a:lumMod val="50000"/>
                  </a:schemeClr>
                </a:solidFill>
                <a:latin typeface="微软雅黑" charset="0"/>
                <a:ea typeface="微软雅黑" charset="0"/>
                <a:cs typeface="微软雅黑" charset="0"/>
                <a:sym typeface="+mn-ea"/>
              </a:rPr>
              <a:t>是传统以太网</a:t>
            </a:r>
            <a:r>
              <a:rPr lang="en-US" altLang="zh-CN" kern="100" dirty="0">
                <a:solidFill>
                  <a:schemeClr val="accent1">
                    <a:lumMod val="50000"/>
                  </a:schemeClr>
                </a:solidFill>
                <a:latin typeface="微软雅黑" charset="0"/>
                <a:ea typeface="微软雅黑" charset="0"/>
                <a:cs typeface="微软雅黑" charset="0"/>
                <a:sym typeface="+mn-ea"/>
              </a:rPr>
              <a:t>IEEE 802.3</a:t>
            </a:r>
            <a:r>
              <a:rPr lang="zh-CN" altLang="en-US" kern="100" dirty="0">
                <a:solidFill>
                  <a:schemeClr val="accent1">
                    <a:lumMod val="50000"/>
                  </a:schemeClr>
                </a:solidFill>
                <a:latin typeface="微软雅黑" charset="0"/>
                <a:ea typeface="微软雅黑" charset="0"/>
                <a:cs typeface="微软雅黑" charset="0"/>
                <a:sym typeface="+mn-ea"/>
              </a:rPr>
              <a:t>，使用的是曼彻斯特编码。所以这个波形代表的比特串应该符合</a:t>
            </a:r>
            <a:r>
              <a:rPr lang="en-US" altLang="zh-CN" kern="100" dirty="0">
                <a:solidFill>
                  <a:schemeClr val="accent1">
                    <a:lumMod val="50000"/>
                  </a:schemeClr>
                </a:solidFill>
                <a:latin typeface="微软雅黑" charset="0"/>
                <a:ea typeface="微软雅黑" charset="0"/>
                <a:cs typeface="微软雅黑" charset="0"/>
                <a:sym typeface="+mn-ea"/>
              </a:rPr>
              <a:t>AABBABBA</a:t>
            </a:r>
            <a:r>
              <a:rPr lang="zh-CN" altLang="en-US" kern="100" dirty="0">
                <a:solidFill>
                  <a:schemeClr val="accent1">
                    <a:lumMod val="50000"/>
                  </a:schemeClr>
                </a:solidFill>
                <a:latin typeface="微软雅黑" charset="0"/>
                <a:ea typeface="微软雅黑" charset="0"/>
                <a:cs typeface="微软雅黑" charset="0"/>
                <a:sym typeface="+mn-ea"/>
              </a:rPr>
              <a:t>形式。 要么是</a:t>
            </a:r>
            <a:r>
              <a:rPr lang="en-US" altLang="zh-CN" kern="100" dirty="0">
                <a:solidFill>
                  <a:schemeClr val="accent1">
                    <a:lumMod val="50000"/>
                  </a:schemeClr>
                </a:solidFill>
                <a:latin typeface="微软雅黑" charset="0"/>
                <a:ea typeface="微软雅黑" charset="0"/>
                <a:cs typeface="微软雅黑" charset="0"/>
                <a:sym typeface="+mn-ea"/>
              </a:rPr>
              <a:t>1100 1001(IEEE 802.3 Convention)</a:t>
            </a:r>
            <a:r>
              <a:rPr lang="zh-CN" altLang="en-US" kern="100" dirty="0">
                <a:solidFill>
                  <a:schemeClr val="accent1">
                    <a:lumMod val="50000"/>
                  </a:schemeClr>
                </a:solidFill>
                <a:latin typeface="微软雅黑" charset="0"/>
                <a:ea typeface="微软雅黑" charset="0"/>
                <a:cs typeface="微软雅黑" charset="0"/>
                <a:sym typeface="+mn-ea"/>
              </a:rPr>
              <a:t>，要么是</a:t>
            </a:r>
            <a:r>
              <a:rPr lang="en-US" altLang="zh-CN" kern="100" dirty="0">
                <a:solidFill>
                  <a:schemeClr val="accent1">
                    <a:lumMod val="50000"/>
                  </a:schemeClr>
                </a:solidFill>
                <a:latin typeface="微软雅黑" charset="0"/>
                <a:ea typeface="微软雅黑" charset="0"/>
                <a:cs typeface="微软雅黑" charset="0"/>
                <a:sym typeface="+mn-ea"/>
              </a:rPr>
              <a:t>0011 0110(G.E. Thomas Convention)</a:t>
            </a:r>
            <a:r>
              <a:rPr lang="zh-CN" altLang="en-US" kern="100" dirty="0">
                <a:solidFill>
                  <a:schemeClr val="accent1">
                    <a:lumMod val="50000"/>
                  </a:schemeClr>
                </a:solidFill>
                <a:latin typeface="微软雅黑" charset="0"/>
                <a:ea typeface="微软雅黑" charset="0"/>
                <a:cs typeface="微软雅黑" charset="0"/>
                <a:sym typeface="+mn-ea"/>
              </a:rPr>
              <a:t>。所以答案选</a:t>
            </a:r>
            <a:r>
              <a:rPr lang="en-US" altLang="zh-CN" kern="100" dirty="0">
                <a:solidFill>
                  <a:schemeClr val="accent1">
                    <a:lumMod val="50000"/>
                  </a:schemeClr>
                </a:solidFill>
                <a:latin typeface="微软雅黑" charset="0"/>
                <a:ea typeface="微软雅黑" charset="0"/>
                <a:cs typeface="微软雅黑" charset="0"/>
                <a:sym typeface="+mn-ea"/>
              </a:rPr>
              <a:t>0011 0110</a:t>
            </a:r>
            <a:r>
              <a:rPr lang="zh-CN" altLang="en-US" kern="100" dirty="0">
                <a:solidFill>
                  <a:schemeClr val="accent1">
                    <a:lumMod val="50000"/>
                  </a:schemeClr>
                </a:solidFill>
                <a:latin typeface="微软雅黑" charset="0"/>
                <a:ea typeface="微软雅黑" charset="0"/>
                <a:cs typeface="微软雅黑" charset="0"/>
                <a:sym typeface="+mn-ea"/>
              </a:rPr>
              <a:t>。</a:t>
            </a:r>
            <a:endParaRPr lang="zh-CN" altLang="en-US" dirty="0"/>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答案</a:t>
            </a: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】10 Base-T</a:t>
            </a:r>
            <a:r>
              <a:rPr lang="zh-CN" altLang="en-US" kern="100" dirty="0">
                <a:solidFill>
                  <a:schemeClr val="accent1">
                    <a:lumMod val="50000"/>
                  </a:schemeClr>
                </a:solidFill>
                <a:latin typeface="微软雅黑" charset="0"/>
                <a:ea typeface="微软雅黑" charset="0"/>
                <a:cs typeface="微软雅黑" charset="0"/>
                <a:sym typeface="+mn-ea"/>
              </a:rPr>
              <a:t>是传统以太网</a:t>
            </a:r>
            <a:r>
              <a:rPr lang="en-US" altLang="zh-CN" kern="100" dirty="0">
                <a:solidFill>
                  <a:schemeClr val="accent1">
                    <a:lumMod val="50000"/>
                  </a:schemeClr>
                </a:solidFill>
                <a:latin typeface="微软雅黑" charset="0"/>
                <a:ea typeface="微软雅黑" charset="0"/>
                <a:cs typeface="微软雅黑" charset="0"/>
                <a:sym typeface="+mn-ea"/>
              </a:rPr>
              <a:t>IEEE 802.3</a:t>
            </a:r>
            <a:r>
              <a:rPr lang="zh-CN" altLang="en-US" kern="100" dirty="0">
                <a:solidFill>
                  <a:schemeClr val="accent1">
                    <a:lumMod val="50000"/>
                  </a:schemeClr>
                </a:solidFill>
                <a:latin typeface="微软雅黑" charset="0"/>
                <a:ea typeface="微软雅黑" charset="0"/>
                <a:cs typeface="微软雅黑" charset="0"/>
                <a:sym typeface="+mn-ea"/>
              </a:rPr>
              <a:t>，使用的是曼彻斯特编码。所以这个波形代表的比特串应该符合</a:t>
            </a:r>
            <a:r>
              <a:rPr lang="en-US" altLang="zh-CN" kern="100" dirty="0">
                <a:solidFill>
                  <a:schemeClr val="accent1">
                    <a:lumMod val="50000"/>
                  </a:schemeClr>
                </a:solidFill>
                <a:latin typeface="微软雅黑" charset="0"/>
                <a:ea typeface="微软雅黑" charset="0"/>
                <a:cs typeface="微软雅黑" charset="0"/>
                <a:sym typeface="+mn-ea"/>
              </a:rPr>
              <a:t>AABBABBA</a:t>
            </a:r>
            <a:r>
              <a:rPr lang="zh-CN" altLang="en-US" kern="100" dirty="0">
                <a:solidFill>
                  <a:schemeClr val="accent1">
                    <a:lumMod val="50000"/>
                  </a:schemeClr>
                </a:solidFill>
                <a:latin typeface="微软雅黑" charset="0"/>
                <a:ea typeface="微软雅黑" charset="0"/>
                <a:cs typeface="微软雅黑" charset="0"/>
                <a:sym typeface="+mn-ea"/>
              </a:rPr>
              <a:t>形式。 要么是</a:t>
            </a:r>
            <a:r>
              <a:rPr lang="en-US" altLang="zh-CN" kern="100" dirty="0">
                <a:solidFill>
                  <a:schemeClr val="accent1">
                    <a:lumMod val="50000"/>
                  </a:schemeClr>
                </a:solidFill>
                <a:latin typeface="微软雅黑" charset="0"/>
                <a:ea typeface="微软雅黑" charset="0"/>
                <a:cs typeface="微软雅黑" charset="0"/>
                <a:sym typeface="+mn-ea"/>
              </a:rPr>
              <a:t>1100 1001(IEEE 802.3 Convention)</a:t>
            </a:r>
            <a:r>
              <a:rPr lang="zh-CN" altLang="en-US" kern="100" dirty="0">
                <a:solidFill>
                  <a:schemeClr val="accent1">
                    <a:lumMod val="50000"/>
                  </a:schemeClr>
                </a:solidFill>
                <a:latin typeface="微软雅黑" charset="0"/>
                <a:ea typeface="微软雅黑" charset="0"/>
                <a:cs typeface="微软雅黑" charset="0"/>
                <a:sym typeface="+mn-ea"/>
              </a:rPr>
              <a:t>，要么是</a:t>
            </a:r>
            <a:r>
              <a:rPr lang="en-US" altLang="zh-CN" kern="100" dirty="0">
                <a:solidFill>
                  <a:schemeClr val="accent1">
                    <a:lumMod val="50000"/>
                  </a:schemeClr>
                </a:solidFill>
                <a:latin typeface="微软雅黑" charset="0"/>
                <a:ea typeface="微软雅黑" charset="0"/>
                <a:cs typeface="微软雅黑" charset="0"/>
                <a:sym typeface="+mn-ea"/>
              </a:rPr>
              <a:t>0011 0110(G.E. Thomas Convention)</a:t>
            </a:r>
            <a:r>
              <a:rPr lang="zh-CN" altLang="en-US" kern="100" dirty="0">
                <a:solidFill>
                  <a:schemeClr val="accent1">
                    <a:lumMod val="50000"/>
                  </a:schemeClr>
                </a:solidFill>
                <a:latin typeface="微软雅黑" charset="0"/>
                <a:ea typeface="微软雅黑" charset="0"/>
                <a:cs typeface="微软雅黑" charset="0"/>
                <a:sym typeface="+mn-ea"/>
              </a:rPr>
              <a:t>。所以答案选</a:t>
            </a:r>
            <a:r>
              <a:rPr lang="en-US" altLang="zh-CN" kern="100" dirty="0">
                <a:solidFill>
                  <a:schemeClr val="accent1">
                    <a:lumMod val="50000"/>
                  </a:schemeClr>
                </a:solidFill>
                <a:latin typeface="微软雅黑" charset="0"/>
                <a:ea typeface="微软雅黑" charset="0"/>
                <a:cs typeface="微软雅黑" charset="0"/>
                <a:sym typeface="+mn-ea"/>
              </a:rPr>
              <a:t>0011 0110</a:t>
            </a:r>
            <a:r>
              <a:rPr lang="zh-CN" altLang="en-US" kern="100" dirty="0">
                <a:solidFill>
                  <a:schemeClr val="accent1">
                    <a:lumMod val="50000"/>
                  </a:schemeClr>
                </a:solidFill>
                <a:latin typeface="微软雅黑" charset="0"/>
                <a:ea typeface="微软雅黑" charset="0"/>
                <a:cs typeface="微软雅黑" charset="0"/>
                <a:sym typeface="+mn-ea"/>
              </a:rPr>
              <a:t>。</a:t>
            </a:r>
            <a:endParaRPr lang="zh-CN" altLang="en-US" dirty="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答案</a:t>
            </a: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】10 Base-T</a:t>
            </a:r>
            <a:r>
              <a:rPr lang="zh-CN" altLang="en-US" kern="100" dirty="0">
                <a:solidFill>
                  <a:schemeClr val="accent1">
                    <a:lumMod val="50000"/>
                  </a:schemeClr>
                </a:solidFill>
                <a:latin typeface="微软雅黑" charset="0"/>
                <a:ea typeface="微软雅黑" charset="0"/>
                <a:cs typeface="微软雅黑" charset="0"/>
                <a:sym typeface="+mn-ea"/>
              </a:rPr>
              <a:t>是传统以太网</a:t>
            </a:r>
            <a:r>
              <a:rPr lang="en-US" altLang="zh-CN" kern="100" dirty="0">
                <a:solidFill>
                  <a:schemeClr val="accent1">
                    <a:lumMod val="50000"/>
                  </a:schemeClr>
                </a:solidFill>
                <a:latin typeface="微软雅黑" charset="0"/>
                <a:ea typeface="微软雅黑" charset="0"/>
                <a:cs typeface="微软雅黑" charset="0"/>
                <a:sym typeface="+mn-ea"/>
              </a:rPr>
              <a:t>IEEE 802.3</a:t>
            </a:r>
            <a:r>
              <a:rPr lang="zh-CN" altLang="en-US" kern="100" dirty="0">
                <a:solidFill>
                  <a:schemeClr val="accent1">
                    <a:lumMod val="50000"/>
                  </a:schemeClr>
                </a:solidFill>
                <a:latin typeface="微软雅黑" charset="0"/>
                <a:ea typeface="微软雅黑" charset="0"/>
                <a:cs typeface="微软雅黑" charset="0"/>
                <a:sym typeface="+mn-ea"/>
              </a:rPr>
              <a:t>，使用的是曼彻斯特编码。所以这个波形代表的比特串应该符合</a:t>
            </a:r>
            <a:r>
              <a:rPr lang="en-US" altLang="zh-CN" kern="100" dirty="0">
                <a:solidFill>
                  <a:schemeClr val="accent1">
                    <a:lumMod val="50000"/>
                  </a:schemeClr>
                </a:solidFill>
                <a:latin typeface="微软雅黑" charset="0"/>
                <a:ea typeface="微软雅黑" charset="0"/>
                <a:cs typeface="微软雅黑" charset="0"/>
                <a:sym typeface="+mn-ea"/>
              </a:rPr>
              <a:t>AABBABBA</a:t>
            </a:r>
            <a:r>
              <a:rPr lang="zh-CN" altLang="en-US" kern="100" dirty="0">
                <a:solidFill>
                  <a:schemeClr val="accent1">
                    <a:lumMod val="50000"/>
                  </a:schemeClr>
                </a:solidFill>
                <a:latin typeface="微软雅黑" charset="0"/>
                <a:ea typeface="微软雅黑" charset="0"/>
                <a:cs typeface="微软雅黑" charset="0"/>
                <a:sym typeface="+mn-ea"/>
              </a:rPr>
              <a:t>形式。 要么是</a:t>
            </a:r>
            <a:r>
              <a:rPr lang="en-US" altLang="zh-CN" kern="100" dirty="0">
                <a:solidFill>
                  <a:schemeClr val="accent1">
                    <a:lumMod val="50000"/>
                  </a:schemeClr>
                </a:solidFill>
                <a:latin typeface="微软雅黑" charset="0"/>
                <a:ea typeface="微软雅黑" charset="0"/>
                <a:cs typeface="微软雅黑" charset="0"/>
                <a:sym typeface="+mn-ea"/>
              </a:rPr>
              <a:t>1100 1001(IEEE 802.3 Convention)</a:t>
            </a:r>
            <a:r>
              <a:rPr lang="zh-CN" altLang="en-US" kern="100" dirty="0">
                <a:solidFill>
                  <a:schemeClr val="accent1">
                    <a:lumMod val="50000"/>
                  </a:schemeClr>
                </a:solidFill>
                <a:latin typeface="微软雅黑" charset="0"/>
                <a:ea typeface="微软雅黑" charset="0"/>
                <a:cs typeface="微软雅黑" charset="0"/>
                <a:sym typeface="+mn-ea"/>
              </a:rPr>
              <a:t>，要么是</a:t>
            </a:r>
            <a:r>
              <a:rPr lang="en-US" altLang="zh-CN" kern="100" dirty="0">
                <a:solidFill>
                  <a:schemeClr val="accent1">
                    <a:lumMod val="50000"/>
                  </a:schemeClr>
                </a:solidFill>
                <a:latin typeface="微软雅黑" charset="0"/>
                <a:ea typeface="微软雅黑" charset="0"/>
                <a:cs typeface="微软雅黑" charset="0"/>
                <a:sym typeface="+mn-ea"/>
              </a:rPr>
              <a:t>0011 0110(G.E. Thomas Convention)</a:t>
            </a:r>
            <a:r>
              <a:rPr lang="zh-CN" altLang="en-US" kern="100" dirty="0">
                <a:solidFill>
                  <a:schemeClr val="accent1">
                    <a:lumMod val="50000"/>
                  </a:schemeClr>
                </a:solidFill>
                <a:latin typeface="微软雅黑" charset="0"/>
                <a:ea typeface="微软雅黑" charset="0"/>
                <a:cs typeface="微软雅黑" charset="0"/>
                <a:sym typeface="+mn-ea"/>
              </a:rPr>
              <a:t>。所以答案选</a:t>
            </a:r>
            <a:r>
              <a:rPr lang="en-US" altLang="zh-CN" kern="100" dirty="0">
                <a:solidFill>
                  <a:schemeClr val="accent1">
                    <a:lumMod val="50000"/>
                  </a:schemeClr>
                </a:solidFill>
                <a:latin typeface="微软雅黑" charset="0"/>
                <a:ea typeface="微软雅黑" charset="0"/>
                <a:cs typeface="微软雅黑" charset="0"/>
                <a:sym typeface="+mn-ea"/>
              </a:rPr>
              <a:t>0011 0110</a:t>
            </a:r>
            <a:r>
              <a:rPr lang="zh-CN" altLang="en-US" kern="100" dirty="0">
                <a:solidFill>
                  <a:schemeClr val="accent1">
                    <a:lumMod val="50000"/>
                  </a:schemeClr>
                </a:solidFill>
                <a:latin typeface="微软雅黑" charset="0"/>
                <a:ea typeface="微软雅黑" charset="0"/>
                <a:cs typeface="微软雅黑" charset="0"/>
                <a:sym typeface="+mn-ea"/>
              </a:rPr>
              <a:t>。</a:t>
            </a:r>
            <a:endParaRPr lang="zh-CN" altLang="en-US" dirty="0"/>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35.D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不进行分组时，发送一个报文的时延是</a:t>
            </a:r>
            <a:r>
              <a:rPr lang="en-US" altLang="zh-CN" sz="1200" b="0" i="0" kern="1200" dirty="0">
                <a:solidFill>
                  <a:schemeClr val="tx1"/>
                </a:solidFill>
                <a:effectLst/>
                <a:latin typeface="+mn-lt"/>
                <a:ea typeface="+mn-ea"/>
                <a:cs typeface="+mn-cs"/>
              </a:rPr>
              <a:t>8Mb/10Mb/s=800ms</a:t>
            </a:r>
            <a:r>
              <a:rPr lang="zh-CN" altLang="en-US" sz="1200" b="0" i="0" kern="1200" dirty="0">
                <a:solidFill>
                  <a:schemeClr val="tx1"/>
                </a:solidFill>
                <a:effectLst/>
                <a:latin typeface="+mn-lt"/>
                <a:ea typeface="+mn-ea"/>
                <a:cs typeface="+mn-cs"/>
              </a:rPr>
              <a:t>，在接收端接收此报文 件的时延也是</a:t>
            </a:r>
            <a:r>
              <a:rPr lang="en-US" altLang="zh-CN" sz="1200" b="0" i="0" kern="1200" dirty="0">
                <a:solidFill>
                  <a:schemeClr val="tx1"/>
                </a:solidFill>
                <a:effectLst/>
                <a:latin typeface="+mn-lt"/>
                <a:ea typeface="+mn-ea"/>
                <a:cs typeface="+mn-cs"/>
              </a:rPr>
              <a:t>800ms</a:t>
            </a:r>
            <a:r>
              <a:rPr lang="zh-CN" altLang="en-US" sz="1200" b="0" i="0" kern="1200" dirty="0">
                <a:solidFill>
                  <a:schemeClr val="tx1"/>
                </a:solidFill>
                <a:effectLst/>
                <a:latin typeface="+mn-lt"/>
                <a:ea typeface="+mn-ea"/>
                <a:cs typeface="+mn-cs"/>
              </a:rPr>
              <a:t>，共计</a:t>
            </a:r>
            <a:r>
              <a:rPr lang="en-US" altLang="zh-CN" sz="1200" b="0" i="0" kern="1200" dirty="0">
                <a:solidFill>
                  <a:schemeClr val="tx1"/>
                </a:solidFill>
                <a:effectLst/>
                <a:latin typeface="+mn-lt"/>
                <a:ea typeface="+mn-ea"/>
                <a:cs typeface="+mn-cs"/>
              </a:rPr>
              <a:t>1600ms</a:t>
            </a:r>
            <a:r>
              <a:rPr lang="zh-CN" altLang="en-US" sz="1200" b="0" i="0" kern="1200" dirty="0">
                <a:solidFill>
                  <a:schemeClr val="tx1"/>
                </a:solidFill>
                <a:effectLst/>
                <a:latin typeface="+mn-lt"/>
                <a:ea typeface="+mn-ea"/>
                <a:cs typeface="+mn-cs"/>
              </a:rPr>
              <a:t>。进行分组后，发送一个报文的时延是 </a:t>
            </a:r>
            <a:r>
              <a:rPr lang="en-US" altLang="zh-CN" sz="1200" b="0" i="0" kern="1200" dirty="0">
                <a:solidFill>
                  <a:schemeClr val="tx1"/>
                </a:solidFill>
                <a:effectLst/>
                <a:latin typeface="+mn-lt"/>
                <a:ea typeface="+mn-ea"/>
                <a:cs typeface="+mn-cs"/>
              </a:rPr>
              <a:t>10 kb/10Mb/s=1ms</a:t>
            </a:r>
            <a:r>
              <a:rPr lang="zh-CN" altLang="en-US" sz="1200" b="0" i="0" kern="1200" dirty="0">
                <a:solidFill>
                  <a:schemeClr val="tx1"/>
                </a:solidFill>
                <a:effectLst/>
                <a:latin typeface="+mn-lt"/>
                <a:ea typeface="+mn-ea"/>
                <a:cs typeface="+mn-cs"/>
              </a:rPr>
              <a:t>，接收一个报文的时延也是</a:t>
            </a:r>
            <a:r>
              <a:rPr lang="en-US" altLang="zh-CN" sz="1200" b="0" i="0" kern="1200" dirty="0" err="1">
                <a:solidFill>
                  <a:schemeClr val="tx1"/>
                </a:solidFill>
                <a:effectLst/>
                <a:latin typeface="+mn-lt"/>
                <a:ea typeface="+mn-ea"/>
                <a:cs typeface="+mn-cs"/>
              </a:rPr>
              <a:t>ms</a:t>
            </a:r>
            <a:r>
              <a:rPr lang="zh-CN" altLang="en-US" sz="1200" b="0" i="0" kern="1200" dirty="0">
                <a:solidFill>
                  <a:schemeClr val="tx1"/>
                </a:solidFill>
                <a:effectLst/>
                <a:latin typeface="+mn-lt"/>
                <a:ea typeface="+mn-ea"/>
                <a:cs typeface="+mn-cs"/>
              </a:rPr>
              <a:t>，但是在发送第二个报文时，第一个报文 已经开始接收。共计有 </a:t>
            </a:r>
            <a:r>
              <a:rPr lang="en-US" altLang="zh-CN" sz="1200" b="0" i="0" kern="1200" dirty="0">
                <a:solidFill>
                  <a:schemeClr val="tx1"/>
                </a:solidFill>
                <a:effectLst/>
                <a:latin typeface="+mn-lt"/>
                <a:ea typeface="+mn-ea"/>
                <a:cs typeface="+mn-cs"/>
              </a:rPr>
              <a:t>800 </a:t>
            </a:r>
            <a:r>
              <a:rPr lang="zh-CN" altLang="en-US" sz="1200" b="0" i="0" kern="1200" dirty="0">
                <a:solidFill>
                  <a:schemeClr val="tx1"/>
                </a:solidFill>
                <a:effectLst/>
                <a:latin typeface="+mn-lt"/>
                <a:ea typeface="+mn-ea"/>
                <a:cs typeface="+mn-cs"/>
              </a:rPr>
              <a:t>个分组，总时间为 </a:t>
            </a:r>
            <a:r>
              <a:rPr lang="en-US" altLang="zh-CN" sz="1200" b="0" i="0" kern="1200" dirty="0">
                <a:solidFill>
                  <a:schemeClr val="tx1"/>
                </a:solidFill>
                <a:effectLst/>
                <a:latin typeface="+mn-lt"/>
                <a:ea typeface="+mn-ea"/>
                <a:cs typeface="+mn-cs"/>
              </a:rPr>
              <a:t>801 </a:t>
            </a:r>
            <a:r>
              <a:rPr lang="en-US" altLang="zh-CN" sz="1200" b="0" i="0" kern="1200" dirty="0" err="1">
                <a:solidFill>
                  <a:schemeClr val="tx1"/>
                </a:solidFill>
                <a:effectLst/>
                <a:latin typeface="+mn-lt"/>
                <a:ea typeface="+mn-ea"/>
                <a:cs typeface="+mn-cs"/>
              </a:rPr>
              <a:t>ms</a:t>
            </a:r>
            <a:endParaRPr lang="zh-CN" altLang="en-US" dirty="0"/>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36.B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介质访向控制协议中能够发生冲突的是 </a:t>
            </a:r>
            <a:r>
              <a:rPr lang="en-US" altLang="zh-CN" sz="1200" b="0" i="0" kern="1200" dirty="0">
                <a:solidFill>
                  <a:schemeClr val="tx1"/>
                </a:solidFill>
                <a:effectLst/>
                <a:latin typeface="+mn-lt"/>
                <a:ea typeface="+mn-ea"/>
                <a:cs typeface="+mn-cs"/>
              </a:rPr>
              <a:t>CSMA </a:t>
            </a:r>
            <a:r>
              <a:rPr lang="zh-CN" altLang="en-US" sz="1200" b="0" i="0" kern="1200" dirty="0">
                <a:solidFill>
                  <a:schemeClr val="tx1"/>
                </a:solidFill>
                <a:effectLst/>
                <a:latin typeface="+mn-lt"/>
                <a:ea typeface="+mn-ea"/>
                <a:cs typeface="+mn-cs"/>
              </a:rPr>
              <a:t>协议，答案为</a:t>
            </a:r>
            <a:r>
              <a:rPr lang="en-US" altLang="zh-CN" sz="1200" b="0" i="0" kern="1200" dirty="0">
                <a:solidFill>
                  <a:schemeClr val="tx1"/>
                </a:solidFill>
                <a:effectLst/>
                <a:latin typeface="+mn-lt"/>
                <a:ea typeface="+mn-ea"/>
                <a:cs typeface="+mn-cs"/>
              </a:rPr>
              <a:t>B</a:t>
            </a:r>
          </a:p>
          <a:p>
            <a:r>
              <a:rPr lang="zh-CN" altLang="en-US" kern="100" dirty="0">
                <a:solidFill>
                  <a:schemeClr val="accent1">
                    <a:lumMod val="50000"/>
                  </a:schemeClr>
                </a:solidFill>
                <a:latin typeface="微软雅黑" charset="0"/>
                <a:ea typeface="微软雅黑" charset="0"/>
                <a:cs typeface="微软雅黑" charset="0"/>
                <a:sym typeface="+mn-ea"/>
              </a:rPr>
              <a:t>答案</a:t>
            </a: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 CDMA(Code Division Multiplex Access)</a:t>
            </a:r>
            <a:r>
              <a:rPr lang="zh-CN" altLang="en-US" kern="100" dirty="0">
                <a:solidFill>
                  <a:schemeClr val="accent1">
                    <a:lumMod val="50000"/>
                  </a:schemeClr>
                </a:solidFill>
                <a:latin typeface="微软雅黑" charset="0"/>
                <a:ea typeface="微软雅黑" charset="0"/>
                <a:cs typeface="微软雅黑" charset="0"/>
                <a:sym typeface="+mn-ea"/>
              </a:rPr>
              <a:t>：码分多址 </a:t>
            </a:r>
            <a:r>
              <a:rPr lang="en-US" altLang="zh-CN" kern="100" dirty="0">
                <a:solidFill>
                  <a:schemeClr val="accent1">
                    <a:lumMod val="50000"/>
                  </a:schemeClr>
                </a:solidFill>
                <a:latin typeface="微软雅黑" charset="0"/>
                <a:ea typeface="微软雅黑" charset="0"/>
                <a:cs typeface="微软雅黑" charset="0"/>
                <a:sym typeface="+mn-ea"/>
              </a:rPr>
              <a:t>CSMA(Carrier Sense Multiple Access)</a:t>
            </a:r>
            <a:r>
              <a:rPr lang="zh-CN" altLang="en-US" kern="100" dirty="0">
                <a:solidFill>
                  <a:schemeClr val="accent1">
                    <a:lumMod val="50000"/>
                  </a:schemeClr>
                </a:solidFill>
                <a:latin typeface="微软雅黑" charset="0"/>
                <a:ea typeface="微软雅黑" charset="0"/>
                <a:cs typeface="微软雅黑" charset="0"/>
                <a:sym typeface="+mn-ea"/>
              </a:rPr>
              <a:t>：载波侦听多路访问 </a:t>
            </a:r>
            <a:r>
              <a:rPr lang="en-US" altLang="zh-CN" kern="100" dirty="0">
                <a:solidFill>
                  <a:schemeClr val="accent1">
                    <a:lumMod val="50000"/>
                  </a:schemeClr>
                </a:solidFill>
                <a:latin typeface="微软雅黑" charset="0"/>
                <a:ea typeface="微软雅黑" charset="0"/>
                <a:cs typeface="微软雅黑" charset="0"/>
                <a:sym typeface="+mn-ea"/>
              </a:rPr>
              <a:t>TDMA(Time Division Multiple Access)</a:t>
            </a:r>
            <a:r>
              <a:rPr lang="zh-CN" altLang="en-US" kern="100" dirty="0">
                <a:solidFill>
                  <a:schemeClr val="accent1">
                    <a:lumMod val="50000"/>
                  </a:schemeClr>
                </a:solidFill>
                <a:latin typeface="微软雅黑" charset="0"/>
                <a:ea typeface="微软雅黑" charset="0"/>
                <a:cs typeface="微软雅黑" charset="0"/>
                <a:sym typeface="+mn-ea"/>
              </a:rPr>
              <a:t>：时分多址 </a:t>
            </a:r>
            <a:r>
              <a:rPr lang="en-US" altLang="zh-CN" kern="100" dirty="0">
                <a:solidFill>
                  <a:schemeClr val="accent1">
                    <a:lumMod val="50000"/>
                  </a:schemeClr>
                </a:solidFill>
                <a:latin typeface="微软雅黑" charset="0"/>
                <a:ea typeface="微软雅黑" charset="0"/>
                <a:cs typeface="微软雅黑" charset="0"/>
                <a:sym typeface="+mn-ea"/>
              </a:rPr>
              <a:t>FDMA(Frequency Division Multiple Access)</a:t>
            </a:r>
            <a:r>
              <a:rPr lang="zh-CN" altLang="en-US" kern="100" dirty="0">
                <a:solidFill>
                  <a:schemeClr val="accent1">
                    <a:lumMod val="50000"/>
                  </a:schemeClr>
                </a:solidFill>
                <a:latin typeface="微软雅黑" charset="0"/>
                <a:ea typeface="微软雅黑" charset="0"/>
                <a:cs typeface="微软雅黑" charset="0"/>
                <a:sym typeface="+mn-ea"/>
              </a:rPr>
              <a:t>：频分多址 </a:t>
            </a:r>
            <a:r>
              <a:rPr lang="en-US" altLang="zh-CN" kern="100" dirty="0">
                <a:solidFill>
                  <a:schemeClr val="accent1">
                    <a:lumMod val="50000"/>
                  </a:schemeClr>
                </a:solidFill>
                <a:latin typeface="微软雅黑" charset="0"/>
                <a:ea typeface="微软雅黑" charset="0"/>
                <a:cs typeface="微软雅黑" charset="0"/>
                <a:sym typeface="+mn-ea"/>
              </a:rPr>
              <a:t>TDMA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FDMA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CDMA</a:t>
            </a:r>
            <a:r>
              <a:rPr lang="zh-CN" altLang="en-US" kern="100" dirty="0">
                <a:solidFill>
                  <a:schemeClr val="accent1">
                    <a:lumMod val="50000"/>
                  </a:schemeClr>
                </a:solidFill>
                <a:latin typeface="微软雅黑" charset="0"/>
                <a:ea typeface="微软雅黑" charset="0"/>
                <a:cs typeface="微软雅黑" charset="0"/>
                <a:sym typeface="+mn-ea"/>
              </a:rPr>
              <a:t>属于信道复用技术； 可能发生冲突的只能是</a:t>
            </a:r>
            <a:r>
              <a:rPr lang="en-US" altLang="zh-CN" kern="100" dirty="0">
                <a:solidFill>
                  <a:schemeClr val="accent1">
                    <a:lumMod val="50000"/>
                  </a:schemeClr>
                </a:solidFill>
                <a:latin typeface="微软雅黑" charset="0"/>
                <a:ea typeface="微软雅黑" charset="0"/>
                <a:cs typeface="微软雅黑" charset="0"/>
                <a:sym typeface="+mn-ea"/>
              </a:rPr>
              <a:t>CSMA</a:t>
            </a:r>
            <a:r>
              <a:rPr lang="zh-CN" altLang="en-US" kern="100" dirty="0">
                <a:solidFill>
                  <a:schemeClr val="accent1">
                    <a:lumMod val="50000"/>
                  </a:schemeClr>
                </a:solidFill>
                <a:latin typeface="微软雅黑" charset="0"/>
                <a:ea typeface="微软雅黑" charset="0"/>
                <a:cs typeface="微软雅黑" charset="0"/>
                <a:sym typeface="+mn-ea"/>
              </a:rPr>
              <a:t>（比如：</a:t>
            </a:r>
            <a:r>
              <a:rPr lang="en-US" altLang="zh-CN" kern="100" dirty="0">
                <a:solidFill>
                  <a:schemeClr val="accent1">
                    <a:lumMod val="50000"/>
                  </a:schemeClr>
                </a:solidFill>
                <a:latin typeface="微软雅黑" charset="0"/>
                <a:ea typeface="微软雅黑" charset="0"/>
                <a:cs typeface="微软雅黑" charset="0"/>
                <a:sym typeface="+mn-ea"/>
              </a:rPr>
              <a:t>CSMA/CD</a:t>
            </a:r>
            <a:r>
              <a:rPr lang="zh-CN" altLang="en-US" kern="100" dirty="0">
                <a:solidFill>
                  <a:schemeClr val="accent1">
                    <a:lumMod val="50000"/>
                  </a:schemeClr>
                </a:solidFill>
                <a:latin typeface="微软雅黑" charset="0"/>
                <a:ea typeface="微软雅黑" charset="0"/>
                <a:cs typeface="微软雅黑" charset="0"/>
                <a:sym typeface="+mn-ea"/>
              </a:rPr>
              <a:t>）。</a:t>
            </a:r>
            <a:endParaRPr lang="zh-CN" altLang="en-US" dirty="0"/>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37.A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:HDLC </a:t>
            </a:r>
            <a:r>
              <a:rPr lang="zh-CN" altLang="en-US" sz="1200" b="0" i="0" kern="1200" dirty="0">
                <a:solidFill>
                  <a:schemeClr val="tx1"/>
                </a:solidFill>
                <a:effectLst/>
                <a:latin typeface="+mn-lt"/>
                <a:ea typeface="+mn-ea"/>
                <a:cs typeface="+mn-cs"/>
              </a:rPr>
              <a:t>协议对比特串进行组帧时，</a:t>
            </a:r>
            <a:r>
              <a:rPr lang="en-US" altLang="zh-CN" sz="1200" b="0" i="0" kern="1200" dirty="0">
                <a:solidFill>
                  <a:schemeClr val="tx1"/>
                </a:solidFill>
                <a:effectLst/>
                <a:latin typeface="+mn-lt"/>
                <a:ea typeface="+mn-ea"/>
                <a:cs typeface="+mn-cs"/>
              </a:rPr>
              <a:t>HDLC </a:t>
            </a:r>
            <a:r>
              <a:rPr lang="zh-CN" altLang="en-US" sz="1200" b="0" i="0" kern="1200" dirty="0">
                <a:solidFill>
                  <a:schemeClr val="tx1"/>
                </a:solidFill>
                <a:effectLst/>
                <a:latin typeface="+mn-lt"/>
                <a:ea typeface="+mn-ea"/>
                <a:cs typeface="+mn-cs"/>
              </a:rPr>
              <a:t>数据帧以位模式 </a:t>
            </a:r>
            <a:r>
              <a:rPr lang="en-US" altLang="zh-CN" sz="1200" b="0" i="0" kern="1200" dirty="0">
                <a:solidFill>
                  <a:schemeClr val="tx1"/>
                </a:solidFill>
                <a:effectLst/>
                <a:latin typeface="+mn-lt"/>
                <a:ea typeface="+mn-ea"/>
                <a:cs typeface="+mn-cs"/>
              </a:rPr>
              <a:t>0111 1110 </a:t>
            </a:r>
            <a:r>
              <a:rPr lang="zh-CN" altLang="en-US" sz="1200" b="0" i="0" kern="1200" dirty="0">
                <a:solidFill>
                  <a:schemeClr val="tx1"/>
                </a:solidFill>
                <a:effectLst/>
                <a:latin typeface="+mn-lt"/>
                <a:ea typeface="+mn-ea"/>
                <a:cs typeface="+mn-cs"/>
              </a:rPr>
              <a:t>标识每一个帧的 开始和结束，因此在帧数据中凡是出现了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个连续的位“</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的时候，就会在输出的位流中 填充一个“</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。所以答案为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C。【解析】根据奈奎斯特定理，最大数据传输速率＝ 2Wlog&lt;sub&gt;2&lt;/sub&gt; V, 4 个幅值的 ASK 调制说明</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有 4 个相位， 将 V=4 代入，得 800kbps。</a:t>
            </a: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直通交换方式是指以太网交换机可以在各端口间交换数据。它在输入端口检测到一 个数据包时，检查该包的包头，获取包的目的地址，启动内部的动态查找表转换成相应的 输出端口，在输入与输出交叉处接通，把数据包直通到相应的端口，实现交换功能。通常 情况下，直通交换方式只检查数据包的包头即前 </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个字节，由于不需要考虑前导码，只需 要检测目的地址的</a:t>
            </a:r>
            <a:r>
              <a:rPr lang="en-US" altLang="zh-CN" sz="1200" b="0" i="0" kern="1200" dirty="0">
                <a:solidFill>
                  <a:schemeClr val="tx1"/>
                </a:solidFill>
                <a:effectLst/>
                <a:latin typeface="+mn-lt"/>
                <a:ea typeface="+mn-ea"/>
                <a:cs typeface="+mn-cs"/>
              </a:rPr>
              <a:t>6B</a:t>
            </a:r>
            <a:r>
              <a:rPr lang="zh-CN" altLang="en-US" sz="1200" b="0" i="0" kern="1200" dirty="0">
                <a:solidFill>
                  <a:schemeClr val="tx1"/>
                </a:solidFill>
                <a:effectLst/>
                <a:latin typeface="+mn-lt"/>
                <a:ea typeface="+mn-ea"/>
                <a:cs typeface="+mn-cs"/>
              </a:rPr>
              <a:t>，所以最短的传输延迟是</a:t>
            </a:r>
            <a:r>
              <a:rPr lang="en-US" altLang="zh-CN" sz="1200" b="0" i="0" kern="1200" dirty="0">
                <a:solidFill>
                  <a:schemeClr val="tx1"/>
                </a:solidFill>
                <a:effectLst/>
                <a:latin typeface="+mn-lt"/>
                <a:ea typeface="+mn-ea"/>
                <a:cs typeface="+mn-cs"/>
              </a:rPr>
              <a:t>048us</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39.B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若甲收到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个来自乙的</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段，该段的序号</a:t>
            </a:r>
            <a:r>
              <a:rPr lang="en-US" altLang="zh-CN" sz="1200" b="0" i="0" kern="1200" dirty="0">
                <a:solidFill>
                  <a:schemeClr val="tx1"/>
                </a:solidFill>
                <a:effectLst/>
                <a:latin typeface="+mn-lt"/>
                <a:ea typeface="+mn-ea"/>
                <a:cs typeface="+mn-cs"/>
              </a:rPr>
              <a:t>seq=1913</a:t>
            </a:r>
            <a:r>
              <a:rPr lang="zh-CN" altLang="en-US" sz="1200" b="0" i="0" kern="1200" dirty="0">
                <a:solidFill>
                  <a:schemeClr val="tx1"/>
                </a:solidFill>
                <a:effectLst/>
                <a:latin typeface="+mn-lt"/>
                <a:ea typeface="+mn-ea"/>
                <a:cs typeface="+mn-cs"/>
              </a:rPr>
              <a:t>、确认序号</a:t>
            </a:r>
            <a:r>
              <a:rPr lang="en-US" altLang="zh-CN" sz="1200" b="0" i="0" kern="1200" dirty="0">
                <a:solidFill>
                  <a:schemeClr val="tx1"/>
                </a:solidFill>
                <a:effectLst/>
                <a:latin typeface="+mn-lt"/>
                <a:ea typeface="+mn-ea"/>
                <a:cs typeface="+mn-cs"/>
              </a:rPr>
              <a:t>ack=2046</a:t>
            </a:r>
            <a:r>
              <a:rPr lang="zh-CN" altLang="en-US" sz="1200" b="0" i="0" kern="1200" dirty="0">
                <a:solidFill>
                  <a:schemeClr val="tx1"/>
                </a:solidFill>
                <a:effectLst/>
                <a:latin typeface="+mn-lt"/>
                <a:ea typeface="+mn-ea"/>
                <a:cs typeface="+mn-cs"/>
              </a:rPr>
              <a:t>、有效 载荷为</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字节，则甲立即发送给乙的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段的序号 </a:t>
            </a:r>
            <a:r>
              <a:rPr lang="en-US" altLang="zh-CN" sz="1200" b="0" i="0" kern="1200" dirty="0" err="1">
                <a:solidFill>
                  <a:schemeClr val="tx1"/>
                </a:solidFill>
                <a:effectLst/>
                <a:latin typeface="+mn-lt"/>
                <a:ea typeface="+mn-ea"/>
                <a:cs typeface="+mn-cs"/>
              </a:rPr>
              <a:t>seql</a:t>
            </a:r>
            <a:r>
              <a:rPr lang="en-US" altLang="zh-CN" sz="1200" b="0" i="0" kern="1200" dirty="0">
                <a:solidFill>
                  <a:schemeClr val="tx1"/>
                </a:solidFill>
                <a:effectLst/>
                <a:latin typeface="+mn-lt"/>
                <a:ea typeface="+mn-ea"/>
                <a:cs typeface="+mn-cs"/>
              </a:rPr>
              <a:t>=ack=2046 </a:t>
            </a:r>
            <a:r>
              <a:rPr lang="zh-CN" altLang="en-US" sz="1200" b="0" i="0" kern="1200" dirty="0">
                <a:solidFill>
                  <a:schemeClr val="tx1"/>
                </a:solidFill>
                <a:effectLst/>
                <a:latin typeface="+mn-lt"/>
                <a:ea typeface="+mn-ea"/>
                <a:cs typeface="+mn-cs"/>
              </a:rPr>
              <a:t>和确认序号 </a:t>
            </a:r>
            <a:r>
              <a:rPr lang="en-US" altLang="zh-CN" sz="1200" b="0" i="0" kern="1200" dirty="0" err="1">
                <a:solidFill>
                  <a:schemeClr val="tx1"/>
                </a:solidFill>
                <a:effectLst/>
                <a:latin typeface="+mn-lt"/>
                <a:ea typeface="+mn-ea"/>
                <a:cs typeface="+mn-cs"/>
              </a:rPr>
              <a:t>ackl</a:t>
            </a:r>
            <a:r>
              <a:rPr lang="en-US" altLang="zh-CN" sz="1200" b="0" i="0" kern="1200" dirty="0">
                <a:solidFill>
                  <a:schemeClr val="tx1"/>
                </a:solidFill>
                <a:effectLst/>
                <a:latin typeface="+mn-lt"/>
                <a:ea typeface="+mn-ea"/>
                <a:cs typeface="+mn-cs"/>
              </a:rPr>
              <a:t>=seq+100=2013</a:t>
            </a:r>
            <a:r>
              <a:rPr lang="zh-CN" altLang="en-US" sz="1200" b="0" i="0" kern="1200" dirty="0">
                <a:solidFill>
                  <a:schemeClr val="tx1"/>
                </a:solidFill>
                <a:effectLst/>
                <a:latin typeface="+mn-lt"/>
                <a:ea typeface="+mn-ea"/>
                <a:cs typeface="+mn-cs"/>
              </a:rPr>
              <a:t>，答案为</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答案</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如果快速做选择提的话，可以从如下角度入手：</a:t>
            </a:r>
            <a:r>
              <a:rPr lang="en-US" altLang="zh-CN" kern="100" dirty="0">
                <a:solidFill>
                  <a:schemeClr val="accent1">
                    <a:lumMod val="50000"/>
                  </a:schemeClr>
                </a:solidFill>
                <a:latin typeface="微软雅黑" charset="0"/>
                <a:ea typeface="微软雅黑" charset="0"/>
                <a:cs typeface="微软雅黑" charset="0"/>
                <a:sym typeface="+mn-ea"/>
              </a:rPr>
              <a:t>Ⅳ</a:t>
            </a:r>
            <a:r>
              <a:rPr lang="zh-CN" altLang="en-US" kern="100" dirty="0">
                <a:solidFill>
                  <a:schemeClr val="accent1">
                    <a:lumMod val="50000"/>
                  </a:schemeClr>
                </a:solidFill>
                <a:latin typeface="微软雅黑" charset="0"/>
                <a:ea typeface="微软雅黑" charset="0"/>
                <a:cs typeface="微软雅黑" charset="0"/>
                <a:sym typeface="+mn-ea"/>
              </a:rPr>
              <a:t>从邮件服务器向用户代理发送邮件是接收邮件，接收邮件不使用</a:t>
            </a:r>
            <a:r>
              <a:rPr lang="en-US" altLang="zh-CN" kern="100" dirty="0">
                <a:solidFill>
                  <a:schemeClr val="accent1">
                    <a:lumMod val="50000"/>
                  </a:schemeClr>
                </a:solidFill>
                <a:latin typeface="微软雅黑" charset="0"/>
                <a:ea typeface="微软雅黑" charset="0"/>
                <a:cs typeface="微软雅黑" charset="0"/>
                <a:sym typeface="+mn-ea"/>
              </a:rPr>
              <a:t>SMTP</a:t>
            </a:r>
            <a:r>
              <a:rPr lang="zh-CN" altLang="en-US" kern="100" dirty="0">
                <a:solidFill>
                  <a:schemeClr val="accent1">
                    <a:lumMod val="50000"/>
                  </a:schemeClr>
                </a:solidFill>
                <a:latin typeface="微软雅黑" charset="0"/>
                <a:ea typeface="微软雅黑" charset="0"/>
                <a:cs typeface="微软雅黑" charset="0"/>
                <a:sym typeface="+mn-ea"/>
              </a:rPr>
              <a:t>，所以</a:t>
            </a:r>
            <a:r>
              <a:rPr lang="en-US" altLang="zh-CN" kern="100" dirty="0">
                <a:solidFill>
                  <a:schemeClr val="accent1">
                    <a:lumMod val="50000"/>
                  </a:schemeClr>
                </a:solidFill>
                <a:latin typeface="微软雅黑" charset="0"/>
                <a:ea typeface="微软雅黑" charset="0"/>
                <a:cs typeface="微软雅黑" charset="0"/>
                <a:sym typeface="+mn-ea"/>
              </a:rPr>
              <a:t>Ⅳ</a:t>
            </a:r>
            <a:r>
              <a:rPr lang="zh-CN" altLang="en-US" kern="100" dirty="0">
                <a:solidFill>
                  <a:schemeClr val="accent1">
                    <a:lumMod val="50000"/>
                  </a:schemeClr>
                </a:solidFill>
                <a:latin typeface="微软雅黑" charset="0"/>
                <a:ea typeface="微软雅黑" charset="0"/>
                <a:cs typeface="微软雅黑" charset="0"/>
                <a:sym typeface="+mn-ea"/>
              </a:rPr>
              <a:t>错误（接收邮件一般使用</a:t>
            </a:r>
            <a:r>
              <a:rPr lang="en-US" altLang="zh-CN" kern="100" dirty="0">
                <a:solidFill>
                  <a:schemeClr val="accent1">
                    <a:lumMod val="50000"/>
                  </a:schemeClr>
                </a:solidFill>
                <a:latin typeface="微软雅黑" charset="0"/>
                <a:ea typeface="微软雅黑" charset="0"/>
                <a:cs typeface="微软雅黑" charset="0"/>
                <a:sym typeface="+mn-ea"/>
              </a:rPr>
              <a:t>POP3</a:t>
            </a:r>
            <a:r>
              <a:rPr lang="zh-CN" altLang="en-US" kern="100" dirty="0">
                <a:solidFill>
                  <a:schemeClr val="accent1">
                    <a:lumMod val="50000"/>
                  </a:schemeClr>
                </a:solidFill>
                <a:latin typeface="微软雅黑" charset="0"/>
                <a:ea typeface="微软雅黑" charset="0"/>
                <a:cs typeface="微软雅黑" charset="0"/>
                <a:sym typeface="+mn-ea"/>
              </a:rPr>
              <a:t>）。不包含</a:t>
            </a:r>
            <a:r>
              <a:rPr lang="en-US" altLang="zh-CN" kern="100" dirty="0">
                <a:solidFill>
                  <a:schemeClr val="accent1">
                    <a:lumMod val="50000"/>
                  </a:schemeClr>
                </a:solidFill>
                <a:latin typeface="微软雅黑" charset="0"/>
                <a:ea typeface="微软雅黑" charset="0"/>
                <a:cs typeface="微软雅黑" charset="0"/>
                <a:sym typeface="+mn-ea"/>
              </a:rPr>
              <a:t>Ⅳ</a:t>
            </a:r>
            <a:r>
              <a:rPr lang="zh-CN" altLang="en-US" kern="100" dirty="0">
                <a:solidFill>
                  <a:schemeClr val="accent1">
                    <a:lumMod val="50000"/>
                  </a:schemeClr>
                </a:solidFill>
                <a:latin typeface="微软雅黑" charset="0"/>
                <a:ea typeface="微软雅黑" charset="0"/>
                <a:cs typeface="微软雅黑" charset="0"/>
                <a:sym typeface="+mn-ea"/>
              </a:rPr>
              <a:t>的只有</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，所以</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为正确答案。 当然如果逐个看知识点的话：</a:t>
            </a:r>
            <a:r>
              <a:rPr lang="en-US" altLang="zh-CN" kern="100" dirty="0">
                <a:solidFill>
                  <a:schemeClr val="accent1">
                    <a:lumMod val="50000"/>
                  </a:schemeClr>
                </a:solidFill>
                <a:latin typeface="微软雅黑" charset="0"/>
                <a:ea typeface="微软雅黑" charset="0"/>
                <a:cs typeface="微软雅黑" charset="0"/>
                <a:sym typeface="+mn-ea"/>
              </a:rPr>
              <a:t>Ⅰ.</a:t>
            </a:r>
            <a:r>
              <a:rPr lang="zh-CN" altLang="en-US" kern="100" dirty="0">
                <a:solidFill>
                  <a:schemeClr val="accent1">
                    <a:lumMod val="50000"/>
                  </a:schemeClr>
                </a:solidFill>
                <a:latin typeface="微软雅黑" charset="0"/>
                <a:ea typeface="微软雅黑" charset="0"/>
                <a:cs typeface="微软雅黑" charset="0"/>
                <a:sym typeface="+mn-ea"/>
              </a:rPr>
              <a:t>只支持传输</a:t>
            </a:r>
            <a:r>
              <a:rPr lang="en-US" altLang="zh-CN" kern="100" dirty="0">
                <a:solidFill>
                  <a:schemeClr val="accent1">
                    <a:lumMod val="50000"/>
                  </a:schemeClr>
                </a:solidFill>
                <a:latin typeface="微软雅黑" charset="0"/>
                <a:ea typeface="微软雅黑" charset="0"/>
                <a:cs typeface="微软雅黑" charset="0"/>
                <a:sym typeface="+mn-ea"/>
              </a:rPr>
              <a:t>7</a:t>
            </a:r>
            <a:r>
              <a:rPr lang="zh-CN" altLang="en-US" kern="100" dirty="0">
                <a:solidFill>
                  <a:schemeClr val="accent1">
                    <a:lumMod val="50000"/>
                  </a:schemeClr>
                </a:solidFill>
                <a:latin typeface="微软雅黑" charset="0"/>
                <a:ea typeface="微软雅黑" charset="0"/>
                <a:cs typeface="微软雅黑" charset="0"/>
                <a:sym typeface="+mn-ea"/>
              </a:rPr>
              <a:t>比特</a:t>
            </a:r>
            <a:r>
              <a:rPr lang="en-US" altLang="zh-CN" kern="100" dirty="0">
                <a:solidFill>
                  <a:schemeClr val="accent1">
                    <a:lumMod val="50000"/>
                  </a:schemeClr>
                </a:solidFill>
                <a:latin typeface="微软雅黑" charset="0"/>
                <a:ea typeface="微软雅黑" charset="0"/>
                <a:cs typeface="微软雅黑" charset="0"/>
                <a:sym typeface="+mn-ea"/>
              </a:rPr>
              <a:t>ASCII</a:t>
            </a:r>
            <a:r>
              <a:rPr lang="zh-CN" altLang="en-US" kern="100" dirty="0">
                <a:solidFill>
                  <a:schemeClr val="accent1">
                    <a:lumMod val="50000"/>
                  </a:schemeClr>
                </a:solidFill>
                <a:latin typeface="微软雅黑" charset="0"/>
                <a:ea typeface="微软雅黑" charset="0"/>
                <a:cs typeface="微软雅黑" charset="0"/>
                <a:sym typeface="+mn-ea"/>
              </a:rPr>
              <a:t>码内容正确，在</a:t>
            </a:r>
            <a:r>
              <a:rPr lang="en-US" altLang="zh-CN" kern="100" dirty="0">
                <a:solidFill>
                  <a:schemeClr val="accent1">
                    <a:lumMod val="50000"/>
                  </a:schemeClr>
                </a:solidFill>
                <a:latin typeface="微软雅黑" charset="0"/>
                <a:ea typeface="微软雅黑" charset="0"/>
                <a:cs typeface="微软雅黑" charset="0"/>
                <a:sym typeface="+mn-ea"/>
              </a:rPr>
              <a:t>MIME</a:t>
            </a:r>
            <a:r>
              <a:rPr lang="zh-CN" altLang="en-US" kern="100" dirty="0">
                <a:solidFill>
                  <a:schemeClr val="accent1">
                    <a:lumMod val="50000"/>
                  </a:schemeClr>
                </a:solidFill>
                <a:latin typeface="微软雅黑" charset="0"/>
                <a:ea typeface="微软雅黑" charset="0"/>
                <a:cs typeface="微软雅黑" charset="0"/>
                <a:sym typeface="+mn-ea"/>
              </a:rPr>
              <a:t>的支持下可以传输二进制数据。</a:t>
            </a:r>
            <a:r>
              <a:rPr lang="en-US" altLang="zh-CN" kern="100" dirty="0">
                <a:solidFill>
                  <a:schemeClr val="accent1">
                    <a:lumMod val="50000"/>
                  </a:schemeClr>
                </a:solidFill>
                <a:latin typeface="微软雅黑" charset="0"/>
                <a:ea typeface="微软雅黑" charset="0"/>
                <a:cs typeface="微软雅黑" charset="0"/>
                <a:sym typeface="+mn-ea"/>
              </a:rPr>
              <a:t>Ⅱ</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Ⅲ</a:t>
            </a:r>
            <a:r>
              <a:rPr lang="zh-CN" altLang="en-US" kern="100" dirty="0">
                <a:solidFill>
                  <a:schemeClr val="accent1">
                    <a:lumMod val="50000"/>
                  </a:schemeClr>
                </a:solidFill>
                <a:latin typeface="微软雅黑" charset="0"/>
                <a:ea typeface="微软雅黑" charset="0"/>
                <a:cs typeface="微软雅黑" charset="0"/>
                <a:sym typeface="+mn-ea"/>
              </a:rPr>
              <a:t>均属于发送邮件，所以正确</a:t>
            </a:r>
            <a:r>
              <a:rPr lang="zh-CN" altLang="en-US" sz="1200" b="0" i="0" kern="1200" dirty="0">
                <a:solidFill>
                  <a:schemeClr val="tx1"/>
                </a:solidFill>
                <a:effectLst/>
                <a:latin typeface="+mn-lt"/>
                <a:ea typeface="+mn-ea"/>
                <a:cs typeface="+mn-cs"/>
              </a:rPr>
              <a:t>。</a:t>
            </a:r>
            <a:endParaRPr lang="zh-CN" altLang="en-US" dirty="0"/>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）根据图中所示</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153.14.3.2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转发；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E0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，直接连接；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S1</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194.17.24.2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转发， 所以</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E0R3</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194.17.24.2S1</a:t>
            </a:r>
            <a:r>
              <a:rPr lang="zh-CN" altLang="en-US" kern="100" dirty="0">
                <a:solidFill>
                  <a:schemeClr val="accent1">
                    <a:lumMod val="50000"/>
                  </a:schemeClr>
                </a:solidFill>
                <a:latin typeface="微软雅黑" charset="0"/>
                <a:ea typeface="微软雅黑" charset="0"/>
                <a:cs typeface="微软雅黑" charset="0"/>
                <a:sym typeface="+mn-ea"/>
              </a:rPr>
              <a:t>「路由表中的路由项尽可能少」，所以需要将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155.14.5.0/25155.14.5.0 0000000 /25153.14.5.128/25153.14.5.1 0000000 /25</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155.14.5.0/24</a:t>
            </a: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194.17.20.0/25194.17.00010100. 0 0000000/25194.17.21.0/24194.17.00010101. 00000000/24</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194.17.0001010 0.0/23194.17.20.0/23</a:t>
            </a:r>
            <a:r>
              <a:rPr lang="zh-CN" altLang="en-US" kern="100" dirty="0">
                <a:solidFill>
                  <a:schemeClr val="accent1">
                    <a:lumMod val="50000"/>
                  </a:schemeClr>
                </a:solidFill>
                <a:latin typeface="微软雅黑" charset="0"/>
                <a:ea typeface="微软雅黑" charset="0"/>
                <a:cs typeface="微软雅黑" charset="0"/>
                <a:sym typeface="+mn-ea"/>
              </a:rPr>
              <a:t>最终路由表为</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155.14.5.0/24153.14.3.2S0194.17.20.128/25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E0194.17.20.0/23194.17.24.2S12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收到一个目的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地址为</a:t>
            </a:r>
            <a:r>
              <a:rPr lang="en-US" altLang="zh-CN" kern="100" dirty="0">
                <a:solidFill>
                  <a:schemeClr val="accent1">
                    <a:lumMod val="50000"/>
                  </a:schemeClr>
                </a:solidFill>
                <a:latin typeface="微软雅黑" charset="0"/>
                <a:ea typeface="微软雅黑" charset="0"/>
                <a:cs typeface="微软雅黑" charset="0"/>
                <a:sym typeface="+mn-ea"/>
              </a:rPr>
              <a:t>194.17.20.200</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分组，根据“最长前缀匹配”原则，先选择「</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」看是否匹配</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194.17.20.200194.17.20.11001000194.17.20.128/25194.17.20.10000000/25</a:t>
            </a:r>
            <a:r>
              <a:rPr lang="zh-CN" altLang="en-US" kern="100" dirty="0">
                <a:solidFill>
                  <a:schemeClr val="accent1">
                    <a:lumMod val="50000"/>
                  </a:schemeClr>
                </a:solidFill>
                <a:latin typeface="微软雅黑" charset="0"/>
                <a:ea typeface="微软雅黑" charset="0"/>
                <a:cs typeface="微软雅黑" charset="0"/>
                <a:sym typeface="+mn-ea"/>
              </a:rPr>
              <a:t>匹配，所以应转发至接口</a:t>
            </a:r>
            <a:r>
              <a:rPr lang="en-US" altLang="zh-CN" kern="100" dirty="0">
                <a:solidFill>
                  <a:schemeClr val="accent1">
                    <a:lumMod val="50000"/>
                  </a:schemeClr>
                </a:solidFill>
                <a:latin typeface="微软雅黑" charset="0"/>
                <a:ea typeface="微软雅黑" charset="0"/>
                <a:cs typeface="微软雅黑" charset="0"/>
                <a:sym typeface="+mn-ea"/>
              </a:rPr>
              <a:t>E03</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分处于两个不同的自治系统（</a:t>
            </a:r>
            <a:r>
              <a:rPr lang="en-US" altLang="zh-CN" kern="100" dirty="0">
                <a:solidFill>
                  <a:schemeClr val="accent1">
                    <a:lumMod val="50000"/>
                  </a:schemeClr>
                </a:solidFill>
                <a:latin typeface="微软雅黑" charset="0"/>
                <a:ea typeface="微软雅黑" charset="0"/>
                <a:cs typeface="微软雅黑" charset="0"/>
                <a:sym typeface="+mn-ea"/>
              </a:rPr>
              <a:t>AS</a:t>
            </a:r>
            <a:r>
              <a:rPr lang="zh-CN" altLang="en-US" kern="100" dirty="0">
                <a:solidFill>
                  <a:schemeClr val="accent1">
                    <a:lumMod val="50000"/>
                  </a:schemeClr>
                </a:solidFill>
                <a:latin typeface="微软雅黑" charset="0"/>
                <a:ea typeface="微软雅黑" charset="0"/>
                <a:cs typeface="微软雅黑" charset="0"/>
                <a:sym typeface="+mn-ea"/>
              </a:rPr>
              <a:t>）。自治系统内一般使用</a:t>
            </a:r>
            <a:r>
              <a:rPr lang="en-US" altLang="zh-CN" kern="100" dirty="0">
                <a:solidFill>
                  <a:schemeClr val="accent1">
                    <a:lumMod val="50000"/>
                  </a:schemeClr>
                </a:solidFill>
                <a:latin typeface="微软雅黑" charset="0"/>
                <a:ea typeface="微软雅黑" charset="0"/>
                <a:cs typeface="微软雅黑" charset="0"/>
                <a:sym typeface="+mn-ea"/>
              </a:rPr>
              <a:t>RIP</a:t>
            </a:r>
            <a:r>
              <a:rPr lang="zh-CN" altLang="en-US" kern="100" dirty="0">
                <a:solidFill>
                  <a:schemeClr val="accent1">
                    <a:lumMod val="50000"/>
                  </a:schemeClr>
                </a:solidFill>
                <a:latin typeface="微软雅黑" charset="0"/>
                <a:ea typeface="微软雅黑" charset="0"/>
                <a:cs typeface="微软雅黑" charset="0"/>
                <a:sym typeface="+mn-ea"/>
              </a:rPr>
              <a:t>或者</a:t>
            </a:r>
            <a:r>
              <a:rPr lang="en-US" altLang="zh-CN" kern="100" dirty="0">
                <a:solidFill>
                  <a:schemeClr val="accent1">
                    <a:lumMod val="50000"/>
                  </a:schemeClr>
                </a:solidFill>
                <a:latin typeface="微软雅黑" charset="0"/>
                <a:ea typeface="微软雅黑" charset="0"/>
                <a:cs typeface="微软雅黑" charset="0"/>
                <a:sym typeface="+mn-ea"/>
              </a:rPr>
              <a:t>OSPF</a:t>
            </a:r>
            <a:r>
              <a:rPr lang="zh-CN" altLang="en-US" kern="100" dirty="0">
                <a:solidFill>
                  <a:schemeClr val="accent1">
                    <a:lumMod val="50000"/>
                  </a:schemeClr>
                </a:solidFill>
                <a:latin typeface="微软雅黑" charset="0"/>
                <a:ea typeface="微软雅黑" charset="0"/>
                <a:cs typeface="微软雅黑" charset="0"/>
                <a:sym typeface="+mn-ea"/>
              </a:rPr>
              <a:t>。自治系统之间一般使用边界网关协议</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，所以</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之间利用</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交换路由信息；</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报文被封装在</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报文段中进行传输。</a:t>
            </a:r>
          </a:p>
          <a:p>
            <a:endParaRPr lang="zh-CN" altLang="en-US" dirty="0"/>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）根据图中所示</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153.14.3.2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转发；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E0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，直接连接；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S1</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194.17.24.2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转发， 所以</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E0R3</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194.17.24.2S1</a:t>
            </a:r>
            <a:r>
              <a:rPr lang="zh-CN" altLang="en-US" kern="100" dirty="0">
                <a:solidFill>
                  <a:schemeClr val="accent1">
                    <a:lumMod val="50000"/>
                  </a:schemeClr>
                </a:solidFill>
                <a:latin typeface="微软雅黑" charset="0"/>
                <a:ea typeface="微软雅黑" charset="0"/>
                <a:cs typeface="微软雅黑" charset="0"/>
                <a:sym typeface="+mn-ea"/>
              </a:rPr>
              <a:t>「路由表中的路由项尽可能少」，所以需要将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155.14.5.0/25155.14.5.0 0000000 /25153.14.5.128/25153.14.5.1 0000000 /25</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155.14.5.0/24</a:t>
            </a: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194.17.20.0/25194.17.00010100. 0 0000000/25194.17.21.0/24194.17.00010101. 00000000/24</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194.17.0001010 0.0/23194.17.20.0/23</a:t>
            </a:r>
            <a:r>
              <a:rPr lang="zh-CN" altLang="en-US" kern="100" dirty="0">
                <a:solidFill>
                  <a:schemeClr val="accent1">
                    <a:lumMod val="50000"/>
                  </a:schemeClr>
                </a:solidFill>
                <a:latin typeface="微软雅黑" charset="0"/>
                <a:ea typeface="微软雅黑" charset="0"/>
                <a:cs typeface="微软雅黑" charset="0"/>
                <a:sym typeface="+mn-ea"/>
              </a:rPr>
              <a:t>最终路由表为</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155.14.5.0/24153.14.3.2S0194.17.20.128/25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E0194.17.20.0/23194.17.24.2S12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收到一个目的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地址为</a:t>
            </a:r>
            <a:r>
              <a:rPr lang="en-US" altLang="zh-CN" kern="100" dirty="0">
                <a:solidFill>
                  <a:schemeClr val="accent1">
                    <a:lumMod val="50000"/>
                  </a:schemeClr>
                </a:solidFill>
                <a:latin typeface="微软雅黑" charset="0"/>
                <a:ea typeface="微软雅黑" charset="0"/>
                <a:cs typeface="微软雅黑" charset="0"/>
                <a:sym typeface="+mn-ea"/>
              </a:rPr>
              <a:t>194.17.20.200</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分组，根据“最长前缀匹配”原则，先选择「</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」看是否匹配</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194.17.20.200194.17.20.11001000194.17.20.128/25194.17.20.10000000/25</a:t>
            </a:r>
            <a:r>
              <a:rPr lang="zh-CN" altLang="en-US" kern="100" dirty="0">
                <a:solidFill>
                  <a:schemeClr val="accent1">
                    <a:lumMod val="50000"/>
                  </a:schemeClr>
                </a:solidFill>
                <a:latin typeface="微软雅黑" charset="0"/>
                <a:ea typeface="微软雅黑" charset="0"/>
                <a:cs typeface="微软雅黑" charset="0"/>
                <a:sym typeface="+mn-ea"/>
              </a:rPr>
              <a:t>匹配，所以应转发至接口</a:t>
            </a:r>
            <a:r>
              <a:rPr lang="en-US" altLang="zh-CN" kern="100" dirty="0">
                <a:solidFill>
                  <a:schemeClr val="accent1">
                    <a:lumMod val="50000"/>
                  </a:schemeClr>
                </a:solidFill>
                <a:latin typeface="微软雅黑" charset="0"/>
                <a:ea typeface="微软雅黑" charset="0"/>
                <a:cs typeface="微软雅黑" charset="0"/>
                <a:sym typeface="+mn-ea"/>
              </a:rPr>
              <a:t>E03</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分处于两个不同的自治系统（</a:t>
            </a:r>
            <a:r>
              <a:rPr lang="en-US" altLang="zh-CN" kern="100" dirty="0">
                <a:solidFill>
                  <a:schemeClr val="accent1">
                    <a:lumMod val="50000"/>
                  </a:schemeClr>
                </a:solidFill>
                <a:latin typeface="微软雅黑" charset="0"/>
                <a:ea typeface="微软雅黑" charset="0"/>
                <a:cs typeface="微软雅黑" charset="0"/>
                <a:sym typeface="+mn-ea"/>
              </a:rPr>
              <a:t>AS</a:t>
            </a:r>
            <a:r>
              <a:rPr lang="zh-CN" altLang="en-US" kern="100" dirty="0">
                <a:solidFill>
                  <a:schemeClr val="accent1">
                    <a:lumMod val="50000"/>
                  </a:schemeClr>
                </a:solidFill>
                <a:latin typeface="微软雅黑" charset="0"/>
                <a:ea typeface="微软雅黑" charset="0"/>
                <a:cs typeface="微软雅黑" charset="0"/>
                <a:sym typeface="+mn-ea"/>
              </a:rPr>
              <a:t>）。自治系统内一般使用</a:t>
            </a:r>
            <a:r>
              <a:rPr lang="en-US" altLang="zh-CN" kern="100" dirty="0">
                <a:solidFill>
                  <a:schemeClr val="accent1">
                    <a:lumMod val="50000"/>
                  </a:schemeClr>
                </a:solidFill>
                <a:latin typeface="微软雅黑" charset="0"/>
                <a:ea typeface="微软雅黑" charset="0"/>
                <a:cs typeface="微软雅黑" charset="0"/>
                <a:sym typeface="+mn-ea"/>
              </a:rPr>
              <a:t>RIP</a:t>
            </a:r>
            <a:r>
              <a:rPr lang="zh-CN" altLang="en-US" kern="100" dirty="0">
                <a:solidFill>
                  <a:schemeClr val="accent1">
                    <a:lumMod val="50000"/>
                  </a:schemeClr>
                </a:solidFill>
                <a:latin typeface="微软雅黑" charset="0"/>
                <a:ea typeface="微软雅黑" charset="0"/>
                <a:cs typeface="微软雅黑" charset="0"/>
                <a:sym typeface="+mn-ea"/>
              </a:rPr>
              <a:t>或者</a:t>
            </a:r>
            <a:r>
              <a:rPr lang="en-US" altLang="zh-CN" kern="100" dirty="0">
                <a:solidFill>
                  <a:schemeClr val="accent1">
                    <a:lumMod val="50000"/>
                  </a:schemeClr>
                </a:solidFill>
                <a:latin typeface="微软雅黑" charset="0"/>
                <a:ea typeface="微软雅黑" charset="0"/>
                <a:cs typeface="微软雅黑" charset="0"/>
                <a:sym typeface="+mn-ea"/>
              </a:rPr>
              <a:t>OSPF</a:t>
            </a:r>
            <a:r>
              <a:rPr lang="zh-CN" altLang="en-US" kern="100" dirty="0">
                <a:solidFill>
                  <a:schemeClr val="accent1">
                    <a:lumMod val="50000"/>
                  </a:schemeClr>
                </a:solidFill>
                <a:latin typeface="微软雅黑" charset="0"/>
                <a:ea typeface="微软雅黑" charset="0"/>
                <a:cs typeface="微软雅黑" charset="0"/>
                <a:sym typeface="+mn-ea"/>
              </a:rPr>
              <a:t>。自治系统之间一般使用边界网关协议</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，所以</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之间利用</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交换路由信息；</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报文被封装在</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报文段中进行传输。</a:t>
            </a:r>
          </a:p>
          <a:p>
            <a:endParaRPr lang="zh-CN" altLang="en-US" dirty="0"/>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）根据图中所示</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153.14.3.2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转发；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E0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，直接连接；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S1</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194.17.24.2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转发， 所以</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E0R3</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194.17.24.2S1</a:t>
            </a:r>
            <a:r>
              <a:rPr lang="zh-CN" altLang="en-US" kern="100" dirty="0">
                <a:solidFill>
                  <a:schemeClr val="accent1">
                    <a:lumMod val="50000"/>
                  </a:schemeClr>
                </a:solidFill>
                <a:latin typeface="微软雅黑" charset="0"/>
                <a:ea typeface="微软雅黑" charset="0"/>
                <a:cs typeface="微软雅黑" charset="0"/>
                <a:sym typeface="+mn-ea"/>
              </a:rPr>
              <a:t>「路由表中的路由项尽可能少」，所以需要将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155.14.5.0/25155.14.5.0 0000000 /25153.14.5.128/25153.14.5.1 0000000 /25</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155.14.5.0/24</a:t>
            </a: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194.17.20.0/25194.17.00010100. 0 0000000/25194.17.21.0/24194.17.00010101. 00000000/24</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194.17.0001010 0.0/23194.17.20.0/23</a:t>
            </a:r>
            <a:r>
              <a:rPr lang="zh-CN" altLang="en-US" kern="100" dirty="0">
                <a:solidFill>
                  <a:schemeClr val="accent1">
                    <a:lumMod val="50000"/>
                  </a:schemeClr>
                </a:solidFill>
                <a:latin typeface="微软雅黑" charset="0"/>
                <a:ea typeface="微软雅黑" charset="0"/>
                <a:cs typeface="微软雅黑" charset="0"/>
                <a:sym typeface="+mn-ea"/>
              </a:rPr>
              <a:t>最终路由表为</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155.14.5.0/24153.14.3.2S0194.17.20.128/25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E0194.17.20.0/23194.17.24.2S12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收到一个目的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地址为</a:t>
            </a:r>
            <a:r>
              <a:rPr lang="en-US" altLang="zh-CN" kern="100" dirty="0">
                <a:solidFill>
                  <a:schemeClr val="accent1">
                    <a:lumMod val="50000"/>
                  </a:schemeClr>
                </a:solidFill>
                <a:latin typeface="微软雅黑" charset="0"/>
                <a:ea typeface="微软雅黑" charset="0"/>
                <a:cs typeface="微软雅黑" charset="0"/>
                <a:sym typeface="+mn-ea"/>
              </a:rPr>
              <a:t>194.17.20.200</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分组，根据“最长前缀匹配”原则，先选择「</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」看是否匹配</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194.17.20.200194.17.20.11001000194.17.20.128/25194.17.20.10000000/25</a:t>
            </a:r>
            <a:r>
              <a:rPr lang="zh-CN" altLang="en-US" kern="100" dirty="0">
                <a:solidFill>
                  <a:schemeClr val="accent1">
                    <a:lumMod val="50000"/>
                  </a:schemeClr>
                </a:solidFill>
                <a:latin typeface="微软雅黑" charset="0"/>
                <a:ea typeface="微软雅黑" charset="0"/>
                <a:cs typeface="微软雅黑" charset="0"/>
                <a:sym typeface="+mn-ea"/>
              </a:rPr>
              <a:t>匹配，所以应转发至接口</a:t>
            </a:r>
            <a:r>
              <a:rPr lang="en-US" altLang="zh-CN" kern="100" dirty="0">
                <a:solidFill>
                  <a:schemeClr val="accent1">
                    <a:lumMod val="50000"/>
                  </a:schemeClr>
                </a:solidFill>
                <a:latin typeface="微软雅黑" charset="0"/>
                <a:ea typeface="微软雅黑" charset="0"/>
                <a:cs typeface="微软雅黑" charset="0"/>
                <a:sym typeface="+mn-ea"/>
              </a:rPr>
              <a:t>E03</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分处于两个不同的自治系统（</a:t>
            </a:r>
            <a:r>
              <a:rPr lang="en-US" altLang="zh-CN" kern="100" dirty="0">
                <a:solidFill>
                  <a:schemeClr val="accent1">
                    <a:lumMod val="50000"/>
                  </a:schemeClr>
                </a:solidFill>
                <a:latin typeface="微软雅黑" charset="0"/>
                <a:ea typeface="微软雅黑" charset="0"/>
                <a:cs typeface="微软雅黑" charset="0"/>
                <a:sym typeface="+mn-ea"/>
              </a:rPr>
              <a:t>AS</a:t>
            </a:r>
            <a:r>
              <a:rPr lang="zh-CN" altLang="en-US" kern="100" dirty="0">
                <a:solidFill>
                  <a:schemeClr val="accent1">
                    <a:lumMod val="50000"/>
                  </a:schemeClr>
                </a:solidFill>
                <a:latin typeface="微软雅黑" charset="0"/>
                <a:ea typeface="微软雅黑" charset="0"/>
                <a:cs typeface="微软雅黑" charset="0"/>
                <a:sym typeface="+mn-ea"/>
              </a:rPr>
              <a:t>）。自治系统内一般使用</a:t>
            </a:r>
            <a:r>
              <a:rPr lang="en-US" altLang="zh-CN" kern="100" dirty="0">
                <a:solidFill>
                  <a:schemeClr val="accent1">
                    <a:lumMod val="50000"/>
                  </a:schemeClr>
                </a:solidFill>
                <a:latin typeface="微软雅黑" charset="0"/>
                <a:ea typeface="微软雅黑" charset="0"/>
                <a:cs typeface="微软雅黑" charset="0"/>
                <a:sym typeface="+mn-ea"/>
              </a:rPr>
              <a:t>RIP</a:t>
            </a:r>
            <a:r>
              <a:rPr lang="zh-CN" altLang="en-US" kern="100" dirty="0">
                <a:solidFill>
                  <a:schemeClr val="accent1">
                    <a:lumMod val="50000"/>
                  </a:schemeClr>
                </a:solidFill>
                <a:latin typeface="微软雅黑" charset="0"/>
                <a:ea typeface="微软雅黑" charset="0"/>
                <a:cs typeface="微软雅黑" charset="0"/>
                <a:sym typeface="+mn-ea"/>
              </a:rPr>
              <a:t>或者</a:t>
            </a:r>
            <a:r>
              <a:rPr lang="en-US" altLang="zh-CN" kern="100" dirty="0">
                <a:solidFill>
                  <a:schemeClr val="accent1">
                    <a:lumMod val="50000"/>
                  </a:schemeClr>
                </a:solidFill>
                <a:latin typeface="微软雅黑" charset="0"/>
                <a:ea typeface="微软雅黑" charset="0"/>
                <a:cs typeface="微软雅黑" charset="0"/>
                <a:sym typeface="+mn-ea"/>
              </a:rPr>
              <a:t>OSPF</a:t>
            </a:r>
            <a:r>
              <a:rPr lang="zh-CN" altLang="en-US" kern="100" dirty="0">
                <a:solidFill>
                  <a:schemeClr val="accent1">
                    <a:lumMod val="50000"/>
                  </a:schemeClr>
                </a:solidFill>
                <a:latin typeface="微软雅黑" charset="0"/>
                <a:ea typeface="微软雅黑" charset="0"/>
                <a:cs typeface="微软雅黑" charset="0"/>
                <a:sym typeface="+mn-ea"/>
              </a:rPr>
              <a:t>。自治系统之间一般使用边界网关协议</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，所以</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之间利用</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交换路由信息；</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报文被封装在</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报文段中进行传输。</a:t>
            </a:r>
          </a:p>
          <a:p>
            <a:endParaRPr lang="zh-CN" altLang="en-US" dirty="0"/>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）根据图中所示</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153.14.3.2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转发；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E0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，直接连接；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S1</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194.17.24.2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转发， 所以</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E0R3</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194.17.24.2S1</a:t>
            </a:r>
            <a:r>
              <a:rPr lang="zh-CN" altLang="en-US" kern="100" dirty="0">
                <a:solidFill>
                  <a:schemeClr val="accent1">
                    <a:lumMod val="50000"/>
                  </a:schemeClr>
                </a:solidFill>
                <a:latin typeface="微软雅黑" charset="0"/>
                <a:ea typeface="微软雅黑" charset="0"/>
                <a:cs typeface="微软雅黑" charset="0"/>
                <a:sym typeface="+mn-ea"/>
              </a:rPr>
              <a:t>「路由表中的路由项尽可能少」，所以需要将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155.14.5.0/25155.14.5.0 0000000 /25153.14.5.128/25153.14.5.1 0000000 /25</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155.14.5.0/24</a:t>
            </a: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194.17.20.0/25194.17.00010100. 0 0000000/25194.17.21.0/24194.17.00010101. 00000000/24</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194.17.0001010 0.0/23194.17.20.0/23</a:t>
            </a:r>
            <a:r>
              <a:rPr lang="zh-CN" altLang="en-US" kern="100" dirty="0">
                <a:solidFill>
                  <a:schemeClr val="accent1">
                    <a:lumMod val="50000"/>
                  </a:schemeClr>
                </a:solidFill>
                <a:latin typeface="微软雅黑" charset="0"/>
                <a:ea typeface="微软雅黑" charset="0"/>
                <a:cs typeface="微软雅黑" charset="0"/>
                <a:sym typeface="+mn-ea"/>
              </a:rPr>
              <a:t>最终路由表为</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155.14.5.0/24153.14.3.2S0194.17.20.128/25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E0194.17.20.0/23194.17.24.2S12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收到一个目的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地址为</a:t>
            </a:r>
            <a:r>
              <a:rPr lang="en-US" altLang="zh-CN" kern="100" dirty="0">
                <a:solidFill>
                  <a:schemeClr val="accent1">
                    <a:lumMod val="50000"/>
                  </a:schemeClr>
                </a:solidFill>
                <a:latin typeface="微软雅黑" charset="0"/>
                <a:ea typeface="微软雅黑" charset="0"/>
                <a:cs typeface="微软雅黑" charset="0"/>
                <a:sym typeface="+mn-ea"/>
              </a:rPr>
              <a:t>194.17.20.200</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分组，根据“最长前缀匹配”原则，先选择「</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」看是否匹配</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194.17.20.200194.17.20.11001000194.17.20.128/25194.17.20.10000000/25</a:t>
            </a:r>
            <a:r>
              <a:rPr lang="zh-CN" altLang="en-US" kern="100" dirty="0">
                <a:solidFill>
                  <a:schemeClr val="accent1">
                    <a:lumMod val="50000"/>
                  </a:schemeClr>
                </a:solidFill>
                <a:latin typeface="微软雅黑" charset="0"/>
                <a:ea typeface="微软雅黑" charset="0"/>
                <a:cs typeface="微软雅黑" charset="0"/>
                <a:sym typeface="+mn-ea"/>
              </a:rPr>
              <a:t>匹配，所以应转发至接口</a:t>
            </a:r>
            <a:r>
              <a:rPr lang="en-US" altLang="zh-CN" kern="100" dirty="0">
                <a:solidFill>
                  <a:schemeClr val="accent1">
                    <a:lumMod val="50000"/>
                  </a:schemeClr>
                </a:solidFill>
                <a:latin typeface="微软雅黑" charset="0"/>
                <a:ea typeface="微软雅黑" charset="0"/>
                <a:cs typeface="微软雅黑" charset="0"/>
                <a:sym typeface="+mn-ea"/>
              </a:rPr>
              <a:t>E03</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分处于两个不同的自治系统（</a:t>
            </a:r>
            <a:r>
              <a:rPr lang="en-US" altLang="zh-CN" kern="100" dirty="0">
                <a:solidFill>
                  <a:schemeClr val="accent1">
                    <a:lumMod val="50000"/>
                  </a:schemeClr>
                </a:solidFill>
                <a:latin typeface="微软雅黑" charset="0"/>
                <a:ea typeface="微软雅黑" charset="0"/>
                <a:cs typeface="微软雅黑" charset="0"/>
                <a:sym typeface="+mn-ea"/>
              </a:rPr>
              <a:t>AS</a:t>
            </a:r>
            <a:r>
              <a:rPr lang="zh-CN" altLang="en-US" kern="100" dirty="0">
                <a:solidFill>
                  <a:schemeClr val="accent1">
                    <a:lumMod val="50000"/>
                  </a:schemeClr>
                </a:solidFill>
                <a:latin typeface="微软雅黑" charset="0"/>
                <a:ea typeface="微软雅黑" charset="0"/>
                <a:cs typeface="微软雅黑" charset="0"/>
                <a:sym typeface="+mn-ea"/>
              </a:rPr>
              <a:t>）。自治系统内一般使用</a:t>
            </a:r>
            <a:r>
              <a:rPr lang="en-US" altLang="zh-CN" kern="100" dirty="0">
                <a:solidFill>
                  <a:schemeClr val="accent1">
                    <a:lumMod val="50000"/>
                  </a:schemeClr>
                </a:solidFill>
                <a:latin typeface="微软雅黑" charset="0"/>
                <a:ea typeface="微软雅黑" charset="0"/>
                <a:cs typeface="微软雅黑" charset="0"/>
                <a:sym typeface="+mn-ea"/>
              </a:rPr>
              <a:t>RIP</a:t>
            </a:r>
            <a:r>
              <a:rPr lang="zh-CN" altLang="en-US" kern="100" dirty="0">
                <a:solidFill>
                  <a:schemeClr val="accent1">
                    <a:lumMod val="50000"/>
                  </a:schemeClr>
                </a:solidFill>
                <a:latin typeface="微软雅黑" charset="0"/>
                <a:ea typeface="微软雅黑" charset="0"/>
                <a:cs typeface="微软雅黑" charset="0"/>
                <a:sym typeface="+mn-ea"/>
              </a:rPr>
              <a:t>或者</a:t>
            </a:r>
            <a:r>
              <a:rPr lang="en-US" altLang="zh-CN" kern="100" dirty="0">
                <a:solidFill>
                  <a:schemeClr val="accent1">
                    <a:lumMod val="50000"/>
                  </a:schemeClr>
                </a:solidFill>
                <a:latin typeface="微软雅黑" charset="0"/>
                <a:ea typeface="微软雅黑" charset="0"/>
                <a:cs typeface="微软雅黑" charset="0"/>
                <a:sym typeface="+mn-ea"/>
              </a:rPr>
              <a:t>OSPF</a:t>
            </a:r>
            <a:r>
              <a:rPr lang="zh-CN" altLang="en-US" kern="100" dirty="0">
                <a:solidFill>
                  <a:schemeClr val="accent1">
                    <a:lumMod val="50000"/>
                  </a:schemeClr>
                </a:solidFill>
                <a:latin typeface="微软雅黑" charset="0"/>
                <a:ea typeface="微软雅黑" charset="0"/>
                <a:cs typeface="微软雅黑" charset="0"/>
                <a:sym typeface="+mn-ea"/>
              </a:rPr>
              <a:t>。自治系统之间一般使用边界网关协议</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，所以</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之间利用</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交换路由信息；</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报文被封装在</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报文段中进行传输。</a:t>
            </a:r>
          </a:p>
          <a:p>
            <a:endParaRPr lang="zh-CN" altLang="en-US" dirty="0"/>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）根据图中所示</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153.14.3.2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转发；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E0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，直接连接；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S1</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194.17.24.2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转发， 所以</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E0R3</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194.17.24.2S1</a:t>
            </a:r>
            <a:r>
              <a:rPr lang="zh-CN" altLang="en-US" kern="100" dirty="0">
                <a:solidFill>
                  <a:schemeClr val="accent1">
                    <a:lumMod val="50000"/>
                  </a:schemeClr>
                </a:solidFill>
                <a:latin typeface="微软雅黑" charset="0"/>
                <a:ea typeface="微软雅黑" charset="0"/>
                <a:cs typeface="微软雅黑" charset="0"/>
                <a:sym typeface="+mn-ea"/>
              </a:rPr>
              <a:t>「路由表中的路由项尽可能少」，所以需要将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155.14.5.0/25155.14.5.0 0000000 /25153.14.5.128/25153.14.5.1 0000000 /25</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155.14.5.0/24</a:t>
            </a: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194.17.20.0/25194.17.00010100. 0 0000000/25194.17.21.0/24194.17.00010101. 00000000/24</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194.17.0001010 0.0/23194.17.20.0/23</a:t>
            </a:r>
            <a:r>
              <a:rPr lang="zh-CN" altLang="en-US" kern="100" dirty="0">
                <a:solidFill>
                  <a:schemeClr val="accent1">
                    <a:lumMod val="50000"/>
                  </a:schemeClr>
                </a:solidFill>
                <a:latin typeface="微软雅黑" charset="0"/>
                <a:ea typeface="微软雅黑" charset="0"/>
                <a:cs typeface="微软雅黑" charset="0"/>
                <a:sym typeface="+mn-ea"/>
              </a:rPr>
              <a:t>最终路由表为</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155.14.5.0/24153.14.3.2S0194.17.20.128/25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E0194.17.20.0/23194.17.24.2S12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收到一个目的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地址为</a:t>
            </a:r>
            <a:r>
              <a:rPr lang="en-US" altLang="zh-CN" kern="100" dirty="0">
                <a:solidFill>
                  <a:schemeClr val="accent1">
                    <a:lumMod val="50000"/>
                  </a:schemeClr>
                </a:solidFill>
                <a:latin typeface="微软雅黑" charset="0"/>
                <a:ea typeface="微软雅黑" charset="0"/>
                <a:cs typeface="微软雅黑" charset="0"/>
                <a:sym typeface="+mn-ea"/>
              </a:rPr>
              <a:t>194.17.20.200</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分组，根据“最长前缀匹配”原则，先选择「</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」看是否匹配</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194.17.20.200194.17.20.11001000194.17.20.128/25194.17.20.10000000/25</a:t>
            </a:r>
            <a:r>
              <a:rPr lang="zh-CN" altLang="en-US" kern="100" dirty="0">
                <a:solidFill>
                  <a:schemeClr val="accent1">
                    <a:lumMod val="50000"/>
                  </a:schemeClr>
                </a:solidFill>
                <a:latin typeface="微软雅黑" charset="0"/>
                <a:ea typeface="微软雅黑" charset="0"/>
                <a:cs typeface="微软雅黑" charset="0"/>
                <a:sym typeface="+mn-ea"/>
              </a:rPr>
              <a:t>匹配，所以应转发至接口</a:t>
            </a:r>
            <a:r>
              <a:rPr lang="en-US" altLang="zh-CN" kern="100" dirty="0">
                <a:solidFill>
                  <a:schemeClr val="accent1">
                    <a:lumMod val="50000"/>
                  </a:schemeClr>
                </a:solidFill>
                <a:latin typeface="微软雅黑" charset="0"/>
                <a:ea typeface="微软雅黑" charset="0"/>
                <a:cs typeface="微软雅黑" charset="0"/>
                <a:sym typeface="+mn-ea"/>
              </a:rPr>
              <a:t>E03</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分处于两个不同的自治系统（</a:t>
            </a:r>
            <a:r>
              <a:rPr lang="en-US" altLang="zh-CN" kern="100" dirty="0">
                <a:solidFill>
                  <a:schemeClr val="accent1">
                    <a:lumMod val="50000"/>
                  </a:schemeClr>
                </a:solidFill>
                <a:latin typeface="微软雅黑" charset="0"/>
                <a:ea typeface="微软雅黑" charset="0"/>
                <a:cs typeface="微软雅黑" charset="0"/>
                <a:sym typeface="+mn-ea"/>
              </a:rPr>
              <a:t>AS</a:t>
            </a:r>
            <a:r>
              <a:rPr lang="zh-CN" altLang="en-US" kern="100" dirty="0">
                <a:solidFill>
                  <a:schemeClr val="accent1">
                    <a:lumMod val="50000"/>
                  </a:schemeClr>
                </a:solidFill>
                <a:latin typeface="微软雅黑" charset="0"/>
                <a:ea typeface="微软雅黑" charset="0"/>
                <a:cs typeface="微软雅黑" charset="0"/>
                <a:sym typeface="+mn-ea"/>
              </a:rPr>
              <a:t>）。自治系统内一般使用</a:t>
            </a:r>
            <a:r>
              <a:rPr lang="en-US" altLang="zh-CN" kern="100" dirty="0">
                <a:solidFill>
                  <a:schemeClr val="accent1">
                    <a:lumMod val="50000"/>
                  </a:schemeClr>
                </a:solidFill>
                <a:latin typeface="微软雅黑" charset="0"/>
                <a:ea typeface="微软雅黑" charset="0"/>
                <a:cs typeface="微软雅黑" charset="0"/>
                <a:sym typeface="+mn-ea"/>
              </a:rPr>
              <a:t>RIP</a:t>
            </a:r>
            <a:r>
              <a:rPr lang="zh-CN" altLang="en-US" kern="100" dirty="0">
                <a:solidFill>
                  <a:schemeClr val="accent1">
                    <a:lumMod val="50000"/>
                  </a:schemeClr>
                </a:solidFill>
                <a:latin typeface="微软雅黑" charset="0"/>
                <a:ea typeface="微软雅黑" charset="0"/>
                <a:cs typeface="微软雅黑" charset="0"/>
                <a:sym typeface="+mn-ea"/>
              </a:rPr>
              <a:t>或者</a:t>
            </a:r>
            <a:r>
              <a:rPr lang="en-US" altLang="zh-CN" kern="100" dirty="0">
                <a:solidFill>
                  <a:schemeClr val="accent1">
                    <a:lumMod val="50000"/>
                  </a:schemeClr>
                </a:solidFill>
                <a:latin typeface="微软雅黑" charset="0"/>
                <a:ea typeface="微软雅黑" charset="0"/>
                <a:cs typeface="微软雅黑" charset="0"/>
                <a:sym typeface="+mn-ea"/>
              </a:rPr>
              <a:t>OSPF</a:t>
            </a:r>
            <a:r>
              <a:rPr lang="zh-CN" altLang="en-US" kern="100" dirty="0">
                <a:solidFill>
                  <a:schemeClr val="accent1">
                    <a:lumMod val="50000"/>
                  </a:schemeClr>
                </a:solidFill>
                <a:latin typeface="微软雅黑" charset="0"/>
                <a:ea typeface="微软雅黑" charset="0"/>
                <a:cs typeface="微软雅黑" charset="0"/>
                <a:sym typeface="+mn-ea"/>
              </a:rPr>
              <a:t>。自治系统之间一般使用边界网关协议</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，所以</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之间利用</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交换路由信息；</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报文被封装在</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报文段中进行传输。</a:t>
            </a:r>
          </a:p>
          <a:p>
            <a:endParaRPr lang="zh-CN" altLang="en-US" dirty="0"/>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解析</a:t>
            </a:r>
            <a:r>
              <a:rPr lang="en-US" altLang="zh-CN"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）根据图中所示</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153.14.3.2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转发；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E0</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，直接连接； </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经接口</a:t>
            </a:r>
            <a:r>
              <a:rPr lang="en-US" altLang="zh-CN" kern="100" dirty="0">
                <a:solidFill>
                  <a:schemeClr val="accent1">
                    <a:lumMod val="50000"/>
                  </a:schemeClr>
                </a:solidFill>
                <a:latin typeface="微软雅黑" charset="0"/>
                <a:ea typeface="微软雅黑" charset="0"/>
                <a:cs typeface="微软雅黑" charset="0"/>
                <a:sym typeface="+mn-ea"/>
              </a:rPr>
              <a:t>S1</a:t>
            </a:r>
            <a:r>
              <a:rPr lang="zh-CN" altLang="en-US" kern="100" dirty="0">
                <a:solidFill>
                  <a:schemeClr val="accent1">
                    <a:lumMod val="50000"/>
                  </a:schemeClr>
                </a:solidFill>
                <a:latin typeface="微软雅黑" charset="0"/>
                <a:ea typeface="微软雅黑" charset="0"/>
                <a:cs typeface="微软雅黑" charset="0"/>
                <a:sym typeface="+mn-ea"/>
              </a:rPr>
              <a:t>下一跳至</a:t>
            </a:r>
            <a:r>
              <a:rPr lang="en-US" altLang="zh-CN" kern="100" dirty="0">
                <a:solidFill>
                  <a:schemeClr val="accent1">
                    <a:lumMod val="50000"/>
                  </a:schemeClr>
                </a:solidFill>
                <a:latin typeface="微软雅黑" charset="0"/>
                <a:ea typeface="微软雅黑" charset="0"/>
                <a:cs typeface="微软雅黑" charset="0"/>
                <a:sym typeface="+mn-ea"/>
              </a:rPr>
              <a:t>194.17.24.2</a:t>
            </a:r>
            <a:r>
              <a:rPr lang="zh-CN" altLang="en-US" kern="100" dirty="0">
                <a:solidFill>
                  <a:schemeClr val="accent1">
                    <a:lumMod val="50000"/>
                  </a:schemeClr>
                </a:solidFill>
                <a:latin typeface="微软雅黑" charset="0"/>
                <a:ea typeface="微软雅黑" charset="0"/>
                <a:cs typeface="微软雅黑" charset="0"/>
                <a:sym typeface="+mn-ea"/>
              </a:rPr>
              <a:t>，交由</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转发， 所以</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E0R3</a:t>
            </a:r>
            <a:r>
              <a:rPr lang="zh-CN" altLang="en-US" kern="100" dirty="0">
                <a:solidFill>
                  <a:schemeClr val="accent1">
                    <a:lumMod val="50000"/>
                  </a:schemeClr>
                </a:solidFill>
                <a:latin typeface="微软雅黑" charset="0"/>
                <a:ea typeface="微软雅黑" charset="0"/>
                <a:cs typeface="微软雅黑" charset="0"/>
                <a:sym typeface="+mn-ea"/>
              </a:rPr>
              <a:t>连接的网络</a:t>
            </a:r>
            <a:r>
              <a:rPr lang="en-US" altLang="zh-CN" kern="100" dirty="0">
                <a:solidFill>
                  <a:schemeClr val="accent1">
                    <a:lumMod val="50000"/>
                  </a:schemeClr>
                </a:solidFill>
                <a:latin typeface="微软雅黑" charset="0"/>
                <a:ea typeface="微软雅黑" charset="0"/>
                <a:cs typeface="微软雅黑" charset="0"/>
                <a:sym typeface="+mn-ea"/>
              </a:rPr>
              <a:t>194.17.24.2S1</a:t>
            </a:r>
            <a:r>
              <a:rPr lang="zh-CN" altLang="en-US" kern="100" dirty="0">
                <a:solidFill>
                  <a:schemeClr val="accent1">
                    <a:lumMod val="50000"/>
                  </a:schemeClr>
                </a:solidFill>
                <a:latin typeface="微软雅黑" charset="0"/>
                <a:ea typeface="微软雅黑" charset="0"/>
                <a:cs typeface="微软雅黑" charset="0"/>
                <a:sym typeface="+mn-ea"/>
              </a:rPr>
              <a:t>「路由表中的路由项尽可能少」，所以需要将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155.14.5.0/25155.14.5.0 0000000 /25153.14.5.128/25153.14.5.1 0000000 /25</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155.14.5.0/24</a:t>
            </a:r>
            <a:r>
              <a:rPr lang="zh-CN" altLang="en-US" kern="100" dirty="0">
                <a:solidFill>
                  <a:schemeClr val="accent1">
                    <a:lumMod val="50000"/>
                  </a:schemeClr>
                </a:solidFill>
                <a:latin typeface="微软雅黑" charset="0"/>
                <a:ea typeface="微软雅黑" charset="0"/>
                <a:cs typeface="微软雅黑" charset="0"/>
                <a:sym typeface="+mn-ea"/>
              </a:rPr>
              <a:t>将</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连接的网络合并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194.17.20.0/25194.17.00010100. 0 0000000/25194.17.21.0/24194.17.00010101. 00000000/24</a:t>
            </a:r>
            <a:r>
              <a:rPr lang="zh-CN" altLang="en-US" kern="100" dirty="0">
                <a:solidFill>
                  <a:schemeClr val="accent1">
                    <a:lumMod val="50000"/>
                  </a:schemeClr>
                </a:solidFill>
                <a:latin typeface="微软雅黑" charset="0"/>
                <a:ea typeface="微软雅黑" charset="0"/>
                <a:cs typeface="微软雅黑" charset="0"/>
                <a:sym typeface="+mn-ea"/>
              </a:rPr>
              <a:t>合并后</a:t>
            </a:r>
            <a:r>
              <a:rPr lang="en-US" altLang="zh-CN" kern="100" dirty="0">
                <a:solidFill>
                  <a:schemeClr val="accent1">
                    <a:lumMod val="50000"/>
                  </a:schemeClr>
                </a:solidFill>
                <a:latin typeface="微软雅黑" charset="0"/>
                <a:ea typeface="微软雅黑" charset="0"/>
                <a:cs typeface="微软雅黑" charset="0"/>
                <a:sym typeface="+mn-ea"/>
              </a:rPr>
              <a:t>194.17.0001010 0.0/23194.17.20.0/23</a:t>
            </a:r>
            <a:r>
              <a:rPr lang="zh-CN" altLang="en-US" kern="100" dirty="0">
                <a:solidFill>
                  <a:schemeClr val="accent1">
                    <a:lumMod val="50000"/>
                  </a:schemeClr>
                </a:solidFill>
                <a:latin typeface="微软雅黑" charset="0"/>
                <a:ea typeface="微软雅黑" charset="0"/>
                <a:cs typeface="微软雅黑" charset="0"/>
                <a:sym typeface="+mn-ea"/>
              </a:rPr>
              <a:t>最终路由表为</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目的网络下一跳接口</a:t>
            </a:r>
            <a:r>
              <a:rPr lang="en-US" altLang="zh-CN" kern="100" dirty="0">
                <a:solidFill>
                  <a:schemeClr val="accent1">
                    <a:lumMod val="50000"/>
                  </a:schemeClr>
                </a:solidFill>
                <a:latin typeface="微软雅黑" charset="0"/>
                <a:ea typeface="微软雅黑" charset="0"/>
                <a:cs typeface="微软雅黑" charset="0"/>
                <a:sym typeface="+mn-ea"/>
              </a:rPr>
              <a:t>155.14.5.0/24153.14.3.2S0194.17.20.128/25</a:t>
            </a:r>
            <a:r>
              <a:rPr lang="zh-CN" altLang="en-US" kern="100" dirty="0">
                <a:solidFill>
                  <a:schemeClr val="accent1">
                    <a:lumMod val="50000"/>
                  </a:schemeClr>
                </a:solidFill>
                <a:latin typeface="微软雅黑" charset="0"/>
                <a:ea typeface="微软雅黑" charset="0"/>
                <a:cs typeface="微软雅黑" charset="0"/>
                <a:sym typeface="+mn-ea"/>
              </a:rPr>
              <a:t>直接连接，无下一跳</a:t>
            </a:r>
            <a:r>
              <a:rPr lang="en-US" altLang="zh-CN" kern="100" dirty="0">
                <a:solidFill>
                  <a:schemeClr val="accent1">
                    <a:lumMod val="50000"/>
                  </a:schemeClr>
                </a:solidFill>
                <a:latin typeface="微软雅黑" charset="0"/>
                <a:ea typeface="微软雅黑" charset="0"/>
                <a:cs typeface="微软雅黑" charset="0"/>
                <a:sym typeface="+mn-ea"/>
              </a:rPr>
              <a:t>E0194.17.20.0/23194.17.24.2S12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收到一个目的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地址为</a:t>
            </a:r>
            <a:r>
              <a:rPr lang="en-US" altLang="zh-CN" kern="100" dirty="0">
                <a:solidFill>
                  <a:schemeClr val="accent1">
                    <a:lumMod val="50000"/>
                  </a:schemeClr>
                </a:solidFill>
                <a:latin typeface="微软雅黑" charset="0"/>
                <a:ea typeface="微软雅黑" charset="0"/>
                <a:cs typeface="微软雅黑" charset="0"/>
                <a:sym typeface="+mn-ea"/>
              </a:rPr>
              <a:t>194.17.20.200</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分组，根据“最长前缀匹配”原则，先选择「</a:t>
            </a:r>
            <a:r>
              <a:rPr lang="en-US" altLang="zh-CN" kern="100" dirty="0">
                <a:solidFill>
                  <a:schemeClr val="accent1">
                    <a:lumMod val="50000"/>
                  </a:schemeClr>
                </a:solidFill>
                <a:latin typeface="微软雅黑" charset="0"/>
                <a:ea typeface="微软雅黑" charset="0"/>
                <a:cs typeface="微软雅黑" charset="0"/>
                <a:sym typeface="+mn-ea"/>
              </a:rPr>
              <a:t>194.17.20.128/25</a:t>
            </a:r>
            <a:r>
              <a:rPr lang="zh-CN" altLang="en-US" kern="100" dirty="0">
                <a:solidFill>
                  <a:schemeClr val="accent1">
                    <a:lumMod val="50000"/>
                  </a:schemeClr>
                </a:solidFill>
                <a:latin typeface="微软雅黑" charset="0"/>
                <a:ea typeface="微软雅黑" charset="0"/>
                <a:cs typeface="微软雅黑" charset="0"/>
                <a:sym typeface="+mn-ea"/>
              </a:rPr>
              <a:t>」看是否匹配</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194.17.20.200194.17.20.11001000194.17.20.128/25194.17.20.10000000/25</a:t>
            </a:r>
            <a:r>
              <a:rPr lang="zh-CN" altLang="en-US" kern="100" dirty="0">
                <a:solidFill>
                  <a:schemeClr val="accent1">
                    <a:lumMod val="50000"/>
                  </a:schemeClr>
                </a:solidFill>
                <a:latin typeface="微软雅黑" charset="0"/>
                <a:ea typeface="微软雅黑" charset="0"/>
                <a:cs typeface="微软雅黑" charset="0"/>
                <a:sym typeface="+mn-ea"/>
              </a:rPr>
              <a:t>匹配，所以应转发至接口</a:t>
            </a:r>
            <a:r>
              <a:rPr lang="en-US" altLang="zh-CN" kern="100" dirty="0">
                <a:solidFill>
                  <a:schemeClr val="accent1">
                    <a:lumMod val="50000"/>
                  </a:schemeClr>
                </a:solidFill>
                <a:latin typeface="微软雅黑" charset="0"/>
                <a:ea typeface="微软雅黑" charset="0"/>
                <a:cs typeface="微软雅黑" charset="0"/>
                <a:sym typeface="+mn-ea"/>
              </a:rPr>
              <a:t>E03</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分处于两个不同的自治系统（</a:t>
            </a:r>
            <a:r>
              <a:rPr lang="en-US" altLang="zh-CN" kern="100" dirty="0">
                <a:solidFill>
                  <a:schemeClr val="accent1">
                    <a:lumMod val="50000"/>
                  </a:schemeClr>
                </a:solidFill>
                <a:latin typeface="微软雅黑" charset="0"/>
                <a:ea typeface="微软雅黑" charset="0"/>
                <a:cs typeface="微软雅黑" charset="0"/>
                <a:sym typeface="+mn-ea"/>
              </a:rPr>
              <a:t>AS</a:t>
            </a:r>
            <a:r>
              <a:rPr lang="zh-CN" altLang="en-US" kern="100" dirty="0">
                <a:solidFill>
                  <a:schemeClr val="accent1">
                    <a:lumMod val="50000"/>
                  </a:schemeClr>
                </a:solidFill>
                <a:latin typeface="微软雅黑" charset="0"/>
                <a:ea typeface="微软雅黑" charset="0"/>
                <a:cs typeface="微软雅黑" charset="0"/>
                <a:sym typeface="+mn-ea"/>
              </a:rPr>
              <a:t>）。自治系统内一般使用</a:t>
            </a:r>
            <a:r>
              <a:rPr lang="en-US" altLang="zh-CN" kern="100" dirty="0">
                <a:solidFill>
                  <a:schemeClr val="accent1">
                    <a:lumMod val="50000"/>
                  </a:schemeClr>
                </a:solidFill>
                <a:latin typeface="微软雅黑" charset="0"/>
                <a:ea typeface="微软雅黑" charset="0"/>
                <a:cs typeface="微软雅黑" charset="0"/>
                <a:sym typeface="+mn-ea"/>
              </a:rPr>
              <a:t>RIP</a:t>
            </a:r>
            <a:r>
              <a:rPr lang="zh-CN" altLang="en-US" kern="100" dirty="0">
                <a:solidFill>
                  <a:schemeClr val="accent1">
                    <a:lumMod val="50000"/>
                  </a:schemeClr>
                </a:solidFill>
                <a:latin typeface="微软雅黑" charset="0"/>
                <a:ea typeface="微软雅黑" charset="0"/>
                <a:cs typeface="微软雅黑" charset="0"/>
                <a:sym typeface="+mn-ea"/>
              </a:rPr>
              <a:t>或者</a:t>
            </a:r>
            <a:r>
              <a:rPr lang="en-US" altLang="zh-CN" kern="100" dirty="0">
                <a:solidFill>
                  <a:schemeClr val="accent1">
                    <a:lumMod val="50000"/>
                  </a:schemeClr>
                </a:solidFill>
                <a:latin typeface="微软雅黑" charset="0"/>
                <a:ea typeface="微软雅黑" charset="0"/>
                <a:cs typeface="微软雅黑" charset="0"/>
                <a:sym typeface="+mn-ea"/>
              </a:rPr>
              <a:t>OSPF</a:t>
            </a:r>
            <a:r>
              <a:rPr lang="zh-CN" altLang="en-US" kern="100" dirty="0">
                <a:solidFill>
                  <a:schemeClr val="accent1">
                    <a:lumMod val="50000"/>
                  </a:schemeClr>
                </a:solidFill>
                <a:latin typeface="微软雅黑" charset="0"/>
                <a:ea typeface="微软雅黑" charset="0"/>
                <a:cs typeface="微软雅黑" charset="0"/>
                <a:sym typeface="+mn-ea"/>
              </a:rPr>
              <a:t>。自治系统之间一般使用边界网关协议</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，所以</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之间利用</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交换路由信息；</a:t>
            </a:r>
            <a:r>
              <a:rPr lang="en-US" altLang="zh-CN" kern="100" dirty="0">
                <a:solidFill>
                  <a:schemeClr val="accent1">
                    <a:lumMod val="50000"/>
                  </a:schemeClr>
                </a:solidFill>
                <a:latin typeface="微软雅黑" charset="0"/>
                <a:ea typeface="微软雅黑" charset="0"/>
                <a:cs typeface="微软雅黑" charset="0"/>
                <a:sym typeface="+mn-ea"/>
              </a:rPr>
              <a:t>BGP-4</a:t>
            </a:r>
            <a:r>
              <a:rPr lang="zh-CN" altLang="en-US" kern="100" dirty="0">
                <a:solidFill>
                  <a:schemeClr val="accent1">
                    <a:lumMod val="50000"/>
                  </a:schemeClr>
                </a:solidFill>
                <a:latin typeface="微软雅黑" charset="0"/>
                <a:ea typeface="微软雅黑" charset="0"/>
                <a:cs typeface="微软雅黑" charset="0"/>
                <a:sym typeface="+mn-ea"/>
              </a:rPr>
              <a:t>报文被封装在</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报文段中进行传输。</a:t>
            </a:r>
          </a:p>
          <a:p>
            <a:endParaRPr lang="zh-CN" altLang="en-US" dirty="0"/>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322</a:t>
            </a:fld>
            <a:endParaRPr lang="zh-CN" altLang="en-US"/>
          </a:p>
        </p:txBody>
      </p:sp>
    </p:spTree>
    <p:extLst>
      <p:ext uri="{BB962C8B-B14F-4D97-AF65-F5344CB8AC3E}">
        <p14:creationId xmlns:p14="http://schemas.microsoft.com/office/powerpoint/2010/main" val="2759892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C。【解析】根据奈奎斯特定理，最大数据传输速率＝ 2Wlog&lt;sub&gt;2&lt;/sub&gt; V, 4 个幅值的 ASK 调制说明</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有 4 个相位， 将 V=4 代入，得 800kbps。</a:t>
            </a: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323</a:t>
            </a:fld>
            <a:endParaRPr lang="zh-CN" altLang="en-US"/>
          </a:p>
        </p:txBody>
      </p:sp>
    </p:spTree>
    <p:extLst>
      <p:ext uri="{BB962C8B-B14F-4D97-AF65-F5344CB8AC3E}">
        <p14:creationId xmlns:p14="http://schemas.microsoft.com/office/powerpoint/2010/main" val="283824859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协议的特点。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是网络层协议，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报文作为数据字段封装在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 组中，因此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协议直接为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提供服务。 </a:t>
            </a:r>
            <a:endParaRPr lang="zh-CN" altLang="en-US" dirty="0"/>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协议的特点。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是网络层协议，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报文作为数据字段封装在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 组中，因此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协议直接为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提供服务。 </a:t>
            </a:r>
            <a:endParaRPr lang="zh-CN" altLang="en-US" dirty="0"/>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考查物理层的接口特性。过程特性定义了各条物理线路的工作过程和时序关系。 </a:t>
            </a:r>
            <a:endParaRPr lang="zh-CN" altLang="en-US" dirty="0"/>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考查以太网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协议。考虑到局域网信道质量好，以太网采取了两项重要的措施以 使通信更简便：①采用无连接的工作方式；②不对发送的数据帧进行编号，也不要求对方发 回确认。因此，以太网提供的服务是不可靠的服务，即尽最大努力交付。差错的纠正由高层 完成 </a:t>
            </a:r>
          </a:p>
          <a:p>
            <a:endParaRPr lang="zh-CN" altLang="en-US" dirty="0"/>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GBN </a:t>
            </a:r>
            <a:r>
              <a:rPr lang="zh-CN" altLang="en-US" sz="1200" b="0" i="0" kern="1200" dirty="0">
                <a:solidFill>
                  <a:schemeClr val="tx1"/>
                </a:solidFill>
                <a:effectLst/>
                <a:latin typeface="+mn-lt"/>
                <a:ea typeface="+mn-ea"/>
                <a:cs typeface="+mn-cs"/>
              </a:rPr>
              <a:t>协议。本题主要求解的是从发送一个帧到接收到这个帧的确认为止的时间 内最多可以发送多少数据帧。要尽可能多发帧，应以短的数据帧计算，因此首先计算出发送 一 帧 的 时 间 ： </a:t>
            </a:r>
            <a:r>
              <a:rPr lang="en-US" altLang="zh-CN" sz="1200" b="0" i="0" kern="1200" dirty="0">
                <a:solidFill>
                  <a:schemeClr val="tx1"/>
                </a:solidFill>
                <a:effectLst/>
                <a:latin typeface="+mn-lt"/>
                <a:ea typeface="+mn-ea"/>
                <a:cs typeface="+mn-cs"/>
              </a:rPr>
              <a:t>128</a:t>
            </a:r>
            <a:r>
              <a:rPr lang="en-US" altLang="zh-CN" sz="1200" b="0" i="1" kern="1200" dirty="0">
                <a:solidFill>
                  <a:schemeClr val="tx1"/>
                </a:solidFill>
                <a:effectLst/>
                <a:latin typeface="+mn-lt"/>
                <a:ea typeface="+mn-ea"/>
                <a:cs typeface="+mn-cs"/>
              </a:rPr>
              <a:t>8/(16</a:t>
            </a:r>
            <a:r>
              <a:rPr lang="en-US" altLang="zh-CN" sz="1200" b="0" i="0" kern="1200" dirty="0">
                <a:solidFill>
                  <a:schemeClr val="tx1"/>
                </a:solidFill>
                <a:effectLst/>
                <a:latin typeface="+mn-lt"/>
                <a:ea typeface="+mn-ea"/>
                <a:cs typeface="+mn-cs"/>
              </a:rPr>
              <a:t>103)=64ms </a:t>
            </a:r>
            <a:r>
              <a:rPr lang="zh-CN" altLang="en-US" sz="1200" b="0" i="0" kern="1200" dirty="0">
                <a:solidFill>
                  <a:schemeClr val="tx1"/>
                </a:solidFill>
                <a:effectLst/>
                <a:latin typeface="+mn-lt"/>
                <a:ea typeface="+mn-ea"/>
                <a:cs typeface="+mn-cs"/>
              </a:rPr>
              <a:t>； 发 送 一 帧 到 收 到 确 认 为 止 的 总 时 间 ： </a:t>
            </a:r>
            <a:r>
              <a:rPr lang="en-US" altLang="zh-CN" sz="1200" b="0" i="0" kern="1200" dirty="0">
                <a:solidFill>
                  <a:schemeClr val="tx1"/>
                </a:solidFill>
                <a:effectLst/>
                <a:latin typeface="+mn-lt"/>
                <a:ea typeface="+mn-ea"/>
                <a:cs typeface="+mn-cs"/>
              </a:rPr>
              <a:t>64+270*2+64=668ms</a:t>
            </a:r>
            <a:r>
              <a:rPr lang="zh-CN" altLang="en-US" sz="1200" b="0" i="0" kern="1200" dirty="0">
                <a:solidFill>
                  <a:schemeClr val="tx1"/>
                </a:solidFill>
                <a:effectLst/>
                <a:latin typeface="+mn-lt"/>
                <a:ea typeface="+mn-ea"/>
                <a:cs typeface="+mn-cs"/>
              </a:rPr>
              <a:t>；这段时间总共可以发送 </a:t>
            </a:r>
            <a:r>
              <a:rPr lang="en-US" altLang="zh-CN" sz="1200" b="0" i="0" kern="1200" dirty="0">
                <a:solidFill>
                  <a:schemeClr val="tx1"/>
                </a:solidFill>
                <a:effectLst/>
                <a:latin typeface="+mn-lt"/>
                <a:ea typeface="+mn-ea"/>
                <a:cs typeface="+mn-cs"/>
              </a:rPr>
              <a:t>668/64=10.4</a:t>
            </a:r>
            <a:r>
              <a:rPr lang="zh-CN" altLang="en-US" sz="1200" b="0" i="0" kern="1200" dirty="0">
                <a:solidFill>
                  <a:schemeClr val="tx1"/>
                </a:solidFill>
                <a:effectLst/>
                <a:latin typeface="+mn-lt"/>
                <a:ea typeface="+mn-ea"/>
                <a:cs typeface="+mn-cs"/>
              </a:rPr>
              <a:t>（帧），发送这么多帧至少需要用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位比特进行编号。 </a:t>
            </a:r>
            <a:endParaRPr lang="zh-CN" altLang="en-US" dirty="0"/>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路由器的功能。</a:t>
            </a:r>
            <a:r>
              <a:rPr lang="en-US" altLang="zh-CN" sz="1200" b="0" i="0" kern="1200" dirty="0">
                <a:solidFill>
                  <a:schemeClr val="tx1"/>
                </a:solidFill>
                <a:effectLst/>
                <a:latin typeface="+mn-lt"/>
                <a:ea typeface="+mn-ea"/>
                <a:cs typeface="+mn-cs"/>
              </a:rPr>
              <a:t>Ⅰ</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Ⅳ</a:t>
            </a:r>
            <a:r>
              <a:rPr lang="zh-CN" altLang="en-US" sz="1200" b="0" i="0" kern="1200" dirty="0">
                <a:solidFill>
                  <a:schemeClr val="tx1"/>
                </a:solidFill>
                <a:effectLst/>
                <a:latin typeface="+mn-lt"/>
                <a:ea typeface="+mn-ea"/>
                <a:cs typeface="+mn-cs"/>
              </a:rPr>
              <a:t>显然是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路由器的功能。对于</a:t>
            </a:r>
            <a:r>
              <a:rPr lang="en-US" altLang="zh-CN" sz="1200" b="0" i="0" kern="1200" dirty="0">
                <a:solidFill>
                  <a:schemeClr val="tx1"/>
                </a:solidFill>
                <a:effectLst/>
                <a:latin typeface="+mn-lt"/>
                <a:ea typeface="+mn-ea"/>
                <a:cs typeface="+mn-cs"/>
              </a:rPr>
              <a:t>Ⅱ</a:t>
            </a:r>
            <a:r>
              <a:rPr lang="zh-CN" altLang="en-US" sz="1200" b="0" i="0" kern="1200" dirty="0">
                <a:solidFill>
                  <a:schemeClr val="tx1"/>
                </a:solidFill>
                <a:effectLst/>
                <a:latin typeface="+mn-lt"/>
                <a:ea typeface="+mn-ea"/>
                <a:cs typeface="+mn-cs"/>
              </a:rPr>
              <a:t>，当路由器监测到 拥塞时，可合理丢弃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分组，并向发出该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分组的源主机发送一个源点抑制的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报文。 对于</a:t>
            </a:r>
            <a:r>
              <a:rPr lang="en-US" altLang="zh-CN" sz="1200" b="0" i="0" kern="1200" dirty="0">
                <a:solidFill>
                  <a:schemeClr val="tx1"/>
                </a:solidFill>
                <a:effectLst/>
                <a:latin typeface="+mn-lt"/>
                <a:ea typeface="+mn-ea"/>
                <a:cs typeface="+mn-cs"/>
              </a:rPr>
              <a:t>Ⅲ</a:t>
            </a:r>
            <a:r>
              <a:rPr lang="zh-CN" altLang="en-US" sz="1200" b="0" i="0" kern="1200" dirty="0">
                <a:solidFill>
                  <a:schemeClr val="tx1"/>
                </a:solidFill>
                <a:effectLst/>
                <a:latin typeface="+mn-lt"/>
                <a:ea typeface="+mn-ea"/>
                <a:cs typeface="+mn-cs"/>
              </a:rPr>
              <a:t>，路由器对收到的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分组首部进行差错检验，丢弃有差错首部的报文，但不保证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 组不丢失。 </a:t>
            </a:r>
            <a:endParaRPr lang="zh-CN" altLang="en-US" dirty="0"/>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ARP </a:t>
            </a:r>
            <a:r>
              <a:rPr lang="zh-CN" altLang="en-US" sz="1200" b="0" i="0" kern="1200" dirty="0">
                <a:solidFill>
                  <a:schemeClr val="tx1"/>
                </a:solidFill>
                <a:effectLst/>
                <a:latin typeface="+mn-lt"/>
                <a:ea typeface="+mn-ea"/>
                <a:cs typeface="+mn-cs"/>
              </a:rPr>
              <a:t>协议的功能。在实际网络的数据链路层上传送数据时，最终必须使用硬件 地址， </a:t>
            </a:r>
            <a:r>
              <a:rPr lang="en-US" altLang="zh-CN" sz="1200" b="0" i="0" kern="1200" dirty="0">
                <a:solidFill>
                  <a:schemeClr val="tx1"/>
                </a:solidFill>
                <a:effectLst/>
                <a:latin typeface="+mn-lt"/>
                <a:ea typeface="+mn-ea"/>
                <a:cs typeface="+mn-cs"/>
              </a:rPr>
              <a:t>ARP </a:t>
            </a:r>
            <a:r>
              <a:rPr lang="zh-CN" altLang="en-US" sz="1200" b="0" i="0" kern="1200" dirty="0">
                <a:solidFill>
                  <a:schemeClr val="tx1"/>
                </a:solidFill>
                <a:effectLst/>
                <a:latin typeface="+mn-lt"/>
                <a:ea typeface="+mn-ea"/>
                <a:cs typeface="+mn-cs"/>
              </a:rPr>
              <a:t>协议是将网络层的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地址解析为数据链路层的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 </a:t>
            </a:r>
          </a:p>
          <a:p>
            <a:endParaRPr lang="zh-CN" altLang="en-US" dirty="0"/>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地址的特点。由子网掩码可知前 </a:t>
            </a:r>
            <a:r>
              <a:rPr lang="en-US" altLang="zh-CN" sz="1200" b="0" i="0" kern="1200" dirty="0">
                <a:solidFill>
                  <a:schemeClr val="tx1"/>
                </a:solidFill>
                <a:effectLst/>
                <a:latin typeface="+mn-lt"/>
                <a:ea typeface="+mn-ea"/>
                <a:cs typeface="+mn-cs"/>
              </a:rPr>
              <a:t>22 </a:t>
            </a:r>
            <a:r>
              <a:rPr lang="zh-CN" altLang="en-US" sz="1200" b="0" i="0" kern="1200" dirty="0">
                <a:solidFill>
                  <a:schemeClr val="tx1"/>
                </a:solidFill>
                <a:effectLst/>
                <a:latin typeface="+mn-lt"/>
                <a:ea typeface="+mn-ea"/>
                <a:cs typeface="+mn-cs"/>
              </a:rPr>
              <a:t>位为子网号、后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位为主机号。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的第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个字节为 </a:t>
            </a:r>
            <a:r>
              <a:rPr lang="en-US" altLang="zh-CN" sz="1200" b="0" i="0" kern="1200" dirty="0">
                <a:solidFill>
                  <a:schemeClr val="tx1"/>
                </a:solidFill>
                <a:effectLst/>
                <a:latin typeface="+mn-lt"/>
                <a:ea typeface="+mn-ea"/>
                <a:cs typeface="+mn-cs"/>
              </a:rPr>
              <a:t>01001101</a:t>
            </a:r>
            <a:r>
              <a:rPr lang="zh-CN" altLang="en-US" sz="1200" b="0" i="0" kern="1200" dirty="0">
                <a:solidFill>
                  <a:schemeClr val="tx1"/>
                </a:solidFill>
                <a:effectLst/>
                <a:latin typeface="+mn-lt"/>
                <a:ea typeface="+mn-ea"/>
                <a:cs typeface="+mn-cs"/>
              </a:rPr>
              <a:t>（下划线为子网号的一部分），将主机号全置为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，可得广播地址 为 </a:t>
            </a:r>
            <a:r>
              <a:rPr lang="en-US" altLang="zh-CN" sz="1200" b="0" i="0" kern="1200" dirty="0">
                <a:solidFill>
                  <a:schemeClr val="tx1"/>
                </a:solidFill>
                <a:effectLst/>
                <a:latin typeface="+mn-lt"/>
                <a:ea typeface="+mn-ea"/>
                <a:cs typeface="+mn-cs"/>
              </a:rPr>
              <a:t>180.80.79.255</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地址的特点。由子网掩码可知前 </a:t>
            </a:r>
            <a:r>
              <a:rPr lang="en-US" altLang="zh-CN" sz="1200" b="0" i="0" kern="1200" dirty="0">
                <a:solidFill>
                  <a:schemeClr val="tx1"/>
                </a:solidFill>
                <a:effectLst/>
                <a:latin typeface="+mn-lt"/>
                <a:ea typeface="+mn-ea"/>
                <a:cs typeface="+mn-cs"/>
              </a:rPr>
              <a:t>22 </a:t>
            </a:r>
            <a:r>
              <a:rPr lang="zh-CN" altLang="en-US" sz="1200" b="0" i="0" kern="1200" dirty="0">
                <a:solidFill>
                  <a:schemeClr val="tx1"/>
                </a:solidFill>
                <a:effectLst/>
                <a:latin typeface="+mn-lt"/>
                <a:ea typeface="+mn-ea"/>
                <a:cs typeface="+mn-cs"/>
              </a:rPr>
              <a:t>位为子网号、后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位为主机号。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的第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个字节为 </a:t>
            </a:r>
            <a:r>
              <a:rPr lang="en-US" altLang="zh-CN" sz="1200" b="0" i="0" kern="1200" dirty="0">
                <a:solidFill>
                  <a:schemeClr val="tx1"/>
                </a:solidFill>
                <a:effectLst/>
                <a:latin typeface="+mn-lt"/>
                <a:ea typeface="+mn-ea"/>
                <a:cs typeface="+mn-cs"/>
              </a:rPr>
              <a:t>01001101</a:t>
            </a:r>
            <a:r>
              <a:rPr lang="zh-CN" altLang="en-US" sz="1200" b="0" i="0" kern="1200" dirty="0">
                <a:solidFill>
                  <a:schemeClr val="tx1"/>
                </a:solidFill>
                <a:effectLst/>
                <a:latin typeface="+mn-lt"/>
                <a:ea typeface="+mn-ea"/>
                <a:cs typeface="+mn-cs"/>
              </a:rPr>
              <a:t>（下划线为子网号的一部分），将主机号全置为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，可得广播地址 为 </a:t>
            </a:r>
            <a:r>
              <a:rPr lang="en-US" altLang="zh-CN" sz="1200" b="0" i="0" kern="1200" dirty="0">
                <a:solidFill>
                  <a:schemeClr val="tx1"/>
                </a:solidFill>
                <a:effectLst/>
                <a:latin typeface="+mn-lt"/>
                <a:ea typeface="+mn-ea"/>
                <a:cs typeface="+mn-cs"/>
              </a:rPr>
              <a:t>180.80.79.255</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】D</a:t>
            </a:r>
          </a:p>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C。【解析】根据奈奎斯特定理，最大数据传输速率＝ 2Wlog&lt;sub&gt;2&lt;/sub&gt; V, 4 个幅值的 ASK 调制说明</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有 4 个相位， 将 V=4 代入，得 800kbps。</a:t>
            </a: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考查电子邮件中的协议。 </a:t>
            </a:r>
            <a:r>
              <a:rPr lang="en-US" altLang="zh-CN" sz="1200" b="0" i="0" kern="1200" dirty="0">
                <a:solidFill>
                  <a:schemeClr val="tx1"/>
                </a:solidFill>
                <a:effectLst/>
                <a:latin typeface="+mn-lt"/>
                <a:ea typeface="+mn-ea"/>
                <a:cs typeface="+mn-cs"/>
              </a:rPr>
              <a:t>SMTP </a:t>
            </a:r>
            <a:r>
              <a:rPr lang="zh-CN" altLang="en-US" sz="1200" b="0" i="0" kern="1200" dirty="0">
                <a:solidFill>
                  <a:schemeClr val="tx1"/>
                </a:solidFill>
                <a:effectLst/>
                <a:latin typeface="+mn-lt"/>
                <a:ea typeface="+mn-ea"/>
                <a:cs typeface="+mn-cs"/>
              </a:rPr>
              <a:t>采用“推”的通信方式，用于用户代理向邮件服务器发 送邮件、以及邮件服务器之间发送邮件。 </a:t>
            </a:r>
            <a:r>
              <a:rPr lang="en-US" altLang="zh-CN" sz="1200" b="0" i="0" kern="1200" dirty="0">
                <a:solidFill>
                  <a:schemeClr val="tx1"/>
                </a:solidFill>
                <a:effectLst/>
                <a:latin typeface="+mn-lt"/>
                <a:ea typeface="+mn-ea"/>
                <a:cs typeface="+mn-cs"/>
              </a:rPr>
              <a:t>POP3 </a:t>
            </a:r>
            <a:r>
              <a:rPr lang="zh-CN" altLang="en-US" sz="1200" b="0" i="0" kern="1200" dirty="0">
                <a:solidFill>
                  <a:schemeClr val="tx1"/>
                </a:solidFill>
                <a:effectLst/>
                <a:latin typeface="+mn-lt"/>
                <a:ea typeface="+mn-ea"/>
                <a:cs typeface="+mn-cs"/>
              </a:rPr>
              <a:t>采用“拉”的通信方式，用于用户从目的邮件服 务器上读取邮件。 </a:t>
            </a:r>
          </a:p>
          <a:p>
            <a:endParaRPr lang="zh-CN" altLang="en-US" dirty="0"/>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47</a:t>
            </a:r>
            <a:r>
              <a:rPr lang="zh-CN" altLang="en-US" sz="1200" b="0" i="0" kern="1200" dirty="0">
                <a:solidFill>
                  <a:schemeClr val="tx1"/>
                </a:solidFill>
                <a:effectLst/>
                <a:latin typeface="+mn-lt"/>
                <a:ea typeface="+mn-ea"/>
                <a:cs typeface="+mn-cs"/>
              </a:rPr>
              <a:t>． 解答： （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）由于题 </a:t>
            </a:r>
            <a:r>
              <a:rPr lang="en-US" altLang="zh-CN" sz="1200" b="0" i="0" kern="1200" dirty="0">
                <a:solidFill>
                  <a:schemeClr val="tx1"/>
                </a:solidFill>
                <a:effectLst/>
                <a:latin typeface="+mn-lt"/>
                <a:ea typeface="+mn-ea"/>
                <a:cs typeface="+mn-cs"/>
              </a:rPr>
              <a:t>47-a </a:t>
            </a:r>
            <a:r>
              <a:rPr lang="zh-CN" altLang="en-US" sz="1200" b="0" i="0" kern="1200" dirty="0">
                <a:solidFill>
                  <a:schemeClr val="tx1"/>
                </a:solidFill>
                <a:effectLst/>
                <a:latin typeface="+mn-lt"/>
                <a:ea typeface="+mn-ea"/>
                <a:cs typeface="+mn-cs"/>
              </a:rPr>
              <a:t>表中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号分组的源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地址（第 </a:t>
            </a:r>
            <a:r>
              <a:rPr lang="en-US" altLang="zh-CN" sz="1200" b="0" i="0" kern="1200" dirty="0">
                <a:solidFill>
                  <a:schemeClr val="tx1"/>
                </a:solidFill>
                <a:effectLst/>
                <a:latin typeface="+mn-lt"/>
                <a:ea typeface="+mn-ea"/>
                <a:cs typeface="+mn-cs"/>
              </a:rPr>
              <a:t>13~16 </a:t>
            </a:r>
            <a:r>
              <a:rPr lang="zh-CN" altLang="en-US" sz="1200" b="0" i="0" kern="1200" dirty="0">
                <a:solidFill>
                  <a:schemeClr val="tx1"/>
                </a:solidFill>
                <a:effectLst/>
                <a:latin typeface="+mn-lt"/>
                <a:ea typeface="+mn-ea"/>
                <a:cs typeface="+mn-cs"/>
              </a:rPr>
              <a:t>字节）均为 </a:t>
            </a:r>
            <a:r>
              <a:rPr lang="en-US" altLang="zh-CN" sz="1200" b="0" i="0" kern="1200" dirty="0">
                <a:solidFill>
                  <a:schemeClr val="tx1"/>
                </a:solidFill>
                <a:effectLst/>
                <a:latin typeface="+mn-lt"/>
                <a:ea typeface="+mn-ea"/>
                <a:cs typeface="+mn-cs"/>
              </a:rPr>
              <a:t>192.168.0.8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c0a8 0008H</a:t>
            </a:r>
            <a:r>
              <a:rPr lang="zh-CN" altLang="en-US" sz="1200" b="0" i="0" kern="1200" dirty="0">
                <a:solidFill>
                  <a:schemeClr val="tx1"/>
                </a:solidFill>
                <a:effectLst/>
                <a:latin typeface="+mn-lt"/>
                <a:ea typeface="+mn-ea"/>
                <a:cs typeface="+mn-cs"/>
              </a:rPr>
              <a:t>），因此可以判定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号分组是由 </a:t>
            </a:r>
            <a:r>
              <a:rPr lang="en-US" altLang="zh-CN" sz="1200" b="0" i="0" kern="1200" dirty="0">
                <a:solidFill>
                  <a:schemeClr val="tx1"/>
                </a:solidFill>
                <a:effectLst/>
                <a:latin typeface="+mn-lt"/>
                <a:ea typeface="+mn-ea"/>
                <a:cs typeface="+mn-cs"/>
              </a:rPr>
              <a:t>H </a:t>
            </a:r>
            <a:r>
              <a:rPr lang="zh-CN" altLang="en-US" sz="1200" b="0" i="0" kern="1200" dirty="0">
                <a:solidFill>
                  <a:schemeClr val="tx1"/>
                </a:solidFill>
                <a:effectLst/>
                <a:latin typeface="+mn-lt"/>
                <a:ea typeface="+mn-ea"/>
                <a:cs typeface="+mn-cs"/>
              </a:rPr>
              <a:t>发送的。（</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分） 题 </a:t>
            </a:r>
            <a:r>
              <a:rPr lang="en-US" altLang="zh-CN" sz="1200" b="0" i="0" kern="1200" dirty="0">
                <a:solidFill>
                  <a:schemeClr val="tx1"/>
                </a:solidFill>
                <a:effectLst/>
                <a:latin typeface="+mn-lt"/>
                <a:ea typeface="+mn-ea"/>
                <a:cs typeface="+mn-cs"/>
              </a:rPr>
              <a:t>47-a </a:t>
            </a:r>
            <a:r>
              <a:rPr lang="zh-CN" altLang="en-US" sz="1200" b="0" i="0" kern="1200" dirty="0">
                <a:solidFill>
                  <a:schemeClr val="tx1"/>
                </a:solidFill>
                <a:effectLst/>
                <a:latin typeface="+mn-lt"/>
                <a:ea typeface="+mn-ea"/>
                <a:cs typeface="+mn-cs"/>
              </a:rPr>
              <a:t>表中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号分组封装的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段的 </a:t>
            </a:r>
            <a:r>
              <a:rPr lang="en-US" altLang="zh-CN" sz="1200" b="0" i="0" kern="1200" dirty="0">
                <a:solidFill>
                  <a:schemeClr val="tx1"/>
                </a:solidFill>
                <a:effectLst/>
                <a:latin typeface="+mn-lt"/>
                <a:ea typeface="+mn-ea"/>
                <a:cs typeface="+mn-cs"/>
              </a:rPr>
              <a:t>FLAG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02H</a:t>
            </a:r>
            <a:r>
              <a:rPr lang="zh-CN" altLang="en-US" sz="1200" b="0" i="0" kern="1200" dirty="0">
                <a:solidFill>
                  <a:schemeClr val="tx1"/>
                </a:solidFill>
                <a:effectLst/>
                <a:latin typeface="+mn-lt"/>
                <a:ea typeface="+mn-ea"/>
                <a:cs typeface="+mn-cs"/>
              </a:rPr>
              <a:t>（即 </a:t>
            </a:r>
            <a:r>
              <a:rPr lang="en-US" altLang="zh-CN" sz="1200" b="0" i="0" kern="1200" dirty="0">
                <a:solidFill>
                  <a:schemeClr val="tx1"/>
                </a:solidFill>
                <a:effectLst/>
                <a:latin typeface="+mn-lt"/>
                <a:ea typeface="+mn-ea"/>
                <a:cs typeface="+mn-cs"/>
              </a:rPr>
              <a:t>SYN=1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ACK=0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seq=846b 41c5H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号分组封装的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段的 </a:t>
            </a:r>
            <a:r>
              <a:rPr lang="en-US" altLang="zh-CN" sz="1200" b="0" i="0" kern="1200" dirty="0">
                <a:solidFill>
                  <a:schemeClr val="tx1"/>
                </a:solidFill>
                <a:effectLst/>
                <a:latin typeface="+mn-lt"/>
                <a:ea typeface="+mn-ea"/>
                <a:cs typeface="+mn-cs"/>
              </a:rPr>
              <a:t>FLAG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12H</a:t>
            </a:r>
            <a:r>
              <a:rPr lang="zh-CN" altLang="en-US" sz="1200" b="0" i="0" kern="1200" dirty="0">
                <a:solidFill>
                  <a:schemeClr val="tx1"/>
                </a:solidFill>
                <a:effectLst/>
                <a:latin typeface="+mn-lt"/>
                <a:ea typeface="+mn-ea"/>
                <a:cs typeface="+mn-cs"/>
              </a:rPr>
              <a:t>（即 </a:t>
            </a:r>
            <a:r>
              <a:rPr lang="en-US" altLang="zh-CN" sz="1200" b="0" i="0" kern="1200" dirty="0">
                <a:solidFill>
                  <a:schemeClr val="tx1"/>
                </a:solidFill>
                <a:effectLst/>
                <a:latin typeface="+mn-lt"/>
                <a:ea typeface="+mn-ea"/>
                <a:cs typeface="+mn-cs"/>
              </a:rPr>
              <a:t>SYN=1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ACK=1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seq=e059 9fefH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ack=846b 41c6H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号分组封装的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段的 </a:t>
            </a:r>
            <a:r>
              <a:rPr lang="en-US" altLang="zh-CN" sz="1200" b="0" i="0" kern="1200" dirty="0">
                <a:solidFill>
                  <a:schemeClr val="tx1"/>
                </a:solidFill>
                <a:effectLst/>
                <a:latin typeface="+mn-lt"/>
                <a:ea typeface="+mn-ea"/>
                <a:cs typeface="+mn-cs"/>
              </a:rPr>
              <a:t>FLAG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10H</a:t>
            </a:r>
            <a:r>
              <a:rPr lang="zh-CN" altLang="en-US" sz="1200" b="0" i="0" kern="1200" dirty="0">
                <a:solidFill>
                  <a:schemeClr val="tx1"/>
                </a:solidFill>
                <a:effectLst/>
                <a:latin typeface="+mn-lt"/>
                <a:ea typeface="+mn-ea"/>
                <a:cs typeface="+mn-cs"/>
              </a:rPr>
              <a:t>（即 </a:t>
            </a:r>
            <a:r>
              <a:rPr lang="en-US" altLang="zh-CN" sz="1200" b="0" i="0" kern="1200" dirty="0">
                <a:solidFill>
                  <a:schemeClr val="tx1"/>
                </a:solidFill>
                <a:effectLst/>
                <a:latin typeface="+mn-lt"/>
                <a:ea typeface="+mn-ea"/>
                <a:cs typeface="+mn-cs"/>
              </a:rPr>
              <a:t>ACK=1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seq=846b 41c6H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ack= e059 9ff0H</a:t>
            </a:r>
            <a:r>
              <a:rPr lang="zh-CN" altLang="en-US" sz="1200" b="0" i="0" kern="1200" dirty="0">
                <a:solidFill>
                  <a:schemeClr val="tx1"/>
                </a:solidFill>
                <a:effectLst/>
                <a:latin typeface="+mn-lt"/>
                <a:ea typeface="+mn-ea"/>
                <a:cs typeface="+mn-cs"/>
              </a:rPr>
              <a:t>，所以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号分组完成了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连接建立过程。（</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 由于快速以太网数据帧有效载荷的最小长度为 </a:t>
            </a:r>
            <a:r>
              <a:rPr lang="en-US" altLang="zh-CN" sz="1200" b="0" i="0" kern="1200" dirty="0">
                <a:solidFill>
                  <a:schemeClr val="tx1"/>
                </a:solidFill>
                <a:effectLst/>
                <a:latin typeface="+mn-lt"/>
                <a:ea typeface="+mn-ea"/>
                <a:cs typeface="+mn-cs"/>
              </a:rPr>
              <a:t>46 </a:t>
            </a:r>
            <a:r>
              <a:rPr lang="zh-CN" altLang="en-US" sz="1200" b="0" i="0" kern="1200" dirty="0">
                <a:solidFill>
                  <a:schemeClr val="tx1"/>
                </a:solidFill>
                <a:effectLst/>
                <a:latin typeface="+mn-lt"/>
                <a:ea typeface="+mn-ea"/>
                <a:cs typeface="+mn-cs"/>
              </a:rPr>
              <a:t>字节，表中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号分组的总长度为 </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28H</a:t>
            </a:r>
            <a:r>
              <a:rPr lang="zh-CN" altLang="en-US" sz="1200" b="0" i="0" kern="1200" dirty="0">
                <a:solidFill>
                  <a:schemeClr val="tx1"/>
                </a:solidFill>
                <a:effectLst/>
                <a:latin typeface="+mn-lt"/>
                <a:ea typeface="+mn-ea"/>
                <a:cs typeface="+mn-cs"/>
              </a:rPr>
              <a:t>）字节，小于 </a:t>
            </a:r>
            <a:r>
              <a:rPr lang="en-US" altLang="zh-CN" sz="1200" b="0" i="0" kern="1200" dirty="0">
                <a:solidFill>
                  <a:schemeClr val="tx1"/>
                </a:solidFill>
                <a:effectLst/>
                <a:latin typeface="+mn-lt"/>
                <a:ea typeface="+mn-ea"/>
                <a:cs typeface="+mn-cs"/>
              </a:rPr>
              <a:t>46 </a:t>
            </a:r>
            <a:r>
              <a:rPr lang="zh-CN" altLang="en-US" sz="1200" b="0" i="0" kern="1200" dirty="0">
                <a:solidFill>
                  <a:schemeClr val="tx1"/>
                </a:solidFill>
                <a:effectLst/>
                <a:latin typeface="+mn-lt"/>
                <a:ea typeface="+mn-ea"/>
                <a:cs typeface="+mn-cs"/>
              </a:rPr>
              <a:t>字节，其余分组总长度均大于 </a:t>
            </a:r>
            <a:r>
              <a:rPr lang="en-US" altLang="zh-CN" sz="1200" b="0" i="0" kern="1200" dirty="0">
                <a:solidFill>
                  <a:schemeClr val="tx1"/>
                </a:solidFill>
                <a:effectLst/>
                <a:latin typeface="+mn-lt"/>
                <a:ea typeface="+mn-ea"/>
                <a:cs typeface="+mn-cs"/>
              </a:rPr>
              <a:t>46 </a:t>
            </a:r>
            <a:r>
              <a:rPr lang="zh-CN" altLang="en-US" sz="1200" b="0" i="0" kern="1200" dirty="0">
                <a:solidFill>
                  <a:schemeClr val="tx1"/>
                </a:solidFill>
                <a:effectLst/>
                <a:latin typeface="+mn-lt"/>
                <a:ea typeface="+mn-ea"/>
                <a:cs typeface="+mn-cs"/>
              </a:rPr>
              <a:t>字节。所以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号分组通过快 速以太网传输时进行了填充。（</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 </a:t>
            </a: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）由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号分组封装的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段可知，发送应用层数据初始序号为 </a:t>
            </a:r>
            <a:r>
              <a:rPr lang="en-US" altLang="zh-CN" sz="1200" b="0" i="0" kern="1200" dirty="0">
                <a:solidFill>
                  <a:schemeClr val="tx1"/>
                </a:solidFill>
                <a:effectLst/>
                <a:latin typeface="+mn-lt"/>
                <a:ea typeface="+mn-ea"/>
                <a:cs typeface="+mn-cs"/>
              </a:rPr>
              <a:t>seq=846b 41c6H</a:t>
            </a:r>
            <a:r>
              <a:rPr lang="zh-CN" altLang="en-US" sz="1200" b="0" i="0" kern="1200" dirty="0">
                <a:solidFill>
                  <a:schemeClr val="tx1"/>
                </a:solidFill>
                <a:effectLst/>
                <a:latin typeface="+mn-lt"/>
                <a:ea typeface="+mn-ea"/>
                <a:cs typeface="+mn-cs"/>
              </a:rPr>
              <a:t>，由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号分组封装的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段可知， </a:t>
            </a:r>
            <a:r>
              <a:rPr lang="en-US" altLang="zh-CN" sz="1200" b="0" i="0" kern="1200" dirty="0">
                <a:solidFill>
                  <a:schemeClr val="tx1"/>
                </a:solidFill>
                <a:effectLst/>
                <a:latin typeface="+mn-lt"/>
                <a:ea typeface="+mn-ea"/>
                <a:cs typeface="+mn-cs"/>
              </a:rPr>
              <a:t>ack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seq=846b 41d6H</a:t>
            </a:r>
            <a:r>
              <a:rPr lang="zh-CN" altLang="en-US" sz="1200" b="0" i="0" kern="1200" dirty="0">
                <a:solidFill>
                  <a:schemeClr val="tx1"/>
                </a:solidFill>
                <a:effectLst/>
                <a:latin typeface="+mn-lt"/>
                <a:ea typeface="+mn-ea"/>
                <a:cs typeface="+mn-cs"/>
              </a:rPr>
              <a:t>，所以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号分组已经收到的应用层数据 的字节数为 </a:t>
            </a:r>
            <a:r>
              <a:rPr lang="en-US" altLang="zh-CN" sz="1200" b="0" i="0" kern="1200" dirty="0">
                <a:solidFill>
                  <a:schemeClr val="tx1"/>
                </a:solidFill>
                <a:effectLst/>
                <a:latin typeface="+mn-lt"/>
                <a:ea typeface="+mn-ea"/>
                <a:cs typeface="+mn-cs"/>
              </a:rPr>
              <a:t>846b 41d6H - 846b 41c6H=10H=16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分）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其他正确解答，亦给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分；若解答结果不正确，但分析过程正确给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 其他情况酌情给分。 </a:t>
            </a:r>
            <a:endParaRPr lang="zh-CN" altLang="en-US" dirty="0"/>
          </a:p>
          <a:p>
            <a:endParaRPr lang="zh-CN" altLang="en-US" sz="1200" b="0" i="0" kern="1200" dirty="0">
              <a:solidFill>
                <a:schemeClr val="tx1"/>
              </a:solidFill>
              <a:effectLst/>
              <a:latin typeface="+mn-lt"/>
              <a:ea typeface="+mn-ea"/>
              <a:cs typeface="+mn-cs"/>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）由于 </a:t>
            </a:r>
            <a:r>
              <a:rPr lang="en-US" altLang="zh-CN" sz="1200" b="0" i="0" kern="1200" dirty="0">
                <a:solidFill>
                  <a:schemeClr val="tx1"/>
                </a:solidFill>
                <a:effectLst/>
                <a:latin typeface="+mn-lt"/>
                <a:ea typeface="+mn-ea"/>
                <a:cs typeface="+mn-cs"/>
              </a:rPr>
              <a:t>S </a:t>
            </a:r>
            <a:r>
              <a:rPr lang="zh-CN" altLang="en-US" sz="1200" b="0" i="0" kern="1200" dirty="0">
                <a:solidFill>
                  <a:schemeClr val="tx1"/>
                </a:solidFill>
                <a:effectLst/>
                <a:latin typeface="+mn-lt"/>
                <a:ea typeface="+mn-ea"/>
                <a:cs typeface="+mn-cs"/>
              </a:rPr>
              <a:t>发出的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分组的标识</a:t>
            </a:r>
            <a:r>
              <a:rPr lang="en-US" altLang="zh-CN" sz="1200" b="0" i="0" kern="1200" dirty="0">
                <a:solidFill>
                  <a:schemeClr val="tx1"/>
                </a:solidFill>
                <a:effectLst/>
                <a:latin typeface="+mn-lt"/>
                <a:ea typeface="+mn-ea"/>
                <a:cs typeface="+mn-cs"/>
              </a:rPr>
              <a:t>=6811H</a:t>
            </a:r>
            <a:r>
              <a:rPr lang="zh-CN" altLang="en-US" sz="1200" b="0" i="0" kern="1200" dirty="0">
                <a:solidFill>
                  <a:schemeClr val="tx1"/>
                </a:solidFill>
                <a:effectLst/>
                <a:latin typeface="+mn-lt"/>
                <a:ea typeface="+mn-ea"/>
                <a:cs typeface="+mn-cs"/>
              </a:rPr>
              <a:t>，所以该分组所对应的是题 </a:t>
            </a:r>
            <a:r>
              <a:rPr lang="en-US" altLang="zh-CN" sz="1200" b="0" i="0" kern="1200" dirty="0">
                <a:solidFill>
                  <a:schemeClr val="tx1"/>
                </a:solidFill>
                <a:effectLst/>
                <a:latin typeface="+mn-lt"/>
                <a:ea typeface="+mn-ea"/>
                <a:cs typeface="+mn-cs"/>
              </a:rPr>
              <a:t>47-a </a:t>
            </a:r>
            <a:r>
              <a:rPr lang="zh-CN" altLang="en-US" sz="1200" b="0" i="0" kern="1200" dirty="0">
                <a:solidFill>
                  <a:schemeClr val="tx1"/>
                </a:solidFill>
                <a:effectLst/>
                <a:latin typeface="+mn-lt"/>
                <a:ea typeface="+mn-ea"/>
                <a:cs typeface="+mn-cs"/>
              </a:rPr>
              <a:t>表中的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号分 组。 </a:t>
            </a:r>
            <a:r>
              <a:rPr lang="en-US" altLang="zh-CN" sz="1200" b="0" i="0" kern="1200" dirty="0">
                <a:solidFill>
                  <a:schemeClr val="tx1"/>
                </a:solidFill>
                <a:effectLst/>
                <a:latin typeface="+mn-lt"/>
                <a:ea typeface="+mn-ea"/>
                <a:cs typeface="+mn-cs"/>
              </a:rPr>
              <a:t>S </a:t>
            </a:r>
            <a:r>
              <a:rPr lang="zh-CN" altLang="en-US" sz="1200" b="0" i="0" kern="1200" dirty="0">
                <a:solidFill>
                  <a:schemeClr val="tx1"/>
                </a:solidFill>
                <a:effectLst/>
                <a:latin typeface="+mn-lt"/>
                <a:ea typeface="+mn-ea"/>
                <a:cs typeface="+mn-cs"/>
              </a:rPr>
              <a:t>发出的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 </a:t>
            </a:r>
            <a:r>
              <a:rPr lang="en-US" altLang="zh-CN" sz="1200" b="0" i="0" kern="1200" dirty="0">
                <a:solidFill>
                  <a:schemeClr val="tx1"/>
                </a:solidFill>
                <a:effectLst/>
                <a:latin typeface="+mn-lt"/>
                <a:ea typeface="+mn-ea"/>
                <a:cs typeface="+mn-cs"/>
              </a:rPr>
              <a:t>TTL=40H=64</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号分组的 </a:t>
            </a:r>
            <a:r>
              <a:rPr lang="en-US" altLang="zh-CN" sz="1200" b="0" i="0" kern="1200" dirty="0">
                <a:solidFill>
                  <a:schemeClr val="tx1"/>
                </a:solidFill>
                <a:effectLst/>
                <a:latin typeface="+mn-lt"/>
                <a:ea typeface="+mn-ea"/>
                <a:cs typeface="+mn-cs"/>
              </a:rPr>
              <a:t>TTL=31H=49</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64-49=15</a:t>
            </a:r>
            <a:r>
              <a:rPr lang="zh-CN" altLang="en-US" sz="1200" b="0" i="0" kern="1200" dirty="0">
                <a:solidFill>
                  <a:schemeClr val="tx1"/>
                </a:solidFill>
                <a:effectLst/>
                <a:latin typeface="+mn-lt"/>
                <a:ea typeface="+mn-ea"/>
                <a:cs typeface="+mn-cs"/>
              </a:rPr>
              <a:t>，所以，可以推 断该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分组到达 </a:t>
            </a:r>
            <a:r>
              <a:rPr lang="en-US" altLang="zh-CN" sz="1200" b="0" i="0" kern="1200" dirty="0">
                <a:solidFill>
                  <a:schemeClr val="tx1"/>
                </a:solidFill>
                <a:effectLst/>
                <a:latin typeface="+mn-lt"/>
                <a:ea typeface="+mn-ea"/>
                <a:cs typeface="+mn-cs"/>
              </a:rPr>
              <a:t>H </a:t>
            </a:r>
            <a:r>
              <a:rPr lang="zh-CN" altLang="en-US" sz="1200" b="0" i="0" kern="1200" dirty="0">
                <a:solidFill>
                  <a:schemeClr val="tx1"/>
                </a:solidFill>
                <a:effectLst/>
                <a:latin typeface="+mn-lt"/>
                <a:ea typeface="+mn-ea"/>
                <a:cs typeface="+mn-cs"/>
              </a:rPr>
              <a:t>时经过了 </a:t>
            </a:r>
            <a:r>
              <a:rPr lang="en-US" altLang="zh-CN" sz="1200" b="0" i="0" kern="1200" dirty="0">
                <a:solidFill>
                  <a:schemeClr val="tx1"/>
                </a:solidFill>
                <a:effectLst/>
                <a:latin typeface="+mn-lt"/>
                <a:ea typeface="+mn-ea"/>
                <a:cs typeface="+mn-cs"/>
              </a:rPr>
              <a:t>15 </a:t>
            </a:r>
            <a:r>
              <a:rPr lang="zh-CN" altLang="en-US" sz="1200" b="0" i="0" kern="1200" dirty="0">
                <a:solidFill>
                  <a:schemeClr val="tx1"/>
                </a:solidFill>
                <a:effectLst/>
                <a:latin typeface="+mn-lt"/>
                <a:ea typeface="+mn-ea"/>
                <a:cs typeface="+mn-cs"/>
              </a:rPr>
              <a:t>个路由器。（</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分）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评分说明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若解答结果不正确，但分析过程正确给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分；其他情况酌情给分。 </a:t>
            </a:r>
          </a:p>
          <a:p>
            <a:endParaRPr lang="zh-CN" altLang="en-US" dirty="0"/>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338</a:t>
            </a:fld>
            <a:endParaRPr lang="zh-CN" altLang="en-US"/>
          </a:p>
        </p:txBody>
      </p:sp>
    </p:spTree>
    <p:extLst>
      <p:ext uri="{BB962C8B-B14F-4D97-AF65-F5344CB8AC3E}">
        <p14:creationId xmlns:p14="http://schemas.microsoft.com/office/powerpoint/2010/main" val="2293249814"/>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TCP/IP</a:t>
            </a:r>
            <a:r>
              <a:rPr lang="zh-CN" altLang="en-US" sz="1200" b="0" i="0" kern="1200" dirty="0">
                <a:solidFill>
                  <a:schemeClr val="tx1"/>
                </a:solidFill>
                <a:effectLst/>
                <a:latin typeface="+mn-lt"/>
                <a:ea typeface="+mn-ea"/>
                <a:cs typeface="+mn-cs"/>
              </a:rPr>
              <a:t>的网络层向上只提供简单灵活的、无连接的、尽最大努力交付的数据 报服务。 此外考察</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首部，如果是面向连接的，则应有用于建立连接的字段，但是没有；如 果提供可靠的服务，则至少应有序号和校验和两个字段，但是</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分组头中也没有（</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首部中 只是首部校验和）。因此网络层提供的无连接不可靠的数据服务。有连接可靠的服务由传输 层的</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提供。 </a:t>
            </a:r>
          </a:p>
          <a:p>
            <a:endParaRPr lang="zh-CN" altLang="en-US" dirty="0"/>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TCP/IP</a:t>
            </a:r>
            <a:r>
              <a:rPr lang="zh-CN" altLang="en-US" sz="1200" b="0" i="0" kern="1200" dirty="0">
                <a:solidFill>
                  <a:schemeClr val="tx1"/>
                </a:solidFill>
                <a:effectLst/>
                <a:latin typeface="+mn-lt"/>
                <a:ea typeface="+mn-ea"/>
                <a:cs typeface="+mn-cs"/>
              </a:rPr>
              <a:t>的网络层向上只提供简单灵活的、无连接的、尽最大努力交付的数据 报服务。 此外考察</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首部，如果是面向连接的，则应有用于建立连接的字段，但是没有；如 果提供可靠的服务，则至少应有序号和校验和两个字段，但是</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分组头中也没有（</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首部中 只是首部校验和）。因此网络层提供的无连接不可靠的数据服务。有连接可靠的服务由传输 层的</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提供。 </a:t>
            </a:r>
          </a:p>
          <a:p>
            <a:endParaRPr lang="zh-CN" altLang="en-US" dirty="0"/>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种相位，则一个码元需要由 </a:t>
            </a:r>
            <a:r>
              <a:rPr lang="en-US" altLang="zh-CN" sz="1200" b="0" i="0" kern="1200" dirty="0">
                <a:solidFill>
                  <a:schemeClr val="tx1"/>
                </a:solidFill>
                <a:effectLst/>
                <a:latin typeface="+mn-lt"/>
                <a:ea typeface="+mn-ea"/>
                <a:cs typeface="+mn-cs"/>
              </a:rPr>
              <a:t>log24=2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bit </a:t>
            </a:r>
            <a:r>
              <a:rPr lang="zh-CN" altLang="en-US" sz="1200" b="0" i="0" kern="1200" dirty="0">
                <a:solidFill>
                  <a:schemeClr val="tx1"/>
                </a:solidFill>
                <a:effectLst/>
                <a:latin typeface="+mn-lt"/>
                <a:ea typeface="+mn-ea"/>
                <a:cs typeface="+mn-cs"/>
              </a:rPr>
              <a:t>表示，则波特率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比特率</a:t>
            </a:r>
            <a:r>
              <a:rPr lang="en-US" altLang="zh-CN" sz="1200" b="0" i="0" kern="1200" dirty="0">
                <a:solidFill>
                  <a:schemeClr val="tx1"/>
                </a:solidFill>
                <a:effectLst/>
                <a:latin typeface="+mn-lt"/>
                <a:ea typeface="+mn-ea"/>
                <a:cs typeface="+mn-cs"/>
              </a:rPr>
              <a:t>/2=1200 </a:t>
            </a:r>
            <a:r>
              <a:rPr lang="zh-CN" altLang="en-US" sz="1200" b="0" i="0" kern="1200" dirty="0">
                <a:solidFill>
                  <a:schemeClr val="tx1"/>
                </a:solidFill>
                <a:effectLst/>
                <a:latin typeface="+mn-lt"/>
                <a:ea typeface="+mn-ea"/>
                <a:cs typeface="+mn-cs"/>
              </a:rPr>
              <a:t>波特。 </a:t>
            </a:r>
          </a:p>
          <a:p>
            <a:endParaRPr lang="zh-CN" altLang="en-US" dirty="0"/>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。选择重传协议中，接收方逐个地确认正确接收的分组，不管接收到的分组是否有序，只要正确接收就发送选择</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分组进行确认。因此选择重传协议中的</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分组不再具 有累积确认的作用。这点要特别注意与</a:t>
            </a:r>
            <a:r>
              <a:rPr lang="en-US" altLang="zh-CN" sz="1200" b="0" i="0" kern="1200" dirty="0">
                <a:solidFill>
                  <a:schemeClr val="tx1"/>
                </a:solidFill>
                <a:effectLst/>
                <a:latin typeface="+mn-lt"/>
                <a:ea typeface="+mn-ea"/>
                <a:cs typeface="+mn-cs"/>
              </a:rPr>
              <a:t>GBN</a:t>
            </a:r>
            <a:r>
              <a:rPr lang="zh-CN" altLang="en-US" sz="1200" b="0" i="0" kern="1200" dirty="0">
                <a:solidFill>
                  <a:schemeClr val="tx1"/>
                </a:solidFill>
                <a:effectLst/>
                <a:latin typeface="+mn-lt"/>
                <a:ea typeface="+mn-ea"/>
                <a:cs typeface="+mn-cs"/>
              </a:rPr>
              <a:t>协议的区别。此题中只收到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号帧超时，由于对于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号帧的确认不具累积确认的作用，因此发送方认为接收方没有收到</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号帧，于是重传这两帧。</a:t>
            </a:r>
          </a:p>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C。【解析】根据奈奎斯特定理，最大数据传输速率＝ 2Wlog&lt;sub&gt;2&lt;/sub&gt; V, 4 个幅值的 ASK 调制说明</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有 4 个相位， 将 V=4 代入，得 800kbps。</a:t>
            </a: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C</a:t>
            </a:r>
          </a:p>
          <a:p>
            <a:r>
              <a:rPr lang="zh-CN" altLang="en-US" sz="1200" b="0" i="0" kern="1200" dirty="0">
                <a:solidFill>
                  <a:schemeClr val="tx1"/>
                </a:solidFill>
                <a:effectLst/>
                <a:latin typeface="+mn-lt"/>
                <a:ea typeface="+mn-ea"/>
                <a:cs typeface="+mn-cs"/>
              </a:rPr>
              <a:t>考察后退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帧协议的工作原理</a:t>
            </a:r>
          </a:p>
          <a:p>
            <a:r>
              <a:rPr lang="zh-CN" altLang="en-US" sz="1200" b="0" i="0" kern="1200" dirty="0">
                <a:solidFill>
                  <a:schemeClr val="tx1"/>
                </a:solidFill>
                <a:effectLst/>
                <a:latin typeface="+mn-lt"/>
                <a:ea typeface="+mn-ea"/>
                <a:cs typeface="+mn-cs"/>
              </a:rPr>
              <a:t>在后退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中，发送方可以连续发送若干个数据帧，如果收到接收方的确认帧则可以继续发送。若某个帧出错，接收方只是简单的丢弃该帧及其后所有的后续帧，发送方超时后需重传该数据帧及其后续的所有数据帧。这里要注意，连续 </a:t>
            </a:r>
            <a:r>
              <a:rPr lang="en-US" altLang="zh-CN" sz="1200" b="0" i="0" kern="1200" dirty="0">
                <a:solidFill>
                  <a:schemeClr val="tx1"/>
                </a:solidFill>
                <a:effectLst/>
                <a:latin typeface="+mn-lt"/>
                <a:ea typeface="+mn-ea"/>
                <a:cs typeface="+mn-cs"/>
              </a:rPr>
              <a:t>ARQ </a:t>
            </a:r>
            <a:r>
              <a:rPr lang="zh-CN" altLang="en-US" sz="1200" b="0" i="0" kern="1200" dirty="0">
                <a:solidFill>
                  <a:schemeClr val="tx1"/>
                </a:solidFill>
                <a:effectLst/>
                <a:latin typeface="+mn-lt"/>
                <a:ea typeface="+mn-ea"/>
                <a:cs typeface="+mn-cs"/>
              </a:rPr>
              <a:t>协议中，接收方一般采用累积确认的方式，即接收方对按序到达的最后一个分组发送确认，因此题目中收到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的确认就代表编号为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的已接收，而此时发送方未收到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号帧的确认只能代表确认顿在返回的过程中丢失了，而不代表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号帧未到达接收方。因此需要重传的帧为编号是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的帧。</a:t>
            </a:r>
          </a:p>
          <a:p>
            <a:endParaRPr lang="zh-CN" altLang="en-US" dirty="0"/>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。选择重传协议中，接收方逐个地确认正确接收的分组，不管接收到的分组是否有序，只要正确接收就发送选择</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分组进行确认。因此选择重传协议中的</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分组不再具 有累积确认的作用。这点要特别注意与</a:t>
            </a:r>
            <a:r>
              <a:rPr lang="en-US" altLang="zh-CN" sz="1200" b="0" i="0" kern="1200" dirty="0">
                <a:solidFill>
                  <a:schemeClr val="tx1"/>
                </a:solidFill>
                <a:effectLst/>
                <a:latin typeface="+mn-lt"/>
                <a:ea typeface="+mn-ea"/>
                <a:cs typeface="+mn-cs"/>
              </a:rPr>
              <a:t>GBN</a:t>
            </a:r>
            <a:r>
              <a:rPr lang="zh-CN" altLang="en-US" sz="1200" b="0" i="0" kern="1200" dirty="0">
                <a:solidFill>
                  <a:schemeClr val="tx1"/>
                </a:solidFill>
                <a:effectLst/>
                <a:latin typeface="+mn-lt"/>
                <a:ea typeface="+mn-ea"/>
                <a:cs typeface="+mn-cs"/>
              </a:rPr>
              <a:t>协议的区别。此题中只收到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号帧超时，由于对于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号帧的确认不具累积确认的作用，因此发送方认为接收方没有收到</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号帧，于是重传这两帧。</a:t>
            </a:r>
          </a:p>
          <a:p>
            <a:endParaRPr lang="zh-CN" altLang="en-US" dirty="0"/>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。可以用排除法。首先</a:t>
            </a:r>
            <a:r>
              <a:rPr lang="en-US" altLang="zh-CN" sz="1200" b="0" i="0" kern="1200" dirty="0">
                <a:solidFill>
                  <a:schemeClr val="tx1"/>
                </a:solidFill>
                <a:effectLst/>
                <a:latin typeface="+mn-lt"/>
                <a:ea typeface="+mn-ea"/>
                <a:cs typeface="+mn-cs"/>
              </a:rPr>
              <a:t>CDMA</a:t>
            </a:r>
            <a:r>
              <a:rPr lang="zh-CN" altLang="en-US" sz="1200" b="0" i="0" kern="1200" dirty="0">
                <a:solidFill>
                  <a:schemeClr val="tx1"/>
                </a:solidFill>
                <a:effectLst/>
                <a:latin typeface="+mn-lt"/>
                <a:ea typeface="+mn-ea"/>
                <a:cs typeface="+mn-cs"/>
              </a:rPr>
              <a:t>即码分多址，是物理层的东西； </a:t>
            </a:r>
            <a:r>
              <a:rPr lang="en-US" altLang="zh-CN" sz="1200" b="0" i="0" kern="1200" dirty="0">
                <a:solidFill>
                  <a:schemeClr val="tx1"/>
                </a:solidFill>
                <a:effectLst/>
                <a:latin typeface="+mn-lt"/>
                <a:ea typeface="+mn-ea"/>
                <a:cs typeface="+mn-cs"/>
              </a:rPr>
              <a:t>CSMA/CD</a:t>
            </a:r>
            <a:r>
              <a:rPr lang="zh-CN" altLang="en-US" sz="1200" b="0" i="0" kern="1200" dirty="0">
                <a:solidFill>
                  <a:schemeClr val="tx1"/>
                </a:solidFill>
                <a:effectLst/>
                <a:latin typeface="+mn-lt"/>
                <a:ea typeface="+mn-ea"/>
                <a:cs typeface="+mn-cs"/>
              </a:rPr>
              <a:t>即带冲突检 测的载波监听多路访问，这个应该比较熟悉，接收方并不需要确认； </a:t>
            </a:r>
            <a:r>
              <a:rPr lang="en-US" altLang="zh-CN" sz="1200" b="0" i="0" kern="1200" dirty="0">
                <a:solidFill>
                  <a:schemeClr val="tx1"/>
                </a:solidFill>
                <a:effectLst/>
                <a:latin typeface="+mn-lt"/>
                <a:ea typeface="+mn-ea"/>
                <a:cs typeface="+mn-cs"/>
              </a:rPr>
              <a:t>CSMA</a:t>
            </a:r>
            <a:r>
              <a:rPr lang="zh-CN" altLang="en-US" sz="1200" b="0" i="0" kern="1200" dirty="0">
                <a:solidFill>
                  <a:schemeClr val="tx1"/>
                </a:solidFill>
                <a:effectLst/>
                <a:latin typeface="+mn-lt"/>
                <a:ea typeface="+mn-ea"/>
                <a:cs typeface="+mn-cs"/>
              </a:rPr>
              <a:t>，既然</a:t>
            </a:r>
            <a:r>
              <a:rPr lang="en-US" altLang="zh-CN" sz="1200" b="0" i="0" kern="1200" dirty="0">
                <a:solidFill>
                  <a:schemeClr val="tx1"/>
                </a:solidFill>
                <a:effectLst/>
                <a:latin typeface="+mn-lt"/>
                <a:ea typeface="+mn-ea"/>
                <a:cs typeface="+mn-cs"/>
              </a:rPr>
              <a:t>CSMA/CD</a:t>
            </a:r>
            <a:r>
              <a:rPr lang="zh-CN" altLang="en-US" sz="1200" b="0" i="0" kern="1200" dirty="0">
                <a:solidFill>
                  <a:schemeClr val="tx1"/>
                </a:solidFill>
                <a:effectLst/>
                <a:latin typeface="+mn-lt"/>
                <a:ea typeface="+mn-ea"/>
                <a:cs typeface="+mn-cs"/>
              </a:rPr>
              <a:t>是 其超集， </a:t>
            </a:r>
            <a:r>
              <a:rPr lang="en-US" altLang="zh-CN" sz="1200" b="0" i="0" kern="1200" dirty="0">
                <a:solidFill>
                  <a:schemeClr val="tx1"/>
                </a:solidFill>
                <a:effectLst/>
                <a:latin typeface="+mn-lt"/>
                <a:ea typeface="+mn-ea"/>
                <a:cs typeface="+mn-cs"/>
              </a:rPr>
              <a:t>CSMA/CD</a:t>
            </a:r>
            <a:r>
              <a:rPr lang="zh-CN" altLang="en-US" sz="1200" b="0" i="0" kern="1200" dirty="0">
                <a:solidFill>
                  <a:schemeClr val="tx1"/>
                </a:solidFill>
                <a:effectLst/>
                <a:latin typeface="+mn-lt"/>
                <a:ea typeface="+mn-ea"/>
                <a:cs typeface="+mn-cs"/>
              </a:rPr>
              <a:t>没有的东西， </a:t>
            </a:r>
            <a:r>
              <a:rPr lang="en-US" altLang="zh-CN" sz="1200" b="0" i="0" kern="1200" dirty="0">
                <a:solidFill>
                  <a:schemeClr val="tx1"/>
                </a:solidFill>
                <a:effectLst/>
                <a:latin typeface="+mn-lt"/>
                <a:ea typeface="+mn-ea"/>
                <a:cs typeface="+mn-cs"/>
              </a:rPr>
              <a:t>CSMA</a:t>
            </a:r>
            <a:r>
              <a:rPr lang="zh-CN" altLang="en-US" sz="1200" b="0" i="0" kern="1200" dirty="0">
                <a:solidFill>
                  <a:schemeClr val="tx1"/>
                </a:solidFill>
                <a:effectLst/>
                <a:latin typeface="+mn-lt"/>
                <a:ea typeface="+mn-ea"/>
                <a:cs typeface="+mn-cs"/>
              </a:rPr>
              <a:t>自然也没有。于是排除法选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CSMA/CA</a:t>
            </a:r>
            <a:r>
              <a:rPr lang="zh-CN" altLang="en-US" sz="1200" b="0" i="0" kern="1200" dirty="0">
                <a:solidFill>
                  <a:schemeClr val="tx1"/>
                </a:solidFill>
                <a:effectLst/>
                <a:latin typeface="+mn-lt"/>
                <a:ea typeface="+mn-ea"/>
                <a:cs typeface="+mn-cs"/>
              </a:rPr>
              <a:t>是无线局域网标 准</a:t>
            </a:r>
            <a:r>
              <a:rPr lang="en-US" altLang="zh-CN" sz="1200" b="0" i="0" kern="1200" dirty="0">
                <a:solidFill>
                  <a:schemeClr val="tx1"/>
                </a:solidFill>
                <a:effectLst/>
                <a:latin typeface="+mn-lt"/>
                <a:ea typeface="+mn-ea"/>
                <a:cs typeface="+mn-cs"/>
              </a:rPr>
              <a:t>802.11</a:t>
            </a:r>
            <a:r>
              <a:rPr lang="zh-CN" altLang="en-US" sz="1200" b="0" i="0" kern="1200" dirty="0">
                <a:solidFill>
                  <a:schemeClr val="tx1"/>
                </a:solidFill>
                <a:effectLst/>
                <a:latin typeface="+mn-lt"/>
                <a:ea typeface="+mn-ea"/>
                <a:cs typeface="+mn-cs"/>
              </a:rPr>
              <a:t>中的协议。 </a:t>
            </a:r>
            <a:r>
              <a:rPr lang="en-US" altLang="zh-CN" sz="1200" b="0" i="0" kern="1200" dirty="0">
                <a:solidFill>
                  <a:schemeClr val="tx1"/>
                </a:solidFill>
                <a:effectLst/>
                <a:latin typeface="+mn-lt"/>
                <a:ea typeface="+mn-ea"/>
                <a:cs typeface="+mn-cs"/>
              </a:rPr>
              <a:t>CSMA/CA</a:t>
            </a:r>
            <a:r>
              <a:rPr lang="zh-CN" altLang="en-US" sz="1200" b="0" i="0" kern="1200" dirty="0">
                <a:solidFill>
                  <a:schemeClr val="tx1"/>
                </a:solidFill>
                <a:effectLst/>
                <a:latin typeface="+mn-lt"/>
                <a:ea typeface="+mn-ea"/>
                <a:cs typeface="+mn-cs"/>
              </a:rPr>
              <a:t>利用</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信号来避免冲突的发生，也就是说，只有当客户端收到网络上返回的</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信号后才确认送出的数据已经正确到达目的地址。 </a:t>
            </a:r>
          </a:p>
          <a:p>
            <a:endParaRPr lang="zh-CN" altLang="en-US" dirty="0"/>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。此题主要考察路由聚合。要使</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能够正确将分组路由到所有子网，则</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中需 要有到</a:t>
            </a:r>
            <a:r>
              <a:rPr lang="en-US" altLang="zh-CN" sz="1200" b="0" i="0" kern="1200" dirty="0">
                <a:solidFill>
                  <a:schemeClr val="tx1"/>
                </a:solidFill>
                <a:effectLst/>
                <a:latin typeface="+mn-lt"/>
                <a:ea typeface="+mn-ea"/>
                <a:cs typeface="+mn-cs"/>
              </a:rPr>
              <a:t>192.168.2.0/25</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192.168.2.128/25</a:t>
            </a:r>
            <a:r>
              <a:rPr lang="zh-CN" altLang="en-US" sz="1200" b="0" i="0" kern="1200" dirty="0">
                <a:solidFill>
                  <a:schemeClr val="tx1"/>
                </a:solidFill>
                <a:effectLst/>
                <a:latin typeface="+mn-lt"/>
                <a:ea typeface="+mn-ea"/>
                <a:cs typeface="+mn-cs"/>
              </a:rPr>
              <a:t>的路由。观察发现网络</a:t>
            </a:r>
            <a:r>
              <a:rPr lang="en-US" altLang="zh-CN" sz="1200" b="0" i="0" kern="1200" dirty="0">
                <a:solidFill>
                  <a:schemeClr val="tx1"/>
                </a:solidFill>
                <a:effectLst/>
                <a:latin typeface="+mn-lt"/>
                <a:ea typeface="+mn-ea"/>
                <a:cs typeface="+mn-cs"/>
              </a:rPr>
              <a:t>192.168.2.0/25</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192.168.2.128/25</a:t>
            </a:r>
            <a:r>
              <a:rPr lang="zh-CN" altLang="en-US" sz="1200" b="0" i="0" kern="1200" dirty="0">
                <a:solidFill>
                  <a:schemeClr val="tx1"/>
                </a:solidFill>
                <a:effectLst/>
                <a:latin typeface="+mn-lt"/>
                <a:ea typeface="+mn-ea"/>
                <a:cs typeface="+mn-cs"/>
              </a:rPr>
              <a:t>的网络号的前</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位都相同，于是可以聚合成超网</a:t>
            </a:r>
            <a:r>
              <a:rPr lang="en-US" altLang="zh-CN" sz="1200" b="0" i="0" kern="1200" dirty="0">
                <a:solidFill>
                  <a:schemeClr val="tx1"/>
                </a:solidFill>
                <a:effectLst/>
                <a:latin typeface="+mn-lt"/>
                <a:ea typeface="+mn-ea"/>
                <a:cs typeface="+mn-cs"/>
              </a:rPr>
              <a:t>192.168.2.0/24</a:t>
            </a:r>
            <a:r>
              <a:rPr lang="zh-CN" altLang="en-US" sz="1200" b="0" i="0" kern="1200" dirty="0">
                <a:solidFill>
                  <a:schemeClr val="tx1"/>
                </a:solidFill>
                <a:effectLst/>
                <a:latin typeface="+mn-lt"/>
                <a:ea typeface="+mn-ea"/>
                <a:cs typeface="+mn-cs"/>
              </a:rPr>
              <a:t>。从图中 可以看出下一跳地址应该是</a:t>
            </a:r>
            <a:r>
              <a:rPr lang="en-US" altLang="zh-CN" sz="1200" b="0" i="0" kern="1200" dirty="0">
                <a:solidFill>
                  <a:schemeClr val="tx1"/>
                </a:solidFill>
                <a:effectLst/>
                <a:latin typeface="+mn-lt"/>
                <a:ea typeface="+mn-ea"/>
                <a:cs typeface="+mn-cs"/>
              </a:rPr>
              <a:t>192.168.1.2 </a:t>
            </a:r>
          </a:p>
          <a:p>
            <a:endParaRPr lang="zh-CN" altLang="en-US" dirty="0"/>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。首先分析</a:t>
            </a:r>
            <a:r>
              <a:rPr lang="en-US" altLang="zh-CN" sz="1200" b="0" i="0" kern="1200" dirty="0">
                <a:solidFill>
                  <a:schemeClr val="tx1"/>
                </a:solidFill>
                <a:effectLst/>
                <a:latin typeface="+mn-lt"/>
                <a:ea typeface="+mn-ea"/>
                <a:cs typeface="+mn-cs"/>
              </a:rPr>
              <a:t>192.168.4.0/30</a:t>
            </a:r>
            <a:r>
              <a:rPr lang="zh-CN" altLang="en-US" sz="1200" b="0" i="0" kern="1200" dirty="0">
                <a:solidFill>
                  <a:schemeClr val="tx1"/>
                </a:solidFill>
                <a:effectLst/>
                <a:latin typeface="+mn-lt"/>
                <a:ea typeface="+mn-ea"/>
                <a:cs typeface="+mn-cs"/>
              </a:rPr>
              <a:t>这个网络。主机号占两位，地址范围</a:t>
            </a:r>
            <a:r>
              <a:rPr lang="en-US" altLang="zh-CN" sz="1200" b="0" i="0" kern="1200" dirty="0">
                <a:solidFill>
                  <a:schemeClr val="tx1"/>
                </a:solidFill>
                <a:effectLst/>
                <a:latin typeface="+mn-lt"/>
                <a:ea typeface="+mn-ea"/>
                <a:cs typeface="+mn-cs"/>
              </a:rPr>
              <a:t>192.168.4.0/30~ 192.168.4.3/30</a:t>
            </a:r>
            <a:r>
              <a:rPr lang="zh-CN" altLang="en-US" sz="1200" b="0" i="0" kern="1200" dirty="0">
                <a:solidFill>
                  <a:schemeClr val="tx1"/>
                </a:solidFill>
                <a:effectLst/>
                <a:latin typeface="+mn-lt"/>
                <a:ea typeface="+mn-ea"/>
                <a:cs typeface="+mn-cs"/>
              </a:rPr>
              <a:t>，即可以容纳（</a:t>
            </a:r>
            <a:r>
              <a:rPr lang="en-US" altLang="zh-CN" sz="1200" b="0" i="0" kern="1200" dirty="0">
                <a:solidFill>
                  <a:schemeClr val="tx1"/>
                </a:solidFill>
                <a:effectLst/>
                <a:latin typeface="+mn-lt"/>
                <a:ea typeface="+mn-ea"/>
                <a:cs typeface="+mn-cs"/>
              </a:rPr>
              <a:t>4-2=2</a:t>
            </a:r>
            <a:r>
              <a:rPr lang="zh-CN" altLang="en-US" sz="1200" b="0" i="0" kern="1200" dirty="0">
                <a:solidFill>
                  <a:schemeClr val="tx1"/>
                </a:solidFill>
                <a:effectLst/>
                <a:latin typeface="+mn-lt"/>
                <a:ea typeface="+mn-ea"/>
                <a:cs typeface="+mn-cs"/>
              </a:rPr>
              <a:t>）个主机。主机位为全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时，即</a:t>
            </a:r>
            <a:r>
              <a:rPr lang="en-US" altLang="zh-CN" sz="1200" b="0" i="0" kern="1200" dirty="0">
                <a:solidFill>
                  <a:schemeClr val="tx1"/>
                </a:solidFill>
                <a:effectLst/>
                <a:latin typeface="+mn-lt"/>
                <a:ea typeface="+mn-ea"/>
                <a:cs typeface="+mn-cs"/>
              </a:rPr>
              <a:t>192.168.4.3</a:t>
            </a:r>
            <a:r>
              <a:rPr lang="zh-CN" altLang="en-US" sz="1200" b="0" i="0" kern="1200" dirty="0">
                <a:solidFill>
                  <a:schemeClr val="tx1"/>
                </a:solidFill>
                <a:effectLst/>
                <a:latin typeface="+mn-lt"/>
                <a:ea typeface="+mn-ea"/>
                <a:cs typeface="+mn-cs"/>
              </a:rPr>
              <a:t>，是广播 地址，因此网内所有主机都能收到，因此选</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。首先分析</a:t>
            </a:r>
            <a:r>
              <a:rPr lang="en-US" altLang="zh-CN" sz="1200" b="0" i="0" kern="1200" dirty="0">
                <a:solidFill>
                  <a:schemeClr val="tx1"/>
                </a:solidFill>
                <a:effectLst/>
                <a:latin typeface="+mn-lt"/>
                <a:ea typeface="+mn-ea"/>
                <a:cs typeface="+mn-cs"/>
              </a:rPr>
              <a:t>192.168.4.0/30</a:t>
            </a:r>
            <a:r>
              <a:rPr lang="zh-CN" altLang="en-US" sz="1200" b="0" i="0" kern="1200" dirty="0">
                <a:solidFill>
                  <a:schemeClr val="tx1"/>
                </a:solidFill>
                <a:effectLst/>
                <a:latin typeface="+mn-lt"/>
                <a:ea typeface="+mn-ea"/>
                <a:cs typeface="+mn-cs"/>
              </a:rPr>
              <a:t>这个网络。主机号占两位，地址范围</a:t>
            </a:r>
            <a:r>
              <a:rPr lang="en-US" altLang="zh-CN" sz="1200" b="0" i="0" kern="1200" dirty="0">
                <a:solidFill>
                  <a:schemeClr val="tx1"/>
                </a:solidFill>
                <a:effectLst/>
                <a:latin typeface="+mn-lt"/>
                <a:ea typeface="+mn-ea"/>
                <a:cs typeface="+mn-cs"/>
              </a:rPr>
              <a:t>192.168.4.0/30~ 192.168.4.3/30</a:t>
            </a:r>
            <a:r>
              <a:rPr lang="zh-CN" altLang="en-US" sz="1200" b="0" i="0" kern="1200" dirty="0">
                <a:solidFill>
                  <a:schemeClr val="tx1"/>
                </a:solidFill>
                <a:effectLst/>
                <a:latin typeface="+mn-lt"/>
                <a:ea typeface="+mn-ea"/>
                <a:cs typeface="+mn-cs"/>
              </a:rPr>
              <a:t>，即可以容纳（</a:t>
            </a:r>
            <a:r>
              <a:rPr lang="en-US" altLang="zh-CN" sz="1200" b="0" i="0" kern="1200" dirty="0">
                <a:solidFill>
                  <a:schemeClr val="tx1"/>
                </a:solidFill>
                <a:effectLst/>
                <a:latin typeface="+mn-lt"/>
                <a:ea typeface="+mn-ea"/>
                <a:cs typeface="+mn-cs"/>
              </a:rPr>
              <a:t>4-2=2</a:t>
            </a:r>
            <a:r>
              <a:rPr lang="zh-CN" altLang="en-US" sz="1200" b="0" i="0" kern="1200" dirty="0">
                <a:solidFill>
                  <a:schemeClr val="tx1"/>
                </a:solidFill>
                <a:effectLst/>
                <a:latin typeface="+mn-lt"/>
                <a:ea typeface="+mn-ea"/>
                <a:cs typeface="+mn-cs"/>
              </a:rPr>
              <a:t>）个主机。主机位为全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时，即</a:t>
            </a:r>
            <a:r>
              <a:rPr lang="en-US" altLang="zh-CN" sz="1200" b="0" i="0" kern="1200" dirty="0">
                <a:solidFill>
                  <a:schemeClr val="tx1"/>
                </a:solidFill>
                <a:effectLst/>
                <a:latin typeface="+mn-lt"/>
                <a:ea typeface="+mn-ea"/>
                <a:cs typeface="+mn-cs"/>
              </a:rPr>
              <a:t>192.168.4.3</a:t>
            </a:r>
            <a:r>
              <a:rPr lang="zh-CN" altLang="en-US" sz="1200" b="0" i="0" kern="1200" dirty="0">
                <a:solidFill>
                  <a:schemeClr val="tx1"/>
                </a:solidFill>
                <a:effectLst/>
                <a:latin typeface="+mn-lt"/>
                <a:ea typeface="+mn-ea"/>
                <a:cs typeface="+mn-cs"/>
              </a:rPr>
              <a:t>，是广播 地址，因此网内所有主机都能收到，因此选</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。主机乙收到连接请求报文后，如同意连接，则向甲发送确认。在确认报文段 中应把</a:t>
            </a:r>
            <a:r>
              <a:rPr lang="en-US" altLang="zh-CN" sz="1200" b="0" i="0" kern="1200" dirty="0">
                <a:solidFill>
                  <a:schemeClr val="tx1"/>
                </a:solidFill>
                <a:effectLst/>
                <a:latin typeface="+mn-lt"/>
                <a:ea typeface="+mn-ea"/>
                <a:cs typeface="+mn-cs"/>
              </a:rPr>
              <a:t>SYN</a:t>
            </a:r>
            <a:r>
              <a:rPr lang="zh-CN" altLang="en-US" sz="1200" b="0" i="0" kern="1200" dirty="0">
                <a:solidFill>
                  <a:schemeClr val="tx1"/>
                </a:solidFill>
                <a:effectLst/>
                <a:latin typeface="+mn-lt"/>
                <a:ea typeface="+mn-ea"/>
                <a:cs typeface="+mn-cs"/>
              </a:rPr>
              <a:t>位和</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位都置</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，确认号是甲发送的</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段的初始序号</a:t>
            </a:r>
            <a:r>
              <a:rPr lang="en-US" altLang="zh-CN" sz="1200" b="0" i="0" kern="1200" dirty="0">
                <a:solidFill>
                  <a:schemeClr val="tx1"/>
                </a:solidFill>
                <a:effectLst/>
                <a:latin typeface="+mn-lt"/>
                <a:ea typeface="+mn-ea"/>
                <a:cs typeface="+mn-cs"/>
              </a:rPr>
              <a:t>seq=11220</a:t>
            </a:r>
            <a:r>
              <a:rPr lang="zh-CN" altLang="en-US" sz="1200" b="0" i="0" kern="1200" dirty="0">
                <a:solidFill>
                  <a:schemeClr val="tx1"/>
                </a:solidFill>
                <a:effectLst/>
                <a:latin typeface="+mn-lt"/>
                <a:ea typeface="+mn-ea"/>
                <a:cs typeface="+mn-cs"/>
              </a:rPr>
              <a:t>加</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，即为</a:t>
            </a:r>
            <a:r>
              <a:rPr lang="en-US" altLang="zh-CN" sz="1200" b="0" i="0" kern="1200" dirty="0">
                <a:solidFill>
                  <a:schemeClr val="tx1"/>
                </a:solidFill>
                <a:effectLst/>
                <a:latin typeface="+mn-lt"/>
                <a:ea typeface="+mn-ea"/>
                <a:cs typeface="+mn-cs"/>
              </a:rPr>
              <a:t>ack= 11221</a:t>
            </a:r>
            <a:r>
              <a:rPr lang="zh-CN" altLang="en-US" sz="1200" b="0" i="0" kern="1200" dirty="0">
                <a:solidFill>
                  <a:schemeClr val="tx1"/>
                </a:solidFill>
                <a:effectLst/>
                <a:latin typeface="+mn-lt"/>
                <a:ea typeface="+mn-ea"/>
                <a:cs typeface="+mn-cs"/>
              </a:rPr>
              <a:t>，同时也要选择并消耗一个初始序号</a:t>
            </a:r>
            <a:r>
              <a:rPr lang="en-US" altLang="zh-CN" sz="1200" b="0" i="0" kern="1200" dirty="0">
                <a:solidFill>
                  <a:schemeClr val="tx1"/>
                </a:solidFill>
                <a:effectLst/>
                <a:latin typeface="+mn-lt"/>
                <a:ea typeface="+mn-ea"/>
                <a:cs typeface="+mn-cs"/>
              </a:rPr>
              <a:t>seq</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seq</a:t>
            </a:r>
            <a:r>
              <a:rPr lang="zh-CN" altLang="en-US" sz="1200" b="0" i="0" kern="1200" dirty="0">
                <a:solidFill>
                  <a:schemeClr val="tx1"/>
                </a:solidFill>
                <a:effectLst/>
                <a:latin typeface="+mn-lt"/>
                <a:ea typeface="+mn-ea"/>
                <a:cs typeface="+mn-cs"/>
              </a:rPr>
              <a:t>值由主机乙的</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进程确定，本题取</a:t>
            </a:r>
            <a:r>
              <a:rPr lang="en-US" altLang="zh-CN" sz="1200" b="0" i="0" kern="1200" dirty="0">
                <a:solidFill>
                  <a:schemeClr val="tx1"/>
                </a:solidFill>
                <a:effectLst/>
                <a:latin typeface="+mn-lt"/>
                <a:ea typeface="+mn-ea"/>
                <a:cs typeface="+mn-cs"/>
              </a:rPr>
              <a:t>seq= 11221</a:t>
            </a:r>
            <a:r>
              <a:rPr lang="zh-CN" altLang="en-US" sz="1200" b="0" i="0" kern="1200" dirty="0">
                <a:solidFill>
                  <a:schemeClr val="tx1"/>
                </a:solidFill>
                <a:effectLst/>
                <a:latin typeface="+mn-lt"/>
                <a:ea typeface="+mn-ea"/>
                <a:cs typeface="+mn-cs"/>
              </a:rPr>
              <a:t>与确认号、甲请求报文段的序号没有任何关系。 </a:t>
            </a:r>
          </a:p>
          <a:p>
            <a:endParaRPr lang="zh-CN" altLang="en-US" dirty="0"/>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解答：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段首部中的序号字段是指本报文段所发送的数据的第一个字节的序号。第 三个段的序号为</a:t>
            </a:r>
            <a:r>
              <a:rPr lang="en-US" altLang="zh-CN" sz="1200" b="0" i="0" kern="1200" dirty="0">
                <a:solidFill>
                  <a:schemeClr val="tx1"/>
                </a:solidFill>
                <a:effectLst/>
                <a:latin typeface="+mn-lt"/>
                <a:ea typeface="+mn-ea"/>
                <a:cs typeface="+mn-cs"/>
              </a:rPr>
              <a:t>900</a:t>
            </a:r>
            <a:r>
              <a:rPr lang="zh-CN" altLang="en-US" sz="1200" b="0" i="0" kern="1200" dirty="0">
                <a:solidFill>
                  <a:schemeClr val="tx1"/>
                </a:solidFill>
                <a:effectLst/>
                <a:latin typeface="+mn-lt"/>
                <a:ea typeface="+mn-ea"/>
                <a:cs typeface="+mn-cs"/>
              </a:rPr>
              <a:t>，则第二个段的序号为</a:t>
            </a:r>
            <a:r>
              <a:rPr lang="en-US" altLang="zh-CN" sz="1200" b="0" i="0" kern="1200" dirty="0">
                <a:solidFill>
                  <a:schemeClr val="tx1"/>
                </a:solidFill>
                <a:effectLst/>
                <a:latin typeface="+mn-lt"/>
                <a:ea typeface="+mn-ea"/>
                <a:cs typeface="+mn-cs"/>
              </a:rPr>
              <a:t>900-400=500</a:t>
            </a:r>
            <a:r>
              <a:rPr lang="zh-CN" altLang="en-US" sz="1200" b="0" i="0" kern="1200" dirty="0">
                <a:solidFill>
                  <a:schemeClr val="tx1"/>
                </a:solidFill>
                <a:effectLst/>
                <a:latin typeface="+mn-lt"/>
                <a:ea typeface="+mn-ea"/>
                <a:cs typeface="+mn-cs"/>
              </a:rPr>
              <a:t>。而确认号是期待收到对方下一个报 文段的第一个字节的序号。现在主机乙期待收到第二个段，故甲的确认号是</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以太网帧的数据部分是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数据报，只要数出相应字段所在的字节即可。由图 </a:t>
            </a:r>
            <a:r>
              <a:rPr lang="en-US" altLang="zh-CN" sz="1200" b="0" i="0" kern="1200" dirty="0">
                <a:solidFill>
                  <a:schemeClr val="tx1"/>
                </a:solidFill>
                <a:effectLst/>
                <a:latin typeface="+mn-lt"/>
                <a:ea typeface="+mn-ea"/>
                <a:cs typeface="+mn-cs"/>
              </a:rPr>
              <a:t>5-3 </a:t>
            </a:r>
            <a:r>
              <a:rPr lang="zh-CN" altLang="en-US" sz="1200" b="0" i="0" kern="1200" dirty="0">
                <a:solidFill>
                  <a:schemeClr val="tx1"/>
                </a:solidFill>
                <a:effectLst/>
                <a:latin typeface="+mn-lt"/>
                <a:ea typeface="+mn-ea"/>
                <a:cs typeface="+mn-cs"/>
              </a:rPr>
              <a:t>可知以太网帧头部有 </a:t>
            </a:r>
            <a:r>
              <a:rPr lang="en-US" altLang="zh-CN" sz="1200" b="0" i="0" kern="1200" dirty="0">
                <a:solidFill>
                  <a:schemeClr val="tx1"/>
                </a:solidFill>
                <a:effectLst/>
                <a:latin typeface="+mn-lt"/>
                <a:ea typeface="+mn-ea"/>
                <a:cs typeface="+mn-cs"/>
              </a:rPr>
              <a:t>6+6+2=14 </a:t>
            </a:r>
            <a:r>
              <a:rPr lang="zh-CN" altLang="en-US" sz="1200" b="0" i="0" kern="1200" dirty="0">
                <a:solidFill>
                  <a:schemeClr val="tx1"/>
                </a:solidFill>
                <a:effectLst/>
                <a:latin typeface="+mn-lt"/>
                <a:ea typeface="+mn-ea"/>
                <a:cs typeface="+mn-cs"/>
              </a:rPr>
              <a:t>字节， 由图 </a:t>
            </a:r>
            <a:r>
              <a:rPr lang="en-US" altLang="zh-CN" sz="1200" b="0" i="0" kern="1200" dirty="0">
                <a:solidFill>
                  <a:schemeClr val="tx1"/>
                </a:solidFill>
                <a:effectLst/>
                <a:latin typeface="+mn-lt"/>
                <a:ea typeface="+mn-ea"/>
                <a:cs typeface="+mn-cs"/>
              </a:rPr>
              <a:t>5-4 </a:t>
            </a:r>
            <a:r>
              <a:rPr lang="zh-CN" altLang="en-US" sz="1200" b="0" i="0" kern="1200" dirty="0">
                <a:solidFill>
                  <a:schemeClr val="tx1"/>
                </a:solidFill>
                <a:effectLst/>
                <a:latin typeface="+mn-lt"/>
                <a:ea typeface="+mn-ea"/>
                <a:cs typeface="+mn-cs"/>
              </a:rPr>
              <a:t>可知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数据报首部的目的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地址字段前有 </a:t>
            </a:r>
            <a:r>
              <a:rPr lang="en-US" altLang="zh-CN" sz="1200" b="0" i="0" kern="1200" dirty="0">
                <a:solidFill>
                  <a:schemeClr val="tx1"/>
                </a:solidFill>
                <a:effectLst/>
                <a:latin typeface="+mn-lt"/>
                <a:ea typeface="+mn-ea"/>
                <a:cs typeface="+mn-cs"/>
              </a:rPr>
              <a:t>4×4=16 </a:t>
            </a:r>
            <a:r>
              <a:rPr lang="zh-CN" altLang="en-US" sz="1200" b="0" i="0" kern="1200" dirty="0">
                <a:solidFill>
                  <a:schemeClr val="tx1"/>
                </a:solidFill>
                <a:effectLst/>
                <a:latin typeface="+mn-lt"/>
                <a:ea typeface="+mn-ea"/>
                <a:cs typeface="+mn-cs"/>
              </a:rPr>
              <a:t>字节，从图 </a:t>
            </a:r>
            <a:r>
              <a:rPr lang="en-US" altLang="zh-CN" sz="1200" b="0" i="0" kern="1200" dirty="0">
                <a:solidFill>
                  <a:schemeClr val="tx1"/>
                </a:solidFill>
                <a:effectLst/>
                <a:latin typeface="+mn-lt"/>
                <a:ea typeface="+mn-ea"/>
                <a:cs typeface="+mn-cs"/>
              </a:rPr>
              <a:t>5-2 </a:t>
            </a:r>
            <a:r>
              <a:rPr lang="zh-CN" altLang="en-US" sz="1200" b="0" i="0" kern="1200" dirty="0">
                <a:solidFill>
                  <a:schemeClr val="tx1"/>
                </a:solidFill>
                <a:effectLst/>
                <a:latin typeface="+mn-lt"/>
                <a:ea typeface="+mn-ea"/>
                <a:cs typeface="+mn-cs"/>
              </a:rPr>
              <a:t>的帧第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字节开始数 </a:t>
            </a:r>
            <a:r>
              <a:rPr lang="en-US" altLang="zh-CN" sz="1200" b="0" i="0" kern="1200" dirty="0">
                <a:solidFill>
                  <a:schemeClr val="tx1"/>
                </a:solidFill>
                <a:effectLst/>
                <a:latin typeface="+mn-lt"/>
                <a:ea typeface="+mn-ea"/>
                <a:cs typeface="+mn-cs"/>
              </a:rPr>
              <a:t>14+16=30 </a:t>
            </a:r>
            <a:r>
              <a:rPr lang="zh-CN" altLang="en-US" sz="1200" b="0" i="0" kern="1200" dirty="0">
                <a:solidFill>
                  <a:schemeClr val="tx1"/>
                </a:solidFill>
                <a:effectLst/>
                <a:latin typeface="+mn-lt"/>
                <a:ea typeface="+mn-ea"/>
                <a:cs typeface="+mn-cs"/>
              </a:rPr>
              <a:t>字节，得目的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40.aa.62.20</a:t>
            </a:r>
            <a:r>
              <a:rPr lang="zh-CN" altLang="en-US" sz="1200" b="0" i="0" kern="1200" dirty="0">
                <a:solidFill>
                  <a:schemeClr val="tx1"/>
                </a:solidFill>
                <a:effectLst/>
                <a:latin typeface="+mn-lt"/>
                <a:ea typeface="+mn-ea"/>
                <a:cs typeface="+mn-cs"/>
              </a:rPr>
              <a:t>（十 六进制），转换成十进制为 </a:t>
            </a:r>
            <a:r>
              <a:rPr lang="en-US" altLang="zh-CN" sz="1200" b="0" i="0" kern="1200" dirty="0">
                <a:solidFill>
                  <a:schemeClr val="tx1"/>
                </a:solidFill>
                <a:effectLst/>
                <a:latin typeface="+mn-lt"/>
                <a:ea typeface="+mn-ea"/>
                <a:cs typeface="+mn-cs"/>
              </a:rPr>
              <a:t>64.170.98.32</a:t>
            </a:r>
            <a:r>
              <a:rPr lang="zh-CN" altLang="en-US" sz="1200" b="0" i="0" kern="1200" dirty="0">
                <a:solidFill>
                  <a:schemeClr val="tx1"/>
                </a:solidFill>
                <a:effectLst/>
                <a:latin typeface="+mn-lt"/>
                <a:ea typeface="+mn-ea"/>
                <a:cs typeface="+mn-cs"/>
              </a:rPr>
              <a:t>。由图 </a:t>
            </a:r>
            <a:r>
              <a:rPr lang="en-US" altLang="zh-CN" sz="1200" b="0" i="0" kern="1200" dirty="0">
                <a:solidFill>
                  <a:schemeClr val="tx1"/>
                </a:solidFill>
                <a:effectLst/>
                <a:latin typeface="+mn-lt"/>
                <a:ea typeface="+mn-ea"/>
                <a:cs typeface="+mn-cs"/>
              </a:rPr>
              <a:t>5-3 </a:t>
            </a:r>
            <a:r>
              <a:rPr lang="zh-CN" altLang="en-US" sz="1200" b="0" i="0" kern="1200" dirty="0">
                <a:solidFill>
                  <a:schemeClr val="tx1"/>
                </a:solidFill>
                <a:effectLst/>
                <a:latin typeface="+mn-lt"/>
                <a:ea typeface="+mn-ea"/>
                <a:cs typeface="+mn-cs"/>
              </a:rPr>
              <a:t>可知以太网帧的前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字节 </a:t>
            </a:r>
            <a:r>
              <a:rPr lang="en-US" altLang="zh-CN" sz="1200" b="0" i="0" kern="1200" dirty="0">
                <a:solidFill>
                  <a:schemeClr val="tx1"/>
                </a:solidFill>
                <a:effectLst/>
                <a:latin typeface="+mn-lt"/>
                <a:ea typeface="+mn-ea"/>
                <a:cs typeface="+mn-cs"/>
              </a:rPr>
              <a:t>00-21-27-21 -51-ee </a:t>
            </a:r>
            <a:r>
              <a:rPr lang="zh-CN" altLang="en-US" sz="1200" b="0" i="0" kern="1200" dirty="0">
                <a:solidFill>
                  <a:schemeClr val="tx1"/>
                </a:solidFill>
                <a:effectLst/>
                <a:latin typeface="+mn-lt"/>
                <a:ea typeface="+mn-ea"/>
                <a:cs typeface="+mn-cs"/>
              </a:rPr>
              <a:t>是目的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地址，即为主机的默认网关 </a:t>
            </a:r>
            <a:r>
              <a:rPr lang="en-US" altLang="zh-CN" sz="1200" b="0" i="0" kern="1200" dirty="0">
                <a:solidFill>
                  <a:schemeClr val="tx1"/>
                </a:solidFill>
                <a:effectLst/>
                <a:latin typeface="+mn-lt"/>
                <a:ea typeface="+mn-ea"/>
                <a:cs typeface="+mn-cs"/>
              </a:rPr>
              <a:t>10.2.128.1 </a:t>
            </a:r>
            <a:r>
              <a:rPr lang="zh-CN" altLang="en-US" sz="1200" b="0" i="0" kern="1200" dirty="0">
                <a:solidFill>
                  <a:schemeClr val="tx1"/>
                </a:solidFill>
                <a:effectLst/>
                <a:latin typeface="+mn-lt"/>
                <a:ea typeface="+mn-ea"/>
                <a:cs typeface="+mn-cs"/>
              </a:rPr>
              <a:t>端口的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 </a:t>
            </a:r>
            <a:endParaRPr lang="zh-CN" altLang="en-US" dirty="0"/>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以太网帧的数据部分是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数据报，只要数出相应字段所在的字节即可。由图 </a:t>
            </a:r>
            <a:r>
              <a:rPr lang="en-US" altLang="zh-CN" sz="1200" b="0" i="0" kern="1200" dirty="0">
                <a:solidFill>
                  <a:schemeClr val="tx1"/>
                </a:solidFill>
                <a:effectLst/>
                <a:latin typeface="+mn-lt"/>
                <a:ea typeface="+mn-ea"/>
                <a:cs typeface="+mn-cs"/>
              </a:rPr>
              <a:t>5-3 </a:t>
            </a:r>
            <a:r>
              <a:rPr lang="zh-CN" altLang="en-US" sz="1200" b="0" i="0" kern="1200" dirty="0">
                <a:solidFill>
                  <a:schemeClr val="tx1"/>
                </a:solidFill>
                <a:effectLst/>
                <a:latin typeface="+mn-lt"/>
                <a:ea typeface="+mn-ea"/>
                <a:cs typeface="+mn-cs"/>
              </a:rPr>
              <a:t>可知以太网帧头部有 </a:t>
            </a:r>
            <a:r>
              <a:rPr lang="en-US" altLang="zh-CN" sz="1200" b="0" i="0" kern="1200" dirty="0">
                <a:solidFill>
                  <a:schemeClr val="tx1"/>
                </a:solidFill>
                <a:effectLst/>
                <a:latin typeface="+mn-lt"/>
                <a:ea typeface="+mn-ea"/>
                <a:cs typeface="+mn-cs"/>
              </a:rPr>
              <a:t>6+6+2=14 </a:t>
            </a:r>
            <a:r>
              <a:rPr lang="zh-CN" altLang="en-US" sz="1200" b="0" i="0" kern="1200" dirty="0">
                <a:solidFill>
                  <a:schemeClr val="tx1"/>
                </a:solidFill>
                <a:effectLst/>
                <a:latin typeface="+mn-lt"/>
                <a:ea typeface="+mn-ea"/>
                <a:cs typeface="+mn-cs"/>
              </a:rPr>
              <a:t>字节， 由图 </a:t>
            </a:r>
            <a:r>
              <a:rPr lang="en-US" altLang="zh-CN" sz="1200" b="0" i="0" kern="1200" dirty="0">
                <a:solidFill>
                  <a:schemeClr val="tx1"/>
                </a:solidFill>
                <a:effectLst/>
                <a:latin typeface="+mn-lt"/>
                <a:ea typeface="+mn-ea"/>
                <a:cs typeface="+mn-cs"/>
              </a:rPr>
              <a:t>5-4 </a:t>
            </a:r>
            <a:r>
              <a:rPr lang="zh-CN" altLang="en-US" sz="1200" b="0" i="0" kern="1200" dirty="0">
                <a:solidFill>
                  <a:schemeClr val="tx1"/>
                </a:solidFill>
                <a:effectLst/>
                <a:latin typeface="+mn-lt"/>
                <a:ea typeface="+mn-ea"/>
                <a:cs typeface="+mn-cs"/>
              </a:rPr>
              <a:t>可知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数据报首部的目的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地址字段前有 </a:t>
            </a:r>
            <a:r>
              <a:rPr lang="en-US" altLang="zh-CN" sz="1200" b="0" i="0" kern="1200" dirty="0">
                <a:solidFill>
                  <a:schemeClr val="tx1"/>
                </a:solidFill>
                <a:effectLst/>
                <a:latin typeface="+mn-lt"/>
                <a:ea typeface="+mn-ea"/>
                <a:cs typeface="+mn-cs"/>
              </a:rPr>
              <a:t>4×4=16 </a:t>
            </a:r>
            <a:r>
              <a:rPr lang="zh-CN" altLang="en-US" sz="1200" b="0" i="0" kern="1200" dirty="0">
                <a:solidFill>
                  <a:schemeClr val="tx1"/>
                </a:solidFill>
                <a:effectLst/>
                <a:latin typeface="+mn-lt"/>
                <a:ea typeface="+mn-ea"/>
                <a:cs typeface="+mn-cs"/>
              </a:rPr>
              <a:t>字节，从图 </a:t>
            </a:r>
            <a:r>
              <a:rPr lang="en-US" altLang="zh-CN" sz="1200" b="0" i="0" kern="1200" dirty="0">
                <a:solidFill>
                  <a:schemeClr val="tx1"/>
                </a:solidFill>
                <a:effectLst/>
                <a:latin typeface="+mn-lt"/>
                <a:ea typeface="+mn-ea"/>
                <a:cs typeface="+mn-cs"/>
              </a:rPr>
              <a:t>5-2 </a:t>
            </a:r>
            <a:r>
              <a:rPr lang="zh-CN" altLang="en-US" sz="1200" b="0" i="0" kern="1200" dirty="0">
                <a:solidFill>
                  <a:schemeClr val="tx1"/>
                </a:solidFill>
                <a:effectLst/>
                <a:latin typeface="+mn-lt"/>
                <a:ea typeface="+mn-ea"/>
                <a:cs typeface="+mn-cs"/>
              </a:rPr>
              <a:t>的帧第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字节开始数 </a:t>
            </a:r>
            <a:r>
              <a:rPr lang="en-US" altLang="zh-CN" sz="1200" b="0" i="0" kern="1200" dirty="0">
                <a:solidFill>
                  <a:schemeClr val="tx1"/>
                </a:solidFill>
                <a:effectLst/>
                <a:latin typeface="+mn-lt"/>
                <a:ea typeface="+mn-ea"/>
                <a:cs typeface="+mn-cs"/>
              </a:rPr>
              <a:t>14+16=30 </a:t>
            </a:r>
            <a:r>
              <a:rPr lang="zh-CN" altLang="en-US" sz="1200" b="0" i="0" kern="1200" dirty="0">
                <a:solidFill>
                  <a:schemeClr val="tx1"/>
                </a:solidFill>
                <a:effectLst/>
                <a:latin typeface="+mn-lt"/>
                <a:ea typeface="+mn-ea"/>
                <a:cs typeface="+mn-cs"/>
              </a:rPr>
              <a:t>字节，得目的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40.aa.62.20</a:t>
            </a:r>
            <a:r>
              <a:rPr lang="zh-CN" altLang="en-US" sz="1200" b="0" i="0" kern="1200" dirty="0">
                <a:solidFill>
                  <a:schemeClr val="tx1"/>
                </a:solidFill>
                <a:effectLst/>
                <a:latin typeface="+mn-lt"/>
                <a:ea typeface="+mn-ea"/>
                <a:cs typeface="+mn-cs"/>
              </a:rPr>
              <a:t>（十 六进制），转换成十进制为 </a:t>
            </a:r>
            <a:r>
              <a:rPr lang="en-US" altLang="zh-CN" sz="1200" b="0" i="0" kern="1200" dirty="0">
                <a:solidFill>
                  <a:schemeClr val="tx1"/>
                </a:solidFill>
                <a:effectLst/>
                <a:latin typeface="+mn-lt"/>
                <a:ea typeface="+mn-ea"/>
                <a:cs typeface="+mn-cs"/>
              </a:rPr>
              <a:t>64.170.98.32</a:t>
            </a:r>
            <a:r>
              <a:rPr lang="zh-CN" altLang="en-US" sz="1200" b="0" i="0" kern="1200" dirty="0">
                <a:solidFill>
                  <a:schemeClr val="tx1"/>
                </a:solidFill>
                <a:effectLst/>
                <a:latin typeface="+mn-lt"/>
                <a:ea typeface="+mn-ea"/>
                <a:cs typeface="+mn-cs"/>
              </a:rPr>
              <a:t>。由图 </a:t>
            </a:r>
            <a:r>
              <a:rPr lang="en-US" altLang="zh-CN" sz="1200" b="0" i="0" kern="1200" dirty="0">
                <a:solidFill>
                  <a:schemeClr val="tx1"/>
                </a:solidFill>
                <a:effectLst/>
                <a:latin typeface="+mn-lt"/>
                <a:ea typeface="+mn-ea"/>
                <a:cs typeface="+mn-cs"/>
              </a:rPr>
              <a:t>5-3 </a:t>
            </a:r>
            <a:r>
              <a:rPr lang="zh-CN" altLang="en-US" sz="1200" b="0" i="0" kern="1200" dirty="0">
                <a:solidFill>
                  <a:schemeClr val="tx1"/>
                </a:solidFill>
                <a:effectLst/>
                <a:latin typeface="+mn-lt"/>
                <a:ea typeface="+mn-ea"/>
                <a:cs typeface="+mn-cs"/>
              </a:rPr>
              <a:t>可知以太网帧的前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字节 </a:t>
            </a:r>
            <a:r>
              <a:rPr lang="en-US" altLang="zh-CN" sz="1200" b="0" i="0" kern="1200" dirty="0">
                <a:solidFill>
                  <a:schemeClr val="tx1"/>
                </a:solidFill>
                <a:effectLst/>
                <a:latin typeface="+mn-lt"/>
                <a:ea typeface="+mn-ea"/>
                <a:cs typeface="+mn-cs"/>
              </a:rPr>
              <a:t>00-21-27-21 -51-ee </a:t>
            </a:r>
            <a:r>
              <a:rPr lang="zh-CN" altLang="en-US" sz="1200" b="0" i="0" kern="1200" dirty="0">
                <a:solidFill>
                  <a:schemeClr val="tx1"/>
                </a:solidFill>
                <a:effectLst/>
                <a:latin typeface="+mn-lt"/>
                <a:ea typeface="+mn-ea"/>
                <a:cs typeface="+mn-cs"/>
              </a:rPr>
              <a:t>是目的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地址，即为主机的默认网关 </a:t>
            </a:r>
            <a:r>
              <a:rPr lang="en-US" altLang="zh-CN" sz="1200" b="0" i="0" kern="1200" dirty="0">
                <a:solidFill>
                  <a:schemeClr val="tx1"/>
                </a:solidFill>
                <a:effectLst/>
                <a:latin typeface="+mn-lt"/>
                <a:ea typeface="+mn-ea"/>
                <a:cs typeface="+mn-cs"/>
              </a:rPr>
              <a:t>10.2.128.1 </a:t>
            </a:r>
            <a:r>
              <a:rPr lang="zh-CN" altLang="en-US" sz="1200" b="0" i="0" kern="1200" dirty="0">
                <a:solidFill>
                  <a:schemeClr val="tx1"/>
                </a:solidFill>
                <a:effectLst/>
                <a:latin typeface="+mn-lt"/>
                <a:ea typeface="+mn-ea"/>
                <a:cs typeface="+mn-cs"/>
              </a:rPr>
              <a:t>端口的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 </a:t>
            </a:r>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C。【解析】根据奈奎斯特定理，最大数据传输速率＝ 2Wlog&lt;sub&gt;2&lt;/sub&gt; V, 4 个幅值的 ASK 调制说明</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有 4 个相位， 将 V=4 代入，得 800kbps。</a:t>
            </a: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ARP </a:t>
            </a:r>
            <a:r>
              <a:rPr lang="zh-CN" altLang="en-US" sz="1200" b="0" i="0" kern="1200" dirty="0">
                <a:solidFill>
                  <a:schemeClr val="tx1"/>
                </a:solidFill>
                <a:effectLst/>
                <a:latin typeface="+mn-lt"/>
                <a:ea typeface="+mn-ea"/>
                <a:cs typeface="+mn-cs"/>
              </a:rPr>
              <a:t>协议用于解决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地址到 </a:t>
            </a:r>
            <a:r>
              <a:rPr lang="en-US" altLang="zh-CN" sz="1200" b="0" i="0" kern="1200" dirty="0">
                <a:solidFill>
                  <a:schemeClr val="tx1"/>
                </a:solidFill>
                <a:effectLst/>
                <a:latin typeface="+mn-lt"/>
                <a:ea typeface="+mn-ea"/>
                <a:cs typeface="+mn-cs"/>
              </a:rPr>
              <a:t>MAC </a:t>
            </a:r>
            <a:r>
              <a:rPr lang="zh-CN" altLang="en-US" sz="1200" b="0" i="0" kern="1200" dirty="0">
                <a:solidFill>
                  <a:schemeClr val="tx1"/>
                </a:solidFill>
                <a:effectLst/>
                <a:latin typeface="+mn-lt"/>
                <a:ea typeface="+mn-ea"/>
                <a:cs typeface="+mn-cs"/>
              </a:rPr>
              <a:t>地址的映射问题。主机的 </a:t>
            </a:r>
            <a:r>
              <a:rPr lang="en-US" altLang="zh-CN" sz="1200" b="0" i="0" kern="1200" dirty="0">
                <a:solidFill>
                  <a:schemeClr val="tx1"/>
                </a:solidFill>
                <a:effectLst/>
                <a:latin typeface="+mn-lt"/>
                <a:ea typeface="+mn-ea"/>
                <a:cs typeface="+mn-cs"/>
              </a:rPr>
              <a:t>ARP </a:t>
            </a:r>
            <a:r>
              <a:rPr lang="zh-CN" altLang="en-US" sz="1200" b="0" i="0" kern="1200" dirty="0">
                <a:solidFill>
                  <a:schemeClr val="tx1"/>
                </a:solidFill>
                <a:effectLst/>
                <a:latin typeface="+mn-lt"/>
                <a:ea typeface="+mn-ea"/>
                <a:cs typeface="+mn-cs"/>
              </a:rPr>
              <a:t>进程在本以太网 以广播的形式发送 </a:t>
            </a:r>
            <a:r>
              <a:rPr lang="en-US" altLang="zh-CN" sz="1200" b="0" i="0" kern="1200" dirty="0">
                <a:solidFill>
                  <a:schemeClr val="tx1"/>
                </a:solidFill>
                <a:effectLst/>
                <a:latin typeface="+mn-lt"/>
                <a:ea typeface="+mn-ea"/>
                <a:cs typeface="+mn-cs"/>
              </a:rPr>
              <a:t>ARP </a:t>
            </a:r>
            <a:r>
              <a:rPr lang="zh-CN" altLang="en-US" sz="1200" b="0" i="0" kern="1200" dirty="0">
                <a:solidFill>
                  <a:schemeClr val="tx1"/>
                </a:solidFill>
                <a:effectLst/>
                <a:latin typeface="+mn-lt"/>
                <a:ea typeface="+mn-ea"/>
                <a:cs typeface="+mn-cs"/>
              </a:rPr>
              <a:t>请求分组，在以太网上广播时，以太网帧的目的地址为全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，即 </a:t>
            </a:r>
            <a:r>
              <a:rPr lang="en-US" altLang="zh-CN" sz="1200" b="0" i="0" kern="1200" dirty="0">
                <a:solidFill>
                  <a:schemeClr val="tx1"/>
                </a:solidFill>
                <a:effectLst/>
                <a:latin typeface="+mn-lt"/>
                <a:ea typeface="+mn-ea"/>
                <a:cs typeface="+mn-cs"/>
              </a:rPr>
              <a:t>FF-FFFF-FF-FF-FF</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HTTP/1.1 </a:t>
            </a:r>
            <a:r>
              <a:rPr lang="zh-CN" altLang="en-US" sz="1200" b="0" i="0" kern="1200" dirty="0">
                <a:solidFill>
                  <a:schemeClr val="tx1"/>
                </a:solidFill>
                <a:effectLst/>
                <a:latin typeface="+mn-lt"/>
                <a:ea typeface="+mn-ea"/>
                <a:cs typeface="+mn-cs"/>
              </a:rPr>
              <a:t>协议以持续的非流水线方式工作时，服务器在发送响应后仍然在一段时 间内保持这段连接，客户机在收到前一个请求的响应后才能发出下一个请求。第一个 </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用于请求 </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页面，客户机收到第一个请求的响应后（还有五个请求未发送），每访问一次 对象就用去一个 </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。故共需 </a:t>
            </a:r>
            <a:r>
              <a:rPr lang="en-US" altLang="zh-CN" sz="1200" b="0" i="0" kern="1200" dirty="0">
                <a:solidFill>
                  <a:schemeClr val="tx1"/>
                </a:solidFill>
                <a:effectLst/>
                <a:latin typeface="+mn-lt"/>
                <a:ea typeface="+mn-ea"/>
                <a:cs typeface="+mn-cs"/>
              </a:rPr>
              <a:t>1+5=6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后浏览器收到全部内容。 </a:t>
            </a:r>
            <a:endParaRPr lang="zh-CN" altLang="en-US" dirty="0"/>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）私有地址和 </a:t>
            </a:r>
            <a:r>
              <a:rPr lang="en-US" altLang="zh-CN" sz="1200" b="0" i="0" kern="1200" dirty="0">
                <a:solidFill>
                  <a:schemeClr val="tx1"/>
                </a:solidFill>
                <a:effectLst/>
                <a:latin typeface="+mn-lt"/>
                <a:ea typeface="+mn-ea"/>
                <a:cs typeface="+mn-cs"/>
              </a:rPr>
              <a:t>Internet </a:t>
            </a:r>
            <a:r>
              <a:rPr lang="zh-CN" altLang="en-US" sz="1200" b="0" i="0" kern="1200" dirty="0">
                <a:solidFill>
                  <a:schemeClr val="tx1"/>
                </a:solidFill>
                <a:effectLst/>
                <a:latin typeface="+mn-lt"/>
                <a:ea typeface="+mn-ea"/>
                <a:cs typeface="+mn-cs"/>
              </a:rPr>
              <a:t>上的主机通信时，须由 </a:t>
            </a:r>
            <a:r>
              <a:rPr lang="en-US" altLang="zh-CN" sz="1200" b="0" i="0" kern="1200" dirty="0">
                <a:solidFill>
                  <a:schemeClr val="tx1"/>
                </a:solidFill>
                <a:effectLst/>
                <a:latin typeface="+mn-lt"/>
                <a:ea typeface="+mn-ea"/>
                <a:cs typeface="+mn-cs"/>
              </a:rPr>
              <a:t>NAT </a:t>
            </a:r>
            <a:r>
              <a:rPr lang="zh-CN" altLang="en-US" sz="1200" b="0" i="0" kern="1200" dirty="0">
                <a:solidFill>
                  <a:schemeClr val="tx1"/>
                </a:solidFill>
                <a:effectLst/>
                <a:latin typeface="+mn-lt"/>
                <a:ea typeface="+mn-ea"/>
                <a:cs typeface="+mn-cs"/>
              </a:rPr>
              <a:t>路由器进行网络地址转换，把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数据报的源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地址（本题为私有地址 </a:t>
            </a:r>
            <a:r>
              <a:rPr lang="en-US" altLang="zh-CN" sz="1200" b="0" i="0" kern="1200" dirty="0">
                <a:solidFill>
                  <a:schemeClr val="tx1"/>
                </a:solidFill>
                <a:effectLst/>
                <a:latin typeface="+mn-lt"/>
                <a:ea typeface="+mn-ea"/>
                <a:cs typeface="+mn-cs"/>
              </a:rPr>
              <a:t>10.2.128.100</a:t>
            </a:r>
            <a:r>
              <a:rPr lang="zh-CN" altLang="en-US" sz="1200" b="0" i="0" kern="1200" dirty="0">
                <a:solidFill>
                  <a:schemeClr val="tx1"/>
                </a:solidFill>
                <a:effectLst/>
                <a:latin typeface="+mn-lt"/>
                <a:ea typeface="+mn-ea"/>
                <a:cs typeface="+mn-cs"/>
              </a:rPr>
              <a:t>）转换为 </a:t>
            </a:r>
            <a:r>
              <a:rPr lang="en-US" altLang="zh-CN" sz="1200" b="0" i="0" kern="1200" dirty="0">
                <a:solidFill>
                  <a:schemeClr val="tx1"/>
                </a:solidFill>
                <a:effectLst/>
                <a:latin typeface="+mn-lt"/>
                <a:ea typeface="+mn-ea"/>
                <a:cs typeface="+mn-cs"/>
              </a:rPr>
              <a:t>NAT </a:t>
            </a:r>
            <a:r>
              <a:rPr lang="zh-CN" altLang="en-US" sz="1200" b="0" i="0" kern="1200" dirty="0">
                <a:solidFill>
                  <a:schemeClr val="tx1"/>
                </a:solidFill>
                <a:effectLst/>
                <a:latin typeface="+mn-lt"/>
                <a:ea typeface="+mn-ea"/>
                <a:cs typeface="+mn-cs"/>
              </a:rPr>
              <a:t>路由器的一个全球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 （本题为 </a:t>
            </a:r>
            <a:r>
              <a:rPr lang="en-US" altLang="zh-CN" sz="1200" b="0" i="0" kern="1200" dirty="0">
                <a:solidFill>
                  <a:schemeClr val="tx1"/>
                </a:solidFill>
                <a:effectLst/>
                <a:latin typeface="+mn-lt"/>
                <a:ea typeface="+mn-ea"/>
                <a:cs typeface="+mn-cs"/>
              </a:rPr>
              <a:t>101.12.123.15</a:t>
            </a:r>
            <a:r>
              <a:rPr lang="zh-CN" altLang="en-US" sz="1200" b="0" i="0" kern="1200" dirty="0">
                <a:solidFill>
                  <a:schemeClr val="tx1"/>
                </a:solidFill>
                <a:effectLst/>
                <a:latin typeface="+mn-lt"/>
                <a:ea typeface="+mn-ea"/>
                <a:cs typeface="+mn-cs"/>
              </a:rPr>
              <a:t>）。因此，源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地址字段 </a:t>
            </a:r>
            <a:r>
              <a:rPr lang="en-US" altLang="zh-CN" sz="1200" b="0" i="0" kern="1200" dirty="0">
                <a:solidFill>
                  <a:schemeClr val="tx1"/>
                </a:solidFill>
                <a:effectLst/>
                <a:latin typeface="+mn-lt"/>
                <a:ea typeface="+mn-ea"/>
                <a:cs typeface="+mn-cs"/>
              </a:rPr>
              <a:t>0a 02 80 64 </a:t>
            </a:r>
            <a:r>
              <a:rPr lang="zh-CN" altLang="en-US" sz="1200" b="0" i="0" kern="1200" dirty="0">
                <a:solidFill>
                  <a:schemeClr val="tx1"/>
                </a:solidFill>
                <a:effectLst/>
                <a:latin typeface="+mn-lt"/>
                <a:ea typeface="+mn-ea"/>
                <a:cs typeface="+mn-cs"/>
              </a:rPr>
              <a:t>变为 </a:t>
            </a:r>
            <a:r>
              <a:rPr lang="en-US" altLang="zh-CN" sz="1200" b="0" i="0" kern="1200" dirty="0">
                <a:solidFill>
                  <a:schemeClr val="tx1"/>
                </a:solidFill>
                <a:effectLst/>
                <a:latin typeface="+mn-lt"/>
                <a:ea typeface="+mn-ea"/>
                <a:cs typeface="+mn-cs"/>
              </a:rPr>
              <a:t>65 0c 7b 0f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数据报每经 过一个路由器，生存时间 </a:t>
            </a:r>
            <a:r>
              <a:rPr lang="en-US" altLang="zh-CN" sz="1200" b="0" i="0" kern="1200" dirty="0">
                <a:solidFill>
                  <a:schemeClr val="tx1"/>
                </a:solidFill>
                <a:effectLst/>
                <a:latin typeface="+mn-lt"/>
                <a:ea typeface="+mn-ea"/>
                <a:cs typeface="+mn-cs"/>
              </a:rPr>
              <a:t>TTL </a:t>
            </a:r>
            <a:r>
              <a:rPr lang="zh-CN" altLang="en-US" sz="1200" b="0" i="0" kern="1200" dirty="0">
                <a:solidFill>
                  <a:schemeClr val="tx1"/>
                </a:solidFill>
                <a:effectLst/>
                <a:latin typeface="+mn-lt"/>
                <a:ea typeface="+mn-ea"/>
                <a:cs typeface="+mn-cs"/>
              </a:rPr>
              <a:t>值就减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，并重新计算首部校验和。若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分组的长度超过输 出链路的 </a:t>
            </a:r>
            <a:r>
              <a:rPr lang="en-US" altLang="zh-CN" sz="1200" b="0" i="0" kern="1200" dirty="0">
                <a:solidFill>
                  <a:schemeClr val="tx1"/>
                </a:solidFill>
                <a:effectLst/>
                <a:latin typeface="+mn-lt"/>
                <a:ea typeface="+mn-ea"/>
                <a:cs typeface="+mn-cs"/>
              </a:rPr>
              <a:t>MTU</a:t>
            </a:r>
            <a:r>
              <a:rPr lang="zh-CN" altLang="en-US" sz="1200" b="0" i="0" kern="1200" dirty="0">
                <a:solidFill>
                  <a:schemeClr val="tx1"/>
                </a:solidFill>
                <a:effectLst/>
                <a:latin typeface="+mn-lt"/>
                <a:ea typeface="+mn-ea"/>
                <a:cs typeface="+mn-cs"/>
              </a:rPr>
              <a:t>，则总长度字段、标志字段、片偏移字段也要发生变化。 </a:t>
            </a:r>
          </a:p>
          <a:p>
            <a:endParaRPr lang="zh-CN" altLang="en-US" dirty="0"/>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357</a:t>
            </a:fld>
            <a:endParaRPr lang="zh-CN" altLang="en-US"/>
          </a:p>
        </p:txBody>
      </p:sp>
    </p:spTree>
    <p:extLst>
      <p:ext uri="{BB962C8B-B14F-4D97-AF65-F5344CB8AC3E}">
        <p14:creationId xmlns:p14="http://schemas.microsoft.com/office/powerpoint/2010/main" val="55313613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 </a:t>
            </a:r>
          </a:p>
          <a:p>
            <a:r>
              <a:rPr lang="zh-CN" altLang="en-US" sz="1200" b="0" i="0" kern="1200" dirty="0">
                <a:solidFill>
                  <a:schemeClr val="tx1"/>
                </a:solidFill>
                <a:effectLst/>
                <a:latin typeface="+mn-lt"/>
                <a:ea typeface="+mn-ea"/>
                <a:cs typeface="+mn-cs"/>
              </a:rPr>
              <a:t>考查计算机网络体系结构的基本概念。 我们把计算机网络的各层及其协议的集合称为体系结构。因此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正确，而体系结构是抽象的， 它不包括各层协议及功能的具体实现细节。 </a:t>
            </a:r>
          </a:p>
          <a:p>
            <a:endParaRPr lang="zh-CN" altLang="en-US" dirty="0"/>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 </a:t>
            </a:r>
          </a:p>
          <a:p>
            <a:r>
              <a:rPr lang="zh-CN" altLang="en-US" sz="1200" b="0" i="0" kern="1200" dirty="0">
                <a:solidFill>
                  <a:schemeClr val="tx1"/>
                </a:solidFill>
                <a:effectLst/>
                <a:latin typeface="+mn-lt"/>
                <a:ea typeface="+mn-ea"/>
                <a:cs typeface="+mn-cs"/>
              </a:rPr>
              <a:t>考查计算机网络体系结构的基本概念。 我们把计算机网络的各层及其协议的集合称为体系结构。因此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正确，而体系结构是抽象的， 它不包括各层协议及功能的具体实现细节。 </a:t>
            </a:r>
          </a:p>
          <a:p>
            <a:endParaRPr lang="zh-CN" altLang="en-US" dirty="0"/>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p>
          <a:p>
            <a:r>
              <a:rPr lang="zh-CN" altLang="en-US" sz="1200" b="0" i="0" kern="1200" dirty="0">
                <a:solidFill>
                  <a:schemeClr val="tx1"/>
                </a:solidFill>
                <a:effectLst/>
                <a:latin typeface="+mn-lt"/>
                <a:ea typeface="+mn-ea"/>
                <a:cs typeface="+mn-cs"/>
              </a:rPr>
              <a:t>考查存储转发机制。 由题设可知，分组携带的数据长度为 </a:t>
            </a:r>
            <a:r>
              <a:rPr lang="en-US" altLang="zh-CN" sz="1200" b="0" i="0" kern="1200" dirty="0">
                <a:solidFill>
                  <a:schemeClr val="tx1"/>
                </a:solidFill>
                <a:effectLst/>
                <a:latin typeface="+mn-lt"/>
                <a:ea typeface="+mn-ea"/>
                <a:cs typeface="+mn-cs"/>
              </a:rPr>
              <a:t>980B</a:t>
            </a:r>
            <a:r>
              <a:rPr lang="zh-CN" altLang="en-US" sz="1200" b="0" i="0" kern="1200" dirty="0">
                <a:solidFill>
                  <a:schemeClr val="tx1"/>
                </a:solidFill>
                <a:effectLst/>
                <a:latin typeface="+mn-lt"/>
                <a:ea typeface="+mn-ea"/>
                <a:cs typeface="+mn-cs"/>
              </a:rPr>
              <a:t>，文件长度为 </a:t>
            </a:r>
            <a:r>
              <a:rPr lang="en-US" altLang="zh-CN" sz="1200" b="0" i="0" kern="1200" dirty="0">
                <a:solidFill>
                  <a:schemeClr val="tx1"/>
                </a:solidFill>
                <a:effectLst/>
                <a:latin typeface="+mn-lt"/>
                <a:ea typeface="+mn-ea"/>
                <a:cs typeface="+mn-cs"/>
              </a:rPr>
              <a:t>980000B</a:t>
            </a:r>
            <a:r>
              <a:rPr lang="zh-CN" altLang="en-US" sz="1200" b="0" i="0" kern="1200" dirty="0">
                <a:solidFill>
                  <a:schemeClr val="tx1"/>
                </a:solidFill>
                <a:effectLst/>
                <a:latin typeface="+mn-lt"/>
                <a:ea typeface="+mn-ea"/>
                <a:cs typeface="+mn-cs"/>
              </a:rPr>
              <a:t>，需拆分为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个分组，加上头部后，每个分组大小为 </a:t>
            </a:r>
            <a:r>
              <a:rPr lang="en-US" altLang="zh-CN" sz="1200" b="0" i="0" kern="1200" dirty="0">
                <a:solidFill>
                  <a:schemeClr val="tx1"/>
                </a:solidFill>
                <a:effectLst/>
                <a:latin typeface="+mn-lt"/>
                <a:ea typeface="+mn-ea"/>
                <a:cs typeface="+mn-cs"/>
              </a:rPr>
              <a:t>1000B</a:t>
            </a:r>
            <a:r>
              <a:rPr lang="zh-CN" altLang="en-US" sz="1200" b="0" i="0" kern="1200" dirty="0">
                <a:solidFill>
                  <a:schemeClr val="tx1"/>
                </a:solidFill>
                <a:effectLst/>
                <a:latin typeface="+mn-lt"/>
                <a:ea typeface="+mn-ea"/>
                <a:cs typeface="+mn-cs"/>
              </a:rPr>
              <a:t>，总共需要传送的数据量大小为 </a:t>
            </a:r>
            <a:r>
              <a:rPr lang="en-US" altLang="zh-CN" sz="1200" b="0" i="0" kern="1200" dirty="0">
                <a:solidFill>
                  <a:schemeClr val="tx1"/>
                </a:solidFill>
                <a:effectLst/>
                <a:latin typeface="+mn-lt"/>
                <a:ea typeface="+mn-ea"/>
                <a:cs typeface="+mn-cs"/>
              </a:rPr>
              <a:t>1MB</a:t>
            </a:r>
            <a:r>
              <a:rPr lang="zh-CN" altLang="en-US" sz="1200" b="0" i="0" kern="1200" dirty="0">
                <a:solidFill>
                  <a:schemeClr val="tx1"/>
                </a:solidFill>
                <a:effectLst/>
                <a:latin typeface="+mn-lt"/>
                <a:ea typeface="+mn-ea"/>
                <a:cs typeface="+mn-cs"/>
              </a:rPr>
              <a:t>。由于所有链路的数据传输速度相同， 因此文件传输经过最短路径时所需时间最少，最短路径经过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个分组交换机。 当 </a:t>
            </a:r>
            <a:r>
              <a:rPr lang="en-US" altLang="zh-CN" sz="1200" b="0" i="0" kern="1200" dirty="0">
                <a:solidFill>
                  <a:schemeClr val="tx1"/>
                </a:solidFill>
                <a:effectLst/>
                <a:latin typeface="+mn-lt"/>
                <a:ea typeface="+mn-ea"/>
                <a:cs typeface="+mn-cs"/>
              </a:rPr>
              <a:t>t = 1M×8/100Mbps = 80ms </a:t>
            </a:r>
            <a:r>
              <a:rPr lang="zh-CN" altLang="en-US" sz="1200" b="0" i="0" kern="1200" dirty="0">
                <a:solidFill>
                  <a:schemeClr val="tx1"/>
                </a:solidFill>
                <a:effectLst/>
                <a:latin typeface="+mn-lt"/>
                <a:ea typeface="+mn-ea"/>
                <a:cs typeface="+mn-cs"/>
              </a:rPr>
              <a:t>时， </a:t>
            </a:r>
            <a:r>
              <a:rPr lang="en-US" altLang="zh-CN" sz="1200" b="0" i="0" kern="1200" dirty="0">
                <a:solidFill>
                  <a:schemeClr val="tx1"/>
                </a:solidFill>
                <a:effectLst/>
                <a:latin typeface="+mn-lt"/>
                <a:ea typeface="+mn-ea"/>
                <a:cs typeface="+mn-cs"/>
              </a:rPr>
              <a:t>H1 </a:t>
            </a:r>
            <a:r>
              <a:rPr lang="zh-CN" altLang="en-US" sz="1200" b="0" i="0" kern="1200" dirty="0">
                <a:solidFill>
                  <a:schemeClr val="tx1"/>
                </a:solidFill>
                <a:effectLst/>
                <a:latin typeface="+mn-lt"/>
                <a:ea typeface="+mn-ea"/>
                <a:cs typeface="+mn-cs"/>
              </a:rPr>
              <a:t>发送完最后一个 </a:t>
            </a:r>
            <a:r>
              <a:rPr lang="en-US" altLang="zh-CN" sz="1200" b="0" i="0" kern="1200" dirty="0">
                <a:solidFill>
                  <a:schemeClr val="tx1"/>
                </a:solidFill>
                <a:effectLst/>
                <a:latin typeface="+mn-lt"/>
                <a:ea typeface="+mn-ea"/>
                <a:cs typeface="+mn-cs"/>
              </a:rPr>
              <a:t>bit</a:t>
            </a:r>
            <a:r>
              <a:rPr lang="zh-CN" altLang="en-US" sz="1200" b="0" i="0" kern="1200" dirty="0">
                <a:solidFill>
                  <a:schemeClr val="tx1"/>
                </a:solidFill>
                <a:effectLst/>
                <a:latin typeface="+mn-lt"/>
                <a:ea typeface="+mn-ea"/>
                <a:cs typeface="+mn-cs"/>
              </a:rPr>
              <a:t>； 由于传输延时，当 </a:t>
            </a:r>
            <a:r>
              <a:rPr lang="en-US" altLang="zh-CN" sz="1200" b="0" i="0" kern="1200" dirty="0">
                <a:solidFill>
                  <a:schemeClr val="tx1"/>
                </a:solidFill>
                <a:effectLst/>
                <a:latin typeface="+mn-lt"/>
                <a:ea typeface="+mn-ea"/>
                <a:cs typeface="+mn-cs"/>
              </a:rPr>
              <a:t>H1 </a:t>
            </a:r>
            <a:r>
              <a:rPr lang="zh-CN" altLang="en-US" sz="1200" b="0" i="0" kern="1200" dirty="0">
                <a:solidFill>
                  <a:schemeClr val="tx1"/>
                </a:solidFill>
                <a:effectLst/>
                <a:latin typeface="+mn-lt"/>
                <a:ea typeface="+mn-ea"/>
                <a:cs typeface="+mn-cs"/>
              </a:rPr>
              <a:t>发完所有数据后，还有两个分组未到达目的地， 其中最后一个分组，需经过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个分组交换机的转发，在两次转发完成后，所有分组均到达目的主机。每次转发的时间为 </a:t>
            </a:r>
            <a:r>
              <a:rPr lang="en-US" altLang="zh-CN" sz="1200" b="0" i="0" kern="1200" dirty="0">
                <a:solidFill>
                  <a:schemeClr val="tx1"/>
                </a:solidFill>
                <a:effectLst/>
                <a:latin typeface="+mn-lt"/>
                <a:ea typeface="+mn-ea"/>
                <a:cs typeface="+mn-cs"/>
              </a:rPr>
              <a:t>t0 = 1K×8/100Mbps = 0.08ms</a:t>
            </a:r>
            <a:r>
              <a:rPr lang="zh-CN" altLang="en-US" sz="1200" b="0" i="0" kern="1200" dirty="0">
                <a:solidFill>
                  <a:schemeClr val="tx1"/>
                </a:solidFill>
                <a:effectLst/>
                <a:latin typeface="+mn-lt"/>
                <a:ea typeface="+mn-ea"/>
                <a:cs typeface="+mn-cs"/>
              </a:rPr>
              <a:t>。 所以，在不考虑分组拆装时间和等待延时的情况下，当 </a:t>
            </a:r>
            <a:r>
              <a:rPr lang="en-US" altLang="zh-CN" sz="1200" b="0" i="0" kern="1200" dirty="0">
                <a:solidFill>
                  <a:schemeClr val="tx1"/>
                </a:solidFill>
                <a:effectLst/>
                <a:latin typeface="+mn-lt"/>
                <a:ea typeface="+mn-ea"/>
                <a:cs typeface="+mn-cs"/>
              </a:rPr>
              <a:t>t = 80ms + 2t0 = 80.16ms </a:t>
            </a:r>
            <a:r>
              <a:rPr lang="zh-CN" altLang="en-US" sz="1200" b="0" i="0" kern="1200" dirty="0">
                <a:solidFill>
                  <a:schemeClr val="tx1"/>
                </a:solidFill>
                <a:effectLst/>
                <a:latin typeface="+mn-lt"/>
                <a:ea typeface="+mn-ea"/>
                <a:cs typeface="+mn-cs"/>
              </a:rPr>
              <a:t>时， </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接收完文件，即所需的时间至少为 </a:t>
            </a:r>
            <a:r>
              <a:rPr lang="en-US" altLang="zh-CN" sz="1200" b="0" i="0" kern="1200" dirty="0">
                <a:solidFill>
                  <a:schemeClr val="tx1"/>
                </a:solidFill>
                <a:effectLst/>
                <a:latin typeface="+mn-lt"/>
                <a:ea typeface="+mn-ea"/>
                <a:cs typeface="+mn-cs"/>
              </a:rPr>
              <a:t>80.16ms</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RIP </a:t>
            </a:r>
            <a:r>
              <a:rPr lang="zh-CN" altLang="en-US" sz="1200" b="0" i="0" kern="1200" dirty="0">
                <a:solidFill>
                  <a:schemeClr val="tx1"/>
                </a:solidFill>
                <a:effectLst/>
                <a:latin typeface="+mn-lt"/>
                <a:ea typeface="+mn-ea"/>
                <a:cs typeface="+mn-cs"/>
              </a:rPr>
              <a:t>路由协议。 </a:t>
            </a:r>
            <a:r>
              <a:rPr lang="en-US" altLang="zh-CN" sz="1200" b="0" i="0" kern="1200" dirty="0">
                <a:solidFill>
                  <a:schemeClr val="tx1"/>
                </a:solidFill>
                <a:effectLst/>
                <a:latin typeface="+mn-lt"/>
                <a:ea typeface="+mn-ea"/>
                <a:cs typeface="+mn-cs"/>
              </a:rPr>
              <a:t>RIP </a:t>
            </a:r>
            <a:r>
              <a:rPr lang="zh-CN" altLang="en-US" sz="1200" b="0" i="0" kern="1200" dirty="0">
                <a:solidFill>
                  <a:schemeClr val="tx1"/>
                </a:solidFill>
                <a:effectLst/>
                <a:latin typeface="+mn-lt"/>
                <a:ea typeface="+mn-ea"/>
                <a:cs typeface="+mn-cs"/>
              </a:rPr>
              <a:t>使用距离向量算法的工作过程参见内容精讲部分。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在收到信息并更新路由表后，若需要经过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到达 </a:t>
            </a:r>
            <a:r>
              <a:rPr lang="en-US" altLang="zh-CN" sz="1200" b="0" i="0" kern="1200" dirty="0">
                <a:solidFill>
                  <a:schemeClr val="tx1"/>
                </a:solidFill>
                <a:effectLst/>
                <a:latin typeface="+mn-lt"/>
                <a:ea typeface="+mn-ea"/>
                <a:cs typeface="+mn-cs"/>
              </a:rPr>
              <a:t>net1</a:t>
            </a:r>
            <a:r>
              <a:rPr lang="zh-CN" altLang="en-US" sz="1200" b="0" i="0" kern="1200" dirty="0">
                <a:solidFill>
                  <a:schemeClr val="tx1"/>
                </a:solidFill>
                <a:effectLst/>
                <a:latin typeface="+mn-lt"/>
                <a:ea typeface="+mn-ea"/>
                <a:cs typeface="+mn-cs"/>
              </a:rPr>
              <a:t>，则其跳数为 </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，由于距离为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表示不 可达，因此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不能经过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到达 </a:t>
            </a:r>
            <a:r>
              <a:rPr lang="en-US" altLang="zh-CN" sz="1200" b="0" i="0" kern="1200" dirty="0">
                <a:solidFill>
                  <a:schemeClr val="tx1"/>
                </a:solidFill>
                <a:effectLst/>
                <a:latin typeface="+mn-lt"/>
                <a:ea typeface="+mn-ea"/>
                <a:cs typeface="+mn-cs"/>
              </a:rPr>
              <a:t>net1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也不可能到达 </a:t>
            </a:r>
            <a:r>
              <a:rPr lang="en-US" altLang="zh-CN" sz="1200" b="0" i="0" kern="1200" dirty="0">
                <a:solidFill>
                  <a:schemeClr val="tx1"/>
                </a:solidFill>
                <a:effectLst/>
                <a:latin typeface="+mn-lt"/>
                <a:ea typeface="+mn-ea"/>
                <a:cs typeface="+mn-cs"/>
              </a:rPr>
              <a:t>net1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错误，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正确。而题目中并未给 出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向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发送的信息，因此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也不正确。 </a:t>
            </a:r>
            <a:endParaRPr lang="zh-CN" altLang="en-US" dirty="0"/>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RIP </a:t>
            </a:r>
            <a:r>
              <a:rPr lang="zh-CN" altLang="en-US" sz="1200" b="0" i="0" kern="1200" dirty="0">
                <a:solidFill>
                  <a:schemeClr val="tx1"/>
                </a:solidFill>
                <a:effectLst/>
                <a:latin typeface="+mn-lt"/>
                <a:ea typeface="+mn-ea"/>
                <a:cs typeface="+mn-cs"/>
              </a:rPr>
              <a:t>路由协议。 </a:t>
            </a:r>
            <a:r>
              <a:rPr lang="en-US" altLang="zh-CN" sz="1200" b="0" i="0" kern="1200" dirty="0">
                <a:solidFill>
                  <a:schemeClr val="tx1"/>
                </a:solidFill>
                <a:effectLst/>
                <a:latin typeface="+mn-lt"/>
                <a:ea typeface="+mn-ea"/>
                <a:cs typeface="+mn-cs"/>
              </a:rPr>
              <a:t>RIP </a:t>
            </a:r>
            <a:r>
              <a:rPr lang="zh-CN" altLang="en-US" sz="1200" b="0" i="0" kern="1200" dirty="0">
                <a:solidFill>
                  <a:schemeClr val="tx1"/>
                </a:solidFill>
                <a:effectLst/>
                <a:latin typeface="+mn-lt"/>
                <a:ea typeface="+mn-ea"/>
                <a:cs typeface="+mn-cs"/>
              </a:rPr>
              <a:t>使用距离向量算法的工作过程参见内容精讲部分。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在收到信息并更新路由表后，若需要经过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到达 </a:t>
            </a:r>
            <a:r>
              <a:rPr lang="en-US" altLang="zh-CN" sz="1200" b="0" i="0" kern="1200" dirty="0">
                <a:solidFill>
                  <a:schemeClr val="tx1"/>
                </a:solidFill>
                <a:effectLst/>
                <a:latin typeface="+mn-lt"/>
                <a:ea typeface="+mn-ea"/>
                <a:cs typeface="+mn-cs"/>
              </a:rPr>
              <a:t>net1</a:t>
            </a:r>
            <a:r>
              <a:rPr lang="zh-CN" altLang="en-US" sz="1200" b="0" i="0" kern="1200" dirty="0">
                <a:solidFill>
                  <a:schemeClr val="tx1"/>
                </a:solidFill>
                <a:effectLst/>
                <a:latin typeface="+mn-lt"/>
                <a:ea typeface="+mn-ea"/>
                <a:cs typeface="+mn-cs"/>
              </a:rPr>
              <a:t>，则其跳数为 </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，由于距离为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表示不 可达，因此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不能经过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到达 </a:t>
            </a:r>
            <a:r>
              <a:rPr lang="en-US" altLang="zh-CN" sz="1200" b="0" i="0" kern="1200" dirty="0">
                <a:solidFill>
                  <a:schemeClr val="tx1"/>
                </a:solidFill>
                <a:effectLst/>
                <a:latin typeface="+mn-lt"/>
                <a:ea typeface="+mn-ea"/>
                <a:cs typeface="+mn-cs"/>
              </a:rPr>
              <a:t>net1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也不可能到达 </a:t>
            </a:r>
            <a:r>
              <a:rPr lang="en-US" altLang="zh-CN" sz="1200" b="0" i="0" kern="1200" dirty="0">
                <a:solidFill>
                  <a:schemeClr val="tx1"/>
                </a:solidFill>
                <a:effectLst/>
                <a:latin typeface="+mn-lt"/>
                <a:ea typeface="+mn-ea"/>
                <a:cs typeface="+mn-cs"/>
              </a:rPr>
              <a:t>net1</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错误，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正确。而题目中并未给 出 </a:t>
            </a:r>
            <a:r>
              <a:rPr lang="en-US" altLang="zh-CN" sz="1200" b="0" i="0" kern="1200" dirty="0">
                <a:solidFill>
                  <a:schemeClr val="tx1"/>
                </a:solidFill>
                <a:effectLst/>
                <a:latin typeface="+mn-lt"/>
                <a:ea typeface="+mn-ea"/>
                <a:cs typeface="+mn-cs"/>
              </a:rPr>
              <a:t>R1 </a:t>
            </a:r>
            <a:r>
              <a:rPr lang="zh-CN" altLang="en-US" sz="1200" b="0" i="0" kern="1200" dirty="0">
                <a:solidFill>
                  <a:schemeClr val="tx1"/>
                </a:solidFill>
                <a:effectLst/>
                <a:latin typeface="+mn-lt"/>
                <a:ea typeface="+mn-ea"/>
                <a:cs typeface="+mn-cs"/>
              </a:rPr>
              <a:t>向 </a:t>
            </a:r>
            <a:r>
              <a:rPr lang="en-US" altLang="zh-CN" sz="1200" b="0" i="0" kern="1200" dirty="0">
                <a:solidFill>
                  <a:schemeClr val="tx1"/>
                </a:solidFill>
                <a:effectLst/>
                <a:latin typeface="+mn-lt"/>
                <a:ea typeface="+mn-ea"/>
                <a:cs typeface="+mn-cs"/>
              </a:rPr>
              <a:t>R2 </a:t>
            </a:r>
            <a:r>
              <a:rPr lang="zh-CN" altLang="en-US" sz="1200" b="0" i="0" kern="1200" dirty="0">
                <a:solidFill>
                  <a:schemeClr val="tx1"/>
                </a:solidFill>
                <a:effectLst/>
                <a:latin typeface="+mn-lt"/>
                <a:ea typeface="+mn-ea"/>
                <a:cs typeface="+mn-cs"/>
              </a:rPr>
              <a:t>发送的信息，因此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也不正确。 </a:t>
            </a:r>
            <a:endParaRPr lang="zh-CN" altLang="en-US" dirty="0"/>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协议。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差错报告报文有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种，终点不可达、源点抑制、时间超过、参数问题、改变路由（重定向）， 其中源点抑制是当路由器或主机由于拥塞而丢弃数据报时，就向源点发送源点抑制报文，使源点知道应 当把数据报的发送速率放慢。 </a:t>
            </a:r>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B。【解析】主机所在网络的网络地址可以通过主机的 IP 地址和子网掩码逐位相与得到。 子网</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掩码 255.255.192.0 的二进制前 18 位为 1、 后 14 位为 0, 把主机IP地址的后 14 位变为 0, 得</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到的结果为 183.80.64.0, 即为主机所在网络的网络地址。</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p>
          <a:p>
            <a:r>
              <a:rPr lang="zh-CN" altLang="en-US" sz="1200" b="0" i="0" kern="1200" dirty="0">
                <a:solidFill>
                  <a:schemeClr val="tx1"/>
                </a:solidFill>
                <a:effectLst/>
                <a:latin typeface="+mn-lt"/>
                <a:ea typeface="+mn-ea"/>
                <a:cs typeface="+mn-cs"/>
              </a:rPr>
              <a:t>考查子网划分与子网掩码、 </a:t>
            </a:r>
            <a:r>
              <a:rPr lang="en-US" altLang="zh-CN" sz="1200" b="0" i="0" kern="1200" dirty="0">
                <a:solidFill>
                  <a:schemeClr val="tx1"/>
                </a:solidFill>
                <a:effectLst/>
                <a:latin typeface="+mn-lt"/>
                <a:ea typeface="+mn-ea"/>
                <a:cs typeface="+mn-cs"/>
              </a:rPr>
              <a:t>CIDR</a:t>
            </a:r>
            <a:r>
              <a:rPr lang="zh-CN" altLang="en-US" sz="1200" b="0" i="0" kern="1200" dirty="0">
                <a:solidFill>
                  <a:schemeClr val="tx1"/>
                </a:solidFill>
                <a:effectLst/>
                <a:latin typeface="+mn-lt"/>
                <a:ea typeface="+mn-ea"/>
                <a:cs typeface="+mn-cs"/>
              </a:rPr>
              <a:t>。 由于该网络的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192.168.5.0/24</a:t>
            </a:r>
            <a:r>
              <a:rPr lang="zh-CN" altLang="en-US" sz="1200" b="0" i="0" kern="1200" dirty="0">
                <a:solidFill>
                  <a:schemeClr val="tx1"/>
                </a:solidFill>
                <a:effectLst/>
                <a:latin typeface="+mn-lt"/>
                <a:ea typeface="+mn-ea"/>
                <a:cs typeface="+mn-cs"/>
              </a:rPr>
              <a:t>，因此其网络号为前 </a:t>
            </a:r>
            <a:r>
              <a:rPr lang="en-US" altLang="zh-CN" sz="1200" b="0" i="0" kern="1200" dirty="0">
                <a:solidFill>
                  <a:schemeClr val="tx1"/>
                </a:solidFill>
                <a:effectLst/>
                <a:latin typeface="+mn-lt"/>
                <a:ea typeface="+mn-ea"/>
                <a:cs typeface="+mn-cs"/>
              </a:rPr>
              <a:t>24 </a:t>
            </a:r>
            <a:r>
              <a:rPr lang="zh-CN" altLang="en-US" sz="1200" b="0" i="0" kern="1200" dirty="0">
                <a:solidFill>
                  <a:schemeClr val="tx1"/>
                </a:solidFill>
                <a:effectLst/>
                <a:latin typeface="+mn-lt"/>
                <a:ea typeface="+mn-ea"/>
                <a:cs typeface="+mn-cs"/>
              </a:rPr>
              <a:t>位。第 </a:t>
            </a:r>
            <a:r>
              <a:rPr lang="en-US" altLang="zh-CN" sz="1200" b="0" i="0" kern="1200" dirty="0">
                <a:solidFill>
                  <a:schemeClr val="tx1"/>
                </a:solidFill>
                <a:effectLst/>
                <a:latin typeface="+mn-lt"/>
                <a:ea typeface="+mn-ea"/>
                <a:cs typeface="+mn-cs"/>
              </a:rPr>
              <a:t>25-32 </a:t>
            </a:r>
            <a:r>
              <a:rPr lang="zh-CN" altLang="en-US" sz="1200" b="0" i="0" kern="1200" dirty="0">
                <a:solidFill>
                  <a:schemeClr val="tx1"/>
                </a:solidFill>
                <a:effectLst/>
                <a:latin typeface="+mn-lt"/>
                <a:ea typeface="+mn-ea"/>
                <a:cs typeface="+mn-cs"/>
              </a:rPr>
              <a:t>位为子网位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主机位。 而子网掩码为 </a:t>
            </a:r>
            <a:r>
              <a:rPr lang="en-US" altLang="zh-CN" sz="1200" b="0" i="0" kern="1200" dirty="0">
                <a:solidFill>
                  <a:schemeClr val="tx1"/>
                </a:solidFill>
                <a:effectLst/>
                <a:latin typeface="+mn-lt"/>
                <a:ea typeface="+mn-ea"/>
                <a:cs typeface="+mn-cs"/>
              </a:rPr>
              <a:t>255.255.255.248</a:t>
            </a:r>
            <a:r>
              <a:rPr lang="zh-CN" altLang="en-US" sz="1200" b="0" i="0" kern="1200" dirty="0">
                <a:solidFill>
                  <a:schemeClr val="tx1"/>
                </a:solidFill>
                <a:effectLst/>
                <a:latin typeface="+mn-lt"/>
                <a:ea typeface="+mn-ea"/>
                <a:cs typeface="+mn-cs"/>
              </a:rPr>
              <a:t>，其第 </a:t>
            </a:r>
            <a:r>
              <a:rPr lang="en-US" altLang="zh-CN" sz="1200" b="0" i="0" kern="1200" dirty="0">
                <a:solidFill>
                  <a:schemeClr val="tx1"/>
                </a:solidFill>
                <a:effectLst/>
                <a:latin typeface="+mn-lt"/>
                <a:ea typeface="+mn-ea"/>
                <a:cs typeface="+mn-cs"/>
              </a:rPr>
              <a:t>25-32 </a:t>
            </a:r>
            <a:r>
              <a:rPr lang="zh-CN" altLang="en-US" sz="1200" b="0" i="0" kern="1200" dirty="0">
                <a:solidFill>
                  <a:schemeClr val="tx1"/>
                </a:solidFill>
                <a:effectLst/>
                <a:latin typeface="+mn-lt"/>
                <a:ea typeface="+mn-ea"/>
                <a:cs typeface="+mn-cs"/>
              </a:rPr>
              <a:t>位的 </a:t>
            </a:r>
            <a:r>
              <a:rPr lang="en-US" altLang="zh-CN" sz="1200" b="0" i="0" kern="1200" dirty="0">
                <a:solidFill>
                  <a:schemeClr val="tx1"/>
                </a:solidFill>
                <a:effectLst/>
                <a:latin typeface="+mn-lt"/>
                <a:ea typeface="+mn-ea"/>
                <a:cs typeface="+mn-cs"/>
              </a:rPr>
              <a:t>248 </a:t>
            </a:r>
            <a:r>
              <a:rPr lang="zh-CN" altLang="en-US" sz="1200" b="0" i="0" kern="1200" dirty="0">
                <a:solidFill>
                  <a:schemeClr val="tx1"/>
                </a:solidFill>
                <a:effectLst/>
                <a:latin typeface="+mn-lt"/>
                <a:ea typeface="+mn-ea"/>
                <a:cs typeface="+mn-cs"/>
              </a:rPr>
              <a:t>用二进制表示为 </a:t>
            </a:r>
            <a:r>
              <a:rPr lang="en-US" altLang="zh-CN" sz="1200" b="0" i="0" kern="1200" dirty="0">
                <a:solidFill>
                  <a:schemeClr val="tx1"/>
                </a:solidFill>
                <a:effectLst/>
                <a:latin typeface="+mn-lt"/>
                <a:ea typeface="+mn-ea"/>
                <a:cs typeface="+mn-cs"/>
              </a:rPr>
              <a:t>11111000</a:t>
            </a:r>
            <a:r>
              <a:rPr lang="zh-CN" altLang="en-US" sz="1200" b="0" i="0" kern="1200" dirty="0">
                <a:solidFill>
                  <a:schemeClr val="tx1"/>
                </a:solidFill>
                <a:effectLst/>
                <a:latin typeface="+mn-lt"/>
                <a:ea typeface="+mn-ea"/>
                <a:cs typeface="+mn-cs"/>
              </a:rPr>
              <a:t>，因此后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位中，前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位用于子网号，后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位用于主机号。 </a:t>
            </a:r>
            <a:r>
              <a:rPr lang="en-US" altLang="zh-CN" sz="1200" b="0" i="0" kern="1200" dirty="0">
                <a:solidFill>
                  <a:schemeClr val="tx1"/>
                </a:solidFill>
                <a:effectLst/>
                <a:latin typeface="+mn-lt"/>
                <a:ea typeface="+mn-ea"/>
                <a:cs typeface="+mn-cs"/>
              </a:rPr>
              <a:t>RFC 950 </a:t>
            </a:r>
            <a:r>
              <a:rPr lang="zh-CN" altLang="en-US" sz="1200" b="0" i="0" kern="1200" dirty="0">
                <a:solidFill>
                  <a:schemeClr val="tx1"/>
                </a:solidFill>
                <a:effectLst/>
                <a:latin typeface="+mn-lt"/>
                <a:ea typeface="+mn-ea"/>
                <a:cs typeface="+mn-cs"/>
              </a:rPr>
              <a:t>文档规定，对分类的 </a:t>
            </a:r>
            <a:r>
              <a:rPr lang="en-US" altLang="zh-CN" sz="1200" b="0" i="0" kern="1200" dirty="0">
                <a:solidFill>
                  <a:schemeClr val="tx1"/>
                </a:solidFill>
                <a:effectLst/>
                <a:latin typeface="+mn-lt"/>
                <a:ea typeface="+mn-ea"/>
                <a:cs typeface="+mn-cs"/>
              </a:rPr>
              <a:t>IPv4 </a:t>
            </a:r>
            <a:r>
              <a:rPr lang="zh-CN" altLang="en-US" sz="1200" b="0" i="0" kern="1200" dirty="0">
                <a:solidFill>
                  <a:schemeClr val="tx1"/>
                </a:solidFill>
                <a:effectLst/>
                <a:latin typeface="+mn-lt"/>
                <a:ea typeface="+mn-ea"/>
                <a:cs typeface="+mn-cs"/>
              </a:rPr>
              <a:t>地址进行子网划分时，子网号不能为全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。但随着无分类域间路由选择 </a:t>
            </a:r>
            <a:r>
              <a:rPr lang="en-US" altLang="zh-CN" sz="1200" b="0" i="0" kern="1200" dirty="0">
                <a:solidFill>
                  <a:schemeClr val="tx1"/>
                </a:solidFill>
                <a:effectLst/>
                <a:latin typeface="+mn-lt"/>
                <a:ea typeface="+mn-ea"/>
                <a:cs typeface="+mn-cs"/>
              </a:rPr>
              <a:t>CIDR </a:t>
            </a:r>
            <a:r>
              <a:rPr lang="zh-CN" altLang="en-US" sz="1200" b="0" i="0" kern="1200" dirty="0">
                <a:solidFill>
                  <a:schemeClr val="tx1"/>
                </a:solidFill>
                <a:effectLst/>
                <a:latin typeface="+mn-lt"/>
                <a:ea typeface="+mn-ea"/>
                <a:cs typeface="+mn-cs"/>
              </a:rPr>
              <a:t>的广泛使用，现在全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和全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的子网号也可以使用了，但一定要谨慎使用，要弄清 你的路由器所有的路由选择软件是否支持全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的子网号这种用法。但不论是分类的 </a:t>
            </a:r>
            <a:r>
              <a:rPr lang="en-US" altLang="zh-CN" sz="1200" b="0" i="0" kern="1200" dirty="0">
                <a:solidFill>
                  <a:schemeClr val="tx1"/>
                </a:solidFill>
                <a:effectLst/>
                <a:latin typeface="+mn-lt"/>
                <a:ea typeface="+mn-ea"/>
                <a:cs typeface="+mn-cs"/>
              </a:rPr>
              <a:t>IPv4 </a:t>
            </a:r>
            <a:r>
              <a:rPr lang="zh-CN" altLang="en-US" sz="1200" b="0" i="0" kern="1200" dirty="0">
                <a:solidFill>
                  <a:schemeClr val="tx1"/>
                </a:solidFill>
                <a:effectLst/>
                <a:latin typeface="+mn-lt"/>
                <a:ea typeface="+mn-ea"/>
                <a:cs typeface="+mn-cs"/>
              </a:rPr>
              <a:t>地址还是 无分类域间路由选择 </a:t>
            </a:r>
            <a:r>
              <a:rPr lang="en-US" altLang="zh-CN" sz="1200" b="0" i="0" kern="1200" dirty="0">
                <a:solidFill>
                  <a:schemeClr val="tx1"/>
                </a:solidFill>
                <a:effectLst/>
                <a:latin typeface="+mn-lt"/>
                <a:ea typeface="+mn-ea"/>
                <a:cs typeface="+mn-cs"/>
              </a:rPr>
              <a:t>CIDR</a:t>
            </a:r>
            <a:r>
              <a:rPr lang="zh-CN" altLang="en-US" sz="1200" b="0" i="0" kern="1200" dirty="0">
                <a:solidFill>
                  <a:schemeClr val="tx1"/>
                </a:solidFill>
                <a:effectLst/>
                <a:latin typeface="+mn-lt"/>
                <a:ea typeface="+mn-ea"/>
                <a:cs typeface="+mn-cs"/>
              </a:rPr>
              <a:t>，其子网中的主机号均不能为全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。因此该网络空间的最大子网个数为 </a:t>
            </a:r>
            <a:r>
              <a:rPr lang="en-US" altLang="zh-CN" sz="1200" b="0" i="0" kern="1200" dirty="0">
                <a:solidFill>
                  <a:schemeClr val="tx1"/>
                </a:solidFill>
                <a:effectLst/>
                <a:latin typeface="+mn-lt"/>
                <a:ea typeface="+mn-ea"/>
                <a:cs typeface="+mn-cs"/>
              </a:rPr>
              <a:t>25 = 32 </a:t>
            </a:r>
            <a:r>
              <a:rPr lang="zh-CN" altLang="en-US" sz="1200" b="0" i="0" kern="1200" dirty="0">
                <a:solidFill>
                  <a:schemeClr val="tx1"/>
                </a:solidFill>
                <a:effectLst/>
                <a:latin typeface="+mn-lt"/>
                <a:ea typeface="+mn-ea"/>
                <a:cs typeface="+mn-cs"/>
              </a:rPr>
              <a:t>个，每个子网内的最大可分配地址个数为 </a:t>
            </a:r>
            <a:r>
              <a:rPr lang="en-US" altLang="zh-CN" sz="1200" b="0" i="0" kern="1200" dirty="0">
                <a:solidFill>
                  <a:schemeClr val="tx1"/>
                </a:solidFill>
                <a:effectLst/>
                <a:latin typeface="+mn-lt"/>
                <a:ea typeface="+mn-ea"/>
                <a:cs typeface="+mn-cs"/>
              </a:rPr>
              <a:t>23 -2 = 6 </a:t>
            </a:r>
            <a:r>
              <a:rPr lang="zh-CN" altLang="en-US" sz="1200" b="0" i="0" kern="1200" dirty="0">
                <a:solidFill>
                  <a:schemeClr val="tx1"/>
                </a:solidFill>
                <a:effectLst/>
                <a:latin typeface="+mn-lt"/>
                <a:ea typeface="+mn-ea"/>
                <a:cs typeface="+mn-cs"/>
              </a:rPr>
              <a:t>个。 </a:t>
            </a:r>
            <a:endParaRPr lang="zh-CN" altLang="en-US" dirty="0"/>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p>
          <a:p>
            <a:r>
              <a:rPr lang="zh-CN" altLang="en-US" sz="1200" b="0" i="0" kern="1200" dirty="0">
                <a:solidFill>
                  <a:schemeClr val="tx1"/>
                </a:solidFill>
                <a:effectLst/>
                <a:latin typeface="+mn-lt"/>
                <a:ea typeface="+mn-ea"/>
                <a:cs typeface="+mn-cs"/>
              </a:rPr>
              <a:t>考查子网划分与子网掩码、 </a:t>
            </a:r>
            <a:r>
              <a:rPr lang="en-US" altLang="zh-CN" sz="1200" b="0" i="0" kern="1200" dirty="0">
                <a:solidFill>
                  <a:schemeClr val="tx1"/>
                </a:solidFill>
                <a:effectLst/>
                <a:latin typeface="+mn-lt"/>
                <a:ea typeface="+mn-ea"/>
                <a:cs typeface="+mn-cs"/>
              </a:rPr>
              <a:t>CIDR</a:t>
            </a:r>
            <a:r>
              <a:rPr lang="zh-CN" altLang="en-US" sz="1200" b="0" i="0" kern="1200" dirty="0">
                <a:solidFill>
                  <a:schemeClr val="tx1"/>
                </a:solidFill>
                <a:effectLst/>
                <a:latin typeface="+mn-lt"/>
                <a:ea typeface="+mn-ea"/>
                <a:cs typeface="+mn-cs"/>
              </a:rPr>
              <a:t>。 由于该网络的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192.168.5.0/24</a:t>
            </a:r>
            <a:r>
              <a:rPr lang="zh-CN" altLang="en-US" sz="1200" b="0" i="0" kern="1200" dirty="0">
                <a:solidFill>
                  <a:schemeClr val="tx1"/>
                </a:solidFill>
                <a:effectLst/>
                <a:latin typeface="+mn-lt"/>
                <a:ea typeface="+mn-ea"/>
                <a:cs typeface="+mn-cs"/>
              </a:rPr>
              <a:t>，因此其网络号为前 </a:t>
            </a:r>
            <a:r>
              <a:rPr lang="en-US" altLang="zh-CN" sz="1200" b="0" i="0" kern="1200" dirty="0">
                <a:solidFill>
                  <a:schemeClr val="tx1"/>
                </a:solidFill>
                <a:effectLst/>
                <a:latin typeface="+mn-lt"/>
                <a:ea typeface="+mn-ea"/>
                <a:cs typeface="+mn-cs"/>
              </a:rPr>
              <a:t>24 </a:t>
            </a:r>
            <a:r>
              <a:rPr lang="zh-CN" altLang="en-US" sz="1200" b="0" i="0" kern="1200" dirty="0">
                <a:solidFill>
                  <a:schemeClr val="tx1"/>
                </a:solidFill>
                <a:effectLst/>
                <a:latin typeface="+mn-lt"/>
                <a:ea typeface="+mn-ea"/>
                <a:cs typeface="+mn-cs"/>
              </a:rPr>
              <a:t>位。第 </a:t>
            </a:r>
            <a:r>
              <a:rPr lang="en-US" altLang="zh-CN" sz="1200" b="0" i="0" kern="1200" dirty="0">
                <a:solidFill>
                  <a:schemeClr val="tx1"/>
                </a:solidFill>
                <a:effectLst/>
                <a:latin typeface="+mn-lt"/>
                <a:ea typeface="+mn-ea"/>
                <a:cs typeface="+mn-cs"/>
              </a:rPr>
              <a:t>25-32 </a:t>
            </a:r>
            <a:r>
              <a:rPr lang="zh-CN" altLang="en-US" sz="1200" b="0" i="0" kern="1200" dirty="0">
                <a:solidFill>
                  <a:schemeClr val="tx1"/>
                </a:solidFill>
                <a:effectLst/>
                <a:latin typeface="+mn-lt"/>
                <a:ea typeface="+mn-ea"/>
                <a:cs typeface="+mn-cs"/>
              </a:rPr>
              <a:t>位为子网位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主机位。 而子网掩码为 </a:t>
            </a:r>
            <a:r>
              <a:rPr lang="en-US" altLang="zh-CN" sz="1200" b="0" i="0" kern="1200" dirty="0">
                <a:solidFill>
                  <a:schemeClr val="tx1"/>
                </a:solidFill>
                <a:effectLst/>
                <a:latin typeface="+mn-lt"/>
                <a:ea typeface="+mn-ea"/>
                <a:cs typeface="+mn-cs"/>
              </a:rPr>
              <a:t>255.255.255.248</a:t>
            </a:r>
            <a:r>
              <a:rPr lang="zh-CN" altLang="en-US" sz="1200" b="0" i="0" kern="1200" dirty="0">
                <a:solidFill>
                  <a:schemeClr val="tx1"/>
                </a:solidFill>
                <a:effectLst/>
                <a:latin typeface="+mn-lt"/>
                <a:ea typeface="+mn-ea"/>
                <a:cs typeface="+mn-cs"/>
              </a:rPr>
              <a:t>，其第 </a:t>
            </a:r>
            <a:r>
              <a:rPr lang="en-US" altLang="zh-CN" sz="1200" b="0" i="0" kern="1200" dirty="0">
                <a:solidFill>
                  <a:schemeClr val="tx1"/>
                </a:solidFill>
                <a:effectLst/>
                <a:latin typeface="+mn-lt"/>
                <a:ea typeface="+mn-ea"/>
                <a:cs typeface="+mn-cs"/>
              </a:rPr>
              <a:t>25-32 </a:t>
            </a:r>
            <a:r>
              <a:rPr lang="zh-CN" altLang="en-US" sz="1200" b="0" i="0" kern="1200" dirty="0">
                <a:solidFill>
                  <a:schemeClr val="tx1"/>
                </a:solidFill>
                <a:effectLst/>
                <a:latin typeface="+mn-lt"/>
                <a:ea typeface="+mn-ea"/>
                <a:cs typeface="+mn-cs"/>
              </a:rPr>
              <a:t>位的 </a:t>
            </a:r>
            <a:r>
              <a:rPr lang="en-US" altLang="zh-CN" sz="1200" b="0" i="0" kern="1200" dirty="0">
                <a:solidFill>
                  <a:schemeClr val="tx1"/>
                </a:solidFill>
                <a:effectLst/>
                <a:latin typeface="+mn-lt"/>
                <a:ea typeface="+mn-ea"/>
                <a:cs typeface="+mn-cs"/>
              </a:rPr>
              <a:t>248 </a:t>
            </a:r>
            <a:r>
              <a:rPr lang="zh-CN" altLang="en-US" sz="1200" b="0" i="0" kern="1200" dirty="0">
                <a:solidFill>
                  <a:schemeClr val="tx1"/>
                </a:solidFill>
                <a:effectLst/>
                <a:latin typeface="+mn-lt"/>
                <a:ea typeface="+mn-ea"/>
                <a:cs typeface="+mn-cs"/>
              </a:rPr>
              <a:t>用二进制表示为 </a:t>
            </a:r>
            <a:r>
              <a:rPr lang="en-US" altLang="zh-CN" sz="1200" b="0" i="0" kern="1200" dirty="0">
                <a:solidFill>
                  <a:schemeClr val="tx1"/>
                </a:solidFill>
                <a:effectLst/>
                <a:latin typeface="+mn-lt"/>
                <a:ea typeface="+mn-ea"/>
                <a:cs typeface="+mn-cs"/>
              </a:rPr>
              <a:t>11111000</a:t>
            </a:r>
            <a:r>
              <a:rPr lang="zh-CN" altLang="en-US" sz="1200" b="0" i="0" kern="1200" dirty="0">
                <a:solidFill>
                  <a:schemeClr val="tx1"/>
                </a:solidFill>
                <a:effectLst/>
                <a:latin typeface="+mn-lt"/>
                <a:ea typeface="+mn-ea"/>
                <a:cs typeface="+mn-cs"/>
              </a:rPr>
              <a:t>，因此后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位中，前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位用于子网号，后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位用于主机号。 </a:t>
            </a:r>
            <a:r>
              <a:rPr lang="en-US" altLang="zh-CN" sz="1200" b="0" i="0" kern="1200" dirty="0">
                <a:solidFill>
                  <a:schemeClr val="tx1"/>
                </a:solidFill>
                <a:effectLst/>
                <a:latin typeface="+mn-lt"/>
                <a:ea typeface="+mn-ea"/>
                <a:cs typeface="+mn-cs"/>
              </a:rPr>
              <a:t>RFC 950 </a:t>
            </a:r>
            <a:r>
              <a:rPr lang="zh-CN" altLang="en-US" sz="1200" b="0" i="0" kern="1200" dirty="0">
                <a:solidFill>
                  <a:schemeClr val="tx1"/>
                </a:solidFill>
                <a:effectLst/>
                <a:latin typeface="+mn-lt"/>
                <a:ea typeface="+mn-ea"/>
                <a:cs typeface="+mn-cs"/>
              </a:rPr>
              <a:t>文档规定，对分类的 </a:t>
            </a:r>
            <a:r>
              <a:rPr lang="en-US" altLang="zh-CN" sz="1200" b="0" i="0" kern="1200" dirty="0">
                <a:solidFill>
                  <a:schemeClr val="tx1"/>
                </a:solidFill>
                <a:effectLst/>
                <a:latin typeface="+mn-lt"/>
                <a:ea typeface="+mn-ea"/>
                <a:cs typeface="+mn-cs"/>
              </a:rPr>
              <a:t>IPv4 </a:t>
            </a:r>
            <a:r>
              <a:rPr lang="zh-CN" altLang="en-US" sz="1200" b="0" i="0" kern="1200" dirty="0">
                <a:solidFill>
                  <a:schemeClr val="tx1"/>
                </a:solidFill>
                <a:effectLst/>
                <a:latin typeface="+mn-lt"/>
                <a:ea typeface="+mn-ea"/>
                <a:cs typeface="+mn-cs"/>
              </a:rPr>
              <a:t>地址进行子网划分时，子网号不能为全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。但随着无分类域间路由选择 </a:t>
            </a:r>
            <a:r>
              <a:rPr lang="en-US" altLang="zh-CN" sz="1200" b="0" i="0" kern="1200" dirty="0">
                <a:solidFill>
                  <a:schemeClr val="tx1"/>
                </a:solidFill>
                <a:effectLst/>
                <a:latin typeface="+mn-lt"/>
                <a:ea typeface="+mn-ea"/>
                <a:cs typeface="+mn-cs"/>
              </a:rPr>
              <a:t>CIDR </a:t>
            </a:r>
            <a:r>
              <a:rPr lang="zh-CN" altLang="en-US" sz="1200" b="0" i="0" kern="1200" dirty="0">
                <a:solidFill>
                  <a:schemeClr val="tx1"/>
                </a:solidFill>
                <a:effectLst/>
                <a:latin typeface="+mn-lt"/>
                <a:ea typeface="+mn-ea"/>
                <a:cs typeface="+mn-cs"/>
              </a:rPr>
              <a:t>的广泛使用，现在全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和全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的子网号也可以使用了，但一定要谨慎使用，要弄清 你的路由器所有的路由选择软件是否支持全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的子网号这种用法。但不论是分类的 </a:t>
            </a:r>
            <a:r>
              <a:rPr lang="en-US" altLang="zh-CN" sz="1200" b="0" i="0" kern="1200" dirty="0">
                <a:solidFill>
                  <a:schemeClr val="tx1"/>
                </a:solidFill>
                <a:effectLst/>
                <a:latin typeface="+mn-lt"/>
                <a:ea typeface="+mn-ea"/>
                <a:cs typeface="+mn-cs"/>
              </a:rPr>
              <a:t>IPv4 </a:t>
            </a:r>
            <a:r>
              <a:rPr lang="zh-CN" altLang="en-US" sz="1200" b="0" i="0" kern="1200" dirty="0">
                <a:solidFill>
                  <a:schemeClr val="tx1"/>
                </a:solidFill>
                <a:effectLst/>
                <a:latin typeface="+mn-lt"/>
                <a:ea typeface="+mn-ea"/>
                <a:cs typeface="+mn-cs"/>
              </a:rPr>
              <a:t>地址还是 无分类域间路由选择 </a:t>
            </a:r>
            <a:r>
              <a:rPr lang="en-US" altLang="zh-CN" sz="1200" b="0" i="0" kern="1200" dirty="0">
                <a:solidFill>
                  <a:schemeClr val="tx1"/>
                </a:solidFill>
                <a:effectLst/>
                <a:latin typeface="+mn-lt"/>
                <a:ea typeface="+mn-ea"/>
                <a:cs typeface="+mn-cs"/>
              </a:rPr>
              <a:t>CIDR</a:t>
            </a:r>
            <a:r>
              <a:rPr lang="zh-CN" altLang="en-US" sz="1200" b="0" i="0" kern="1200" dirty="0">
                <a:solidFill>
                  <a:schemeClr val="tx1"/>
                </a:solidFill>
                <a:effectLst/>
                <a:latin typeface="+mn-lt"/>
                <a:ea typeface="+mn-ea"/>
                <a:cs typeface="+mn-cs"/>
              </a:rPr>
              <a:t>，其子网中的主机号均不能为全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。因此该网络空间的最大子网个数为 </a:t>
            </a:r>
            <a:r>
              <a:rPr lang="en-US" altLang="zh-CN" sz="1200" b="0" i="0" kern="1200" dirty="0">
                <a:solidFill>
                  <a:schemeClr val="tx1"/>
                </a:solidFill>
                <a:effectLst/>
                <a:latin typeface="+mn-lt"/>
                <a:ea typeface="+mn-ea"/>
                <a:cs typeface="+mn-cs"/>
              </a:rPr>
              <a:t>25 = 32 </a:t>
            </a:r>
            <a:r>
              <a:rPr lang="zh-CN" altLang="en-US" sz="1200" b="0" i="0" kern="1200" dirty="0">
                <a:solidFill>
                  <a:schemeClr val="tx1"/>
                </a:solidFill>
                <a:effectLst/>
                <a:latin typeface="+mn-lt"/>
                <a:ea typeface="+mn-ea"/>
                <a:cs typeface="+mn-cs"/>
              </a:rPr>
              <a:t>个，每个子网内的最大可分配地址个数为 </a:t>
            </a:r>
            <a:r>
              <a:rPr lang="en-US" altLang="zh-CN" sz="1200" b="0" i="0" kern="1200" dirty="0">
                <a:solidFill>
                  <a:schemeClr val="tx1"/>
                </a:solidFill>
                <a:effectLst/>
                <a:latin typeface="+mn-lt"/>
                <a:ea typeface="+mn-ea"/>
                <a:cs typeface="+mn-cs"/>
              </a:rPr>
              <a:t>23 -2 = 6 </a:t>
            </a:r>
            <a:r>
              <a:rPr lang="zh-CN" altLang="en-US" sz="1200" b="0" i="0" kern="1200" dirty="0">
                <a:solidFill>
                  <a:schemeClr val="tx1"/>
                </a:solidFill>
                <a:effectLst/>
                <a:latin typeface="+mn-lt"/>
                <a:ea typeface="+mn-ea"/>
                <a:cs typeface="+mn-cs"/>
              </a:rPr>
              <a:t>个。 </a:t>
            </a:r>
            <a:endParaRPr lang="zh-CN" altLang="en-US" dirty="0"/>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p>
          <a:p>
            <a:r>
              <a:rPr lang="zh-CN" altLang="en-US" sz="1200" b="0" i="0" kern="1200" dirty="0">
                <a:solidFill>
                  <a:schemeClr val="tx1"/>
                </a:solidFill>
                <a:effectLst/>
                <a:latin typeface="+mn-lt"/>
                <a:ea typeface="+mn-ea"/>
                <a:cs typeface="+mn-cs"/>
              </a:rPr>
              <a:t>考查子网划分与子网掩码、 </a:t>
            </a:r>
            <a:r>
              <a:rPr lang="en-US" altLang="zh-CN" sz="1200" b="0" i="0" kern="1200" dirty="0">
                <a:solidFill>
                  <a:schemeClr val="tx1"/>
                </a:solidFill>
                <a:effectLst/>
                <a:latin typeface="+mn-lt"/>
                <a:ea typeface="+mn-ea"/>
                <a:cs typeface="+mn-cs"/>
              </a:rPr>
              <a:t>CIDR</a:t>
            </a:r>
            <a:r>
              <a:rPr lang="zh-CN" altLang="en-US" sz="1200" b="0" i="0" kern="1200" dirty="0">
                <a:solidFill>
                  <a:schemeClr val="tx1"/>
                </a:solidFill>
                <a:effectLst/>
                <a:latin typeface="+mn-lt"/>
                <a:ea typeface="+mn-ea"/>
                <a:cs typeface="+mn-cs"/>
              </a:rPr>
              <a:t>。 由于该网络的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192.168.5.0/24</a:t>
            </a:r>
            <a:r>
              <a:rPr lang="zh-CN" altLang="en-US" sz="1200" b="0" i="0" kern="1200" dirty="0">
                <a:solidFill>
                  <a:schemeClr val="tx1"/>
                </a:solidFill>
                <a:effectLst/>
                <a:latin typeface="+mn-lt"/>
                <a:ea typeface="+mn-ea"/>
                <a:cs typeface="+mn-cs"/>
              </a:rPr>
              <a:t>，因此其网络号为前 </a:t>
            </a:r>
            <a:r>
              <a:rPr lang="en-US" altLang="zh-CN" sz="1200" b="0" i="0" kern="1200" dirty="0">
                <a:solidFill>
                  <a:schemeClr val="tx1"/>
                </a:solidFill>
                <a:effectLst/>
                <a:latin typeface="+mn-lt"/>
                <a:ea typeface="+mn-ea"/>
                <a:cs typeface="+mn-cs"/>
              </a:rPr>
              <a:t>24 </a:t>
            </a:r>
            <a:r>
              <a:rPr lang="zh-CN" altLang="en-US" sz="1200" b="0" i="0" kern="1200" dirty="0">
                <a:solidFill>
                  <a:schemeClr val="tx1"/>
                </a:solidFill>
                <a:effectLst/>
                <a:latin typeface="+mn-lt"/>
                <a:ea typeface="+mn-ea"/>
                <a:cs typeface="+mn-cs"/>
              </a:rPr>
              <a:t>位。第 </a:t>
            </a:r>
            <a:r>
              <a:rPr lang="en-US" altLang="zh-CN" sz="1200" b="0" i="0" kern="1200" dirty="0">
                <a:solidFill>
                  <a:schemeClr val="tx1"/>
                </a:solidFill>
                <a:effectLst/>
                <a:latin typeface="+mn-lt"/>
                <a:ea typeface="+mn-ea"/>
                <a:cs typeface="+mn-cs"/>
              </a:rPr>
              <a:t>25-32 </a:t>
            </a:r>
            <a:r>
              <a:rPr lang="zh-CN" altLang="en-US" sz="1200" b="0" i="0" kern="1200" dirty="0">
                <a:solidFill>
                  <a:schemeClr val="tx1"/>
                </a:solidFill>
                <a:effectLst/>
                <a:latin typeface="+mn-lt"/>
                <a:ea typeface="+mn-ea"/>
                <a:cs typeface="+mn-cs"/>
              </a:rPr>
              <a:t>位为子网位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主机位。 而子网掩码为 </a:t>
            </a:r>
            <a:r>
              <a:rPr lang="en-US" altLang="zh-CN" sz="1200" b="0" i="0" kern="1200" dirty="0">
                <a:solidFill>
                  <a:schemeClr val="tx1"/>
                </a:solidFill>
                <a:effectLst/>
                <a:latin typeface="+mn-lt"/>
                <a:ea typeface="+mn-ea"/>
                <a:cs typeface="+mn-cs"/>
              </a:rPr>
              <a:t>255.255.255.248</a:t>
            </a:r>
            <a:r>
              <a:rPr lang="zh-CN" altLang="en-US" sz="1200" b="0" i="0" kern="1200" dirty="0">
                <a:solidFill>
                  <a:schemeClr val="tx1"/>
                </a:solidFill>
                <a:effectLst/>
                <a:latin typeface="+mn-lt"/>
                <a:ea typeface="+mn-ea"/>
                <a:cs typeface="+mn-cs"/>
              </a:rPr>
              <a:t>，其第 </a:t>
            </a:r>
            <a:r>
              <a:rPr lang="en-US" altLang="zh-CN" sz="1200" b="0" i="0" kern="1200" dirty="0">
                <a:solidFill>
                  <a:schemeClr val="tx1"/>
                </a:solidFill>
                <a:effectLst/>
                <a:latin typeface="+mn-lt"/>
                <a:ea typeface="+mn-ea"/>
                <a:cs typeface="+mn-cs"/>
              </a:rPr>
              <a:t>25-32 </a:t>
            </a:r>
            <a:r>
              <a:rPr lang="zh-CN" altLang="en-US" sz="1200" b="0" i="0" kern="1200" dirty="0">
                <a:solidFill>
                  <a:schemeClr val="tx1"/>
                </a:solidFill>
                <a:effectLst/>
                <a:latin typeface="+mn-lt"/>
                <a:ea typeface="+mn-ea"/>
                <a:cs typeface="+mn-cs"/>
              </a:rPr>
              <a:t>位的 </a:t>
            </a:r>
            <a:r>
              <a:rPr lang="en-US" altLang="zh-CN" sz="1200" b="0" i="0" kern="1200" dirty="0">
                <a:solidFill>
                  <a:schemeClr val="tx1"/>
                </a:solidFill>
                <a:effectLst/>
                <a:latin typeface="+mn-lt"/>
                <a:ea typeface="+mn-ea"/>
                <a:cs typeface="+mn-cs"/>
              </a:rPr>
              <a:t>248 </a:t>
            </a:r>
            <a:r>
              <a:rPr lang="zh-CN" altLang="en-US" sz="1200" b="0" i="0" kern="1200" dirty="0">
                <a:solidFill>
                  <a:schemeClr val="tx1"/>
                </a:solidFill>
                <a:effectLst/>
                <a:latin typeface="+mn-lt"/>
                <a:ea typeface="+mn-ea"/>
                <a:cs typeface="+mn-cs"/>
              </a:rPr>
              <a:t>用二进制表示为 </a:t>
            </a:r>
            <a:r>
              <a:rPr lang="en-US" altLang="zh-CN" sz="1200" b="0" i="0" kern="1200" dirty="0">
                <a:solidFill>
                  <a:schemeClr val="tx1"/>
                </a:solidFill>
                <a:effectLst/>
                <a:latin typeface="+mn-lt"/>
                <a:ea typeface="+mn-ea"/>
                <a:cs typeface="+mn-cs"/>
              </a:rPr>
              <a:t>11111000</a:t>
            </a:r>
            <a:r>
              <a:rPr lang="zh-CN" altLang="en-US" sz="1200" b="0" i="0" kern="1200" dirty="0">
                <a:solidFill>
                  <a:schemeClr val="tx1"/>
                </a:solidFill>
                <a:effectLst/>
                <a:latin typeface="+mn-lt"/>
                <a:ea typeface="+mn-ea"/>
                <a:cs typeface="+mn-cs"/>
              </a:rPr>
              <a:t>，因此后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位中，前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位用于子网号，后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位用于主机号。 </a:t>
            </a:r>
            <a:r>
              <a:rPr lang="en-US" altLang="zh-CN" sz="1200" b="0" i="0" kern="1200" dirty="0">
                <a:solidFill>
                  <a:schemeClr val="tx1"/>
                </a:solidFill>
                <a:effectLst/>
                <a:latin typeface="+mn-lt"/>
                <a:ea typeface="+mn-ea"/>
                <a:cs typeface="+mn-cs"/>
              </a:rPr>
              <a:t>RFC 950 </a:t>
            </a:r>
            <a:r>
              <a:rPr lang="zh-CN" altLang="en-US" sz="1200" b="0" i="0" kern="1200" dirty="0">
                <a:solidFill>
                  <a:schemeClr val="tx1"/>
                </a:solidFill>
                <a:effectLst/>
                <a:latin typeface="+mn-lt"/>
                <a:ea typeface="+mn-ea"/>
                <a:cs typeface="+mn-cs"/>
              </a:rPr>
              <a:t>文档规定，对分类的 </a:t>
            </a:r>
            <a:r>
              <a:rPr lang="en-US" altLang="zh-CN" sz="1200" b="0" i="0" kern="1200" dirty="0">
                <a:solidFill>
                  <a:schemeClr val="tx1"/>
                </a:solidFill>
                <a:effectLst/>
                <a:latin typeface="+mn-lt"/>
                <a:ea typeface="+mn-ea"/>
                <a:cs typeface="+mn-cs"/>
              </a:rPr>
              <a:t>IPv4 </a:t>
            </a:r>
            <a:r>
              <a:rPr lang="zh-CN" altLang="en-US" sz="1200" b="0" i="0" kern="1200" dirty="0">
                <a:solidFill>
                  <a:schemeClr val="tx1"/>
                </a:solidFill>
                <a:effectLst/>
                <a:latin typeface="+mn-lt"/>
                <a:ea typeface="+mn-ea"/>
                <a:cs typeface="+mn-cs"/>
              </a:rPr>
              <a:t>地址进行子网划分时，子网号不能为全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。但随着无分类域间路由选择 </a:t>
            </a:r>
            <a:r>
              <a:rPr lang="en-US" altLang="zh-CN" sz="1200" b="0" i="0" kern="1200" dirty="0">
                <a:solidFill>
                  <a:schemeClr val="tx1"/>
                </a:solidFill>
                <a:effectLst/>
                <a:latin typeface="+mn-lt"/>
                <a:ea typeface="+mn-ea"/>
                <a:cs typeface="+mn-cs"/>
              </a:rPr>
              <a:t>CIDR </a:t>
            </a:r>
            <a:r>
              <a:rPr lang="zh-CN" altLang="en-US" sz="1200" b="0" i="0" kern="1200" dirty="0">
                <a:solidFill>
                  <a:schemeClr val="tx1"/>
                </a:solidFill>
                <a:effectLst/>
                <a:latin typeface="+mn-lt"/>
                <a:ea typeface="+mn-ea"/>
                <a:cs typeface="+mn-cs"/>
              </a:rPr>
              <a:t>的广泛使用，现在全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和全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的子网号也可以使用了，但一定要谨慎使用，要弄清 你的路由器所有的路由选择软件是否支持全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的子网号这种用法。但不论是分类的 </a:t>
            </a:r>
            <a:r>
              <a:rPr lang="en-US" altLang="zh-CN" sz="1200" b="0" i="0" kern="1200" dirty="0">
                <a:solidFill>
                  <a:schemeClr val="tx1"/>
                </a:solidFill>
                <a:effectLst/>
                <a:latin typeface="+mn-lt"/>
                <a:ea typeface="+mn-ea"/>
                <a:cs typeface="+mn-cs"/>
              </a:rPr>
              <a:t>IPv4 </a:t>
            </a:r>
            <a:r>
              <a:rPr lang="zh-CN" altLang="en-US" sz="1200" b="0" i="0" kern="1200" dirty="0">
                <a:solidFill>
                  <a:schemeClr val="tx1"/>
                </a:solidFill>
                <a:effectLst/>
                <a:latin typeface="+mn-lt"/>
                <a:ea typeface="+mn-ea"/>
                <a:cs typeface="+mn-cs"/>
              </a:rPr>
              <a:t>地址还是 无分类域间路由选择 </a:t>
            </a:r>
            <a:r>
              <a:rPr lang="en-US" altLang="zh-CN" sz="1200" b="0" i="0" kern="1200" dirty="0">
                <a:solidFill>
                  <a:schemeClr val="tx1"/>
                </a:solidFill>
                <a:effectLst/>
                <a:latin typeface="+mn-lt"/>
                <a:ea typeface="+mn-ea"/>
                <a:cs typeface="+mn-cs"/>
              </a:rPr>
              <a:t>CIDR</a:t>
            </a:r>
            <a:r>
              <a:rPr lang="zh-CN" altLang="en-US" sz="1200" b="0" i="0" kern="1200" dirty="0">
                <a:solidFill>
                  <a:schemeClr val="tx1"/>
                </a:solidFill>
                <a:effectLst/>
                <a:latin typeface="+mn-lt"/>
                <a:ea typeface="+mn-ea"/>
                <a:cs typeface="+mn-cs"/>
              </a:rPr>
              <a:t>，其子网中的主机号均不能为全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。因此该网络空间的最大子网个数为 </a:t>
            </a:r>
            <a:r>
              <a:rPr lang="en-US" altLang="zh-CN" sz="1200" b="0" i="0" kern="1200" dirty="0">
                <a:solidFill>
                  <a:schemeClr val="tx1"/>
                </a:solidFill>
                <a:effectLst/>
                <a:latin typeface="+mn-lt"/>
                <a:ea typeface="+mn-ea"/>
                <a:cs typeface="+mn-cs"/>
              </a:rPr>
              <a:t>25 = 32 </a:t>
            </a:r>
            <a:r>
              <a:rPr lang="zh-CN" altLang="en-US" sz="1200" b="0" i="0" kern="1200" dirty="0">
                <a:solidFill>
                  <a:schemeClr val="tx1"/>
                </a:solidFill>
                <a:effectLst/>
                <a:latin typeface="+mn-lt"/>
                <a:ea typeface="+mn-ea"/>
                <a:cs typeface="+mn-cs"/>
              </a:rPr>
              <a:t>个，每个子网内的最大可分配地址个数为 </a:t>
            </a:r>
            <a:r>
              <a:rPr lang="en-US" altLang="zh-CN" sz="1200" b="0" i="0" kern="1200" dirty="0">
                <a:solidFill>
                  <a:schemeClr val="tx1"/>
                </a:solidFill>
                <a:effectLst/>
                <a:latin typeface="+mn-lt"/>
                <a:ea typeface="+mn-ea"/>
                <a:cs typeface="+mn-cs"/>
              </a:rPr>
              <a:t>23 -2 = 6 </a:t>
            </a:r>
            <a:r>
              <a:rPr lang="zh-CN" altLang="en-US" sz="1200" b="0" i="0" kern="1200" dirty="0">
                <a:solidFill>
                  <a:schemeClr val="tx1"/>
                </a:solidFill>
                <a:effectLst/>
                <a:latin typeface="+mn-lt"/>
                <a:ea typeface="+mn-ea"/>
                <a:cs typeface="+mn-cs"/>
              </a:rPr>
              <a:t>个。 </a:t>
            </a:r>
            <a:endParaRPr lang="zh-CN" altLang="en-US" dirty="0"/>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t>
            </a:r>
          </a:p>
          <a:p>
            <a:r>
              <a:rPr lang="zh-CN" altLang="en-US" sz="1200" b="0" i="0" kern="1200" dirty="0">
                <a:solidFill>
                  <a:schemeClr val="tx1"/>
                </a:solidFill>
                <a:effectLst/>
                <a:latin typeface="+mn-lt"/>
                <a:ea typeface="+mn-ea"/>
                <a:cs typeface="+mn-cs"/>
              </a:rPr>
              <a:t>考查子网划分与子网掩码、 </a:t>
            </a:r>
            <a:r>
              <a:rPr lang="en-US" altLang="zh-CN" sz="1200" b="0" i="0" kern="1200" dirty="0">
                <a:solidFill>
                  <a:schemeClr val="tx1"/>
                </a:solidFill>
                <a:effectLst/>
                <a:latin typeface="+mn-lt"/>
                <a:ea typeface="+mn-ea"/>
                <a:cs typeface="+mn-cs"/>
              </a:rPr>
              <a:t>CIDR</a:t>
            </a:r>
            <a:r>
              <a:rPr lang="zh-CN" altLang="en-US" sz="1200" b="0" i="0" kern="1200" dirty="0">
                <a:solidFill>
                  <a:schemeClr val="tx1"/>
                </a:solidFill>
                <a:effectLst/>
                <a:latin typeface="+mn-lt"/>
                <a:ea typeface="+mn-ea"/>
                <a:cs typeface="+mn-cs"/>
              </a:rPr>
              <a:t>。 由于该网络的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地址为 </a:t>
            </a:r>
            <a:r>
              <a:rPr lang="en-US" altLang="zh-CN" sz="1200" b="0" i="0" kern="1200" dirty="0">
                <a:solidFill>
                  <a:schemeClr val="tx1"/>
                </a:solidFill>
                <a:effectLst/>
                <a:latin typeface="+mn-lt"/>
                <a:ea typeface="+mn-ea"/>
                <a:cs typeface="+mn-cs"/>
              </a:rPr>
              <a:t>192.168.5.0/24</a:t>
            </a:r>
            <a:r>
              <a:rPr lang="zh-CN" altLang="en-US" sz="1200" b="0" i="0" kern="1200" dirty="0">
                <a:solidFill>
                  <a:schemeClr val="tx1"/>
                </a:solidFill>
                <a:effectLst/>
                <a:latin typeface="+mn-lt"/>
                <a:ea typeface="+mn-ea"/>
                <a:cs typeface="+mn-cs"/>
              </a:rPr>
              <a:t>，因此其网络号为前 </a:t>
            </a:r>
            <a:r>
              <a:rPr lang="en-US" altLang="zh-CN" sz="1200" b="0" i="0" kern="1200" dirty="0">
                <a:solidFill>
                  <a:schemeClr val="tx1"/>
                </a:solidFill>
                <a:effectLst/>
                <a:latin typeface="+mn-lt"/>
                <a:ea typeface="+mn-ea"/>
                <a:cs typeface="+mn-cs"/>
              </a:rPr>
              <a:t>24 </a:t>
            </a:r>
            <a:r>
              <a:rPr lang="zh-CN" altLang="en-US" sz="1200" b="0" i="0" kern="1200" dirty="0">
                <a:solidFill>
                  <a:schemeClr val="tx1"/>
                </a:solidFill>
                <a:effectLst/>
                <a:latin typeface="+mn-lt"/>
                <a:ea typeface="+mn-ea"/>
                <a:cs typeface="+mn-cs"/>
              </a:rPr>
              <a:t>位。第 </a:t>
            </a:r>
            <a:r>
              <a:rPr lang="en-US" altLang="zh-CN" sz="1200" b="0" i="0" kern="1200" dirty="0">
                <a:solidFill>
                  <a:schemeClr val="tx1"/>
                </a:solidFill>
                <a:effectLst/>
                <a:latin typeface="+mn-lt"/>
                <a:ea typeface="+mn-ea"/>
                <a:cs typeface="+mn-cs"/>
              </a:rPr>
              <a:t>25-32 </a:t>
            </a:r>
            <a:r>
              <a:rPr lang="zh-CN" altLang="en-US" sz="1200" b="0" i="0" kern="1200" dirty="0">
                <a:solidFill>
                  <a:schemeClr val="tx1"/>
                </a:solidFill>
                <a:effectLst/>
                <a:latin typeface="+mn-lt"/>
                <a:ea typeface="+mn-ea"/>
                <a:cs typeface="+mn-cs"/>
              </a:rPr>
              <a:t>位为子网位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主机位。 而子网掩码为 </a:t>
            </a:r>
            <a:r>
              <a:rPr lang="en-US" altLang="zh-CN" sz="1200" b="0" i="0" kern="1200" dirty="0">
                <a:solidFill>
                  <a:schemeClr val="tx1"/>
                </a:solidFill>
                <a:effectLst/>
                <a:latin typeface="+mn-lt"/>
                <a:ea typeface="+mn-ea"/>
                <a:cs typeface="+mn-cs"/>
              </a:rPr>
              <a:t>255.255.255.248</a:t>
            </a:r>
            <a:r>
              <a:rPr lang="zh-CN" altLang="en-US" sz="1200" b="0" i="0" kern="1200" dirty="0">
                <a:solidFill>
                  <a:schemeClr val="tx1"/>
                </a:solidFill>
                <a:effectLst/>
                <a:latin typeface="+mn-lt"/>
                <a:ea typeface="+mn-ea"/>
                <a:cs typeface="+mn-cs"/>
              </a:rPr>
              <a:t>，其第 </a:t>
            </a:r>
            <a:r>
              <a:rPr lang="en-US" altLang="zh-CN" sz="1200" b="0" i="0" kern="1200" dirty="0">
                <a:solidFill>
                  <a:schemeClr val="tx1"/>
                </a:solidFill>
                <a:effectLst/>
                <a:latin typeface="+mn-lt"/>
                <a:ea typeface="+mn-ea"/>
                <a:cs typeface="+mn-cs"/>
              </a:rPr>
              <a:t>25-32 </a:t>
            </a:r>
            <a:r>
              <a:rPr lang="zh-CN" altLang="en-US" sz="1200" b="0" i="0" kern="1200" dirty="0">
                <a:solidFill>
                  <a:schemeClr val="tx1"/>
                </a:solidFill>
                <a:effectLst/>
                <a:latin typeface="+mn-lt"/>
                <a:ea typeface="+mn-ea"/>
                <a:cs typeface="+mn-cs"/>
              </a:rPr>
              <a:t>位的 </a:t>
            </a:r>
            <a:r>
              <a:rPr lang="en-US" altLang="zh-CN" sz="1200" b="0" i="0" kern="1200" dirty="0">
                <a:solidFill>
                  <a:schemeClr val="tx1"/>
                </a:solidFill>
                <a:effectLst/>
                <a:latin typeface="+mn-lt"/>
                <a:ea typeface="+mn-ea"/>
                <a:cs typeface="+mn-cs"/>
              </a:rPr>
              <a:t>248 </a:t>
            </a:r>
            <a:r>
              <a:rPr lang="zh-CN" altLang="en-US" sz="1200" b="0" i="0" kern="1200" dirty="0">
                <a:solidFill>
                  <a:schemeClr val="tx1"/>
                </a:solidFill>
                <a:effectLst/>
                <a:latin typeface="+mn-lt"/>
                <a:ea typeface="+mn-ea"/>
                <a:cs typeface="+mn-cs"/>
              </a:rPr>
              <a:t>用二进制表示为 </a:t>
            </a:r>
            <a:r>
              <a:rPr lang="en-US" altLang="zh-CN" sz="1200" b="0" i="0" kern="1200" dirty="0">
                <a:solidFill>
                  <a:schemeClr val="tx1"/>
                </a:solidFill>
                <a:effectLst/>
                <a:latin typeface="+mn-lt"/>
                <a:ea typeface="+mn-ea"/>
                <a:cs typeface="+mn-cs"/>
              </a:rPr>
              <a:t>11111000</a:t>
            </a:r>
            <a:r>
              <a:rPr lang="zh-CN" altLang="en-US" sz="1200" b="0" i="0" kern="1200" dirty="0">
                <a:solidFill>
                  <a:schemeClr val="tx1"/>
                </a:solidFill>
                <a:effectLst/>
                <a:latin typeface="+mn-lt"/>
                <a:ea typeface="+mn-ea"/>
                <a:cs typeface="+mn-cs"/>
              </a:rPr>
              <a:t>，因此后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位中，前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位用于子网号，后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位用于主机号。 </a:t>
            </a:r>
            <a:r>
              <a:rPr lang="en-US" altLang="zh-CN" sz="1200" b="0" i="0" kern="1200" dirty="0">
                <a:solidFill>
                  <a:schemeClr val="tx1"/>
                </a:solidFill>
                <a:effectLst/>
                <a:latin typeface="+mn-lt"/>
                <a:ea typeface="+mn-ea"/>
                <a:cs typeface="+mn-cs"/>
              </a:rPr>
              <a:t>RFC 950 </a:t>
            </a:r>
            <a:r>
              <a:rPr lang="zh-CN" altLang="en-US" sz="1200" b="0" i="0" kern="1200" dirty="0">
                <a:solidFill>
                  <a:schemeClr val="tx1"/>
                </a:solidFill>
                <a:effectLst/>
                <a:latin typeface="+mn-lt"/>
                <a:ea typeface="+mn-ea"/>
                <a:cs typeface="+mn-cs"/>
              </a:rPr>
              <a:t>文档规定，对分类的 </a:t>
            </a:r>
            <a:r>
              <a:rPr lang="en-US" altLang="zh-CN" sz="1200" b="0" i="0" kern="1200" dirty="0">
                <a:solidFill>
                  <a:schemeClr val="tx1"/>
                </a:solidFill>
                <a:effectLst/>
                <a:latin typeface="+mn-lt"/>
                <a:ea typeface="+mn-ea"/>
                <a:cs typeface="+mn-cs"/>
              </a:rPr>
              <a:t>IPv4 </a:t>
            </a:r>
            <a:r>
              <a:rPr lang="zh-CN" altLang="en-US" sz="1200" b="0" i="0" kern="1200" dirty="0">
                <a:solidFill>
                  <a:schemeClr val="tx1"/>
                </a:solidFill>
                <a:effectLst/>
                <a:latin typeface="+mn-lt"/>
                <a:ea typeface="+mn-ea"/>
                <a:cs typeface="+mn-cs"/>
              </a:rPr>
              <a:t>地址进行子网划分时，子网号不能为全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。但随着无分类域间路由选择 </a:t>
            </a:r>
            <a:r>
              <a:rPr lang="en-US" altLang="zh-CN" sz="1200" b="0" i="0" kern="1200" dirty="0">
                <a:solidFill>
                  <a:schemeClr val="tx1"/>
                </a:solidFill>
                <a:effectLst/>
                <a:latin typeface="+mn-lt"/>
                <a:ea typeface="+mn-ea"/>
                <a:cs typeface="+mn-cs"/>
              </a:rPr>
              <a:t>CIDR </a:t>
            </a:r>
            <a:r>
              <a:rPr lang="zh-CN" altLang="en-US" sz="1200" b="0" i="0" kern="1200" dirty="0">
                <a:solidFill>
                  <a:schemeClr val="tx1"/>
                </a:solidFill>
                <a:effectLst/>
                <a:latin typeface="+mn-lt"/>
                <a:ea typeface="+mn-ea"/>
                <a:cs typeface="+mn-cs"/>
              </a:rPr>
              <a:t>的广泛使用，现在全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和全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的子网号也可以使用了，但一定要谨慎使用，要弄清 你的路由器所有的路由选择软件是否支持全 </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的子网号这种用法。但不论是分类的 </a:t>
            </a:r>
            <a:r>
              <a:rPr lang="en-US" altLang="zh-CN" sz="1200" b="0" i="0" kern="1200" dirty="0">
                <a:solidFill>
                  <a:schemeClr val="tx1"/>
                </a:solidFill>
                <a:effectLst/>
                <a:latin typeface="+mn-lt"/>
                <a:ea typeface="+mn-ea"/>
                <a:cs typeface="+mn-cs"/>
              </a:rPr>
              <a:t>IPv4 </a:t>
            </a:r>
            <a:r>
              <a:rPr lang="zh-CN" altLang="en-US" sz="1200" b="0" i="0" kern="1200" dirty="0">
                <a:solidFill>
                  <a:schemeClr val="tx1"/>
                </a:solidFill>
                <a:effectLst/>
                <a:latin typeface="+mn-lt"/>
                <a:ea typeface="+mn-ea"/>
                <a:cs typeface="+mn-cs"/>
              </a:rPr>
              <a:t>地址还是 无分类域间路由选择 </a:t>
            </a:r>
            <a:r>
              <a:rPr lang="en-US" altLang="zh-CN" sz="1200" b="0" i="0" kern="1200" dirty="0">
                <a:solidFill>
                  <a:schemeClr val="tx1"/>
                </a:solidFill>
                <a:effectLst/>
                <a:latin typeface="+mn-lt"/>
                <a:ea typeface="+mn-ea"/>
                <a:cs typeface="+mn-cs"/>
              </a:rPr>
              <a:t>CIDR</a:t>
            </a:r>
            <a:r>
              <a:rPr lang="zh-CN" altLang="en-US" sz="1200" b="0" i="0" kern="1200" dirty="0">
                <a:solidFill>
                  <a:schemeClr val="tx1"/>
                </a:solidFill>
                <a:effectLst/>
                <a:latin typeface="+mn-lt"/>
                <a:ea typeface="+mn-ea"/>
                <a:cs typeface="+mn-cs"/>
              </a:rPr>
              <a:t>，其子网中的主机号均不能为全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或全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。因此该网络空间的最大子网个数为 </a:t>
            </a:r>
            <a:r>
              <a:rPr lang="en-US" altLang="zh-CN" sz="1200" b="0" i="0" kern="1200" dirty="0">
                <a:solidFill>
                  <a:schemeClr val="tx1"/>
                </a:solidFill>
                <a:effectLst/>
                <a:latin typeface="+mn-lt"/>
                <a:ea typeface="+mn-ea"/>
                <a:cs typeface="+mn-cs"/>
              </a:rPr>
              <a:t>25 = 32 </a:t>
            </a:r>
            <a:r>
              <a:rPr lang="zh-CN" altLang="en-US" sz="1200" b="0" i="0" kern="1200" dirty="0">
                <a:solidFill>
                  <a:schemeClr val="tx1"/>
                </a:solidFill>
                <a:effectLst/>
                <a:latin typeface="+mn-lt"/>
                <a:ea typeface="+mn-ea"/>
                <a:cs typeface="+mn-cs"/>
              </a:rPr>
              <a:t>个，每个子网内的最大可分配地址个数为 </a:t>
            </a:r>
            <a:r>
              <a:rPr lang="en-US" altLang="zh-CN" sz="1200" b="0" i="0" kern="1200" dirty="0">
                <a:solidFill>
                  <a:schemeClr val="tx1"/>
                </a:solidFill>
                <a:effectLst/>
                <a:latin typeface="+mn-lt"/>
                <a:ea typeface="+mn-ea"/>
                <a:cs typeface="+mn-cs"/>
              </a:rPr>
              <a:t>23 -2 = 6 </a:t>
            </a:r>
            <a:r>
              <a:rPr lang="zh-CN" altLang="en-US" sz="1200" b="0" i="0" kern="1200" dirty="0">
                <a:solidFill>
                  <a:schemeClr val="tx1"/>
                </a:solidFill>
                <a:effectLst/>
                <a:latin typeface="+mn-lt"/>
                <a:ea typeface="+mn-ea"/>
                <a:cs typeface="+mn-cs"/>
              </a:rPr>
              <a:t>个。 </a:t>
            </a:r>
            <a:endParaRPr lang="zh-CN" altLang="en-US" dirty="0"/>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p>
          <a:p>
            <a:r>
              <a:rPr lang="zh-CN" altLang="en-US" sz="1200" b="0" i="0" kern="1200" dirty="0">
                <a:solidFill>
                  <a:schemeClr val="tx1"/>
                </a:solidFill>
                <a:effectLst/>
                <a:latin typeface="+mn-lt"/>
                <a:ea typeface="+mn-ea"/>
                <a:cs typeface="+mn-cs"/>
              </a:rPr>
              <a:t>考查网络设备与网络风暴。 物理层设备中继器和集线器既不隔离冲突域也不隔离广播域；网桥可隔离冲突域，但不隔离广播域； 网络层的路由器既隔离冲突域，也隔离广播域； </a:t>
            </a:r>
            <a:r>
              <a:rPr lang="en-US" altLang="zh-CN" sz="1200" b="0" i="0" kern="1200" dirty="0">
                <a:solidFill>
                  <a:schemeClr val="tx1"/>
                </a:solidFill>
                <a:effectLst/>
                <a:latin typeface="+mn-lt"/>
                <a:ea typeface="+mn-ea"/>
                <a:cs typeface="+mn-cs"/>
              </a:rPr>
              <a:t>VLAN </a:t>
            </a:r>
            <a:r>
              <a:rPr lang="zh-CN" altLang="en-US" sz="1200" b="0" i="0" kern="1200" dirty="0">
                <a:solidFill>
                  <a:schemeClr val="tx1"/>
                </a:solidFill>
                <a:effectLst/>
                <a:latin typeface="+mn-lt"/>
                <a:ea typeface="+mn-ea"/>
                <a:cs typeface="+mn-cs"/>
              </a:rPr>
              <a:t>即虚拟局域网也可隔离广播域。对于不隔离广播 域的设备，他们互连的不同网络都属于同一个广播域，因此扩大了广播域的范围，更容易产生网络风暴。 </a:t>
            </a:r>
            <a:endParaRPr lang="zh-CN" altLang="en-US" dirty="0"/>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流量控制与拥塞控制。 发送方的发送窗口的上限值应该取接收方窗口和拥塞窗口这两个值中较小的一个，于是此时发送方 的发送窗口为 </a:t>
            </a:r>
            <a:r>
              <a:rPr lang="en-US" altLang="zh-CN" sz="1200" b="0" i="0" kern="1200" dirty="0">
                <a:solidFill>
                  <a:schemeClr val="tx1"/>
                </a:solidFill>
                <a:effectLst/>
                <a:latin typeface="+mn-lt"/>
                <a:ea typeface="+mn-ea"/>
                <a:cs typeface="+mn-cs"/>
              </a:rPr>
              <a:t>MIN{4000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2000}=2000 </a:t>
            </a:r>
            <a:r>
              <a:rPr lang="zh-CN" altLang="en-US" sz="1200" b="0" i="0" kern="1200" dirty="0">
                <a:solidFill>
                  <a:schemeClr val="tx1"/>
                </a:solidFill>
                <a:effectLst/>
                <a:latin typeface="+mn-lt"/>
                <a:ea typeface="+mn-ea"/>
                <a:cs typeface="+mn-cs"/>
              </a:rPr>
              <a:t>字节，由于发送方还没有收到第二个最大段的确认，所以此时主 机甲还可以向主机乙发送的最大字节数为 </a:t>
            </a:r>
            <a:r>
              <a:rPr lang="en-US" altLang="zh-CN" sz="1200" b="0" i="0" kern="1200" dirty="0">
                <a:solidFill>
                  <a:schemeClr val="tx1"/>
                </a:solidFill>
                <a:effectLst/>
                <a:latin typeface="+mn-lt"/>
                <a:ea typeface="+mn-ea"/>
                <a:cs typeface="+mn-cs"/>
              </a:rPr>
              <a:t>2000-1000=1000 </a:t>
            </a:r>
            <a:r>
              <a:rPr lang="zh-CN" altLang="en-US" sz="1200" b="0" i="0" kern="1200" dirty="0">
                <a:solidFill>
                  <a:schemeClr val="tx1"/>
                </a:solidFill>
                <a:effectLst/>
                <a:latin typeface="+mn-lt"/>
                <a:ea typeface="+mn-ea"/>
                <a:cs typeface="+mn-cs"/>
              </a:rPr>
              <a:t>字节。 </a:t>
            </a:r>
          </a:p>
          <a:p>
            <a:endParaRPr lang="zh-CN" altLang="en-US" dirty="0"/>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系统域名解析过程。 当采用递归查询的方法解析域名时，如果主机所询问的本地域名服务器不知道被查询域名的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地 址，那么本地域名服务器就以 </a:t>
            </a:r>
            <a:r>
              <a:rPr lang="en-US" altLang="zh-CN" sz="1200" b="0" i="0" kern="1200" dirty="0">
                <a:solidFill>
                  <a:schemeClr val="tx1"/>
                </a:solidFill>
                <a:effectLst/>
                <a:latin typeface="+mn-lt"/>
                <a:ea typeface="+mn-ea"/>
                <a:cs typeface="+mn-cs"/>
              </a:rPr>
              <a:t>DNS </a:t>
            </a:r>
            <a:r>
              <a:rPr lang="zh-CN" altLang="en-US" sz="1200" b="0" i="0" kern="1200" dirty="0">
                <a:solidFill>
                  <a:schemeClr val="tx1"/>
                </a:solidFill>
                <a:effectLst/>
                <a:latin typeface="+mn-lt"/>
                <a:ea typeface="+mn-ea"/>
                <a:cs typeface="+mn-cs"/>
              </a:rPr>
              <a:t>客户的身份，向其他根域名服务器继续发出查询请求报文，这种方法用户主机和本地域名服务器发送的域名请求条数均为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条。 </a:t>
            </a:r>
          </a:p>
          <a:p>
            <a:endParaRPr lang="zh-CN" altLang="en-US" dirty="0"/>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b="1" dirty="0">
                <a:effectLst/>
                <a:sym typeface="+mn-ea"/>
              </a:rPr>
              <a:t>二、综合应用题：</a:t>
            </a:r>
            <a:endParaRPr lang="zh-CN" altLang="en-US" b="1" i="0" kern="1200" dirty="0">
              <a:solidFill>
                <a:schemeClr val="tx1"/>
              </a:solidFill>
              <a:effectLst/>
              <a:latin typeface="+mn-lt"/>
              <a:ea typeface="+mn-ea"/>
              <a:cs typeface="+mn-cs"/>
            </a:endParaRPr>
          </a:p>
          <a:p>
            <a:r>
              <a:rPr lang="en-US" altLang="zh-CN" dirty="0">
                <a:effectLst/>
                <a:sym typeface="+mn-ea"/>
              </a:rPr>
              <a:t>47</a:t>
            </a:r>
            <a:r>
              <a:rPr lang="zh-CN" altLang="en-US" dirty="0">
                <a:effectLst/>
                <a:sym typeface="+mn-ea"/>
              </a:rPr>
              <a:t>． 解答： （</a:t>
            </a:r>
            <a:r>
              <a:rPr lang="en-US" altLang="zh-CN" dirty="0">
                <a:effectLst/>
                <a:sym typeface="+mn-ea"/>
              </a:rPr>
              <a:t>1</a:t>
            </a:r>
            <a:r>
              <a:rPr lang="zh-CN" altLang="en-US" dirty="0">
                <a:effectLst/>
                <a:sym typeface="+mn-ea"/>
              </a:rPr>
              <a:t>）当主机甲和主机乙同时向对方发送数据时，信号在信道中发生冲突后，冲突信号继 续向两个方向传播。这种情况下两台主机均检测到冲突需要经过的时间最短，等于单程的传播时延 </a:t>
            </a:r>
            <a:r>
              <a:rPr lang="en-US" altLang="zh-CN" dirty="0">
                <a:effectLst/>
                <a:sym typeface="+mn-ea"/>
              </a:rPr>
              <a:t>t0=2km/200 000km/s=0.01ms</a:t>
            </a:r>
            <a:r>
              <a:rPr lang="zh-CN" altLang="en-US" dirty="0">
                <a:effectLst/>
                <a:sym typeface="+mn-ea"/>
              </a:rPr>
              <a:t>。 </a:t>
            </a:r>
          </a:p>
          <a:p>
            <a:r>
              <a:rPr lang="zh-CN" altLang="en-US" dirty="0">
                <a:effectLst/>
                <a:sym typeface="+mn-ea"/>
              </a:rPr>
              <a:t>主机甲（或主机乙）先发送一个数据帧，当该数据帧即将到达主机乙（或主机甲）时， 主机乙（或主机甲）也开始发送一个数据帧，这时，主机乙（或主机甲）将立刻检测到冲突， 而主机甲（或主机乙）要检测到冲突，冲突信号还需要从主机乙（或主机甲）传播到主机甲 （或主机乙），因此甲、乙两台主机均检测到冲突所需的最长时间等于双程的传播时延 </a:t>
            </a:r>
            <a:r>
              <a:rPr lang="en-US" altLang="zh-CN" dirty="0">
                <a:effectLst/>
                <a:sym typeface="+mn-ea"/>
              </a:rPr>
              <a:t>2t0=0.02ms</a:t>
            </a:r>
            <a:r>
              <a:rPr lang="zh-CN" altLang="en-US" dirty="0">
                <a:effectLst/>
                <a:sym typeface="+mn-ea"/>
              </a:rPr>
              <a:t>。 </a:t>
            </a:r>
            <a:endParaRPr lang="zh-CN" altLang="en-US" dirty="0"/>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主机甲发送一个数据帧的时间，即发送时延 </a:t>
            </a:r>
            <a:r>
              <a:rPr lang="en-US" altLang="zh-CN" sz="1200" b="0" i="0" kern="1200" dirty="0">
                <a:solidFill>
                  <a:schemeClr val="tx1"/>
                </a:solidFill>
                <a:effectLst/>
                <a:latin typeface="+mn-lt"/>
                <a:ea typeface="+mn-ea"/>
                <a:cs typeface="+mn-cs"/>
              </a:rPr>
              <a:t>t1=1518×8bit/(10Mbit/s)=1.2144ms</a:t>
            </a:r>
            <a:r>
              <a:rPr lang="zh-CN" altLang="en-US" sz="1200" b="0" i="0" kern="1200" dirty="0">
                <a:solidFill>
                  <a:schemeClr val="tx1"/>
                </a:solidFill>
                <a:effectLst/>
                <a:latin typeface="+mn-lt"/>
                <a:ea typeface="+mn-ea"/>
                <a:cs typeface="+mn-cs"/>
              </a:rPr>
              <a:t>；主 机 乙 每 成 功 收 到 一 个 数 据 帧 后 ， 向 主 机 甲 发 送 确 认 帧 ， 确 认 帧 的 发 送 时 延 </a:t>
            </a:r>
            <a:r>
              <a:rPr lang="en-US" altLang="zh-CN" sz="1200" b="0" i="0" kern="1200" dirty="0">
                <a:solidFill>
                  <a:schemeClr val="tx1"/>
                </a:solidFill>
                <a:effectLst/>
                <a:latin typeface="+mn-lt"/>
                <a:ea typeface="+mn-ea"/>
                <a:cs typeface="+mn-cs"/>
              </a:rPr>
              <a:t>t2=64×8bit/10Mbit/s=0.0512ms</a:t>
            </a:r>
            <a:r>
              <a:rPr lang="zh-CN" altLang="en-US" sz="1200" b="0" i="0" kern="1200" dirty="0">
                <a:solidFill>
                  <a:schemeClr val="tx1"/>
                </a:solidFill>
                <a:effectLst/>
                <a:latin typeface="+mn-lt"/>
                <a:ea typeface="+mn-ea"/>
                <a:cs typeface="+mn-cs"/>
              </a:rPr>
              <a:t>；主机甲收到确认帧后，即发送下一数据帧，故主机甲的发送 周期 </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数据帧发送时延 </a:t>
            </a:r>
            <a:r>
              <a:rPr lang="en-US" altLang="zh-CN" sz="1200" b="0" i="0" kern="1200" dirty="0">
                <a:solidFill>
                  <a:schemeClr val="tx1"/>
                </a:solidFill>
                <a:effectLst/>
                <a:latin typeface="+mn-lt"/>
                <a:ea typeface="+mn-ea"/>
                <a:cs typeface="+mn-cs"/>
              </a:rPr>
              <a:t>t1+</a:t>
            </a:r>
            <a:r>
              <a:rPr lang="zh-CN" altLang="en-US" sz="1200" b="0" i="0" kern="1200" dirty="0">
                <a:solidFill>
                  <a:schemeClr val="tx1"/>
                </a:solidFill>
                <a:effectLst/>
                <a:latin typeface="+mn-lt"/>
                <a:ea typeface="+mn-ea"/>
                <a:cs typeface="+mn-cs"/>
              </a:rPr>
              <a:t>确认帧发送时延 </a:t>
            </a:r>
            <a:r>
              <a:rPr lang="en-US" altLang="zh-CN" sz="1200" b="0" i="0" kern="1200" dirty="0">
                <a:solidFill>
                  <a:schemeClr val="tx1"/>
                </a:solidFill>
                <a:effectLst/>
                <a:latin typeface="+mn-lt"/>
                <a:ea typeface="+mn-ea"/>
                <a:cs typeface="+mn-cs"/>
              </a:rPr>
              <a:t>t2+</a:t>
            </a:r>
            <a:r>
              <a:rPr lang="zh-CN" altLang="en-US" sz="1200" b="0" i="0" kern="1200" dirty="0">
                <a:solidFill>
                  <a:schemeClr val="tx1"/>
                </a:solidFill>
                <a:effectLst/>
                <a:latin typeface="+mn-lt"/>
                <a:ea typeface="+mn-ea"/>
                <a:cs typeface="+mn-cs"/>
              </a:rPr>
              <a:t>双程传播时延</a:t>
            </a:r>
            <a:r>
              <a:rPr lang="en-US" altLang="zh-CN" sz="1200" b="0" i="0" kern="1200" dirty="0">
                <a:solidFill>
                  <a:schemeClr val="tx1"/>
                </a:solidFill>
                <a:effectLst/>
                <a:latin typeface="+mn-lt"/>
                <a:ea typeface="+mn-ea"/>
                <a:cs typeface="+mn-cs"/>
              </a:rPr>
              <a:t>=t1+t2+2t0=1.2856ms</a:t>
            </a:r>
            <a:r>
              <a:rPr lang="zh-CN" altLang="en-US" sz="1200" b="0" i="0" kern="1200" dirty="0">
                <a:solidFill>
                  <a:schemeClr val="tx1"/>
                </a:solidFill>
                <a:effectLst/>
                <a:latin typeface="+mn-lt"/>
                <a:ea typeface="+mn-ea"/>
                <a:cs typeface="+mn-cs"/>
              </a:rPr>
              <a:t>；于是主 机甲的有效数据传输率为 </a:t>
            </a:r>
            <a:r>
              <a:rPr lang="en-US" altLang="zh-CN" sz="1200" b="0" i="0" kern="1200" dirty="0">
                <a:solidFill>
                  <a:schemeClr val="tx1"/>
                </a:solidFill>
                <a:effectLst/>
                <a:latin typeface="+mn-lt"/>
                <a:ea typeface="+mn-ea"/>
                <a:cs typeface="+mn-cs"/>
              </a:rPr>
              <a:t>1500×8/T=12000bit/1.2856ms≈9.33Mbit/s</a:t>
            </a:r>
            <a:r>
              <a:rPr lang="zh-CN" altLang="en-US" sz="1200" b="0" i="0" kern="1200" dirty="0">
                <a:solidFill>
                  <a:schemeClr val="tx1"/>
                </a:solidFill>
                <a:effectLst/>
                <a:latin typeface="+mn-lt"/>
                <a:ea typeface="+mn-ea"/>
                <a:cs typeface="+mn-cs"/>
              </a:rPr>
              <a:t>（以太网有效数据为 </a:t>
            </a:r>
            <a:r>
              <a:rPr lang="en-US" altLang="zh-CN" sz="1200" b="0" i="0" kern="1200" dirty="0">
                <a:solidFill>
                  <a:schemeClr val="tx1"/>
                </a:solidFill>
                <a:effectLst/>
                <a:latin typeface="+mn-lt"/>
                <a:ea typeface="+mn-ea"/>
                <a:cs typeface="+mn-cs"/>
              </a:rPr>
              <a:t>1500B</a:t>
            </a:r>
            <a:r>
              <a:rPr lang="zh-CN" altLang="en-US" sz="1200" b="0" i="0" kern="1200" dirty="0">
                <a:solidFill>
                  <a:schemeClr val="tx1"/>
                </a:solidFill>
                <a:effectLst/>
                <a:latin typeface="+mn-lt"/>
                <a:ea typeface="+mn-ea"/>
                <a:cs typeface="+mn-cs"/>
              </a:rPr>
              <a:t>，即以太网帧的数据部分）。 </a:t>
            </a:r>
          </a:p>
          <a:p>
            <a:endParaRPr lang="zh-CN" altLang="en-US" sz="1200" b="0" i="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374</a:t>
            </a:fld>
            <a:endParaRPr lang="zh-CN" altLang="en-US"/>
          </a:p>
        </p:txBody>
      </p:sp>
    </p:spTree>
    <p:extLst>
      <p:ext uri="{BB962C8B-B14F-4D97-AF65-F5344CB8AC3E}">
        <p14:creationId xmlns:p14="http://schemas.microsoft.com/office/powerpoint/2010/main" val="4075372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OSI </a:t>
            </a:r>
            <a:r>
              <a:rPr lang="zh-CN" altLang="en-US" sz="1200" b="0" i="0" kern="1200" dirty="0">
                <a:solidFill>
                  <a:schemeClr val="tx1"/>
                </a:solidFill>
                <a:effectLst/>
                <a:latin typeface="+mn-lt"/>
                <a:ea typeface="+mn-ea"/>
                <a:cs typeface="+mn-cs"/>
              </a:rPr>
              <a:t>模型中传输层的功能。 传输层提供应用进程间的逻辑通信，即端到端的通信。而网络层提供点到点的逻辑通信。因此选 </a:t>
            </a:r>
            <a:r>
              <a:rPr lang="en-US" altLang="zh-CN" sz="1200" b="0" i="0" kern="1200" dirty="0">
                <a:solidFill>
                  <a:schemeClr val="tx1"/>
                </a:solidFill>
                <a:effectLst/>
                <a:latin typeface="+mn-lt"/>
                <a:ea typeface="+mn-ea"/>
                <a:cs typeface="+mn-cs"/>
              </a:rPr>
              <a:t>B.</a:t>
            </a:r>
          </a:p>
          <a:p>
            <a:endParaRPr lang="zh-CN" altLang="en-US" dirty="0"/>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p>
          <a:p>
            <a:r>
              <a:rPr lang="zh-CN" altLang="en-US" sz="1200" b="0" i="0" kern="1200" dirty="0">
                <a:solidFill>
                  <a:schemeClr val="tx1"/>
                </a:solidFill>
                <a:effectLst/>
                <a:latin typeface="+mn-lt"/>
                <a:ea typeface="+mn-ea"/>
                <a:cs typeface="+mn-cs"/>
              </a:rPr>
              <a:t>考查奈氏准则和香农定理。 采用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个相位，每个相位有</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种幅度的 </a:t>
            </a:r>
            <a:r>
              <a:rPr lang="en-US" altLang="zh-CN" sz="1200" b="0" i="0" kern="1200" dirty="0">
                <a:solidFill>
                  <a:schemeClr val="tx1"/>
                </a:solidFill>
                <a:effectLst/>
                <a:latin typeface="+mn-lt"/>
                <a:ea typeface="+mn-ea"/>
                <a:cs typeface="+mn-cs"/>
              </a:rPr>
              <a:t>QAM </a:t>
            </a:r>
            <a:r>
              <a:rPr lang="zh-CN" altLang="en-US" sz="1200" b="0" i="0" kern="1200" dirty="0">
                <a:solidFill>
                  <a:schemeClr val="tx1"/>
                </a:solidFill>
                <a:effectLst/>
                <a:latin typeface="+mn-lt"/>
                <a:ea typeface="+mn-ea"/>
                <a:cs typeface="+mn-cs"/>
              </a:rPr>
              <a:t>调制方法，每个信号可以有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种变化，传输 </a:t>
            </a:r>
            <a:r>
              <a:rPr lang="en-US" altLang="zh-CN" sz="1200" b="0" i="0" kern="1200" dirty="0">
                <a:solidFill>
                  <a:schemeClr val="tx1"/>
                </a:solidFill>
                <a:effectLst/>
                <a:latin typeface="+mn-lt"/>
                <a:ea typeface="+mn-ea"/>
                <a:cs typeface="+mn-cs"/>
              </a:rPr>
              <a:t>4it </a:t>
            </a:r>
            <a:r>
              <a:rPr lang="zh-CN" altLang="en-US" sz="1200" b="0" i="0" kern="1200" dirty="0">
                <a:solidFill>
                  <a:schemeClr val="tx1"/>
                </a:solidFill>
                <a:effectLst/>
                <a:latin typeface="+mn-lt"/>
                <a:ea typeface="+mn-ea"/>
                <a:cs typeface="+mn-cs"/>
              </a:rPr>
              <a:t>的数据。根据奈奎斯特定理，信息的最大传输速率为 </a:t>
            </a:r>
            <a:r>
              <a:rPr lang="en-US" altLang="zh-CN" sz="1200" b="0" i="0" kern="1200" dirty="0">
                <a:solidFill>
                  <a:schemeClr val="tx1"/>
                </a:solidFill>
                <a:effectLst/>
                <a:latin typeface="+mn-lt"/>
                <a:ea typeface="+mn-ea"/>
                <a:cs typeface="+mn-cs"/>
              </a:rPr>
              <a:t>2x3Kx4=24Kbps</a:t>
            </a:r>
            <a:r>
              <a:rPr lang="zh-CN" altLang="en-US" sz="1200" b="0" i="0" kern="1200" dirty="0">
                <a:solidFill>
                  <a:schemeClr val="tx1"/>
                </a:solidFill>
                <a:effectLst/>
                <a:latin typeface="+mn-lt"/>
                <a:ea typeface="+mn-ea"/>
                <a:cs typeface="+mn-cs"/>
              </a:rPr>
              <a:t>。考查后退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帧协议的工作原理。</a:t>
            </a:r>
          </a:p>
          <a:p>
            <a:endParaRPr lang="zh-CN" altLang="en-US" dirty="0"/>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p>
          <a:p>
            <a:r>
              <a:rPr lang="zh-CN" altLang="en-US" sz="1200" b="0" i="0" kern="1200" dirty="0">
                <a:solidFill>
                  <a:schemeClr val="tx1"/>
                </a:solidFill>
                <a:effectLst/>
                <a:latin typeface="+mn-lt"/>
                <a:ea typeface="+mn-ea"/>
                <a:cs typeface="+mn-cs"/>
              </a:rPr>
              <a:t>考查奈氏准则和香农定理。 采用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个相位，每个相位有</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种幅度的 </a:t>
            </a:r>
            <a:r>
              <a:rPr lang="en-US" altLang="zh-CN" sz="1200" b="0" i="0" kern="1200" dirty="0">
                <a:solidFill>
                  <a:schemeClr val="tx1"/>
                </a:solidFill>
                <a:effectLst/>
                <a:latin typeface="+mn-lt"/>
                <a:ea typeface="+mn-ea"/>
                <a:cs typeface="+mn-cs"/>
              </a:rPr>
              <a:t>QAM </a:t>
            </a:r>
            <a:r>
              <a:rPr lang="zh-CN" altLang="en-US" sz="1200" b="0" i="0" kern="1200" dirty="0">
                <a:solidFill>
                  <a:schemeClr val="tx1"/>
                </a:solidFill>
                <a:effectLst/>
                <a:latin typeface="+mn-lt"/>
                <a:ea typeface="+mn-ea"/>
                <a:cs typeface="+mn-cs"/>
              </a:rPr>
              <a:t>调制方法，每个信号可以有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种变化，传输 </a:t>
            </a:r>
            <a:r>
              <a:rPr lang="en-US" altLang="zh-CN" sz="1200" b="0" i="0" kern="1200" dirty="0">
                <a:solidFill>
                  <a:schemeClr val="tx1"/>
                </a:solidFill>
                <a:effectLst/>
                <a:latin typeface="+mn-lt"/>
                <a:ea typeface="+mn-ea"/>
                <a:cs typeface="+mn-cs"/>
              </a:rPr>
              <a:t>4it </a:t>
            </a:r>
            <a:r>
              <a:rPr lang="zh-CN" altLang="en-US" sz="1200" b="0" i="0" kern="1200" dirty="0">
                <a:solidFill>
                  <a:schemeClr val="tx1"/>
                </a:solidFill>
                <a:effectLst/>
                <a:latin typeface="+mn-lt"/>
                <a:ea typeface="+mn-ea"/>
                <a:cs typeface="+mn-cs"/>
              </a:rPr>
              <a:t>的数据。根据奈奎斯特定理，信息的最大传输速率为 </a:t>
            </a:r>
            <a:r>
              <a:rPr lang="en-US" altLang="zh-CN" sz="1200" b="0" i="0" kern="1200" dirty="0">
                <a:solidFill>
                  <a:schemeClr val="tx1"/>
                </a:solidFill>
                <a:effectLst/>
                <a:latin typeface="+mn-lt"/>
                <a:ea typeface="+mn-ea"/>
                <a:cs typeface="+mn-cs"/>
              </a:rPr>
              <a:t>2x3Kx4=24Kbps</a:t>
            </a:r>
            <a:r>
              <a:rPr lang="zh-CN" altLang="en-US" sz="1200" b="0" i="0" kern="1200" dirty="0">
                <a:solidFill>
                  <a:schemeClr val="tx1"/>
                </a:solidFill>
                <a:effectLst/>
                <a:latin typeface="+mn-lt"/>
                <a:ea typeface="+mn-ea"/>
                <a:cs typeface="+mn-cs"/>
              </a:rPr>
              <a:t>。考查后退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帧协议的工作原理。</a:t>
            </a:r>
          </a:p>
          <a:p>
            <a:endParaRPr lang="zh-CN" altLang="en-US" dirty="0"/>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p>
          <a:p>
            <a:r>
              <a:rPr lang="zh-CN" altLang="en-US" sz="1200" b="0" i="0" kern="1200" dirty="0">
                <a:solidFill>
                  <a:schemeClr val="tx1"/>
                </a:solidFill>
                <a:effectLst/>
                <a:latin typeface="+mn-lt"/>
                <a:ea typeface="+mn-ea"/>
                <a:cs typeface="+mn-cs"/>
              </a:rPr>
              <a:t>考查奈氏准则和香农定理。 采用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个相位，每个相位有</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种幅度的 </a:t>
            </a:r>
            <a:r>
              <a:rPr lang="en-US" altLang="zh-CN" sz="1200" b="0" i="0" kern="1200" dirty="0">
                <a:solidFill>
                  <a:schemeClr val="tx1"/>
                </a:solidFill>
                <a:effectLst/>
                <a:latin typeface="+mn-lt"/>
                <a:ea typeface="+mn-ea"/>
                <a:cs typeface="+mn-cs"/>
              </a:rPr>
              <a:t>QAM </a:t>
            </a:r>
            <a:r>
              <a:rPr lang="zh-CN" altLang="en-US" sz="1200" b="0" i="0" kern="1200" dirty="0">
                <a:solidFill>
                  <a:schemeClr val="tx1"/>
                </a:solidFill>
                <a:effectLst/>
                <a:latin typeface="+mn-lt"/>
                <a:ea typeface="+mn-ea"/>
                <a:cs typeface="+mn-cs"/>
              </a:rPr>
              <a:t>调制方法，每个信号可以有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种变化，传输 </a:t>
            </a:r>
            <a:r>
              <a:rPr lang="en-US" altLang="zh-CN" sz="1200" b="0" i="0" kern="1200" dirty="0">
                <a:solidFill>
                  <a:schemeClr val="tx1"/>
                </a:solidFill>
                <a:effectLst/>
                <a:latin typeface="+mn-lt"/>
                <a:ea typeface="+mn-ea"/>
                <a:cs typeface="+mn-cs"/>
              </a:rPr>
              <a:t>4it </a:t>
            </a:r>
            <a:r>
              <a:rPr lang="zh-CN" altLang="en-US" sz="1200" b="0" i="0" kern="1200" dirty="0">
                <a:solidFill>
                  <a:schemeClr val="tx1"/>
                </a:solidFill>
                <a:effectLst/>
                <a:latin typeface="+mn-lt"/>
                <a:ea typeface="+mn-ea"/>
                <a:cs typeface="+mn-cs"/>
              </a:rPr>
              <a:t>的数据。根据奈奎斯特定理，信息的最大传输速率为 </a:t>
            </a:r>
            <a:r>
              <a:rPr lang="en-US" altLang="zh-CN" sz="1200" b="0" i="0" kern="1200" dirty="0">
                <a:solidFill>
                  <a:schemeClr val="tx1"/>
                </a:solidFill>
                <a:effectLst/>
                <a:latin typeface="+mn-lt"/>
                <a:ea typeface="+mn-ea"/>
                <a:cs typeface="+mn-cs"/>
              </a:rPr>
              <a:t>2x3Kx4=24Kbps</a:t>
            </a:r>
            <a:r>
              <a:rPr lang="zh-CN" altLang="en-US" sz="1200" b="0" i="0" kern="1200" dirty="0">
                <a:solidFill>
                  <a:schemeClr val="tx1"/>
                </a:solidFill>
                <a:effectLst/>
                <a:latin typeface="+mn-lt"/>
                <a:ea typeface="+mn-ea"/>
                <a:cs typeface="+mn-cs"/>
              </a:rPr>
              <a:t>。考查后退 </a:t>
            </a:r>
            <a:r>
              <a:rPr lang="en-US" altLang="zh-CN" sz="1200" b="0" i="0" kern="1200" dirty="0">
                <a:solidFill>
                  <a:schemeClr val="tx1"/>
                </a:solidFill>
                <a:effectLst/>
                <a:latin typeface="+mn-lt"/>
                <a:ea typeface="+mn-ea"/>
                <a:cs typeface="+mn-cs"/>
              </a:rPr>
              <a:t>N </a:t>
            </a:r>
            <a:r>
              <a:rPr lang="zh-CN" altLang="en-US" sz="1200" b="0" i="0" kern="1200" dirty="0">
                <a:solidFill>
                  <a:schemeClr val="tx1"/>
                </a:solidFill>
                <a:effectLst/>
                <a:latin typeface="+mn-lt"/>
                <a:ea typeface="+mn-ea"/>
                <a:cs typeface="+mn-cs"/>
              </a:rPr>
              <a:t>帧协议的工作原理。</a:t>
            </a:r>
          </a:p>
          <a:p>
            <a:endParaRPr lang="zh-CN" altLang="en-US" dirty="0"/>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C</a:t>
            </a:r>
          </a:p>
          <a:p>
            <a:r>
              <a:rPr lang="zh-CN" altLang="en-US" sz="1200" b="0" i="0" kern="1200" dirty="0">
                <a:solidFill>
                  <a:schemeClr val="tx1"/>
                </a:solidFill>
                <a:effectLst/>
                <a:latin typeface="+mn-lt"/>
                <a:ea typeface="+mn-ea"/>
                <a:cs typeface="+mn-cs"/>
              </a:rPr>
              <a:t>考察后退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帧协议的工作原理</a:t>
            </a:r>
          </a:p>
          <a:p>
            <a:r>
              <a:rPr lang="zh-CN" altLang="en-US" sz="1200" b="0" i="0" kern="1200" dirty="0">
                <a:solidFill>
                  <a:schemeClr val="tx1"/>
                </a:solidFill>
                <a:effectLst/>
                <a:latin typeface="+mn-lt"/>
                <a:ea typeface="+mn-ea"/>
                <a:cs typeface="+mn-cs"/>
              </a:rPr>
              <a:t>在后退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中，发送方可以连续发送若干个数据帧，如果收到接收方的确认帧则可以继续发送。若某个帧出错，接收方只是简单的丢弃该帧及其后所有的后续帧，发送方超时后需重传该数据帧及其后续的所有数据帧。这里要注意，连续 </a:t>
            </a:r>
            <a:r>
              <a:rPr lang="en-US" altLang="zh-CN" sz="1200" b="0" i="0" kern="1200" dirty="0">
                <a:solidFill>
                  <a:schemeClr val="tx1"/>
                </a:solidFill>
                <a:effectLst/>
                <a:latin typeface="+mn-lt"/>
                <a:ea typeface="+mn-ea"/>
                <a:cs typeface="+mn-cs"/>
              </a:rPr>
              <a:t>ARQ </a:t>
            </a:r>
            <a:r>
              <a:rPr lang="zh-CN" altLang="en-US" sz="1200" b="0" i="0" kern="1200" dirty="0">
                <a:solidFill>
                  <a:schemeClr val="tx1"/>
                </a:solidFill>
                <a:effectLst/>
                <a:latin typeface="+mn-lt"/>
                <a:ea typeface="+mn-ea"/>
                <a:cs typeface="+mn-cs"/>
              </a:rPr>
              <a:t>协议中，接收方一般采用累积确认的方式，即接收方对按序到达的最后一个分组发送确认，因此题目中收到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的确认就代表编号为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的已接收，而此时发送方未收到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号帧的确认只能代表确认顿在返回的过程中丢失了，而不代表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号帧未到达接收方。因此需要重传的帧为编号是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的帧。</a:t>
            </a:r>
          </a:p>
          <a:p>
            <a:endParaRPr lang="zh-CN" altLang="en-US" dirty="0"/>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C</a:t>
            </a:r>
          </a:p>
          <a:p>
            <a:r>
              <a:rPr lang="zh-CN" altLang="en-US" sz="1200" b="0" i="0" kern="1200" dirty="0">
                <a:solidFill>
                  <a:schemeClr val="tx1"/>
                </a:solidFill>
                <a:effectLst/>
                <a:latin typeface="+mn-lt"/>
                <a:ea typeface="+mn-ea"/>
                <a:cs typeface="+mn-cs"/>
              </a:rPr>
              <a:t>考察后退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帧协议的工作原理</a:t>
            </a:r>
          </a:p>
          <a:p>
            <a:r>
              <a:rPr lang="zh-CN" altLang="en-US" sz="1200" b="0" i="0" kern="1200" dirty="0">
                <a:solidFill>
                  <a:schemeClr val="tx1"/>
                </a:solidFill>
                <a:effectLst/>
                <a:latin typeface="+mn-lt"/>
                <a:ea typeface="+mn-ea"/>
                <a:cs typeface="+mn-cs"/>
              </a:rPr>
              <a:t>在后退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中，发送方可以连续发送若干个数据帧，如果收到接收方的确认帧则可以继续发送。若某个帧出错，接收方只是简单的丢弃该帧及其后所有的后续帧，发送方超时后需重传该数据帧及其后续的所有数据帧。这里要注意，连续 </a:t>
            </a:r>
            <a:r>
              <a:rPr lang="en-US" altLang="zh-CN" sz="1200" b="0" i="0" kern="1200" dirty="0">
                <a:solidFill>
                  <a:schemeClr val="tx1"/>
                </a:solidFill>
                <a:effectLst/>
                <a:latin typeface="+mn-lt"/>
                <a:ea typeface="+mn-ea"/>
                <a:cs typeface="+mn-cs"/>
              </a:rPr>
              <a:t>ARQ </a:t>
            </a:r>
            <a:r>
              <a:rPr lang="zh-CN" altLang="en-US" sz="1200" b="0" i="0" kern="1200" dirty="0">
                <a:solidFill>
                  <a:schemeClr val="tx1"/>
                </a:solidFill>
                <a:effectLst/>
                <a:latin typeface="+mn-lt"/>
                <a:ea typeface="+mn-ea"/>
                <a:cs typeface="+mn-cs"/>
              </a:rPr>
              <a:t>协议中，接收方一般采用累积确认的方式，即接收方对按序到达的最后一个分组发送确认，因此题目中收到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的确认就代表编号为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的已接收，而此时发送方未收到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号帧的确认只能代表确认顿在返回的过程中丢失了，而不代表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号帧未到达接收方。因此需要重传的帧为编号是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的帧。</a:t>
            </a:r>
          </a:p>
          <a:p>
            <a:endParaRPr lang="zh-CN" altLang="en-US" dirty="0"/>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C</a:t>
            </a:r>
          </a:p>
          <a:p>
            <a:r>
              <a:rPr lang="zh-CN" altLang="en-US" sz="1200" b="0" i="0" kern="1200" dirty="0">
                <a:solidFill>
                  <a:schemeClr val="tx1"/>
                </a:solidFill>
                <a:effectLst/>
                <a:latin typeface="+mn-lt"/>
                <a:ea typeface="+mn-ea"/>
                <a:cs typeface="+mn-cs"/>
              </a:rPr>
              <a:t>考察后退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帧协议的工作原理</a:t>
            </a:r>
          </a:p>
          <a:p>
            <a:r>
              <a:rPr lang="zh-CN" altLang="en-US" sz="1200" b="0" i="0" kern="1200" dirty="0">
                <a:solidFill>
                  <a:schemeClr val="tx1"/>
                </a:solidFill>
                <a:effectLst/>
                <a:latin typeface="+mn-lt"/>
                <a:ea typeface="+mn-ea"/>
                <a:cs typeface="+mn-cs"/>
              </a:rPr>
              <a:t>在后退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中，发送方可以连续发送若干个数据帧，如果收到接收方的确认帧则可以继续发送。若某个帧出错，接收方只是简单的丢弃该帧及其后所有的后续帧，发送方超时后需重传该数据帧及其后续的所有数据帧。这里要注意，连续 </a:t>
            </a:r>
            <a:r>
              <a:rPr lang="en-US" altLang="zh-CN" sz="1200" b="0" i="0" kern="1200" dirty="0">
                <a:solidFill>
                  <a:schemeClr val="tx1"/>
                </a:solidFill>
                <a:effectLst/>
                <a:latin typeface="+mn-lt"/>
                <a:ea typeface="+mn-ea"/>
                <a:cs typeface="+mn-cs"/>
              </a:rPr>
              <a:t>ARQ </a:t>
            </a:r>
            <a:r>
              <a:rPr lang="zh-CN" altLang="en-US" sz="1200" b="0" i="0" kern="1200" dirty="0">
                <a:solidFill>
                  <a:schemeClr val="tx1"/>
                </a:solidFill>
                <a:effectLst/>
                <a:latin typeface="+mn-lt"/>
                <a:ea typeface="+mn-ea"/>
                <a:cs typeface="+mn-cs"/>
              </a:rPr>
              <a:t>协议中，接收方一般采用累积确认的方式，即接收方对按序到达的最后一个分组发送确认，因此题目中收到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的确认就代表编号为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的已接收，而此时发送方未收到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号帧的确认只能代表确认顿在返回的过程中丢失了，而不代表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号帧未到达接收方。因此需要重传的帧为编号是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的帧。</a:t>
            </a:r>
          </a:p>
          <a:p>
            <a:endParaRPr lang="zh-CN" altLang="en-US" dirty="0"/>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C</a:t>
            </a:r>
          </a:p>
          <a:p>
            <a:r>
              <a:rPr lang="zh-CN" altLang="en-US" sz="1200" b="0" i="0" kern="1200" dirty="0">
                <a:solidFill>
                  <a:schemeClr val="tx1"/>
                </a:solidFill>
                <a:effectLst/>
                <a:latin typeface="+mn-lt"/>
                <a:ea typeface="+mn-ea"/>
                <a:cs typeface="+mn-cs"/>
              </a:rPr>
              <a:t>考察后退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帧协议的工作原理</a:t>
            </a:r>
          </a:p>
          <a:p>
            <a:r>
              <a:rPr lang="zh-CN" altLang="en-US" sz="1200" b="0" i="0" kern="1200" dirty="0">
                <a:solidFill>
                  <a:schemeClr val="tx1"/>
                </a:solidFill>
                <a:effectLst/>
                <a:latin typeface="+mn-lt"/>
                <a:ea typeface="+mn-ea"/>
                <a:cs typeface="+mn-cs"/>
              </a:rPr>
              <a:t>在后退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中，发送方可以连续发送若干个数据帧，如果收到接收方的确认帧则可以继续发送。若某个帧出错，接收方只是简单的丢弃该帧及其后所有的后续帧，发送方超时后需重传该数据帧及其后续的所有数据帧。这里要注意，连续 </a:t>
            </a:r>
            <a:r>
              <a:rPr lang="en-US" altLang="zh-CN" sz="1200" b="0" i="0" kern="1200" dirty="0">
                <a:solidFill>
                  <a:schemeClr val="tx1"/>
                </a:solidFill>
                <a:effectLst/>
                <a:latin typeface="+mn-lt"/>
                <a:ea typeface="+mn-ea"/>
                <a:cs typeface="+mn-cs"/>
              </a:rPr>
              <a:t>ARQ </a:t>
            </a:r>
            <a:r>
              <a:rPr lang="zh-CN" altLang="en-US" sz="1200" b="0" i="0" kern="1200" dirty="0">
                <a:solidFill>
                  <a:schemeClr val="tx1"/>
                </a:solidFill>
                <a:effectLst/>
                <a:latin typeface="+mn-lt"/>
                <a:ea typeface="+mn-ea"/>
                <a:cs typeface="+mn-cs"/>
              </a:rPr>
              <a:t>协议中，接收方一般采用累积确认的方式，即接收方对按序到达的最后一个分组发送确认，因此题目中收到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的确认就代表编号为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的已接收，而此时发送方未收到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号帧的确认只能代表确认顿在返回的过程中丢失了，而不代表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号帧未到达接收方。因此需要重传的帧为编号是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的帧。</a:t>
            </a:r>
          </a:p>
          <a:p>
            <a:endParaRPr lang="zh-CN" altLang="en-US" dirty="0"/>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C</a:t>
            </a:r>
          </a:p>
          <a:p>
            <a:r>
              <a:rPr lang="zh-CN" altLang="en-US" sz="1200" b="0" i="0" kern="1200" dirty="0">
                <a:solidFill>
                  <a:schemeClr val="tx1"/>
                </a:solidFill>
                <a:effectLst/>
                <a:latin typeface="+mn-lt"/>
                <a:ea typeface="+mn-ea"/>
                <a:cs typeface="+mn-cs"/>
              </a:rPr>
              <a:t>考察后退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帧协议的工作原理</a:t>
            </a:r>
          </a:p>
          <a:p>
            <a:r>
              <a:rPr lang="zh-CN" altLang="en-US" sz="1200" b="0" i="0" kern="1200" dirty="0">
                <a:solidFill>
                  <a:schemeClr val="tx1"/>
                </a:solidFill>
                <a:effectLst/>
                <a:latin typeface="+mn-lt"/>
                <a:ea typeface="+mn-ea"/>
                <a:cs typeface="+mn-cs"/>
              </a:rPr>
              <a:t>在后退</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帧协议中，发送方可以连续发送若干个数据帧，如果收到接收方的确认帧则可以继续发送。若某个帧出错，接收方只是简单的丢弃该帧及其后所有的后续帧，发送方超时后需重传该数据帧及其后续的所有数据帧。这里要注意，连续 </a:t>
            </a:r>
            <a:r>
              <a:rPr lang="en-US" altLang="zh-CN" sz="1200" b="0" i="0" kern="1200" dirty="0">
                <a:solidFill>
                  <a:schemeClr val="tx1"/>
                </a:solidFill>
                <a:effectLst/>
                <a:latin typeface="+mn-lt"/>
                <a:ea typeface="+mn-ea"/>
                <a:cs typeface="+mn-cs"/>
              </a:rPr>
              <a:t>ARQ </a:t>
            </a:r>
            <a:r>
              <a:rPr lang="zh-CN" altLang="en-US" sz="1200" b="0" i="0" kern="1200" dirty="0">
                <a:solidFill>
                  <a:schemeClr val="tx1"/>
                </a:solidFill>
                <a:effectLst/>
                <a:latin typeface="+mn-lt"/>
                <a:ea typeface="+mn-ea"/>
                <a:cs typeface="+mn-cs"/>
              </a:rPr>
              <a:t>协议中，接收方一般采用累积确认的方式，即接收方对按序到达的最后一个分组发送确认，因此题目中收到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的确认就代表编号为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的已接收，而此时发送方未收到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号帧的确认只能代表确认顿在返回的过程中丢失了，而不代表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号帧未到达接收方。因此需要重传的帧为编号是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的帧。</a:t>
            </a:r>
          </a:p>
          <a:p>
            <a:endParaRPr lang="zh-CN" altLang="en-US" dirty="0"/>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a:t>
            </a:r>
          </a:p>
          <a:p>
            <a:r>
              <a:rPr lang="zh-CN" altLang="en-US" sz="1200" b="0" i="0" kern="1200" dirty="0">
                <a:solidFill>
                  <a:schemeClr val="tx1"/>
                </a:solidFill>
                <a:effectLst/>
                <a:latin typeface="+mn-lt"/>
                <a:ea typeface="+mn-ea"/>
                <a:cs typeface="+mn-cs"/>
              </a:rPr>
              <a:t>考查交换机的工作原理。 交换机实质上是一个多端口网桥，工作在数据链路层，数据链路层使用物理地址进行转发，而转发通常都是根据目的地址来决定出端口。</a:t>
            </a:r>
          </a:p>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B。【解析】主机所在网络的网络地址可以通过主机的 IP 地址和子网掩码逐位相与得到。 子网</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掩码 255.255.192.0 的二进制前 18 位为 1、 后 14 位为 0, 把主机IP地址的后 14 位变为 0, 得</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r>
              <a:rPr lang="en-US" altLang="zh-CN" dirty="0">
                <a:solidFill>
                  <a:srgbClr val="1F4E79"/>
                </a:solidFill>
                <a:latin typeface="微软雅黑" charset="0"/>
                <a:ea typeface="微软雅黑" charset="0"/>
                <a:cs typeface="微软雅黑" charset="0"/>
                <a:sym typeface="+mn-ea"/>
              </a:rPr>
              <a:t>到的结果为 183.80.64.0, 即为主机所在网络的网络地址。</a:t>
            </a:r>
            <a:endParaRPr lang="en-US" altLang="zh-CN" dirty="0">
              <a:solidFill>
                <a:srgbClr val="1F4E79"/>
              </a:solidFill>
              <a:latin typeface="微软雅黑" charset="0"/>
              <a:ea typeface="微软雅黑" charset="0"/>
              <a:cs typeface="微软雅黑" charset="0"/>
            </a:endParaRPr>
          </a:p>
          <a:p>
            <a:pPr>
              <a:lnSpc>
                <a:spcPts val="2400"/>
              </a:lnSpc>
              <a:spcAft>
                <a:spcPts val="300"/>
              </a:spcAft>
            </a:pP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CSMA/CD </a:t>
            </a:r>
            <a:r>
              <a:rPr lang="zh-CN" altLang="en-US" sz="1200" b="0" i="0" kern="1200" dirty="0">
                <a:solidFill>
                  <a:schemeClr val="tx1"/>
                </a:solidFill>
                <a:effectLst/>
                <a:latin typeface="+mn-lt"/>
                <a:ea typeface="+mn-ea"/>
                <a:cs typeface="+mn-cs"/>
              </a:rPr>
              <a:t>协议的工作原理。 首先由例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可知，若最短帧长减少，而数据传输速率不变，则需要使冲突域的最大距离变短来实现争用期的减少。争用期是指网络中收发结点间的往返时延，因此假设需要减少的最小距离为 </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单位是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则可以得到下式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注意单位的转换</a:t>
            </a:r>
            <a:r>
              <a:rPr lang="en-US" altLang="zh-CN" sz="1200" b="0" i="0" kern="1200" dirty="0">
                <a:solidFill>
                  <a:schemeClr val="tx1"/>
                </a:solidFill>
                <a:effectLst/>
                <a:latin typeface="+mn-lt"/>
                <a:ea typeface="+mn-ea"/>
                <a:cs typeface="+mn-cs"/>
              </a:rPr>
              <a:t>): 2x[s/(2x10</a:t>
            </a:r>
            <a:r>
              <a:rPr lang="en-US" altLang="zh-CN" sz="1200" b="0" i="0" kern="1200" baseline="30000" dirty="0">
                <a:solidFill>
                  <a:schemeClr val="tx1"/>
                </a:solidFill>
                <a:effectLst/>
                <a:latin typeface="+mn-lt"/>
                <a:ea typeface="+mn-ea"/>
                <a:cs typeface="+mn-cs"/>
              </a:rPr>
              <a:t>8</a:t>
            </a:r>
            <a:r>
              <a:rPr lang="en-US" altLang="zh-CN" sz="1200" b="0" i="0" kern="1200" dirty="0">
                <a:solidFill>
                  <a:schemeClr val="tx1"/>
                </a:solidFill>
                <a:effectLst/>
                <a:latin typeface="+mn-lt"/>
                <a:ea typeface="+mn-ea"/>
                <a:cs typeface="+mn-cs"/>
              </a:rPr>
              <a:t>)]=800/(1x10</a:t>
            </a:r>
            <a:r>
              <a:rPr lang="en-US" altLang="zh-CN" sz="1200" b="0" i="0" kern="1200" baseline="30000" dirty="0">
                <a:solidFill>
                  <a:schemeClr val="tx1"/>
                </a:solidFill>
                <a:effectLst/>
                <a:latin typeface="+mn-lt"/>
                <a:ea typeface="+mn-ea"/>
                <a:cs typeface="+mn-cs"/>
              </a:rPr>
              <a:t>9</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，因此可得 </a:t>
            </a:r>
            <a:r>
              <a:rPr lang="en-US" altLang="zh-CN" sz="1200" b="0" i="0" kern="1200" dirty="0">
                <a:solidFill>
                  <a:schemeClr val="tx1"/>
                </a:solidFill>
                <a:effectLst/>
                <a:latin typeface="+mn-lt"/>
                <a:ea typeface="+mn-ea"/>
                <a:cs typeface="+mn-cs"/>
              </a:rPr>
              <a:t>s=80</a:t>
            </a:r>
            <a:r>
              <a:rPr lang="zh-CN" altLang="en-US" sz="1200" b="0" i="0" kern="1200" dirty="0">
                <a:solidFill>
                  <a:schemeClr val="tx1"/>
                </a:solidFill>
                <a:effectLst/>
                <a:latin typeface="+mn-lt"/>
                <a:ea typeface="+mn-ea"/>
                <a:cs typeface="+mn-cs"/>
              </a:rPr>
              <a:t>，即最远的两个站点之间的距离最少需要减少 </a:t>
            </a:r>
            <a:r>
              <a:rPr lang="en-US" altLang="zh-CN" sz="1200" b="0" i="0" kern="1200" dirty="0">
                <a:solidFill>
                  <a:schemeClr val="tx1"/>
                </a:solidFill>
                <a:effectLst/>
                <a:latin typeface="+mn-lt"/>
                <a:ea typeface="+mn-ea"/>
                <a:cs typeface="+mn-cs"/>
              </a:rPr>
              <a:t>80m</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的数据编号与确认。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是面向字节流的，其选择确认 </a:t>
            </a:r>
            <a:r>
              <a:rPr lang="en-US" altLang="zh-CN" sz="1200" b="0" i="0" kern="1200" dirty="0">
                <a:solidFill>
                  <a:schemeClr val="tx1"/>
                </a:solidFill>
                <a:effectLst/>
                <a:latin typeface="+mn-lt"/>
                <a:ea typeface="+mn-ea"/>
                <a:cs typeface="+mn-cs"/>
              </a:rPr>
              <a:t>(Selective ACK) </a:t>
            </a:r>
            <a:r>
              <a:rPr lang="zh-CN" altLang="en-US" sz="1200" b="0" i="0" kern="1200" dirty="0">
                <a:solidFill>
                  <a:schemeClr val="tx1"/>
                </a:solidFill>
                <a:effectLst/>
                <a:latin typeface="+mn-lt"/>
                <a:ea typeface="+mn-ea"/>
                <a:cs typeface="+mn-cs"/>
              </a:rPr>
              <a:t>机制是接收端对字节序号进行确认，其返回的序号是接收端下一次期望接收的序号，因此主机乙接收两个段后返回给主机甲的确认序列号是 </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C</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的拥塞控制方法。 本题计算原理如图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所示。无论在慢开始阶段还是在拥塞避免阶段，只要发送方判断网络出现拥寒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其根据就是没有按时收到确认</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就要把慢开始门限 </a:t>
            </a:r>
            <a:r>
              <a:rPr lang="en-US" altLang="zh-CN" sz="1200" b="0" i="0" kern="1200" dirty="0" err="1">
                <a:solidFill>
                  <a:schemeClr val="tx1"/>
                </a:solidFill>
                <a:effectLst/>
                <a:latin typeface="+mn-lt"/>
                <a:ea typeface="+mn-ea"/>
                <a:cs typeface="+mn-cs"/>
              </a:rPr>
              <a:t>ssthresh</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设置为出现拥塞时的发送方窗口值的一半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但不能小于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。然后把拥塞窗口 </a:t>
            </a:r>
            <a:r>
              <a:rPr lang="en-US" altLang="zh-CN" sz="1200" b="0" i="0" kern="1200" dirty="0" err="1">
                <a:solidFill>
                  <a:schemeClr val="tx1"/>
                </a:solidFill>
                <a:effectLst/>
                <a:latin typeface="+mn-lt"/>
                <a:ea typeface="+mn-ea"/>
                <a:cs typeface="+mn-cs"/>
              </a:rPr>
              <a:t>cwnd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重新设置为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，执行慢开始算法。这样做的目的就是要迅速减少主机发送到网终中的分组数，使得发生拥塞的路由器有足够时间把队列中积压的分组处理完毕。</a:t>
            </a:r>
          </a:p>
          <a:p>
            <a:r>
              <a:rPr lang="zh-CN" altLang="en-US" sz="1200" b="0" i="0" kern="1200" dirty="0">
                <a:solidFill>
                  <a:schemeClr val="tx1"/>
                </a:solidFill>
                <a:effectLst/>
                <a:latin typeface="+mn-lt"/>
                <a:ea typeface="+mn-ea"/>
                <a:cs typeface="+mn-cs"/>
              </a:rPr>
              <a:t>因此，在发送拥塞后，慢开始门限 </a:t>
            </a:r>
            <a:r>
              <a:rPr lang="en-US" altLang="zh-CN" sz="1200" b="0" i="0" kern="1200" dirty="0" err="1">
                <a:solidFill>
                  <a:schemeClr val="tx1"/>
                </a:solidFill>
                <a:effectLst/>
                <a:latin typeface="+mn-lt"/>
                <a:ea typeface="+mn-ea"/>
                <a:cs typeface="+mn-cs"/>
              </a:rPr>
              <a:t>ssthresh</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变为 </a:t>
            </a:r>
            <a:r>
              <a:rPr lang="en-US" altLang="zh-CN" sz="1200" b="0" i="0" kern="1200" dirty="0">
                <a:solidFill>
                  <a:schemeClr val="tx1"/>
                </a:solidFill>
                <a:effectLst/>
                <a:latin typeface="+mn-lt"/>
                <a:ea typeface="+mn-ea"/>
                <a:cs typeface="+mn-cs"/>
              </a:rPr>
              <a:t>16/2 = KB</a:t>
            </a:r>
            <a:r>
              <a:rPr lang="zh-CN" altLang="en-US" sz="1200" b="0" i="0" kern="1200" dirty="0">
                <a:solidFill>
                  <a:schemeClr val="tx1"/>
                </a:solidFill>
                <a:effectLst/>
                <a:latin typeface="+mn-lt"/>
                <a:ea typeface="+mn-ea"/>
                <a:cs typeface="+mn-cs"/>
              </a:rPr>
              <a:t>，发送窗口变为 </a:t>
            </a:r>
            <a:r>
              <a:rPr lang="en-US" altLang="zh-CN" sz="1200" b="0" i="0" kern="1200" dirty="0">
                <a:solidFill>
                  <a:schemeClr val="tx1"/>
                </a:solidFill>
                <a:effectLst/>
                <a:latin typeface="+mn-lt"/>
                <a:ea typeface="+mn-ea"/>
                <a:cs typeface="+mn-cs"/>
              </a:rPr>
              <a:t>1 KB</a:t>
            </a:r>
            <a:r>
              <a:rPr lang="zh-CN" altLang="en-US" sz="1200" b="0" i="0" kern="1200" dirty="0">
                <a:solidFill>
                  <a:schemeClr val="tx1"/>
                </a:solidFill>
                <a:effectLst/>
                <a:latin typeface="+mn-lt"/>
                <a:ea typeface="+mn-ea"/>
                <a:cs typeface="+mn-cs"/>
              </a:rPr>
              <a:t>。在接下来的</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内，拥塞窗口执行慢开始算法，呈指数形式增加到 </a:t>
            </a:r>
            <a:r>
              <a:rPr lang="en-US" altLang="zh-CN" sz="1200" b="0" i="0" kern="1200" dirty="0">
                <a:solidFill>
                  <a:schemeClr val="tx1"/>
                </a:solidFill>
                <a:effectLst/>
                <a:latin typeface="+mn-lt"/>
                <a:ea typeface="+mn-ea"/>
                <a:cs typeface="+mn-cs"/>
              </a:rPr>
              <a:t>8KB</a:t>
            </a:r>
            <a:r>
              <a:rPr lang="zh-CN" altLang="en-US" sz="1200" b="0" i="0" kern="1200" dirty="0">
                <a:solidFill>
                  <a:schemeClr val="tx1"/>
                </a:solidFill>
                <a:effectLst/>
                <a:latin typeface="+mn-lt"/>
                <a:ea typeface="+mn-ea"/>
                <a:cs typeface="+mn-cs"/>
              </a:rPr>
              <a:t>，此时由于慢开始门限 </a:t>
            </a:r>
            <a:r>
              <a:rPr lang="en-US" altLang="zh-CN" sz="1200" b="0" i="0" kern="1200" dirty="0" err="1">
                <a:solidFill>
                  <a:schemeClr val="tx1"/>
                </a:solidFill>
                <a:effectLst/>
                <a:latin typeface="+mn-lt"/>
                <a:ea typeface="+mn-ea"/>
                <a:cs typeface="+mn-cs"/>
              </a:rPr>
              <a:t>ssthresh</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 </a:t>
            </a:r>
            <a:r>
              <a:rPr lang="en-US" altLang="zh-CN" sz="1200" b="0" i="0" kern="1200" dirty="0">
                <a:solidFill>
                  <a:schemeClr val="tx1"/>
                </a:solidFill>
                <a:effectLst/>
                <a:latin typeface="+mn-lt"/>
                <a:ea typeface="+mn-ea"/>
                <a:cs typeface="+mn-cs"/>
              </a:rPr>
              <a:t>8 KB</a:t>
            </a:r>
            <a:r>
              <a:rPr lang="zh-CN" altLang="en-US" sz="1200" b="0" i="0" kern="1200" dirty="0">
                <a:solidFill>
                  <a:schemeClr val="tx1"/>
                </a:solidFill>
                <a:effectLst/>
                <a:latin typeface="+mn-lt"/>
                <a:ea typeface="+mn-ea"/>
                <a:cs typeface="+mn-cs"/>
              </a:rPr>
              <a:t>因此转而执行拥塞避免算法，即拥塞窗口开始“加法增大”。因此第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结束后，拥塞窗口的大小为</a:t>
            </a:r>
            <a:r>
              <a:rPr lang="en-US" altLang="zh-CN" sz="1200" b="0" i="0" kern="1200" dirty="0">
                <a:solidFill>
                  <a:schemeClr val="tx1"/>
                </a:solidFill>
                <a:effectLst/>
                <a:latin typeface="+mn-lt"/>
                <a:ea typeface="+mn-ea"/>
                <a:cs typeface="+mn-cs"/>
              </a:rPr>
              <a:t>9 KB</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a:t>
            </a:r>
          </a:p>
          <a:p>
            <a:r>
              <a:rPr lang="zh-CN" altLang="en-US" sz="1200" b="0" i="0" kern="1200" dirty="0">
                <a:solidFill>
                  <a:schemeClr val="tx1"/>
                </a:solidFill>
                <a:effectLst/>
                <a:latin typeface="+mn-lt"/>
                <a:ea typeface="+mn-ea"/>
                <a:cs typeface="+mn-cs"/>
              </a:rPr>
              <a:t>考查 </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协议的特点。 </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协议是基于传输层</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协议的。</a:t>
            </a:r>
            <a:r>
              <a:rPr lang="en-US" altLang="zh-CN" sz="1200" b="0" i="0" kern="1200" dirty="0">
                <a:solidFill>
                  <a:schemeClr val="tx1"/>
                </a:solidFill>
                <a:effectLst/>
                <a:latin typeface="+mn-lt"/>
                <a:ea typeface="+mn-ea"/>
                <a:cs typeface="+mn-cs"/>
              </a:rPr>
              <a:t>FTP </a:t>
            </a:r>
            <a:r>
              <a:rPr lang="zh-CN" altLang="en-US" sz="1200" b="0" i="0" kern="1200" dirty="0">
                <a:solidFill>
                  <a:schemeClr val="tx1"/>
                </a:solidFill>
                <a:effectLst/>
                <a:latin typeface="+mn-lt"/>
                <a:ea typeface="+mn-ea"/>
                <a:cs typeface="+mn-cs"/>
              </a:rPr>
              <a:t>的控制连接使用端口 </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，用来传输控制信息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如连接请传送请求等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，求，数据连接使用端口</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，用来传输数据。</a:t>
            </a:r>
          </a:p>
          <a:p>
            <a:endParaRPr lang="zh-CN" altLang="en-US" dirty="0"/>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a:p>
            <a:r>
              <a:rPr lang="zh-CN" altLang="en-US" dirty="0">
                <a:sym typeface="+mn-ea"/>
              </a:rPr>
              <a:t>D。【解析】默认网关可以理解为离当前主机最近的路由器的端口地址，所以是 192.168.1.62,</a:t>
            </a:r>
            <a:endParaRPr lang="zh-CN" altLang="en-US" dirty="0"/>
          </a:p>
          <a:p>
            <a:r>
              <a:rPr lang="zh-CN" altLang="en-US" dirty="0">
                <a:sym typeface="+mn-ea"/>
              </a:rPr>
              <a:t>而该主机的子网掩码和网关的子网掩码也相同，／27 即为 255.255.255.224。</a:t>
            </a:r>
            <a:endParaRPr lang="zh-CN" altLang="en-US" dirty="0"/>
          </a:p>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B。【解析】SDN 对上层开发者提供的编程接口称为北向接口， 而南向接口则负责控制平面和</a:t>
            </a:r>
            <a:endParaRPr lang="zh-CN" altLang="en-US" dirty="0"/>
          </a:p>
          <a:p>
            <a:pPr>
              <a:lnSpc>
                <a:spcPts val="2400"/>
              </a:lnSpc>
              <a:spcAft>
                <a:spcPts val="300"/>
              </a:spcAft>
            </a:pPr>
            <a:r>
              <a:rPr lang="zh-CN" altLang="en-US" dirty="0">
                <a:sym typeface="+mn-ea"/>
              </a:rPr>
              <a:t>数据平面间的通信，所以 SDN 控制器向数据平面的 SDN 交换机下发流表时使用南向接口。</a:t>
            </a:r>
            <a:endParaRPr lang="zh-CN" altLang="en-US" dirty="0"/>
          </a:p>
          <a:p>
            <a:pPr>
              <a:lnSpc>
                <a:spcPts val="2400"/>
              </a:lnSpc>
              <a:spcAft>
                <a:spcPts val="300"/>
              </a:spcAft>
            </a:pPr>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B。【解析】SDN 对上层开发者提供的编程接口称为北向接口， 而南向接口则负责控制平面和</a:t>
            </a:r>
            <a:endParaRPr lang="zh-CN" altLang="en-US" dirty="0"/>
          </a:p>
          <a:p>
            <a:pPr>
              <a:lnSpc>
                <a:spcPts val="2400"/>
              </a:lnSpc>
              <a:spcAft>
                <a:spcPts val="300"/>
              </a:spcAft>
            </a:pPr>
            <a:r>
              <a:rPr lang="zh-CN" altLang="en-US" dirty="0">
                <a:sym typeface="+mn-ea"/>
              </a:rPr>
              <a:t>数据平面间的通信，所以 SDN 控制器向数据平面的 SDN 交换机下发流表时使用南向接口。</a:t>
            </a:r>
            <a:endParaRPr lang="zh-CN" altLang="en-US" dirty="0"/>
          </a:p>
          <a:p>
            <a:pPr>
              <a:lnSpc>
                <a:spcPts val="2400"/>
              </a:lnSpc>
              <a:spcAft>
                <a:spcPts val="300"/>
              </a:spcAft>
            </a:pP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a:sym typeface="+mn-ea"/>
              </a:rPr>
              <a:t>C。 【解析】时刻 0 发生了超时， 门限值 ssthresh 变为拥塞窗口 cwnd 的一半即 8, 同时 cwnd</a:t>
            </a:r>
            <a:endParaRPr lang="zh-CN" altLang="en-US"/>
          </a:p>
          <a:p>
            <a:pPr>
              <a:lnSpc>
                <a:spcPts val="2400"/>
              </a:lnSpc>
              <a:spcAft>
                <a:spcPts val="300"/>
              </a:spcAft>
            </a:pPr>
            <a:r>
              <a:rPr lang="zh-CN" altLang="en-US">
                <a:sym typeface="+mn-ea"/>
              </a:rPr>
              <a:t>置为1, 执行慢开始算法，cwnd 指数增长， 经过 3 个 RTT, 增长到 ssthresh 值：之后执行拥</a:t>
            </a:r>
            <a:endParaRPr lang="zh-CN" altLang="en-US"/>
          </a:p>
          <a:p>
            <a:pPr>
              <a:lnSpc>
                <a:spcPts val="2400"/>
              </a:lnSpc>
              <a:spcAft>
                <a:spcPts val="300"/>
              </a:spcAft>
            </a:pPr>
            <a:r>
              <a:rPr lang="zh-CN" altLang="en-US">
                <a:sym typeface="+mn-ea"/>
              </a:rPr>
              <a:t>塞避免算法，cwnd 线性增长，再经过 8 个 RTT, 增长到 16, 共花费 11 个 RTT, 如下表所示。 </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】C</a:t>
            </a:r>
          </a:p>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a:sym typeface="+mn-ea"/>
              </a:rPr>
              <a:t>C。 【解析】时刻 0 发生了超时， 门限值 ssthresh 变为拥塞窗口 cwnd 的一半即 8, 同时 cwnd</a:t>
            </a:r>
            <a:endParaRPr lang="zh-CN" altLang="en-US"/>
          </a:p>
          <a:p>
            <a:pPr>
              <a:lnSpc>
                <a:spcPts val="2400"/>
              </a:lnSpc>
              <a:spcAft>
                <a:spcPts val="300"/>
              </a:spcAft>
            </a:pPr>
            <a:r>
              <a:rPr lang="zh-CN" altLang="en-US">
                <a:sym typeface="+mn-ea"/>
              </a:rPr>
              <a:t>置为1, 执行慢开始算法，cwnd 指数增长， 经过 3 个 RTT, 增长到 ssthresh 值：之后执行拥</a:t>
            </a:r>
            <a:endParaRPr lang="zh-CN" altLang="en-US"/>
          </a:p>
          <a:p>
            <a:pPr>
              <a:lnSpc>
                <a:spcPts val="2400"/>
              </a:lnSpc>
              <a:spcAft>
                <a:spcPts val="300"/>
              </a:spcAft>
            </a:pPr>
            <a:r>
              <a:rPr lang="zh-CN" altLang="en-US">
                <a:sym typeface="+mn-ea"/>
              </a:rPr>
              <a:t>塞避免算法，cwnd 线性增长，再经过 8 个 RTT, 增长到 16, 共花费 11 个 RTT, 如下表所示。 </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endParaRPr lang="zh-CN" altLang="en-US"/>
          </a:p>
          <a:p>
            <a:pPr>
              <a:lnSpc>
                <a:spcPts val="2400"/>
              </a:lnSpc>
              <a:spcAft>
                <a:spcPts val="300"/>
              </a:spcAft>
            </a:pPr>
            <a:r>
              <a:rPr lang="zh-CN" altLang="en-US">
                <a:sym typeface="+mn-ea"/>
              </a:rPr>
              <a:t>D。【解析】TCP 连接的释放过程如下图所示。 题目问的是最少时间，所以当服务器 S 收到客</a:t>
            </a:r>
            <a:endParaRPr lang="zh-CN" altLang="en-US"/>
          </a:p>
          <a:p>
            <a:pPr>
              <a:lnSpc>
                <a:spcPts val="2400"/>
              </a:lnSpc>
              <a:spcAft>
                <a:spcPts val="300"/>
              </a:spcAft>
            </a:pPr>
            <a:r>
              <a:rPr lang="zh-CN" altLang="en-US">
                <a:sym typeface="+mn-ea"/>
              </a:rPr>
              <a:t>户 C 发送的 FIN 请求 后不再发送数据，而是立马发送 FIN 请求（即第②步和第③步同时发生， 忽略FIN-WAIT-2和CLOSE-WAIT状态）。 C收到S发来的FIN报文段后， 进入CLOSED状</a:t>
            </a:r>
            <a:endParaRPr lang="zh-CN" altLang="en-US"/>
          </a:p>
          <a:p>
            <a:pPr>
              <a:lnSpc>
                <a:spcPts val="2400"/>
              </a:lnSpc>
              <a:spcAft>
                <a:spcPts val="300"/>
              </a:spcAft>
            </a:pPr>
            <a:r>
              <a:rPr lang="zh-CN" altLang="en-US">
                <a:sym typeface="+mn-ea"/>
              </a:rPr>
              <a:t>态还需等到TIME-WAIT结束， 总用时至少为1RTT+2MSL = 50 + 800x2 =1650ms。 S进入</a:t>
            </a:r>
            <a:endParaRPr lang="zh-CN" altLang="en-US"/>
          </a:p>
          <a:p>
            <a:pPr>
              <a:lnSpc>
                <a:spcPts val="2400"/>
              </a:lnSpc>
              <a:spcAft>
                <a:spcPts val="300"/>
              </a:spcAft>
            </a:pPr>
            <a:r>
              <a:rPr lang="zh-CN" altLang="en-US">
                <a:sym typeface="+mn-ea"/>
              </a:rPr>
              <a:t>CLOSED状态需要经过3次报文段的传输时间， 即1.5RTT= 75ms。 </a:t>
            </a: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endParaRPr lang="zh-CN" altLang="en-US"/>
          </a:p>
          <a:p>
            <a:pPr>
              <a:lnSpc>
                <a:spcPts val="2400"/>
              </a:lnSpc>
              <a:spcAft>
                <a:spcPts val="300"/>
              </a:spcAft>
            </a:pPr>
            <a:r>
              <a:rPr lang="zh-CN" altLang="en-US">
                <a:sym typeface="+mn-ea"/>
              </a:rPr>
              <a:t>D。【解析】TCP 连接的释放过程如下图所示。 题目问的是最少时间，所以当服务器 S 收到客</a:t>
            </a:r>
            <a:endParaRPr lang="zh-CN" altLang="en-US"/>
          </a:p>
          <a:p>
            <a:pPr>
              <a:lnSpc>
                <a:spcPts val="2400"/>
              </a:lnSpc>
              <a:spcAft>
                <a:spcPts val="300"/>
              </a:spcAft>
            </a:pPr>
            <a:r>
              <a:rPr lang="zh-CN" altLang="en-US">
                <a:sym typeface="+mn-ea"/>
              </a:rPr>
              <a:t>户 C 发送的 FIN 请求 后不再发送数据，而是立马发送 FIN 请求（即第②步和第③步同时发生， 忽略FIN-WAIT-2和CLOSE-WAIT状态）。 C收到S发来的FIN报文段后， 进入CLOSED状</a:t>
            </a:r>
            <a:endParaRPr lang="zh-CN" altLang="en-US"/>
          </a:p>
          <a:p>
            <a:pPr>
              <a:lnSpc>
                <a:spcPts val="2400"/>
              </a:lnSpc>
              <a:spcAft>
                <a:spcPts val="300"/>
              </a:spcAft>
            </a:pPr>
            <a:r>
              <a:rPr lang="zh-CN" altLang="en-US">
                <a:sym typeface="+mn-ea"/>
              </a:rPr>
              <a:t>态还需等到TIME-WAIT结束， 总用时至少为1RTT+2MSL = 50 + 800x2 =1650ms。 S进入</a:t>
            </a:r>
            <a:endParaRPr lang="zh-CN" altLang="en-US"/>
          </a:p>
          <a:p>
            <a:pPr>
              <a:lnSpc>
                <a:spcPts val="2400"/>
              </a:lnSpc>
              <a:spcAft>
                <a:spcPts val="300"/>
              </a:spcAft>
            </a:pPr>
            <a:r>
              <a:rPr lang="zh-CN" altLang="en-US">
                <a:sym typeface="+mn-ea"/>
              </a:rPr>
              <a:t>CLOSED状态需要经过3次报文段的传输时间， 即1.5RTT= 75ms。 </a:t>
            </a: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等待时间为什么是2MSL？</a:t>
            </a:r>
          </a:p>
          <a:p>
            <a:r>
              <a:rPr lang="zh-CN" altLang="en-US"/>
              <a:t>首先说明什么是MSL，MSL是Maximum Segment Lifetime的缩写，译为报文最大生存时间，也就是任何报文在网络上存活的最大时间，一旦超过该时间，报文就会被丢弃。2MSL也就是指的2倍MSL的时间。</a:t>
            </a:r>
          </a:p>
          <a:p>
            <a:r>
              <a:rPr lang="zh-CN" altLang="en-US"/>
              <a:t>为什么是2倍呢？</a:t>
            </a:r>
          </a:p>
          <a:p>
            <a:r>
              <a:rPr lang="zh-CN" altLang="en-US"/>
              <a:t>主动断开的一侧为A，被动断开的一侧为B。</a:t>
            </a:r>
          </a:p>
          <a:p>
            <a:r>
              <a:rPr lang="zh-CN" altLang="en-US"/>
              <a:t>第一个消息：A发FIN</a:t>
            </a:r>
          </a:p>
          <a:p>
            <a:r>
              <a:rPr lang="zh-CN" altLang="en-US"/>
              <a:t>第二个消息：B回复ACK</a:t>
            </a:r>
          </a:p>
          <a:p>
            <a:r>
              <a:rPr lang="zh-CN" altLang="en-US"/>
              <a:t>第三个消息：B发出FIN此时此刻：B单方面认为自己与A达成了共识，即双方都同意关闭连接。此时，B能释放这个TCP连接占用的内存资源吗？不能，B一定要确保A收到自己的ACK、FIN。所以B需要静静地等待A的第四个消息的到来：</a:t>
            </a:r>
          </a:p>
          <a:p>
            <a:r>
              <a:rPr lang="zh-CN" altLang="en-US"/>
              <a:t>第四个消息：A发出ACK，用于确认收到B的FIN</a:t>
            </a:r>
          </a:p>
          <a:p>
            <a:r>
              <a:rPr lang="zh-CN" altLang="en-US"/>
              <a:t>当B接收到此消息，即认为双方达成了同步：双方都知道连接可以释放了，此时B可以安全地释放此TCP连接所占用的内存资源、端口号。</a:t>
            </a:r>
          </a:p>
          <a:p>
            <a:r>
              <a:rPr lang="zh-CN" altLang="en-US"/>
              <a:t>所以被动关闭的B无需任何wait time，直接释放资源。</a:t>
            </a:r>
          </a:p>
          <a:p>
            <a:r>
              <a:rPr lang="zh-CN" altLang="en-US"/>
              <a:t>但，A并不知道B是否接到自己的ACK，A是这么想的：</a:t>
            </a:r>
          </a:p>
          <a:p>
            <a:r>
              <a:rPr lang="zh-CN" altLang="en-US"/>
              <a:t>1）如果B没有收到自己的ACK，会超时重传FiN那么A再次接到重传的FIN，会再次发送ACK</a:t>
            </a:r>
          </a:p>
          <a:p>
            <a:r>
              <a:rPr lang="zh-CN" altLang="en-US"/>
              <a:t>2）如果B收到自己的ACK，也不会再发任何消息，包括ACK</a:t>
            </a:r>
          </a:p>
          <a:p>
            <a:r>
              <a:rPr lang="zh-CN" altLang="en-US"/>
              <a:t>无论是1还是2，A都需要等待，要取这两种情况等待时间的最大值，以应对最坏的情况发生，这个最坏情况是：</a:t>
            </a:r>
          </a:p>
          <a:p>
            <a:endParaRPr lang="zh-CN" altLang="en-US"/>
          </a:p>
          <a:p>
            <a:r>
              <a:rPr lang="zh-CN" altLang="en-US"/>
              <a:t>去向ACK消息最大存活时间（MSL) + 来向FIN消息的最大存活时间(MSL)。</a:t>
            </a:r>
          </a:p>
          <a:p>
            <a:endParaRPr lang="zh-CN" altLang="en-US"/>
          </a:p>
          <a:p>
            <a:r>
              <a:rPr lang="zh-CN" altLang="en-US"/>
              <a:t>这恰恰就是2MSL( Maximum Segment Life)。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endParaRPr lang="zh-CN" altLang="en-US"/>
          </a:p>
          <a:p>
            <a:pPr>
              <a:lnSpc>
                <a:spcPts val="2400"/>
              </a:lnSpc>
              <a:spcAft>
                <a:spcPts val="300"/>
              </a:spcAft>
            </a:pPr>
            <a:r>
              <a:rPr lang="zh-CN" altLang="en-US">
                <a:sym typeface="+mn-ea"/>
              </a:rPr>
              <a:t>D。【解析】TCP 连接的释放过程如下图所示。 题目问的是最少时间，所以当服务器 S 收到客</a:t>
            </a:r>
            <a:endParaRPr lang="zh-CN" altLang="en-US"/>
          </a:p>
          <a:p>
            <a:pPr>
              <a:lnSpc>
                <a:spcPts val="2400"/>
              </a:lnSpc>
              <a:spcAft>
                <a:spcPts val="300"/>
              </a:spcAft>
            </a:pPr>
            <a:r>
              <a:rPr lang="zh-CN" altLang="en-US">
                <a:sym typeface="+mn-ea"/>
              </a:rPr>
              <a:t>户 C 发送的 FIN 请求 后不再发送数据，而是立马发送 FIN 请求（即第②步和第③步同时发生， 忽略FIN-WAIT-2和CLOSE-WAIT状态）。 C收到S发来的FIN报文段后， 进入CLOSED状</a:t>
            </a:r>
            <a:endParaRPr lang="zh-CN" altLang="en-US"/>
          </a:p>
          <a:p>
            <a:pPr>
              <a:lnSpc>
                <a:spcPts val="2400"/>
              </a:lnSpc>
              <a:spcAft>
                <a:spcPts val="300"/>
              </a:spcAft>
            </a:pPr>
            <a:r>
              <a:rPr lang="zh-CN" altLang="en-US">
                <a:sym typeface="+mn-ea"/>
              </a:rPr>
              <a:t>态还需等到TIME-WAIT结束， 总用时至少为1RTT+2MSL = 50 + 800x2 =1650ms。 S进入</a:t>
            </a:r>
            <a:endParaRPr lang="zh-CN" altLang="en-US"/>
          </a:p>
          <a:p>
            <a:pPr>
              <a:lnSpc>
                <a:spcPts val="2400"/>
              </a:lnSpc>
              <a:spcAft>
                <a:spcPts val="300"/>
              </a:spcAft>
            </a:pPr>
            <a:r>
              <a:rPr lang="zh-CN" altLang="en-US">
                <a:sym typeface="+mn-ea"/>
              </a:rPr>
              <a:t>CLOSED状态需要经过3次报文段的传输时间， 即1.5RTT= 75ms。 </a:t>
            </a:r>
            <a:endParaRPr lang="en-US" altLang="zh-CN" dirty="0">
              <a:solidFill>
                <a:srgbClr val="1F4E79"/>
              </a:solidFill>
              <a:latin typeface="微软雅黑" charset="0"/>
              <a:ea typeface="微软雅黑" charset="0"/>
              <a:cs typeface="微软雅黑" charset="0"/>
            </a:endParaRPr>
          </a:p>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B。</a:t>
            </a:r>
          </a:p>
          <a:p>
            <a:pPr>
              <a:lnSpc>
                <a:spcPts val="2400"/>
              </a:lnSpc>
              <a:spcAft>
                <a:spcPts val="300"/>
              </a:spcAft>
            </a:pPr>
            <a:r>
              <a:rPr lang="zh-CN" altLang="en-US" dirty="0">
                <a:sym typeface="+mn-ea"/>
              </a:rPr>
              <a:t>【解析】</a:t>
            </a:r>
          </a:p>
          <a:p>
            <a:pPr>
              <a:lnSpc>
                <a:spcPts val="2400"/>
              </a:lnSpc>
              <a:spcAft>
                <a:spcPts val="300"/>
              </a:spcAft>
            </a:pPr>
            <a:r>
              <a:rPr lang="zh-CN" altLang="en-US" dirty="0">
                <a:sym typeface="+mn-ea"/>
              </a:rPr>
              <a:t>HTTP/1.1默认使用流水线的持久连接，所有请求都是连续发送的。 </a:t>
            </a:r>
          </a:p>
          <a:p>
            <a:pPr>
              <a:lnSpc>
                <a:spcPts val="2400"/>
              </a:lnSpc>
              <a:spcAft>
                <a:spcPts val="300"/>
              </a:spcAft>
            </a:pPr>
            <a:r>
              <a:rPr lang="zh-CN" altLang="en-US" dirty="0">
                <a:sym typeface="+mn-ea"/>
              </a:rPr>
              <a:t>题目要求最少时间，最理想的流程是 TCP在第三次握手的报文段中捎带HTTP请求，以及TCP连接后慢开始阶段不考虑拥塞情况。 </a:t>
            </a:r>
          </a:p>
          <a:p>
            <a:pPr>
              <a:lnSpc>
                <a:spcPts val="2400"/>
              </a:lnSpc>
              <a:spcAft>
                <a:spcPts val="300"/>
              </a:spcAft>
            </a:pPr>
            <a:r>
              <a:rPr lang="zh-CN" altLang="en-US" dirty="0">
                <a:sym typeface="+mn-ea"/>
              </a:rPr>
              <a:t>假设接收方有足够大的缓存空间， 即发送窗口等同于拥塞窗口， 需要经过：</a:t>
            </a:r>
          </a:p>
          <a:p>
            <a:pPr>
              <a:lnSpc>
                <a:spcPts val="2400"/>
              </a:lnSpc>
              <a:spcAft>
                <a:spcPts val="300"/>
              </a:spcAft>
            </a:pPr>
            <a:r>
              <a:rPr lang="zh-CN" altLang="en-US" dirty="0">
                <a:sym typeface="+mn-ea"/>
              </a:rPr>
              <a:t>第1个RTT, 进行TCP连接， 此时服务器S的发送窗口 ＝1MSS, 并在第三次握手时捎带HTTP请求；</a:t>
            </a:r>
          </a:p>
          <a:p>
            <a:pPr>
              <a:lnSpc>
                <a:spcPts val="2400"/>
              </a:lnSpc>
              <a:spcAft>
                <a:spcPts val="300"/>
              </a:spcAft>
            </a:pPr>
            <a:r>
              <a:rPr lang="zh-CN" altLang="en-US" dirty="0">
                <a:sym typeface="+mn-ea"/>
              </a:rPr>
              <a:t>第2个RTT,服务器S发送大小为1MSS的htl文件， 主机C确认后服务器S的发送窗口变为2MSS;</a:t>
            </a:r>
          </a:p>
          <a:p>
            <a:pPr>
              <a:lnSpc>
                <a:spcPts val="2400"/>
              </a:lnSpc>
              <a:spcAft>
                <a:spcPts val="300"/>
              </a:spcAft>
            </a:pPr>
            <a:r>
              <a:rPr lang="zh-CN" altLang="en-US" dirty="0">
                <a:sym typeface="+mn-ea"/>
              </a:rPr>
              <a:t>第3个RTT, 服务器S发送大小为2MSS的图像文件，主机C确认后服务器S的发送窗口变为4MSS;第4个RTT, 服务器S发送剩下的1MSS图像文件， 完成传输， 总共需要4个RTT, 即40ms。</a:t>
            </a:r>
            <a:endParaRPr lang="en-US" altLang="zh-CN" dirty="0">
              <a:solidFill>
                <a:srgbClr val="1F4E79"/>
              </a:solidFill>
              <a:latin typeface="微软雅黑" charset="0"/>
              <a:ea typeface="微软雅黑" charset="0"/>
              <a:cs typeface="微软雅黑" charset="0"/>
            </a:endParaRPr>
          </a:p>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B。</a:t>
            </a:r>
          </a:p>
          <a:p>
            <a:pPr>
              <a:lnSpc>
                <a:spcPts val="2400"/>
              </a:lnSpc>
              <a:spcAft>
                <a:spcPts val="300"/>
              </a:spcAft>
            </a:pPr>
            <a:r>
              <a:rPr lang="zh-CN" altLang="en-US" dirty="0">
                <a:sym typeface="+mn-ea"/>
              </a:rPr>
              <a:t>【解析】</a:t>
            </a:r>
          </a:p>
          <a:p>
            <a:pPr>
              <a:lnSpc>
                <a:spcPts val="2400"/>
              </a:lnSpc>
              <a:spcAft>
                <a:spcPts val="300"/>
              </a:spcAft>
            </a:pPr>
            <a:r>
              <a:rPr lang="zh-CN" altLang="en-US" dirty="0">
                <a:sym typeface="+mn-ea"/>
              </a:rPr>
              <a:t>HTTP/1.1默认使用流水线的持久连接，所有请求都是连续发送的。 </a:t>
            </a:r>
          </a:p>
          <a:p>
            <a:pPr>
              <a:lnSpc>
                <a:spcPts val="2400"/>
              </a:lnSpc>
              <a:spcAft>
                <a:spcPts val="300"/>
              </a:spcAft>
            </a:pPr>
            <a:r>
              <a:rPr lang="zh-CN" altLang="en-US" dirty="0">
                <a:sym typeface="+mn-ea"/>
              </a:rPr>
              <a:t>题目要求最少时间，最理想的流程是 TCP在第三次握手的报文段中捎带HTTP请求，以及TCP连接后慢开始阶段不考虑拥塞情况。 </a:t>
            </a:r>
          </a:p>
          <a:p>
            <a:pPr>
              <a:lnSpc>
                <a:spcPts val="2400"/>
              </a:lnSpc>
              <a:spcAft>
                <a:spcPts val="300"/>
              </a:spcAft>
            </a:pPr>
            <a:r>
              <a:rPr lang="zh-CN" altLang="en-US" dirty="0">
                <a:sym typeface="+mn-ea"/>
              </a:rPr>
              <a:t>假设接收方有足够大的缓存空间， 即发送窗口等同于拥塞窗口， 需要经过：</a:t>
            </a:r>
          </a:p>
          <a:p>
            <a:pPr>
              <a:lnSpc>
                <a:spcPts val="2400"/>
              </a:lnSpc>
              <a:spcAft>
                <a:spcPts val="300"/>
              </a:spcAft>
            </a:pPr>
            <a:r>
              <a:rPr lang="zh-CN" altLang="en-US" dirty="0">
                <a:sym typeface="+mn-ea"/>
              </a:rPr>
              <a:t>第1个RTT, 进行TCP连接， 此时服务器S的发送窗口 ＝1MSS, 并在第三次握手时捎带HTTP请求；</a:t>
            </a:r>
          </a:p>
          <a:p>
            <a:pPr>
              <a:lnSpc>
                <a:spcPts val="2400"/>
              </a:lnSpc>
              <a:spcAft>
                <a:spcPts val="300"/>
              </a:spcAft>
            </a:pPr>
            <a:r>
              <a:rPr lang="zh-CN" altLang="en-US" dirty="0">
                <a:sym typeface="+mn-ea"/>
              </a:rPr>
              <a:t>第2个RTT,服务器S发送大小为1MSS的htl文件， 主机C确认后服务器S的发送窗口变为2MSS;</a:t>
            </a:r>
          </a:p>
          <a:p>
            <a:pPr>
              <a:lnSpc>
                <a:spcPts val="2400"/>
              </a:lnSpc>
              <a:spcAft>
                <a:spcPts val="300"/>
              </a:spcAft>
            </a:pPr>
            <a:r>
              <a:rPr lang="zh-CN" altLang="en-US" dirty="0">
                <a:sym typeface="+mn-ea"/>
              </a:rPr>
              <a:t>第3个RTT, 服务器S发送大小为2MSS的图像文件，主机C确认后服务器S的发送窗口变为4MSS;第4个RTT, 服务器S发送剩下的1MSS图像文件， 完成传输， 总共需要4个RTT, 即40ms。</a:t>
            </a:r>
            <a:endParaRPr lang="en-US" altLang="zh-CN" dirty="0">
              <a:solidFill>
                <a:srgbClr val="1F4E79"/>
              </a:solidFill>
              <a:latin typeface="微软雅黑" charset="0"/>
              <a:ea typeface="微软雅黑" charset="0"/>
              <a:cs typeface="微软雅黑" charset="0"/>
            </a:endParaRPr>
          </a:p>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B。</a:t>
            </a:r>
          </a:p>
          <a:p>
            <a:pPr>
              <a:lnSpc>
                <a:spcPts val="2400"/>
              </a:lnSpc>
              <a:spcAft>
                <a:spcPts val="300"/>
              </a:spcAft>
            </a:pPr>
            <a:r>
              <a:rPr lang="zh-CN" altLang="en-US" dirty="0">
                <a:sym typeface="+mn-ea"/>
              </a:rPr>
              <a:t>【解析】</a:t>
            </a:r>
          </a:p>
          <a:p>
            <a:pPr>
              <a:lnSpc>
                <a:spcPts val="2400"/>
              </a:lnSpc>
              <a:spcAft>
                <a:spcPts val="300"/>
              </a:spcAft>
            </a:pPr>
            <a:r>
              <a:rPr lang="zh-CN" altLang="en-US" dirty="0">
                <a:sym typeface="+mn-ea"/>
              </a:rPr>
              <a:t>HTTP/1.1默认使用流水线的持久连接，所有请求都是连续发送的。 </a:t>
            </a:r>
          </a:p>
          <a:p>
            <a:pPr>
              <a:lnSpc>
                <a:spcPts val="2400"/>
              </a:lnSpc>
              <a:spcAft>
                <a:spcPts val="300"/>
              </a:spcAft>
            </a:pPr>
            <a:r>
              <a:rPr lang="zh-CN" altLang="en-US" dirty="0">
                <a:sym typeface="+mn-ea"/>
              </a:rPr>
              <a:t>题目要求最少时间，最理想的流程是 TCP在第三次握手的报文段中捎带HTTP请求，以及TCP连接后慢开始阶段不考虑拥塞情况。 </a:t>
            </a:r>
          </a:p>
          <a:p>
            <a:pPr>
              <a:lnSpc>
                <a:spcPts val="2400"/>
              </a:lnSpc>
              <a:spcAft>
                <a:spcPts val="300"/>
              </a:spcAft>
            </a:pPr>
            <a:r>
              <a:rPr lang="zh-CN" altLang="en-US" dirty="0">
                <a:sym typeface="+mn-ea"/>
              </a:rPr>
              <a:t>假设接收方有足够大的缓存空间， 即发送窗口等同于拥塞窗口， 需要经过：</a:t>
            </a:r>
          </a:p>
          <a:p>
            <a:pPr>
              <a:lnSpc>
                <a:spcPts val="2400"/>
              </a:lnSpc>
              <a:spcAft>
                <a:spcPts val="300"/>
              </a:spcAft>
            </a:pPr>
            <a:r>
              <a:rPr lang="zh-CN" altLang="en-US" dirty="0">
                <a:sym typeface="+mn-ea"/>
              </a:rPr>
              <a:t>第1个RTT, 进行TCP连接， 此时服务器S的发送窗口 ＝1MSS, 并在第三次握手时捎带HTTP请求；</a:t>
            </a:r>
          </a:p>
          <a:p>
            <a:pPr>
              <a:lnSpc>
                <a:spcPts val="2400"/>
              </a:lnSpc>
              <a:spcAft>
                <a:spcPts val="300"/>
              </a:spcAft>
            </a:pPr>
            <a:r>
              <a:rPr lang="zh-CN" altLang="en-US" dirty="0">
                <a:sym typeface="+mn-ea"/>
              </a:rPr>
              <a:t>第2个RTT,服务器S发送大小为1MSS的htl文件， 主机C确认后服务器S的发送窗口变为2MSS;</a:t>
            </a:r>
          </a:p>
          <a:p>
            <a:pPr>
              <a:lnSpc>
                <a:spcPts val="2400"/>
              </a:lnSpc>
              <a:spcAft>
                <a:spcPts val="300"/>
              </a:spcAft>
            </a:pPr>
            <a:r>
              <a:rPr lang="zh-CN" altLang="en-US" dirty="0">
                <a:sym typeface="+mn-ea"/>
              </a:rPr>
              <a:t>第3个RTT, 服务器S发送大小为2MSS的图像文件，主机C确认后服务器S的发送窗口变为4MSS;第4个RTT, 服务器S发送剩下的1MSS图像文件， 完成传输， 总共需要4个RTT, 即40ms。</a:t>
            </a:r>
            <a:endParaRPr lang="en-US" altLang="zh-CN" dirty="0">
              <a:solidFill>
                <a:srgbClr val="1F4E79"/>
              </a:solidFill>
              <a:latin typeface="微软雅黑" charset="0"/>
              <a:ea typeface="微软雅黑" charset="0"/>
              <a:cs typeface="微软雅黑" charset="0"/>
            </a:endParaRPr>
          </a:p>
          <a:p>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B。</a:t>
            </a:r>
          </a:p>
          <a:p>
            <a:pPr>
              <a:lnSpc>
                <a:spcPts val="2400"/>
              </a:lnSpc>
              <a:spcAft>
                <a:spcPts val="300"/>
              </a:spcAft>
            </a:pPr>
            <a:r>
              <a:rPr lang="zh-CN" altLang="en-US" dirty="0">
                <a:sym typeface="+mn-ea"/>
              </a:rPr>
              <a:t>【解析】</a:t>
            </a:r>
          </a:p>
          <a:p>
            <a:pPr>
              <a:lnSpc>
                <a:spcPts val="2400"/>
              </a:lnSpc>
              <a:spcAft>
                <a:spcPts val="300"/>
              </a:spcAft>
            </a:pPr>
            <a:r>
              <a:rPr lang="zh-CN" altLang="en-US" dirty="0">
                <a:sym typeface="+mn-ea"/>
              </a:rPr>
              <a:t>HTTP/1.1默认使用流水线的持久连接，所有请求都是连续发送的。 </a:t>
            </a:r>
          </a:p>
          <a:p>
            <a:pPr>
              <a:lnSpc>
                <a:spcPts val="2400"/>
              </a:lnSpc>
              <a:spcAft>
                <a:spcPts val="300"/>
              </a:spcAft>
            </a:pPr>
            <a:r>
              <a:rPr lang="zh-CN" altLang="en-US" dirty="0">
                <a:sym typeface="+mn-ea"/>
              </a:rPr>
              <a:t>题目要求最少时间，最理想的流程是 TCP在第三次握手的报文段中捎带HTTP请求，以及TCP连接后慢开始阶段不考虑拥塞情况。 </a:t>
            </a:r>
          </a:p>
          <a:p>
            <a:pPr>
              <a:lnSpc>
                <a:spcPts val="2400"/>
              </a:lnSpc>
              <a:spcAft>
                <a:spcPts val="300"/>
              </a:spcAft>
            </a:pPr>
            <a:r>
              <a:rPr lang="zh-CN" altLang="en-US" dirty="0">
                <a:sym typeface="+mn-ea"/>
              </a:rPr>
              <a:t>假设接收方有足够大的缓存空间， 即发送窗口等同于拥塞窗口， 需要经过：</a:t>
            </a:r>
          </a:p>
          <a:p>
            <a:pPr>
              <a:lnSpc>
                <a:spcPts val="2400"/>
              </a:lnSpc>
              <a:spcAft>
                <a:spcPts val="300"/>
              </a:spcAft>
            </a:pPr>
            <a:r>
              <a:rPr lang="zh-CN" altLang="en-US" dirty="0">
                <a:sym typeface="+mn-ea"/>
              </a:rPr>
              <a:t>第1个RTT, 进行TCP连接， 此时服务器S的发送窗口 ＝1MSS, 并在第三次握手时捎带HTTP请求；</a:t>
            </a:r>
          </a:p>
          <a:p>
            <a:pPr>
              <a:lnSpc>
                <a:spcPts val="2400"/>
              </a:lnSpc>
              <a:spcAft>
                <a:spcPts val="300"/>
              </a:spcAft>
            </a:pPr>
            <a:r>
              <a:rPr lang="zh-CN" altLang="en-US" dirty="0">
                <a:sym typeface="+mn-ea"/>
              </a:rPr>
              <a:t>第2个RTT,服务器S发送大小为1MSS的htl文件， 主机C确认后服务器S的发送窗口变为2MSS;</a:t>
            </a:r>
          </a:p>
          <a:p>
            <a:pPr>
              <a:lnSpc>
                <a:spcPts val="2400"/>
              </a:lnSpc>
              <a:spcAft>
                <a:spcPts val="300"/>
              </a:spcAft>
            </a:pPr>
            <a:r>
              <a:rPr lang="zh-CN" altLang="en-US" dirty="0">
                <a:sym typeface="+mn-ea"/>
              </a:rPr>
              <a:t>第3个RTT, 服务器S发送大小为2MSS的图像文件，主机C确认后服务器S的发送窗口变为4MSS;第4个RTT, 服务器S发送剩下的1MSS图像文件， 完成传输， 总共需要4个RTT, 即40ms。</a:t>
            </a:r>
            <a:endParaRPr lang="en-US" altLang="zh-CN" dirty="0">
              <a:solidFill>
                <a:srgbClr val="1F4E79"/>
              </a:solidFill>
              <a:latin typeface="微软雅黑" charset="0"/>
              <a:ea typeface="微软雅黑" charset="0"/>
              <a:cs typeface="微软雅黑" charset="0"/>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】C</a:t>
            </a:r>
          </a:p>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1)设备1选择100BaseT以太网交换机，设备2选择100BaseT集线器。因为物理层设备既不</a:t>
            </a:r>
            <a:endParaRPr lang="zh-CN" altLang="en-US" dirty="0"/>
          </a:p>
          <a:p>
            <a:pPr>
              <a:lnSpc>
                <a:spcPts val="2400"/>
              </a:lnSpc>
              <a:spcAft>
                <a:spcPts val="300"/>
              </a:spcAft>
            </a:pPr>
            <a:r>
              <a:rPr lang="zh-CN" altLang="en-US" dirty="0">
                <a:sym typeface="+mn-ea"/>
              </a:rPr>
              <a:t>能隔离冲突域也不能隔离广播域， 链路层设备可以隔离冲突域但不能隔离广播域。</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
            </a:r>
          </a:p>
          <a:p>
            <a:r>
              <a:rPr lang="zh-CN" altLang="en-US" sz="1200" b="0" i="0" kern="1200" dirty="0">
                <a:solidFill>
                  <a:schemeClr val="tx1"/>
                </a:solidFill>
                <a:effectLst/>
                <a:latin typeface="+mn-lt"/>
                <a:ea typeface="+mn-ea"/>
                <a:cs typeface="+mn-cs"/>
              </a:rPr>
              <a:t>考查网络设备与网络风暴。 物理层设备中继器和集线器既不隔离冲突域也不隔离广播域；网桥可隔离冲突域，但不隔离广播域； 网络层的路由器既隔离冲突域，也隔离广播域； </a:t>
            </a:r>
            <a:r>
              <a:rPr lang="en-US" altLang="zh-CN" sz="1200" b="0" i="0" kern="1200" dirty="0">
                <a:solidFill>
                  <a:schemeClr val="tx1"/>
                </a:solidFill>
                <a:effectLst/>
                <a:latin typeface="+mn-lt"/>
                <a:ea typeface="+mn-ea"/>
                <a:cs typeface="+mn-cs"/>
              </a:rPr>
              <a:t>VLAN </a:t>
            </a:r>
            <a:r>
              <a:rPr lang="zh-CN" altLang="en-US" sz="1200" b="0" i="0" kern="1200" dirty="0">
                <a:solidFill>
                  <a:schemeClr val="tx1"/>
                </a:solidFill>
                <a:effectLst/>
                <a:latin typeface="+mn-lt"/>
                <a:ea typeface="+mn-ea"/>
                <a:cs typeface="+mn-cs"/>
              </a:rPr>
              <a:t>即虚拟局域网也可隔离广播域。对于不隔离广播 域的设备，他们互连的不同网络都属于同一个广播域，因此扩大了广播域的范围，更容易产生网络风暴。 </a:t>
            </a: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1)设备1选择100BaseT以太网交换机，设备2选择100BaseT集线器。因为物理层设备既不</a:t>
            </a:r>
            <a:endParaRPr lang="zh-CN" altLang="en-US" dirty="0"/>
          </a:p>
          <a:p>
            <a:pPr>
              <a:lnSpc>
                <a:spcPts val="2400"/>
              </a:lnSpc>
              <a:spcAft>
                <a:spcPts val="300"/>
              </a:spcAft>
            </a:pPr>
            <a:r>
              <a:rPr lang="zh-CN" altLang="en-US" dirty="0">
                <a:sym typeface="+mn-ea"/>
              </a:rPr>
              <a:t>能隔离冲突域也不能隔离广播域， 链路层设备可以隔离冲突域但不能隔离广播域。</a:t>
            </a:r>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endParaRPr lang="zh-CN" altLang="en-US" dirty="0"/>
          </a:p>
          <a:p>
            <a:pPr>
              <a:lnSpc>
                <a:spcPts val="2400"/>
              </a:lnSpc>
              <a:spcAft>
                <a:spcPts val="300"/>
              </a:spcAft>
            </a:pPr>
            <a:r>
              <a:rPr lang="zh-CN" altLang="en-US" dirty="0">
                <a:sym typeface="+mn-ea"/>
              </a:rPr>
              <a:t>2)假设H2与H3之间的最远距离是D, 根据CSMA/CD协议的工作原理 有</a:t>
            </a:r>
            <a:endParaRPr lang="zh-CN" altLang="en-US" dirty="0"/>
          </a:p>
          <a:p>
            <a:pPr>
              <a:lnSpc>
                <a:spcPts val="2400"/>
              </a:lnSpc>
              <a:spcAft>
                <a:spcPts val="300"/>
              </a:spcAft>
            </a:pPr>
            <a:r>
              <a:rPr lang="zh-CN" altLang="en-US" dirty="0">
                <a:sym typeface="+mn-ea"/>
              </a:rPr>
              <a:t>最短帧长＝总线传播时延x数据传输速率x2</a:t>
            </a:r>
            <a:endParaRPr lang="zh-CN" altLang="en-US" dirty="0"/>
          </a:p>
          <a:p>
            <a:pPr>
              <a:lnSpc>
                <a:spcPts val="2400"/>
              </a:lnSpc>
              <a:spcAft>
                <a:spcPts val="300"/>
              </a:spcAft>
            </a:pPr>
            <a:r>
              <a:rPr lang="zh-CN" altLang="en-US" dirty="0">
                <a:sym typeface="+mn-ea"/>
              </a:rPr>
              <a:t>本题中由于使用100BaseT局域网标准， 所以 数据传输速率 为100Mbps, 总线传播时延由两部分组成， 一 部分是信号传播时延 ， 另 一部分是信号通过设备 2 时产生的额外1.51µs</a:t>
            </a:r>
            <a:endParaRPr lang="zh-CN" altLang="en-US" dirty="0"/>
          </a:p>
          <a:p>
            <a:pPr>
              <a:lnSpc>
                <a:spcPts val="2400"/>
              </a:lnSpc>
              <a:spcAft>
                <a:spcPts val="300"/>
              </a:spcAft>
            </a:pPr>
            <a:r>
              <a:rPr lang="zh-CN" altLang="en-US" dirty="0">
                <a:sym typeface="+mn-ea"/>
              </a:rPr>
              <a:t>时间延迟。代入公式为64B = (1.51µs + D/(2x10&lt;sup&gt;8&lt;/sup&gt;m/s))x100Mbps, 注意单位换算， 最终解</a:t>
            </a:r>
            <a:endParaRPr lang="zh-CN" altLang="en-US" dirty="0"/>
          </a:p>
          <a:p>
            <a:pPr>
              <a:lnSpc>
                <a:spcPts val="2400"/>
              </a:lnSpc>
              <a:spcAft>
                <a:spcPts val="300"/>
              </a:spcAft>
            </a:pPr>
            <a:r>
              <a:rPr lang="zh-CN" altLang="en-US" dirty="0">
                <a:sym typeface="+mn-ea"/>
              </a:rPr>
              <a:t>得D=210m。</a:t>
            </a:r>
            <a:endParaRPr lang="zh-CN" altLang="en-US" dirty="0"/>
          </a:p>
          <a:p>
            <a:pPr>
              <a:lnSpc>
                <a:spcPts val="2400"/>
              </a:lnSpc>
              <a:spcAft>
                <a:spcPts val="300"/>
              </a:spcAft>
            </a:pPr>
            <a:endParaRPr lang="en-US" altLang="zh-CN" dirty="0">
              <a:solidFill>
                <a:srgbClr val="1F4E79"/>
              </a:solidFill>
              <a:latin typeface="微软雅黑" charset="0"/>
              <a:ea typeface="微软雅黑" charset="0"/>
              <a:cs typeface="微软雅黑" charset="0"/>
            </a:endParaRPr>
          </a:p>
          <a:p>
            <a:pPr>
              <a:lnSpc>
                <a:spcPts val="2400"/>
              </a:lnSpc>
              <a:spcAft>
                <a:spcPts val="300"/>
              </a:spcAft>
            </a:pP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3)M是DHCP 发现报文(DISCOVER报文）。路由器E0 接口能收到封装M的以太网帧，由</a:t>
            </a:r>
            <a:endParaRPr lang="zh-CN" altLang="en-US" dirty="0"/>
          </a:p>
          <a:p>
            <a:pPr>
              <a:lnSpc>
                <a:spcPts val="2400"/>
              </a:lnSpc>
              <a:spcAft>
                <a:spcPts val="300"/>
              </a:spcAft>
            </a:pPr>
            <a:r>
              <a:rPr lang="zh-CN" altLang="en-US" dirty="0">
                <a:sym typeface="+mn-ea"/>
              </a:rPr>
              <a:t>于H4 发送的DHCP发现报文是广播的形式，所以同一个广播域内的所有设备和接口都可</a:t>
            </a:r>
            <a:endParaRPr lang="zh-CN" altLang="en-US" dirty="0"/>
          </a:p>
          <a:p>
            <a:pPr>
              <a:lnSpc>
                <a:spcPts val="2400"/>
              </a:lnSpc>
              <a:spcAft>
                <a:spcPts val="300"/>
              </a:spcAft>
            </a:pPr>
            <a:r>
              <a:rPr lang="zh-CN" altLang="en-US" dirty="0">
                <a:sym typeface="+mn-ea"/>
              </a:rPr>
              <a:t>以收到该以太网帧。 由千是广播帧， 所以目的MAC地址是全1, s 向DHCP服务器转发</a:t>
            </a:r>
            <a:endParaRPr lang="zh-CN" altLang="en-US" dirty="0"/>
          </a:p>
          <a:p>
            <a:pPr>
              <a:lnSpc>
                <a:spcPts val="2400"/>
              </a:lnSpc>
              <a:spcAft>
                <a:spcPts val="300"/>
              </a:spcAft>
            </a:pPr>
            <a:r>
              <a:rPr lang="zh-CN" altLang="en-US" dirty="0">
                <a:sym typeface="+mn-ea"/>
              </a:rPr>
              <a:t>的封装M的以太网帧的目的MAC地址是FF-FF-FF-FF-FF-FF 。</a:t>
            </a:r>
            <a:endParaRPr lang="zh-CN" altLang="en-US" dirty="0"/>
          </a:p>
          <a:p>
            <a:pPr>
              <a:lnSpc>
                <a:spcPts val="2400"/>
              </a:lnSpc>
              <a:spcAft>
                <a:spcPts val="300"/>
              </a:spcAft>
            </a:pPr>
            <a:endParaRPr lang="en-US" altLang="zh-CN" dirty="0">
              <a:solidFill>
                <a:srgbClr val="1F4E79"/>
              </a:solidFill>
              <a:latin typeface="微软雅黑" charset="0"/>
              <a:ea typeface="微软雅黑" charset="0"/>
              <a:cs typeface="微软雅黑" charset="0"/>
            </a:endParaRPr>
          </a:p>
          <a:p>
            <a:pPr>
              <a:lnSpc>
                <a:spcPts val="2400"/>
              </a:lnSpc>
              <a:spcAft>
                <a:spcPts val="300"/>
              </a:spcAft>
            </a:pPr>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3)M是DHCP 发现报文(DISCOVER报文）。路由器E0 接口能收到封装M的以太网帧，由</a:t>
            </a:r>
            <a:endParaRPr lang="zh-CN" altLang="en-US" dirty="0"/>
          </a:p>
          <a:p>
            <a:pPr>
              <a:lnSpc>
                <a:spcPts val="2400"/>
              </a:lnSpc>
              <a:spcAft>
                <a:spcPts val="300"/>
              </a:spcAft>
            </a:pPr>
            <a:r>
              <a:rPr lang="zh-CN" altLang="en-US" dirty="0">
                <a:sym typeface="+mn-ea"/>
              </a:rPr>
              <a:t>于H4 发送的DHCP发现报文是广播的形式，所以同一个广播域内的所有设备和接口都可</a:t>
            </a:r>
            <a:endParaRPr lang="zh-CN" altLang="en-US" dirty="0"/>
          </a:p>
          <a:p>
            <a:pPr>
              <a:lnSpc>
                <a:spcPts val="2400"/>
              </a:lnSpc>
              <a:spcAft>
                <a:spcPts val="300"/>
              </a:spcAft>
            </a:pPr>
            <a:r>
              <a:rPr lang="zh-CN" altLang="en-US" dirty="0">
                <a:sym typeface="+mn-ea"/>
              </a:rPr>
              <a:t>以收到该以太网帧。 由千是广播帧， 所以目的MAC地址是全1, s 向DHCP服务器转发</a:t>
            </a:r>
            <a:endParaRPr lang="zh-CN" altLang="en-US" dirty="0"/>
          </a:p>
          <a:p>
            <a:pPr>
              <a:lnSpc>
                <a:spcPts val="2400"/>
              </a:lnSpc>
              <a:spcAft>
                <a:spcPts val="300"/>
              </a:spcAft>
            </a:pPr>
            <a:r>
              <a:rPr lang="zh-CN" altLang="en-US" dirty="0">
                <a:sym typeface="+mn-ea"/>
              </a:rPr>
              <a:t>的封装M的以太网帧的目的MAC地址是FF-FF-FF-FF-FF-FF 。</a:t>
            </a:r>
            <a:endParaRPr lang="zh-CN" altLang="en-US" dirty="0"/>
          </a:p>
          <a:p>
            <a:pPr>
              <a:lnSpc>
                <a:spcPts val="2400"/>
              </a:lnSpc>
              <a:spcAft>
                <a:spcPts val="300"/>
              </a:spcAft>
            </a:pPr>
            <a:endParaRPr lang="en-US" altLang="zh-CN" dirty="0">
              <a:solidFill>
                <a:srgbClr val="1F4E79"/>
              </a:solidFill>
              <a:latin typeface="微软雅黑" charset="0"/>
              <a:ea typeface="微软雅黑" charset="0"/>
              <a:cs typeface="微软雅黑" charset="0"/>
            </a:endParaRPr>
          </a:p>
          <a:p>
            <a:pPr>
              <a:lnSpc>
                <a:spcPts val="2400"/>
              </a:lnSpc>
              <a:spcAft>
                <a:spcPts val="300"/>
              </a:spcAft>
            </a:pPr>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4)在H5收到的帧中 ， 地址1、地址2 和地址3分别是00-11-11-11-11-E1、00-11-11-11-11-C1</a:t>
            </a:r>
            <a:endParaRPr lang="zh-CN" altLang="en-US" dirty="0"/>
          </a:p>
          <a:p>
            <a:pPr>
              <a:lnSpc>
                <a:spcPts val="2400"/>
              </a:lnSpc>
              <a:spcAft>
                <a:spcPts val="300"/>
              </a:spcAft>
            </a:pPr>
            <a:r>
              <a:rPr lang="zh-CN" altLang="en-US" dirty="0">
                <a:sym typeface="+mn-ea"/>
              </a:rPr>
              <a:t>和00-11-11-11-11-D1 。 该帧来自AP， 地址1代表接收端的地址， 地址2代表 AP的地址，</a:t>
            </a:r>
            <a:endParaRPr lang="zh-CN" altLang="en-US" dirty="0"/>
          </a:p>
          <a:p>
            <a:pPr>
              <a:lnSpc>
                <a:spcPts val="2400"/>
              </a:lnSpc>
              <a:spcAft>
                <a:spcPts val="300"/>
              </a:spcAft>
            </a:pPr>
            <a:r>
              <a:rPr lang="zh-CN" altLang="en-US" dirty="0">
                <a:sym typeface="+mn-ea"/>
              </a:rPr>
              <a:t>地址3 是发送端的地址 。</a:t>
            </a:r>
            <a:endParaRPr lang="zh-CN" altLang="en-US" dirty="0"/>
          </a:p>
          <a:p>
            <a:pPr>
              <a:lnSpc>
                <a:spcPts val="2400"/>
              </a:lnSpc>
              <a:spcAft>
                <a:spcPts val="300"/>
              </a:spcAft>
            </a:pPr>
            <a:endParaRPr lang="en-US" altLang="zh-CN" dirty="0">
              <a:solidFill>
                <a:srgbClr val="1F4E79"/>
              </a:solidFill>
              <a:latin typeface="微软雅黑" charset="0"/>
              <a:ea typeface="微软雅黑" charset="0"/>
              <a:cs typeface="微软雅黑" charset="0"/>
            </a:endParaRPr>
          </a:p>
          <a:p>
            <a:pPr>
              <a:lnSpc>
                <a:spcPts val="2400"/>
              </a:lnSpc>
              <a:spcAft>
                <a:spcPts val="300"/>
              </a:spcAft>
            </a:pPr>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a:lnSpc>
                <a:spcPts val="2400"/>
              </a:lnSpc>
              <a:spcAft>
                <a:spcPts val="300"/>
              </a:spcAft>
            </a:pPr>
            <a:r>
              <a:rPr lang="zh-CN" altLang="en-US" dirty="0">
                <a:sym typeface="+mn-ea"/>
              </a:rPr>
              <a:t>4)在H5收到的帧中 ， 地址1、地址2 和地址3分别是00-11-11-11-11-E1、00-11-11-11-11-C1</a:t>
            </a:r>
            <a:endParaRPr lang="zh-CN" altLang="en-US" dirty="0"/>
          </a:p>
          <a:p>
            <a:pPr>
              <a:lnSpc>
                <a:spcPts val="2400"/>
              </a:lnSpc>
              <a:spcAft>
                <a:spcPts val="300"/>
              </a:spcAft>
            </a:pPr>
            <a:r>
              <a:rPr lang="zh-CN" altLang="en-US" dirty="0">
                <a:sym typeface="+mn-ea"/>
              </a:rPr>
              <a:t>和00-11-11-11-11-D1 。 该帧来自AP， 地址1代表接收端的地址， 地址2代表 AP的地址，</a:t>
            </a:r>
            <a:endParaRPr lang="zh-CN" altLang="en-US" dirty="0"/>
          </a:p>
          <a:p>
            <a:pPr>
              <a:lnSpc>
                <a:spcPts val="2400"/>
              </a:lnSpc>
              <a:spcAft>
                <a:spcPts val="300"/>
              </a:spcAft>
            </a:pPr>
            <a:r>
              <a:rPr lang="zh-CN" altLang="en-US" dirty="0">
                <a:sym typeface="+mn-ea"/>
              </a:rPr>
              <a:t>地址3 是发送端的地址 。</a:t>
            </a:r>
            <a:endParaRPr lang="zh-CN" altLang="en-US" dirty="0"/>
          </a:p>
          <a:p>
            <a:pPr>
              <a:lnSpc>
                <a:spcPts val="2400"/>
              </a:lnSpc>
              <a:spcAft>
                <a:spcPts val="300"/>
              </a:spcAft>
            </a:pPr>
            <a:endParaRPr lang="en-US" altLang="zh-CN" dirty="0">
              <a:solidFill>
                <a:srgbClr val="1F4E79"/>
              </a:solidFill>
              <a:latin typeface="微软雅黑" charset="0"/>
              <a:ea typeface="微软雅黑" charset="0"/>
              <a:cs typeface="微软雅黑" charset="0"/>
            </a:endParaRPr>
          </a:p>
          <a:p>
            <a:pPr>
              <a:lnSpc>
                <a:spcPts val="2400"/>
              </a:lnSpc>
              <a:spcAft>
                <a:spcPts val="300"/>
              </a:spcAft>
            </a:pPr>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71</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TCP/IP</a:t>
            </a:r>
            <a:r>
              <a:rPr lang="zh-CN" altLang="en-US" sz="1200" b="0" i="0" kern="1200" dirty="0">
                <a:solidFill>
                  <a:schemeClr val="tx1"/>
                </a:solidFill>
                <a:effectLst/>
                <a:latin typeface="+mn-lt"/>
                <a:ea typeface="+mn-ea"/>
                <a:cs typeface="+mn-cs"/>
              </a:rPr>
              <a:t>参考模型中传输层相邻的下一 层是网际层 。</a:t>
            </a:r>
            <a:r>
              <a:rPr lang="en-US" altLang="zh-CN" sz="1200" b="0" i="0" kern="1200" dirty="0">
                <a:solidFill>
                  <a:schemeClr val="tx1"/>
                </a:solidFill>
                <a:effectLst/>
                <a:latin typeface="+mn-lt"/>
                <a:ea typeface="+mn-ea"/>
                <a:cs typeface="+mn-cs"/>
              </a:rPr>
              <a:t>TCP/IP </a:t>
            </a:r>
            <a:r>
              <a:rPr lang="zh-CN" altLang="en-US" sz="1200" b="0" i="0" kern="1200" dirty="0">
                <a:solidFill>
                  <a:schemeClr val="tx1"/>
                </a:solidFill>
                <a:effectLst/>
                <a:latin typeface="+mn-lt"/>
                <a:ea typeface="+mn-ea"/>
                <a:cs typeface="+mn-cs"/>
              </a:rPr>
              <a:t>的网际层使用一种尽力 而为的服务， 它将分组发往任何网络， 并为之独立选择合适的路由， 但不保证各个分组有序 到达，</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正确。</a:t>
            </a:r>
            <a:r>
              <a:rPr lang="en-US" altLang="zh-CN" sz="1200" b="0" i="0" kern="1200" dirty="0">
                <a:solidFill>
                  <a:schemeClr val="tx1"/>
                </a:solidFill>
                <a:effectLst/>
                <a:latin typeface="+mn-lt"/>
                <a:ea typeface="+mn-ea"/>
                <a:cs typeface="+mn-cs"/>
              </a:rPr>
              <a:t>TCP/IP</a:t>
            </a:r>
            <a:r>
              <a:rPr lang="zh-CN" altLang="en-US" sz="1200" b="0" i="0" kern="1200" dirty="0">
                <a:solidFill>
                  <a:schemeClr val="tx1"/>
                </a:solidFill>
                <a:effectLst/>
                <a:latin typeface="+mn-lt"/>
                <a:ea typeface="+mn-ea"/>
                <a:cs typeface="+mn-cs"/>
              </a:rPr>
              <a:t>认为可靠性是端到端的问题（传输层的功能）， 因此它在网际层仅有无 连接、 不可靠的通信模式， 无法完成结点到结点的流量控制 </a:t>
            </a:r>
            <a:r>
              <a:rPr lang="en-US" altLang="zh-CN" sz="1200" b="0" i="0" kern="1200" dirty="0">
                <a:solidFill>
                  <a:schemeClr val="tx1"/>
                </a:solidFill>
                <a:effectLst/>
                <a:latin typeface="+mn-lt"/>
                <a:ea typeface="+mn-ea"/>
                <a:cs typeface="+mn-cs"/>
              </a:rPr>
              <a:t>(OSI</a:t>
            </a:r>
            <a:r>
              <a:rPr lang="zh-CN" altLang="en-US" sz="1200" b="0" i="0" kern="1200" dirty="0">
                <a:solidFill>
                  <a:schemeClr val="tx1"/>
                </a:solidFill>
                <a:effectLst/>
                <a:latin typeface="+mn-lt"/>
                <a:ea typeface="+mn-ea"/>
                <a:cs typeface="+mn-cs"/>
              </a:rPr>
              <a:t>参考模型的网络层具有该 功能）。 对话管理和端到端的报文段传输均为传输层的功能。</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错误。</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】C</a:t>
            </a:r>
          </a:p>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差分曼彻斯特编码常用于局域网传输， 其规则是 ：若码元为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则 前半个码元的 电平与上 一码元的后半个码元的电平相同；若码元为</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则情形相反。差分曼彻斯特编码的特 点在千， 在每个时钟周期的起始处， 跳变则说明该比特是</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不跳变则说明该比特是</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根据题</a:t>
            </a:r>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图， 第</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个码元的信号波形因缺乏上 一码元的信号波形， 无法判断是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还是</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但 根据后面的信号波形， 可以求出第</a:t>
            </a:r>
            <a:r>
              <a:rPr lang="en-US" altLang="zh-CN" sz="1200" b="0" i="0" kern="1200" dirty="0">
                <a:solidFill>
                  <a:schemeClr val="tx1"/>
                </a:solidFill>
                <a:effectLst/>
                <a:latin typeface="+mn-lt"/>
                <a:ea typeface="+mn-ea"/>
                <a:cs typeface="+mn-cs"/>
              </a:rPr>
              <a:t>2~8</a:t>
            </a:r>
            <a:r>
              <a:rPr lang="zh-CN" altLang="en-US" sz="1200" b="0" i="0" kern="1200" dirty="0">
                <a:solidFill>
                  <a:schemeClr val="tx1"/>
                </a:solidFill>
                <a:effectLst/>
                <a:latin typeface="+mn-lt"/>
                <a:ea typeface="+mn-ea"/>
                <a:cs typeface="+mn-cs"/>
              </a:rPr>
              <a:t>个码元为</a:t>
            </a:r>
            <a:r>
              <a:rPr lang="en-US" altLang="zh-CN" sz="1200" b="0" i="0" kern="1200" dirty="0">
                <a:solidFill>
                  <a:schemeClr val="tx1"/>
                </a:solidFill>
                <a:effectLst/>
                <a:latin typeface="+mn-lt"/>
                <a:ea typeface="+mn-ea"/>
                <a:cs typeface="+mn-cs"/>
              </a:rPr>
              <a:t>011 1001, </a:t>
            </a:r>
            <a:r>
              <a:rPr lang="zh-CN" altLang="en-US" sz="1200" b="0" i="0" kern="1200" dirty="0">
                <a:solidFill>
                  <a:schemeClr val="tx1"/>
                </a:solidFill>
                <a:effectLst/>
                <a:latin typeface="+mn-lt"/>
                <a:ea typeface="+mn-ea"/>
                <a:cs typeface="+mn-cs"/>
              </a:rPr>
              <a:t>因此选</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差分曼彻斯特编码常用于局域网传输， 其规则是 ：若码元为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则 前半个码元的 电平与上 一码元的后半个码元的电平相同；若码元为</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则情形相反。差分曼彻斯特编码的特 点在千， 在每个时钟周期的起始处， 跳变则说明该比特是</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不跳变则说明该比特是</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根据题</a:t>
            </a:r>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图， 第</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个码元的信号波形因缺乏上 一码元的信号波形， 无法判断是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还是</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但 根据后面的信号波形， 可以求出第</a:t>
            </a:r>
            <a:r>
              <a:rPr lang="en-US" altLang="zh-CN" sz="1200" b="0" i="0" kern="1200" dirty="0">
                <a:solidFill>
                  <a:schemeClr val="tx1"/>
                </a:solidFill>
                <a:effectLst/>
                <a:latin typeface="+mn-lt"/>
                <a:ea typeface="+mn-ea"/>
                <a:cs typeface="+mn-cs"/>
              </a:rPr>
              <a:t>2~8</a:t>
            </a:r>
            <a:r>
              <a:rPr lang="zh-CN" altLang="en-US" sz="1200" b="0" i="0" kern="1200" dirty="0">
                <a:solidFill>
                  <a:schemeClr val="tx1"/>
                </a:solidFill>
                <a:effectLst/>
                <a:latin typeface="+mn-lt"/>
                <a:ea typeface="+mn-ea"/>
                <a:cs typeface="+mn-cs"/>
              </a:rPr>
              <a:t>个码元为</a:t>
            </a:r>
            <a:r>
              <a:rPr lang="en-US" altLang="zh-CN" sz="1200" b="0" i="0" kern="1200" dirty="0">
                <a:solidFill>
                  <a:schemeClr val="tx1"/>
                </a:solidFill>
                <a:effectLst/>
                <a:latin typeface="+mn-lt"/>
                <a:ea typeface="+mn-ea"/>
                <a:cs typeface="+mn-cs"/>
              </a:rPr>
              <a:t>011 1001, </a:t>
            </a:r>
            <a:r>
              <a:rPr lang="zh-CN" altLang="en-US" sz="1200" b="0" i="0" kern="1200" dirty="0">
                <a:solidFill>
                  <a:schemeClr val="tx1"/>
                </a:solidFill>
                <a:effectLst/>
                <a:latin typeface="+mn-lt"/>
                <a:ea typeface="+mn-ea"/>
                <a:cs typeface="+mn-cs"/>
              </a:rPr>
              <a:t>因此选</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差分曼彻斯特编码常用于局域网传输， 其规则是 ：若码元为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则 前半个码元的 电平与上 一码元的后半个码元的电平相同；若码元为</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则情形相反。差分曼彻斯特编码的特 点在千， 在每个时钟周期的起始处， 跳变则说明该比特是</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不跳变则说明该比特是</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根据题</a:t>
            </a:r>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图， 第</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个码元的信号波形因缺乏上 一码元的信号波形， 无法判断是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还是</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 但 根据后面的信号波形， 可以求出第</a:t>
            </a:r>
            <a:r>
              <a:rPr lang="en-US" altLang="zh-CN" sz="1200" b="0" i="0" kern="1200" dirty="0">
                <a:solidFill>
                  <a:schemeClr val="tx1"/>
                </a:solidFill>
                <a:effectLst/>
                <a:latin typeface="+mn-lt"/>
                <a:ea typeface="+mn-ea"/>
                <a:cs typeface="+mn-cs"/>
              </a:rPr>
              <a:t>2~8</a:t>
            </a:r>
            <a:r>
              <a:rPr lang="zh-CN" altLang="en-US" sz="1200" b="0" i="0" kern="1200" dirty="0">
                <a:solidFill>
                  <a:schemeClr val="tx1"/>
                </a:solidFill>
                <a:effectLst/>
                <a:latin typeface="+mn-lt"/>
                <a:ea typeface="+mn-ea"/>
                <a:cs typeface="+mn-cs"/>
              </a:rPr>
              <a:t>个码元为</a:t>
            </a:r>
            <a:r>
              <a:rPr lang="en-US" altLang="zh-CN" sz="1200" b="0" i="0" kern="1200" dirty="0">
                <a:solidFill>
                  <a:schemeClr val="tx1"/>
                </a:solidFill>
                <a:effectLst/>
                <a:latin typeface="+mn-lt"/>
                <a:ea typeface="+mn-ea"/>
                <a:cs typeface="+mn-cs"/>
              </a:rPr>
              <a:t>011 1001, </a:t>
            </a:r>
            <a:r>
              <a:rPr lang="zh-CN" altLang="en-US" sz="1200" b="0" i="0" kern="1200" dirty="0">
                <a:solidFill>
                  <a:schemeClr val="tx1"/>
                </a:solidFill>
                <a:effectLst/>
                <a:latin typeface="+mn-lt"/>
                <a:ea typeface="+mn-ea"/>
                <a:cs typeface="+mn-cs"/>
              </a:rPr>
              <a:t>因此选</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根据题意， 将</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网络划分为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 子网。 其中一个是</a:t>
            </a:r>
            <a:r>
              <a:rPr lang="en-US" altLang="zh-CN" sz="1200" b="0" i="0" kern="1200" dirty="0">
                <a:solidFill>
                  <a:schemeClr val="tx1"/>
                </a:solidFill>
                <a:effectLst/>
                <a:latin typeface="+mn-lt"/>
                <a:ea typeface="+mn-ea"/>
                <a:cs typeface="+mn-cs"/>
              </a:rPr>
              <a:t>192.168.9.128/26 </a:t>
            </a:r>
            <a:r>
              <a:rPr lang="zh-CN" altLang="en-US" sz="1200" b="0" i="0" kern="1200" dirty="0">
                <a:solidFill>
                  <a:schemeClr val="tx1"/>
                </a:solidFill>
                <a:effectLst/>
                <a:latin typeface="+mn-lt"/>
                <a:ea typeface="+mn-ea"/>
                <a:cs typeface="+mn-cs"/>
              </a:rPr>
              <a:t>。 可以简写 成</a:t>
            </a:r>
            <a:r>
              <a:rPr lang="en-US" altLang="zh-CN" sz="1200" b="0" i="0" kern="1200" dirty="0">
                <a:solidFill>
                  <a:schemeClr val="tx1"/>
                </a:solidFill>
                <a:effectLst/>
                <a:latin typeface="+mn-lt"/>
                <a:ea typeface="+mn-ea"/>
                <a:cs typeface="+mn-cs"/>
              </a:rPr>
              <a:t>x.x.x.10/26 </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128 </a:t>
            </a:r>
            <a:r>
              <a:rPr lang="zh-CN" altLang="en-US" sz="1200" b="0" i="0" kern="1200" dirty="0">
                <a:solidFill>
                  <a:schemeClr val="tx1"/>
                </a:solidFill>
                <a:effectLst/>
                <a:latin typeface="+mn-lt"/>
                <a:ea typeface="+mn-ea"/>
                <a:cs typeface="+mn-cs"/>
              </a:rPr>
              <a:t>的二进制</a:t>
            </a:r>
            <a:r>
              <a:rPr lang="en-US" altLang="zh-CN" sz="1200" b="0" i="0" kern="1200" dirty="0">
                <a:solidFill>
                  <a:schemeClr val="tx1"/>
                </a:solidFill>
                <a:effectLst/>
                <a:latin typeface="+mn-lt"/>
                <a:ea typeface="+mn-ea"/>
                <a:cs typeface="+mn-cs"/>
              </a:rPr>
              <a:t>1000 0000 </a:t>
            </a:r>
            <a:r>
              <a:rPr lang="zh-CN" altLang="en-US" sz="1200" b="0" i="0" kern="1200" dirty="0">
                <a:solidFill>
                  <a:schemeClr val="tx1"/>
                </a:solidFill>
                <a:effectLst/>
                <a:latin typeface="+mn-lt"/>
                <a:ea typeface="+mn-ea"/>
                <a:cs typeface="+mn-cs"/>
              </a:rPr>
              <a:t>的前两位， 因为</a:t>
            </a:r>
            <a:r>
              <a:rPr lang="en-US" altLang="zh-CN" sz="1200" b="0" i="0" kern="1200" dirty="0">
                <a:solidFill>
                  <a:schemeClr val="tx1"/>
                </a:solidFill>
                <a:effectLst/>
                <a:latin typeface="+mn-lt"/>
                <a:ea typeface="+mn-ea"/>
                <a:cs typeface="+mn-cs"/>
              </a:rPr>
              <a:t>26-24 =2)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选项可以简写成</a:t>
            </a:r>
            <a:r>
              <a:rPr lang="en-US" altLang="zh-CN" sz="1200" b="0" i="0" kern="1200" dirty="0">
                <a:solidFill>
                  <a:schemeClr val="tx1"/>
                </a:solidFill>
                <a:effectLst/>
                <a:latin typeface="+mn-lt"/>
                <a:ea typeface="+mn-ea"/>
                <a:cs typeface="+mn-cs"/>
              </a:rPr>
              <a:t>x.x.x.0/25; B</a:t>
            </a:r>
            <a:r>
              <a:rPr lang="zh-CN" altLang="en-US" sz="1200" b="0" i="0" kern="1200" dirty="0">
                <a:solidFill>
                  <a:schemeClr val="tx1"/>
                </a:solidFill>
                <a:effectLst/>
                <a:latin typeface="+mn-lt"/>
                <a:ea typeface="+mn-ea"/>
                <a:cs typeface="+mn-cs"/>
              </a:rPr>
              <a:t>选项可以简写成</a:t>
            </a:r>
            <a:r>
              <a:rPr lang="en-US" altLang="zh-CN" sz="1200" b="0" i="0" kern="1200" dirty="0">
                <a:solidFill>
                  <a:schemeClr val="tx1"/>
                </a:solidFill>
                <a:effectLst/>
                <a:latin typeface="+mn-lt"/>
                <a:ea typeface="+mn-ea"/>
                <a:cs typeface="+mn-cs"/>
              </a:rPr>
              <a:t>x.x.x.00/26; C </a:t>
            </a:r>
            <a:r>
              <a:rPr lang="zh-CN" altLang="en-US" sz="1200" b="0" i="0" kern="1200" dirty="0">
                <a:solidFill>
                  <a:schemeClr val="tx1"/>
                </a:solidFill>
                <a:effectLst/>
                <a:latin typeface="+mn-lt"/>
                <a:ea typeface="+mn-ea"/>
                <a:cs typeface="+mn-cs"/>
              </a:rPr>
              <a:t>选项可以简写成</a:t>
            </a:r>
            <a:r>
              <a:rPr lang="en-US" altLang="zh-CN" sz="1200" b="0" i="0" kern="1200" dirty="0">
                <a:solidFill>
                  <a:schemeClr val="tx1"/>
                </a:solidFill>
                <a:effectLst/>
                <a:latin typeface="+mn-lt"/>
                <a:ea typeface="+mn-ea"/>
                <a:cs typeface="+mn-cs"/>
              </a:rPr>
              <a:t>x.x.x.11/26; D</a:t>
            </a:r>
            <a:r>
              <a:rPr lang="zh-CN" altLang="en-US" sz="1200" b="0" i="0" kern="1200" dirty="0">
                <a:solidFill>
                  <a:schemeClr val="tx1"/>
                </a:solidFill>
                <a:effectLst/>
                <a:latin typeface="+mn-lt"/>
                <a:ea typeface="+mn-ea"/>
                <a:cs typeface="+mn-cs"/>
              </a:rPr>
              <a:t>选项可以简写成</a:t>
            </a:r>
            <a:r>
              <a:rPr lang="en-US" altLang="zh-CN" sz="1200" b="0" i="0" kern="1200" dirty="0">
                <a:solidFill>
                  <a:schemeClr val="tx1"/>
                </a:solidFill>
                <a:effectLst/>
                <a:latin typeface="+mn-lt"/>
                <a:ea typeface="+mn-ea"/>
                <a:cs typeface="+mn-cs"/>
              </a:rPr>
              <a:t>x.x.x.110/27 </a:t>
            </a:r>
            <a:r>
              <a:rPr lang="zh-CN" altLang="en-US" sz="1200" b="0" i="0" kern="1200" dirty="0">
                <a:solidFill>
                  <a:schemeClr val="tx1"/>
                </a:solidFill>
                <a:effectLst/>
                <a:latin typeface="+mn-lt"/>
                <a:ea typeface="+mn-ea"/>
                <a:cs typeface="+mn-cs"/>
              </a:rPr>
              <a:t>。 对于</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可以组成</a:t>
            </a:r>
            <a:r>
              <a:rPr lang="en-US" altLang="zh-CN" sz="1200" b="0" i="0" kern="1200" dirty="0">
                <a:solidFill>
                  <a:schemeClr val="tx1"/>
                </a:solidFill>
                <a:effectLst/>
                <a:latin typeface="+mn-lt"/>
                <a:ea typeface="+mn-ea"/>
                <a:cs typeface="+mn-cs"/>
              </a:rPr>
              <a:t>x.x.x.0/25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x.x.x.10/26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x.x.x.11/26</a:t>
            </a:r>
            <a:r>
              <a:rPr lang="zh-CN" altLang="en-US" sz="1200" b="0" i="0" kern="1200" dirty="0">
                <a:solidFill>
                  <a:schemeClr val="tx1"/>
                </a:solidFill>
                <a:effectLst/>
                <a:latin typeface="+mn-lt"/>
                <a:ea typeface="+mn-ea"/>
                <a:cs typeface="+mn-cs"/>
              </a:rPr>
              <a:t>这样</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个互不重叠的子网。 对于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可以组成</a:t>
            </a:r>
            <a:r>
              <a:rPr lang="en-US" altLang="zh-CN" sz="1200" b="0" i="0" kern="1200" dirty="0">
                <a:solidFill>
                  <a:schemeClr val="tx1"/>
                </a:solidFill>
                <a:effectLst/>
                <a:latin typeface="+mn-lt"/>
                <a:ea typeface="+mn-ea"/>
                <a:cs typeface="+mn-cs"/>
              </a:rPr>
              <a:t>x.x.x.10/26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x.x.x.110/27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x.x.x.111/27</a:t>
            </a:r>
            <a:r>
              <a:rPr lang="zh-CN" altLang="en-US" sz="1200" b="0" i="0" kern="1200" dirty="0">
                <a:solidFill>
                  <a:schemeClr val="tx1"/>
                </a:solidFill>
                <a:effectLst/>
                <a:latin typeface="+mn-lt"/>
                <a:ea typeface="+mn-ea"/>
                <a:cs typeface="+mn-cs"/>
              </a:rPr>
              <a:t>这样</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个互不重叠的子网。 但对于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要想将 一个</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网络划分为几个互不重叠的子网，</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个是不够的， 至少需要 划分为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 子网：</a:t>
            </a:r>
            <a:r>
              <a:rPr lang="en-US" altLang="zh-CN" sz="1200" b="0" i="0" kern="1200" dirty="0">
                <a:solidFill>
                  <a:schemeClr val="tx1"/>
                </a:solidFill>
                <a:effectLst/>
                <a:latin typeface="+mn-lt"/>
                <a:ea typeface="+mn-ea"/>
                <a:cs typeface="+mn-cs"/>
              </a:rPr>
              <a:t>x.x.x.00/26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x.x.x.01/26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x.x.x.10/26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x.x.x.11/26 </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根据题意， 将</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网络划分为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 子网。 其中一个是</a:t>
            </a:r>
            <a:r>
              <a:rPr lang="en-US" altLang="zh-CN" sz="1200" b="0" i="0" kern="1200" dirty="0">
                <a:solidFill>
                  <a:schemeClr val="tx1"/>
                </a:solidFill>
                <a:effectLst/>
                <a:latin typeface="+mn-lt"/>
                <a:ea typeface="+mn-ea"/>
                <a:cs typeface="+mn-cs"/>
              </a:rPr>
              <a:t>192.168.9.128/26 </a:t>
            </a:r>
            <a:r>
              <a:rPr lang="zh-CN" altLang="en-US" sz="1200" b="0" i="0" kern="1200" dirty="0">
                <a:solidFill>
                  <a:schemeClr val="tx1"/>
                </a:solidFill>
                <a:effectLst/>
                <a:latin typeface="+mn-lt"/>
                <a:ea typeface="+mn-ea"/>
                <a:cs typeface="+mn-cs"/>
              </a:rPr>
              <a:t>。 可以简写 成</a:t>
            </a:r>
            <a:r>
              <a:rPr lang="en-US" altLang="zh-CN" sz="1200" b="0" i="0" kern="1200" dirty="0">
                <a:solidFill>
                  <a:schemeClr val="tx1"/>
                </a:solidFill>
                <a:effectLst/>
                <a:latin typeface="+mn-lt"/>
                <a:ea typeface="+mn-ea"/>
                <a:cs typeface="+mn-cs"/>
              </a:rPr>
              <a:t>x.x.x.10/26 </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128 </a:t>
            </a:r>
            <a:r>
              <a:rPr lang="zh-CN" altLang="en-US" sz="1200" b="0" i="0" kern="1200" dirty="0">
                <a:solidFill>
                  <a:schemeClr val="tx1"/>
                </a:solidFill>
                <a:effectLst/>
                <a:latin typeface="+mn-lt"/>
                <a:ea typeface="+mn-ea"/>
                <a:cs typeface="+mn-cs"/>
              </a:rPr>
              <a:t>的二进制</a:t>
            </a:r>
            <a:r>
              <a:rPr lang="en-US" altLang="zh-CN" sz="1200" b="0" i="0" kern="1200" dirty="0">
                <a:solidFill>
                  <a:schemeClr val="tx1"/>
                </a:solidFill>
                <a:effectLst/>
                <a:latin typeface="+mn-lt"/>
                <a:ea typeface="+mn-ea"/>
                <a:cs typeface="+mn-cs"/>
              </a:rPr>
              <a:t>1000 0000 </a:t>
            </a:r>
            <a:r>
              <a:rPr lang="zh-CN" altLang="en-US" sz="1200" b="0" i="0" kern="1200" dirty="0">
                <a:solidFill>
                  <a:schemeClr val="tx1"/>
                </a:solidFill>
                <a:effectLst/>
                <a:latin typeface="+mn-lt"/>
                <a:ea typeface="+mn-ea"/>
                <a:cs typeface="+mn-cs"/>
              </a:rPr>
              <a:t>的前两位， 因为</a:t>
            </a:r>
            <a:r>
              <a:rPr lang="en-US" altLang="zh-CN" sz="1200" b="0" i="0" kern="1200" dirty="0">
                <a:solidFill>
                  <a:schemeClr val="tx1"/>
                </a:solidFill>
                <a:effectLst/>
                <a:latin typeface="+mn-lt"/>
                <a:ea typeface="+mn-ea"/>
                <a:cs typeface="+mn-cs"/>
              </a:rPr>
              <a:t>26-24 =2)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选项可以简写成</a:t>
            </a:r>
            <a:r>
              <a:rPr lang="en-US" altLang="zh-CN" sz="1200" b="0" i="0" kern="1200" dirty="0">
                <a:solidFill>
                  <a:schemeClr val="tx1"/>
                </a:solidFill>
                <a:effectLst/>
                <a:latin typeface="+mn-lt"/>
                <a:ea typeface="+mn-ea"/>
                <a:cs typeface="+mn-cs"/>
              </a:rPr>
              <a:t>x.x.x.0/25; B</a:t>
            </a:r>
            <a:r>
              <a:rPr lang="zh-CN" altLang="en-US" sz="1200" b="0" i="0" kern="1200" dirty="0">
                <a:solidFill>
                  <a:schemeClr val="tx1"/>
                </a:solidFill>
                <a:effectLst/>
                <a:latin typeface="+mn-lt"/>
                <a:ea typeface="+mn-ea"/>
                <a:cs typeface="+mn-cs"/>
              </a:rPr>
              <a:t>选项可以简写成</a:t>
            </a:r>
            <a:r>
              <a:rPr lang="en-US" altLang="zh-CN" sz="1200" b="0" i="0" kern="1200" dirty="0">
                <a:solidFill>
                  <a:schemeClr val="tx1"/>
                </a:solidFill>
                <a:effectLst/>
                <a:latin typeface="+mn-lt"/>
                <a:ea typeface="+mn-ea"/>
                <a:cs typeface="+mn-cs"/>
              </a:rPr>
              <a:t>x.x.x.00/26; C </a:t>
            </a:r>
            <a:r>
              <a:rPr lang="zh-CN" altLang="en-US" sz="1200" b="0" i="0" kern="1200" dirty="0">
                <a:solidFill>
                  <a:schemeClr val="tx1"/>
                </a:solidFill>
                <a:effectLst/>
                <a:latin typeface="+mn-lt"/>
                <a:ea typeface="+mn-ea"/>
                <a:cs typeface="+mn-cs"/>
              </a:rPr>
              <a:t>选项可以简写成</a:t>
            </a:r>
            <a:r>
              <a:rPr lang="en-US" altLang="zh-CN" sz="1200" b="0" i="0" kern="1200" dirty="0">
                <a:solidFill>
                  <a:schemeClr val="tx1"/>
                </a:solidFill>
                <a:effectLst/>
                <a:latin typeface="+mn-lt"/>
                <a:ea typeface="+mn-ea"/>
                <a:cs typeface="+mn-cs"/>
              </a:rPr>
              <a:t>x.x.x.11/26; D</a:t>
            </a:r>
            <a:r>
              <a:rPr lang="zh-CN" altLang="en-US" sz="1200" b="0" i="0" kern="1200" dirty="0">
                <a:solidFill>
                  <a:schemeClr val="tx1"/>
                </a:solidFill>
                <a:effectLst/>
                <a:latin typeface="+mn-lt"/>
                <a:ea typeface="+mn-ea"/>
                <a:cs typeface="+mn-cs"/>
              </a:rPr>
              <a:t>选项可以简写成</a:t>
            </a:r>
            <a:r>
              <a:rPr lang="en-US" altLang="zh-CN" sz="1200" b="0" i="0" kern="1200" dirty="0">
                <a:solidFill>
                  <a:schemeClr val="tx1"/>
                </a:solidFill>
                <a:effectLst/>
                <a:latin typeface="+mn-lt"/>
                <a:ea typeface="+mn-ea"/>
                <a:cs typeface="+mn-cs"/>
              </a:rPr>
              <a:t>x.x.x.110/27 </a:t>
            </a:r>
            <a:r>
              <a:rPr lang="zh-CN" altLang="en-US" sz="1200" b="0" i="0" kern="1200" dirty="0">
                <a:solidFill>
                  <a:schemeClr val="tx1"/>
                </a:solidFill>
                <a:effectLst/>
                <a:latin typeface="+mn-lt"/>
                <a:ea typeface="+mn-ea"/>
                <a:cs typeface="+mn-cs"/>
              </a:rPr>
              <a:t>。 对于</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可以组成</a:t>
            </a:r>
            <a:r>
              <a:rPr lang="en-US" altLang="zh-CN" sz="1200" b="0" i="0" kern="1200" dirty="0">
                <a:solidFill>
                  <a:schemeClr val="tx1"/>
                </a:solidFill>
                <a:effectLst/>
                <a:latin typeface="+mn-lt"/>
                <a:ea typeface="+mn-ea"/>
                <a:cs typeface="+mn-cs"/>
              </a:rPr>
              <a:t>x.x.x.0/25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x.x.x.10/26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x.x.x.11/26</a:t>
            </a:r>
            <a:r>
              <a:rPr lang="zh-CN" altLang="en-US" sz="1200" b="0" i="0" kern="1200" dirty="0">
                <a:solidFill>
                  <a:schemeClr val="tx1"/>
                </a:solidFill>
                <a:effectLst/>
                <a:latin typeface="+mn-lt"/>
                <a:ea typeface="+mn-ea"/>
                <a:cs typeface="+mn-cs"/>
              </a:rPr>
              <a:t>这样</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个互不重叠的子网。 对于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可以组成</a:t>
            </a:r>
            <a:r>
              <a:rPr lang="en-US" altLang="zh-CN" sz="1200" b="0" i="0" kern="1200" dirty="0">
                <a:solidFill>
                  <a:schemeClr val="tx1"/>
                </a:solidFill>
                <a:effectLst/>
                <a:latin typeface="+mn-lt"/>
                <a:ea typeface="+mn-ea"/>
                <a:cs typeface="+mn-cs"/>
              </a:rPr>
              <a:t>x.x.x.10/26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x.x.x.110/27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x.x.x.111/27</a:t>
            </a:r>
            <a:r>
              <a:rPr lang="zh-CN" altLang="en-US" sz="1200" b="0" i="0" kern="1200" dirty="0">
                <a:solidFill>
                  <a:schemeClr val="tx1"/>
                </a:solidFill>
                <a:effectLst/>
                <a:latin typeface="+mn-lt"/>
                <a:ea typeface="+mn-ea"/>
                <a:cs typeface="+mn-cs"/>
              </a:rPr>
              <a:t>这样</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个互不重叠的子网。 但对于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要想将 一个</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网络划分为几个互不重叠的子网，</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个是不够的， 至少需要 划分为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 子网：</a:t>
            </a:r>
            <a:r>
              <a:rPr lang="en-US" altLang="zh-CN" sz="1200" b="0" i="0" kern="1200" dirty="0">
                <a:solidFill>
                  <a:schemeClr val="tx1"/>
                </a:solidFill>
                <a:effectLst/>
                <a:latin typeface="+mn-lt"/>
                <a:ea typeface="+mn-ea"/>
                <a:cs typeface="+mn-cs"/>
              </a:rPr>
              <a:t>x.x.x.00/26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x.x.x.01/26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x.x.x.10/26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x.x.x.11/26 </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链路层</a:t>
            </a:r>
            <a:r>
              <a:rPr lang="en-US" altLang="zh-CN" sz="1200" b="0" i="0" kern="1200" dirty="0">
                <a:solidFill>
                  <a:schemeClr val="tx1"/>
                </a:solidFill>
                <a:effectLst/>
                <a:latin typeface="+mn-lt"/>
                <a:ea typeface="+mn-ea"/>
                <a:cs typeface="+mn-cs"/>
              </a:rPr>
              <a:t>MTU= 800B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分组首部 长</a:t>
            </a:r>
            <a:r>
              <a:rPr lang="en-US" altLang="zh-CN" sz="1200" b="0" i="0" kern="1200" dirty="0">
                <a:solidFill>
                  <a:schemeClr val="tx1"/>
                </a:solidFill>
                <a:effectLst/>
                <a:latin typeface="+mn-lt"/>
                <a:ea typeface="+mn-ea"/>
                <a:cs typeface="+mn-cs"/>
              </a:rPr>
              <a:t>20B</a:t>
            </a:r>
            <a:r>
              <a:rPr lang="zh-CN" altLang="en-US" sz="1200" b="0" i="0" kern="1200" dirty="0">
                <a:solidFill>
                  <a:schemeClr val="tx1"/>
                </a:solidFill>
                <a:effectLst/>
                <a:latin typeface="+mn-lt"/>
                <a:ea typeface="+mn-ea"/>
                <a:cs typeface="+mn-cs"/>
              </a:rPr>
              <a:t>。 片偏移以</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 字节为偏移单位， 因此 除最后一个分片， 其他每个分片的数据部分长度都是</a:t>
            </a:r>
            <a:r>
              <a:rPr lang="en-US" altLang="zh-CN" sz="1200" b="0" i="0" kern="1200" dirty="0">
                <a:solidFill>
                  <a:schemeClr val="tx1"/>
                </a:solidFill>
                <a:effectLst/>
                <a:latin typeface="+mn-lt"/>
                <a:ea typeface="+mn-ea"/>
                <a:cs typeface="+mn-cs"/>
              </a:rPr>
              <a:t>8B</a:t>
            </a:r>
            <a:r>
              <a:rPr lang="zh-CN" altLang="en-US" sz="1200" b="0" i="0" kern="1200" dirty="0">
                <a:solidFill>
                  <a:schemeClr val="tx1"/>
                </a:solidFill>
                <a:effectLst/>
                <a:latin typeface="+mn-lt"/>
                <a:ea typeface="+mn-ea"/>
                <a:cs typeface="+mn-cs"/>
              </a:rPr>
              <a:t>的整数倍。 所以， 最大</a:t>
            </a:r>
            <a:r>
              <a:rPr lang="en-US" altLang="zh-CN" sz="1200" b="0" i="0" kern="1200" dirty="0">
                <a:solidFill>
                  <a:schemeClr val="tx1"/>
                </a:solidFill>
                <a:effectLst/>
                <a:latin typeface="+mn-lt"/>
                <a:ea typeface="+mn-ea"/>
                <a:cs typeface="+mn-cs"/>
              </a:rPr>
              <a:t>1P</a:t>
            </a:r>
            <a:r>
              <a:rPr lang="zh-CN" altLang="en-US" sz="1200" b="0" i="0" kern="1200" dirty="0">
                <a:solidFill>
                  <a:schemeClr val="tx1"/>
                </a:solidFill>
                <a:effectLst/>
                <a:latin typeface="+mn-lt"/>
                <a:ea typeface="+mn-ea"/>
                <a:cs typeface="+mn-cs"/>
              </a:rPr>
              <a:t>分片的数 据部分长度为</a:t>
            </a:r>
            <a:r>
              <a:rPr lang="en-US" altLang="zh-CN" sz="1200" b="0" i="0" kern="1200" dirty="0">
                <a:solidFill>
                  <a:schemeClr val="tx1"/>
                </a:solidFill>
                <a:effectLst/>
                <a:latin typeface="+mn-lt"/>
                <a:ea typeface="+mn-ea"/>
                <a:cs typeface="+mn-cs"/>
              </a:rPr>
              <a:t>776B</a:t>
            </a:r>
            <a:r>
              <a:rPr lang="zh-CN" altLang="en-US" sz="1200" b="0" i="0" kern="1200" dirty="0">
                <a:solidFill>
                  <a:schemeClr val="tx1"/>
                </a:solidFill>
                <a:effectLst/>
                <a:latin typeface="+mn-lt"/>
                <a:ea typeface="+mn-ea"/>
                <a:cs typeface="+mn-cs"/>
              </a:rPr>
              <a:t>。总长度</a:t>
            </a:r>
            <a:r>
              <a:rPr lang="en-US" altLang="zh-CN" sz="1200" b="0" i="0" kern="1200" dirty="0">
                <a:solidFill>
                  <a:schemeClr val="tx1"/>
                </a:solidFill>
                <a:effectLst/>
                <a:latin typeface="+mn-lt"/>
                <a:ea typeface="+mn-ea"/>
                <a:cs typeface="+mn-cs"/>
              </a:rPr>
              <a:t>1580B</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数据报中，数据部分占</a:t>
            </a:r>
            <a:r>
              <a:rPr lang="en-US" altLang="zh-CN" sz="1200" b="0" i="0" kern="1200" dirty="0">
                <a:solidFill>
                  <a:schemeClr val="tx1"/>
                </a:solidFill>
                <a:effectLst/>
                <a:latin typeface="+mn-lt"/>
                <a:ea typeface="+mn-ea"/>
                <a:cs typeface="+mn-cs"/>
              </a:rPr>
              <a:t>1560B,1560B/776B=2.01…, </a:t>
            </a:r>
            <a:r>
              <a:rPr lang="zh-CN" altLang="en-US" sz="1200" b="0" i="0" kern="1200" dirty="0">
                <a:solidFill>
                  <a:schemeClr val="tx1"/>
                </a:solidFill>
                <a:effectLst/>
                <a:latin typeface="+mn-lt"/>
                <a:ea typeface="+mn-ea"/>
                <a:cs typeface="+mn-cs"/>
              </a:rPr>
              <a:t>需要分成</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片 。 故第</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个分片的总长度字段为</a:t>
            </a:r>
            <a:r>
              <a:rPr lang="en-US" altLang="zh-CN" sz="1200" b="0" i="0" kern="1200" dirty="0">
                <a:solidFill>
                  <a:schemeClr val="tx1"/>
                </a:solidFill>
                <a:effectLst/>
                <a:latin typeface="+mn-lt"/>
                <a:ea typeface="+mn-ea"/>
                <a:cs typeface="+mn-cs"/>
              </a:rPr>
              <a:t>796, M</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（表示还 有后续的分片 ）。</a:t>
            </a:r>
          </a:p>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indent="0" algn="just">
              <a:buNone/>
            </a:pPr>
            <a:r>
              <a:rPr lang="en-US" altLang="zh-CN" kern="100" dirty="0">
                <a:solidFill>
                  <a:schemeClr val="accent1">
                    <a:lumMod val="50000"/>
                  </a:schemeClr>
                </a:solidFill>
                <a:effectLst/>
                <a:latin typeface="微软雅黑" charset="0"/>
                <a:ea typeface="微软雅黑" charset="0"/>
                <a:cs typeface="微软雅黑" charset="0"/>
                <a:sym typeface="+mn-ea"/>
              </a:rPr>
              <a:t>B。</a:t>
            </a:r>
            <a:endParaRPr lang="en-US" altLang="zh-CN" kern="100" dirty="0">
              <a:solidFill>
                <a:schemeClr val="accent1">
                  <a:lumMod val="50000"/>
                </a:schemeClr>
              </a:solidFill>
              <a:effectLst/>
              <a:latin typeface="微软雅黑" charset="0"/>
              <a:ea typeface="微软雅黑" charset="0"/>
              <a:cs typeface="微软雅黑" charset="0"/>
            </a:endParaRPr>
          </a:p>
          <a:p>
            <a:pPr marL="0" lvl="1" indent="0" algn="just">
              <a:buNone/>
            </a:pPr>
            <a:r>
              <a:rPr lang="en-US" altLang="zh-CN" kern="100" dirty="0">
                <a:solidFill>
                  <a:schemeClr val="accent1">
                    <a:lumMod val="50000"/>
                  </a:schemeClr>
                </a:solidFill>
                <a:effectLst/>
                <a:latin typeface="微软雅黑" charset="0"/>
                <a:ea typeface="微软雅黑" charset="0"/>
                <a:cs typeface="微软雅黑" charset="0"/>
                <a:sym typeface="+mn-ea"/>
              </a:rPr>
              <a:t>【解析】在 OSI 参考模型中，数据链路层、 网络层、 传输层都具有流量控制功能，数据链路层是相邻结点之间的流量控制，网络层是整个网络中的流量控制，传输层是端到端的流量控制。</a:t>
            </a:r>
            <a:endParaRPr lang="en-US" altLang="zh-CN" kern="100" dirty="0">
              <a:solidFill>
                <a:schemeClr val="accent1">
                  <a:lumMod val="50000"/>
                </a:schemeClr>
              </a:solidFill>
              <a:effectLst/>
              <a:latin typeface="微软雅黑" charset="0"/>
              <a:ea typeface="微软雅黑" charset="0"/>
              <a:cs typeface="微软雅黑" charset="0"/>
            </a:endParaRPr>
          </a:p>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indent="0" algn="just">
              <a:buNone/>
            </a:pPr>
            <a:r>
              <a:rPr lang="en-US" altLang="zh-CN" kern="100" dirty="0">
                <a:solidFill>
                  <a:schemeClr val="accent1">
                    <a:lumMod val="50000"/>
                  </a:schemeClr>
                </a:solidFill>
                <a:effectLst/>
                <a:latin typeface="微软雅黑" charset="0"/>
                <a:ea typeface="微软雅黑" charset="0"/>
                <a:cs typeface="微软雅黑" charset="0"/>
                <a:sym typeface="+mn-ea"/>
              </a:rPr>
              <a:t>B。</a:t>
            </a:r>
            <a:endParaRPr lang="en-US" altLang="zh-CN" kern="100" dirty="0">
              <a:solidFill>
                <a:schemeClr val="accent1">
                  <a:lumMod val="50000"/>
                </a:schemeClr>
              </a:solidFill>
              <a:effectLst/>
              <a:latin typeface="微软雅黑" charset="0"/>
              <a:ea typeface="微软雅黑" charset="0"/>
              <a:cs typeface="微软雅黑" charset="0"/>
            </a:endParaRPr>
          </a:p>
          <a:p>
            <a:pPr marL="0" lvl="1" indent="0" algn="just">
              <a:buNone/>
            </a:pPr>
            <a:r>
              <a:rPr lang="en-US" altLang="zh-CN" kern="100" dirty="0">
                <a:solidFill>
                  <a:schemeClr val="accent1">
                    <a:lumMod val="50000"/>
                  </a:schemeClr>
                </a:solidFill>
                <a:effectLst/>
                <a:latin typeface="微软雅黑" charset="0"/>
                <a:ea typeface="微软雅黑" charset="0"/>
                <a:cs typeface="微软雅黑" charset="0"/>
                <a:sym typeface="+mn-ea"/>
              </a:rPr>
              <a:t>【解析】在 OSI 参考模型中，数据链路层、 网络层、 传输层都具有流量控制功能，数据链路层是相邻结点之间的流量控制，网络层是整个网络中的流量控制，传输层是端到端的流量控制。</a:t>
            </a:r>
            <a:endParaRPr lang="en-US" altLang="zh-CN" kern="100" dirty="0">
              <a:solidFill>
                <a:schemeClr val="accent1">
                  <a:lumMod val="50000"/>
                </a:schemeClr>
              </a:solidFill>
              <a:effectLst/>
              <a:latin typeface="微软雅黑" charset="0"/>
              <a:ea typeface="微软雅黑" charset="0"/>
              <a:cs typeface="微软雅黑" charset="0"/>
            </a:endParaRPr>
          </a:p>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lvl="1" indent="0" algn="just">
              <a:buNone/>
            </a:pPr>
            <a:r>
              <a:rPr lang="en-US" altLang="zh-CN" kern="100" dirty="0">
                <a:solidFill>
                  <a:schemeClr val="accent1">
                    <a:lumMod val="50000"/>
                  </a:schemeClr>
                </a:solidFill>
                <a:effectLst/>
                <a:latin typeface="微软雅黑" charset="0"/>
                <a:ea typeface="微软雅黑" charset="0"/>
                <a:cs typeface="微软雅黑" charset="0"/>
                <a:sym typeface="+mn-ea"/>
              </a:rPr>
              <a:t>B。</a:t>
            </a:r>
            <a:endParaRPr lang="en-US" altLang="zh-CN" kern="100" dirty="0">
              <a:solidFill>
                <a:schemeClr val="accent1">
                  <a:lumMod val="50000"/>
                </a:schemeClr>
              </a:solidFill>
              <a:effectLst/>
              <a:latin typeface="微软雅黑" charset="0"/>
              <a:ea typeface="微软雅黑" charset="0"/>
              <a:cs typeface="微软雅黑" charset="0"/>
            </a:endParaRPr>
          </a:p>
          <a:p>
            <a:pPr marL="0" lvl="1" indent="0" algn="just">
              <a:buNone/>
            </a:pPr>
            <a:r>
              <a:rPr lang="en-US" altLang="zh-CN" kern="100" dirty="0">
                <a:solidFill>
                  <a:schemeClr val="accent1">
                    <a:lumMod val="50000"/>
                  </a:schemeClr>
                </a:solidFill>
                <a:effectLst/>
                <a:latin typeface="微软雅黑" charset="0"/>
                <a:ea typeface="微软雅黑" charset="0"/>
                <a:cs typeface="微软雅黑" charset="0"/>
                <a:sym typeface="+mn-ea"/>
              </a:rPr>
              <a:t>【解析】在 OSI 参考模型中，数据链路层、 网络层、 传输层都具有流量控制功能，数据链路层是相邻结点之间的流量控制，网络层是整个网络中的流量控制，传输层是端到端的流量控制。</a:t>
            </a:r>
            <a:endParaRPr lang="en-US" altLang="zh-CN" kern="100" dirty="0">
              <a:solidFill>
                <a:schemeClr val="accent1">
                  <a:lumMod val="50000"/>
                </a:schemeClr>
              </a:solidFill>
              <a:effectLst/>
              <a:latin typeface="微软雅黑" charset="0"/>
              <a:ea typeface="微软雅黑" charset="0"/>
              <a:cs typeface="微软雅黑" charset="0"/>
            </a:endParaRPr>
          </a:p>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链路层</a:t>
            </a:r>
            <a:r>
              <a:rPr lang="en-US" altLang="zh-CN" sz="1200" b="0" i="0" kern="1200" dirty="0">
                <a:solidFill>
                  <a:schemeClr val="tx1"/>
                </a:solidFill>
                <a:effectLst/>
                <a:latin typeface="+mn-lt"/>
                <a:ea typeface="+mn-ea"/>
                <a:cs typeface="+mn-cs"/>
              </a:rPr>
              <a:t>MTU= 800B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分组首部 长</a:t>
            </a:r>
            <a:r>
              <a:rPr lang="en-US" altLang="zh-CN" sz="1200" b="0" i="0" kern="1200" dirty="0">
                <a:solidFill>
                  <a:schemeClr val="tx1"/>
                </a:solidFill>
                <a:effectLst/>
                <a:latin typeface="+mn-lt"/>
                <a:ea typeface="+mn-ea"/>
                <a:cs typeface="+mn-cs"/>
              </a:rPr>
              <a:t>20B</a:t>
            </a:r>
            <a:r>
              <a:rPr lang="zh-CN" altLang="en-US" sz="1200" b="0" i="0" kern="1200" dirty="0">
                <a:solidFill>
                  <a:schemeClr val="tx1"/>
                </a:solidFill>
                <a:effectLst/>
                <a:latin typeface="+mn-lt"/>
                <a:ea typeface="+mn-ea"/>
                <a:cs typeface="+mn-cs"/>
              </a:rPr>
              <a:t>。 片偏移以</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 字节为偏移单位， 因此 除最后一个分片， 其他每个分片的数据部分长度都是</a:t>
            </a:r>
            <a:r>
              <a:rPr lang="en-US" altLang="zh-CN" sz="1200" b="0" i="0" kern="1200" dirty="0">
                <a:solidFill>
                  <a:schemeClr val="tx1"/>
                </a:solidFill>
                <a:effectLst/>
                <a:latin typeface="+mn-lt"/>
                <a:ea typeface="+mn-ea"/>
                <a:cs typeface="+mn-cs"/>
              </a:rPr>
              <a:t>8B</a:t>
            </a:r>
            <a:r>
              <a:rPr lang="zh-CN" altLang="en-US" sz="1200" b="0" i="0" kern="1200" dirty="0">
                <a:solidFill>
                  <a:schemeClr val="tx1"/>
                </a:solidFill>
                <a:effectLst/>
                <a:latin typeface="+mn-lt"/>
                <a:ea typeface="+mn-ea"/>
                <a:cs typeface="+mn-cs"/>
              </a:rPr>
              <a:t>的整数倍。 所以， 最大</a:t>
            </a:r>
            <a:r>
              <a:rPr lang="en-US" altLang="zh-CN" sz="1200" b="0" i="0" kern="1200" dirty="0">
                <a:solidFill>
                  <a:schemeClr val="tx1"/>
                </a:solidFill>
                <a:effectLst/>
                <a:latin typeface="+mn-lt"/>
                <a:ea typeface="+mn-ea"/>
                <a:cs typeface="+mn-cs"/>
              </a:rPr>
              <a:t>1P</a:t>
            </a:r>
            <a:r>
              <a:rPr lang="zh-CN" altLang="en-US" sz="1200" b="0" i="0" kern="1200" dirty="0">
                <a:solidFill>
                  <a:schemeClr val="tx1"/>
                </a:solidFill>
                <a:effectLst/>
                <a:latin typeface="+mn-lt"/>
                <a:ea typeface="+mn-ea"/>
                <a:cs typeface="+mn-cs"/>
              </a:rPr>
              <a:t>分片的数 据部分长度为</a:t>
            </a:r>
            <a:r>
              <a:rPr lang="en-US" altLang="zh-CN" sz="1200" b="0" i="0" kern="1200" dirty="0">
                <a:solidFill>
                  <a:schemeClr val="tx1"/>
                </a:solidFill>
                <a:effectLst/>
                <a:latin typeface="+mn-lt"/>
                <a:ea typeface="+mn-ea"/>
                <a:cs typeface="+mn-cs"/>
              </a:rPr>
              <a:t>776B</a:t>
            </a:r>
            <a:r>
              <a:rPr lang="zh-CN" altLang="en-US" sz="1200" b="0" i="0" kern="1200" dirty="0">
                <a:solidFill>
                  <a:schemeClr val="tx1"/>
                </a:solidFill>
                <a:effectLst/>
                <a:latin typeface="+mn-lt"/>
                <a:ea typeface="+mn-ea"/>
                <a:cs typeface="+mn-cs"/>
              </a:rPr>
              <a:t>。总长度</a:t>
            </a:r>
            <a:r>
              <a:rPr lang="en-US" altLang="zh-CN" sz="1200" b="0" i="0" kern="1200" dirty="0">
                <a:solidFill>
                  <a:schemeClr val="tx1"/>
                </a:solidFill>
                <a:effectLst/>
                <a:latin typeface="+mn-lt"/>
                <a:ea typeface="+mn-ea"/>
                <a:cs typeface="+mn-cs"/>
              </a:rPr>
              <a:t>1580B</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数据报中，数据部分占</a:t>
            </a:r>
            <a:r>
              <a:rPr lang="en-US" altLang="zh-CN" sz="1200" b="0" i="0" kern="1200" dirty="0">
                <a:solidFill>
                  <a:schemeClr val="tx1"/>
                </a:solidFill>
                <a:effectLst/>
                <a:latin typeface="+mn-lt"/>
                <a:ea typeface="+mn-ea"/>
                <a:cs typeface="+mn-cs"/>
              </a:rPr>
              <a:t>1560B,1560B/776B=2.01…, </a:t>
            </a:r>
            <a:r>
              <a:rPr lang="zh-CN" altLang="en-US" sz="1200" b="0" i="0" kern="1200" dirty="0">
                <a:solidFill>
                  <a:schemeClr val="tx1"/>
                </a:solidFill>
                <a:effectLst/>
                <a:latin typeface="+mn-lt"/>
                <a:ea typeface="+mn-ea"/>
                <a:cs typeface="+mn-cs"/>
              </a:rPr>
              <a:t>需要分成</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片 。 故第</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个分片的总长度字段为</a:t>
            </a:r>
            <a:r>
              <a:rPr lang="en-US" altLang="zh-CN" sz="1200" b="0" i="0" kern="1200" dirty="0">
                <a:solidFill>
                  <a:schemeClr val="tx1"/>
                </a:solidFill>
                <a:effectLst/>
                <a:latin typeface="+mn-lt"/>
                <a:ea typeface="+mn-ea"/>
                <a:cs typeface="+mn-cs"/>
              </a:rPr>
              <a:t>796, M</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（表示还 有后续的分片 ）。</a:t>
            </a: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】C</a:t>
            </a:r>
          </a:p>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链路层</a:t>
            </a:r>
            <a:r>
              <a:rPr lang="en-US" altLang="zh-CN" sz="1200" b="0" i="0" kern="1200" dirty="0">
                <a:solidFill>
                  <a:schemeClr val="tx1"/>
                </a:solidFill>
                <a:effectLst/>
                <a:latin typeface="+mn-lt"/>
                <a:ea typeface="+mn-ea"/>
                <a:cs typeface="+mn-cs"/>
              </a:rPr>
              <a:t>MTU= 800B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分组首部 长</a:t>
            </a:r>
            <a:r>
              <a:rPr lang="en-US" altLang="zh-CN" sz="1200" b="0" i="0" kern="1200" dirty="0">
                <a:solidFill>
                  <a:schemeClr val="tx1"/>
                </a:solidFill>
                <a:effectLst/>
                <a:latin typeface="+mn-lt"/>
                <a:ea typeface="+mn-ea"/>
                <a:cs typeface="+mn-cs"/>
              </a:rPr>
              <a:t>20B</a:t>
            </a:r>
            <a:r>
              <a:rPr lang="zh-CN" altLang="en-US" sz="1200" b="0" i="0" kern="1200" dirty="0">
                <a:solidFill>
                  <a:schemeClr val="tx1"/>
                </a:solidFill>
                <a:effectLst/>
                <a:latin typeface="+mn-lt"/>
                <a:ea typeface="+mn-ea"/>
                <a:cs typeface="+mn-cs"/>
              </a:rPr>
              <a:t>。 片偏移以</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 字节为偏移单位， 因此 除最后一个分片， 其他每个分片的数据部分长度都是</a:t>
            </a:r>
            <a:r>
              <a:rPr lang="en-US" altLang="zh-CN" sz="1200" b="0" i="0" kern="1200" dirty="0">
                <a:solidFill>
                  <a:schemeClr val="tx1"/>
                </a:solidFill>
                <a:effectLst/>
                <a:latin typeface="+mn-lt"/>
                <a:ea typeface="+mn-ea"/>
                <a:cs typeface="+mn-cs"/>
              </a:rPr>
              <a:t>8B</a:t>
            </a:r>
            <a:r>
              <a:rPr lang="zh-CN" altLang="en-US" sz="1200" b="0" i="0" kern="1200" dirty="0">
                <a:solidFill>
                  <a:schemeClr val="tx1"/>
                </a:solidFill>
                <a:effectLst/>
                <a:latin typeface="+mn-lt"/>
                <a:ea typeface="+mn-ea"/>
                <a:cs typeface="+mn-cs"/>
              </a:rPr>
              <a:t>的整数倍。 所以， 最大</a:t>
            </a:r>
            <a:r>
              <a:rPr lang="en-US" altLang="zh-CN" sz="1200" b="0" i="0" kern="1200" dirty="0">
                <a:solidFill>
                  <a:schemeClr val="tx1"/>
                </a:solidFill>
                <a:effectLst/>
                <a:latin typeface="+mn-lt"/>
                <a:ea typeface="+mn-ea"/>
                <a:cs typeface="+mn-cs"/>
              </a:rPr>
              <a:t>1P</a:t>
            </a:r>
            <a:r>
              <a:rPr lang="zh-CN" altLang="en-US" sz="1200" b="0" i="0" kern="1200" dirty="0">
                <a:solidFill>
                  <a:schemeClr val="tx1"/>
                </a:solidFill>
                <a:effectLst/>
                <a:latin typeface="+mn-lt"/>
                <a:ea typeface="+mn-ea"/>
                <a:cs typeface="+mn-cs"/>
              </a:rPr>
              <a:t>分片的数 据部分长度为</a:t>
            </a:r>
            <a:r>
              <a:rPr lang="en-US" altLang="zh-CN" sz="1200" b="0" i="0" kern="1200" dirty="0">
                <a:solidFill>
                  <a:schemeClr val="tx1"/>
                </a:solidFill>
                <a:effectLst/>
                <a:latin typeface="+mn-lt"/>
                <a:ea typeface="+mn-ea"/>
                <a:cs typeface="+mn-cs"/>
              </a:rPr>
              <a:t>776B</a:t>
            </a:r>
            <a:r>
              <a:rPr lang="zh-CN" altLang="en-US" sz="1200" b="0" i="0" kern="1200" dirty="0">
                <a:solidFill>
                  <a:schemeClr val="tx1"/>
                </a:solidFill>
                <a:effectLst/>
                <a:latin typeface="+mn-lt"/>
                <a:ea typeface="+mn-ea"/>
                <a:cs typeface="+mn-cs"/>
              </a:rPr>
              <a:t>。总长度</a:t>
            </a:r>
            <a:r>
              <a:rPr lang="en-US" altLang="zh-CN" sz="1200" b="0" i="0" kern="1200" dirty="0">
                <a:solidFill>
                  <a:schemeClr val="tx1"/>
                </a:solidFill>
                <a:effectLst/>
                <a:latin typeface="+mn-lt"/>
                <a:ea typeface="+mn-ea"/>
                <a:cs typeface="+mn-cs"/>
              </a:rPr>
              <a:t>1580B</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数据报中，数据部分占</a:t>
            </a:r>
            <a:r>
              <a:rPr lang="en-US" altLang="zh-CN" sz="1200" b="0" i="0" kern="1200" dirty="0">
                <a:solidFill>
                  <a:schemeClr val="tx1"/>
                </a:solidFill>
                <a:effectLst/>
                <a:latin typeface="+mn-lt"/>
                <a:ea typeface="+mn-ea"/>
                <a:cs typeface="+mn-cs"/>
              </a:rPr>
              <a:t>1560B,1560B/776B=2.01…, </a:t>
            </a:r>
            <a:r>
              <a:rPr lang="zh-CN" altLang="en-US" sz="1200" b="0" i="0" kern="1200" dirty="0">
                <a:solidFill>
                  <a:schemeClr val="tx1"/>
                </a:solidFill>
                <a:effectLst/>
                <a:latin typeface="+mn-lt"/>
                <a:ea typeface="+mn-ea"/>
                <a:cs typeface="+mn-cs"/>
              </a:rPr>
              <a:t>需要分成</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片 。 故第</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个分片的总长度字段为</a:t>
            </a:r>
            <a:r>
              <a:rPr lang="en-US" altLang="zh-CN" sz="1200" b="0" i="0" kern="1200" dirty="0">
                <a:solidFill>
                  <a:schemeClr val="tx1"/>
                </a:solidFill>
                <a:effectLst/>
                <a:latin typeface="+mn-lt"/>
                <a:ea typeface="+mn-ea"/>
                <a:cs typeface="+mn-cs"/>
              </a:rPr>
              <a:t>796, M</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（表示还 有后续的分片 ）。</a:t>
            </a:r>
          </a:p>
          <a:p>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根据距离向量路由算法，</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收到相邻路由器的距离向量后， 更新 它的路由表： ①当原路由表中没有目的网络时， 把该项目添加到路由表中 。 ②发来的路由信息中有一条到达某个 目的网络的路由， 该路由与当前使用的路由相比， 有较 短的距离， 就用经过 发送路由信息的结点的新 路由替换。 分析题意可知，</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与邻居路由器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之间的直接链路距离分别是 </a:t>
            </a:r>
            <a:r>
              <a:rPr lang="en-US" altLang="zh-CN" sz="1200" b="0" i="0" kern="1200" dirty="0">
                <a:solidFill>
                  <a:schemeClr val="tx1"/>
                </a:solidFill>
                <a:effectLst/>
                <a:latin typeface="+mn-lt"/>
                <a:ea typeface="+mn-ea"/>
                <a:cs typeface="+mn-cs"/>
              </a:rPr>
              <a:t>8,10,12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。到达 </a:t>
            </a:r>
            <a:r>
              <a:rPr lang="en-US" altLang="zh-CN" sz="1200" b="0" i="0" kern="1200" dirty="0">
                <a:solidFill>
                  <a:schemeClr val="tx1"/>
                </a:solidFill>
                <a:effectLst/>
                <a:latin typeface="+mn-lt"/>
                <a:ea typeface="+mn-ea"/>
                <a:cs typeface="+mn-cs"/>
              </a:rPr>
              <a:t>Net1~Net4 </a:t>
            </a:r>
            <a:r>
              <a:rPr lang="zh-CN" altLang="en-US" sz="1200" b="0" i="0" kern="1200" dirty="0">
                <a:solidFill>
                  <a:schemeClr val="tx1"/>
                </a:solidFill>
                <a:effectLst/>
                <a:latin typeface="+mn-lt"/>
                <a:ea typeface="+mn-ea"/>
                <a:cs typeface="+mn-cs"/>
              </a:rPr>
              <a:t>没有直接链路，需要通过邻居路由器。从上述算法可知，</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到达目的网络一定是经过 </a:t>
            </a:r>
            <a:r>
              <a:rPr lang="en-US" altLang="zh-CN" sz="1200" b="0" i="0" kern="1200" dirty="0">
                <a:solidFill>
                  <a:schemeClr val="tx1"/>
                </a:solidFill>
                <a:effectLst/>
                <a:latin typeface="+mn-lt"/>
                <a:ea typeface="+mn-ea"/>
                <a:cs typeface="+mn-cs"/>
              </a:rPr>
              <a:t>A,B,C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中距离最小的。根据题中所给的距离信息，计算 </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经邻居路由器到达目的网络 </a:t>
            </a:r>
            <a:r>
              <a:rPr lang="en-US" altLang="zh-CN" sz="1200" b="0" i="0" kern="1200" dirty="0">
                <a:solidFill>
                  <a:schemeClr val="tx1"/>
                </a:solidFill>
                <a:effectLst/>
                <a:latin typeface="+mn-lt"/>
                <a:ea typeface="+mn-ea"/>
                <a:cs typeface="+mn-cs"/>
              </a:rPr>
              <a:t>Net1~Net4 </a:t>
            </a:r>
            <a:r>
              <a:rPr lang="zh-CN" altLang="en-US" sz="1200" b="0" i="0" kern="1200" dirty="0">
                <a:solidFill>
                  <a:schemeClr val="tx1"/>
                </a:solidFill>
                <a:effectLst/>
                <a:latin typeface="+mn-lt"/>
                <a:ea typeface="+mn-ea"/>
                <a:cs typeface="+mn-cs"/>
              </a:rPr>
              <a:t>的距离，如下表所示，选择到达每个目的网络距离的最短值。 </a:t>
            </a:r>
          </a:p>
          <a:p>
            <a:r>
              <a:rPr lang="zh-CN" altLang="en-US" sz="1200" b="0" i="0" kern="1200" dirty="0">
                <a:solidFill>
                  <a:schemeClr val="tx1"/>
                </a:solidFill>
                <a:effectLst/>
                <a:latin typeface="+mn-lt"/>
                <a:ea typeface="+mn-ea"/>
                <a:cs typeface="+mn-cs"/>
              </a:rPr>
              <a:t>所以距离分别是 </a:t>
            </a:r>
            <a:r>
              <a:rPr lang="en-US" altLang="zh-CN" sz="1200" b="0" i="0" kern="1200" dirty="0">
                <a:solidFill>
                  <a:schemeClr val="tx1"/>
                </a:solidFill>
                <a:effectLst/>
                <a:latin typeface="+mn-lt"/>
                <a:ea typeface="+mn-ea"/>
                <a:cs typeface="+mn-cs"/>
              </a:rPr>
              <a:t>9,20,28,20</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根据距离向量路由算法，</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收到相邻路由器的距离向量后， 更新 它的路由表： ①当原路由表中没有目的网络时， 把该项目添加到路由表中 。 ②发来的路由信息中有一条到达某个 目的网络的路由， 该路由与当前使用的路由相比， 有较 短的距离， 就用经过 发送路由信息的结点的新 路由替换。 分析题意可知，</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与邻居路由器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之间的直接链路距离分别是 </a:t>
            </a:r>
            <a:r>
              <a:rPr lang="en-US" altLang="zh-CN" sz="1200" b="0" i="0" kern="1200" dirty="0">
                <a:solidFill>
                  <a:schemeClr val="tx1"/>
                </a:solidFill>
                <a:effectLst/>
                <a:latin typeface="+mn-lt"/>
                <a:ea typeface="+mn-ea"/>
                <a:cs typeface="+mn-cs"/>
              </a:rPr>
              <a:t>8,10,12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。到达 </a:t>
            </a:r>
            <a:r>
              <a:rPr lang="en-US" altLang="zh-CN" sz="1200" b="0" i="0" kern="1200" dirty="0">
                <a:solidFill>
                  <a:schemeClr val="tx1"/>
                </a:solidFill>
                <a:effectLst/>
                <a:latin typeface="+mn-lt"/>
                <a:ea typeface="+mn-ea"/>
                <a:cs typeface="+mn-cs"/>
              </a:rPr>
              <a:t>Net1~Net4 </a:t>
            </a:r>
            <a:r>
              <a:rPr lang="zh-CN" altLang="en-US" sz="1200" b="0" i="0" kern="1200" dirty="0">
                <a:solidFill>
                  <a:schemeClr val="tx1"/>
                </a:solidFill>
                <a:effectLst/>
                <a:latin typeface="+mn-lt"/>
                <a:ea typeface="+mn-ea"/>
                <a:cs typeface="+mn-cs"/>
              </a:rPr>
              <a:t>没有直接链路，需要通过邻居路由器。从上述算法可知，</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到达目的网络一定是经过 </a:t>
            </a:r>
            <a:r>
              <a:rPr lang="en-US" altLang="zh-CN" sz="1200" b="0" i="0" kern="1200" dirty="0">
                <a:solidFill>
                  <a:schemeClr val="tx1"/>
                </a:solidFill>
                <a:effectLst/>
                <a:latin typeface="+mn-lt"/>
                <a:ea typeface="+mn-ea"/>
                <a:cs typeface="+mn-cs"/>
              </a:rPr>
              <a:t>A,B,C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中距离最小的。根据题中所给的距离信息，计算 </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经邻居路由器到达目的网络 </a:t>
            </a:r>
            <a:r>
              <a:rPr lang="en-US" altLang="zh-CN" sz="1200" b="0" i="0" kern="1200" dirty="0">
                <a:solidFill>
                  <a:schemeClr val="tx1"/>
                </a:solidFill>
                <a:effectLst/>
                <a:latin typeface="+mn-lt"/>
                <a:ea typeface="+mn-ea"/>
                <a:cs typeface="+mn-cs"/>
              </a:rPr>
              <a:t>Net1~Net4 </a:t>
            </a:r>
            <a:r>
              <a:rPr lang="zh-CN" altLang="en-US" sz="1200" b="0" i="0" kern="1200" dirty="0">
                <a:solidFill>
                  <a:schemeClr val="tx1"/>
                </a:solidFill>
                <a:effectLst/>
                <a:latin typeface="+mn-lt"/>
                <a:ea typeface="+mn-ea"/>
                <a:cs typeface="+mn-cs"/>
              </a:rPr>
              <a:t>的距离，如下表所示，选择到达每个目的网络距离的最短值。 </a:t>
            </a:r>
          </a:p>
          <a:p>
            <a:r>
              <a:rPr lang="zh-CN" altLang="en-US" sz="1200" b="0" i="0" kern="1200" dirty="0">
                <a:solidFill>
                  <a:schemeClr val="tx1"/>
                </a:solidFill>
                <a:effectLst/>
                <a:latin typeface="+mn-lt"/>
                <a:ea typeface="+mn-ea"/>
                <a:cs typeface="+mn-cs"/>
              </a:rPr>
              <a:t>所以距离分别是 </a:t>
            </a:r>
            <a:r>
              <a:rPr lang="en-US" altLang="zh-CN" sz="1200" b="0" i="0" kern="1200" dirty="0">
                <a:solidFill>
                  <a:schemeClr val="tx1"/>
                </a:solidFill>
                <a:effectLst/>
                <a:latin typeface="+mn-lt"/>
                <a:ea typeface="+mn-ea"/>
                <a:cs typeface="+mn-cs"/>
              </a:rPr>
              <a:t>9,20,28,20</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根据距离向量路由算法，</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收到相邻路由器的距离向量后， 更新 它的路由表： ①当原路由表中没有目的网络时， 把该项目添加到路由表中 。 ②发来的路由信息中有一条到达某个 目的网络的路由， 该路由与当前使用的路由相比， 有较 短的距离， 就用经过 发送路由信息的结点的新 路由替换。 分析题意可知，</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与邻居路由器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之间的直接链路距离分别是 </a:t>
            </a:r>
            <a:r>
              <a:rPr lang="en-US" altLang="zh-CN" sz="1200" b="0" i="0" kern="1200" dirty="0">
                <a:solidFill>
                  <a:schemeClr val="tx1"/>
                </a:solidFill>
                <a:effectLst/>
                <a:latin typeface="+mn-lt"/>
                <a:ea typeface="+mn-ea"/>
                <a:cs typeface="+mn-cs"/>
              </a:rPr>
              <a:t>8,10,12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。到达 </a:t>
            </a:r>
            <a:r>
              <a:rPr lang="en-US" altLang="zh-CN" sz="1200" b="0" i="0" kern="1200" dirty="0">
                <a:solidFill>
                  <a:schemeClr val="tx1"/>
                </a:solidFill>
                <a:effectLst/>
                <a:latin typeface="+mn-lt"/>
                <a:ea typeface="+mn-ea"/>
                <a:cs typeface="+mn-cs"/>
              </a:rPr>
              <a:t>Net1~Net4 </a:t>
            </a:r>
            <a:r>
              <a:rPr lang="zh-CN" altLang="en-US" sz="1200" b="0" i="0" kern="1200" dirty="0">
                <a:solidFill>
                  <a:schemeClr val="tx1"/>
                </a:solidFill>
                <a:effectLst/>
                <a:latin typeface="+mn-lt"/>
                <a:ea typeface="+mn-ea"/>
                <a:cs typeface="+mn-cs"/>
              </a:rPr>
              <a:t>没有直接链路，需要通过邻居路由器。从上述算法可知，</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到达目的网络一定是经过 </a:t>
            </a:r>
            <a:r>
              <a:rPr lang="en-US" altLang="zh-CN" sz="1200" b="0" i="0" kern="1200" dirty="0">
                <a:solidFill>
                  <a:schemeClr val="tx1"/>
                </a:solidFill>
                <a:effectLst/>
                <a:latin typeface="+mn-lt"/>
                <a:ea typeface="+mn-ea"/>
                <a:cs typeface="+mn-cs"/>
              </a:rPr>
              <a:t>A,B,C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中距离最小的。根据题中所给的距离信息，计算 </a:t>
            </a:r>
            <a:r>
              <a:rPr lang="en-US" altLang="zh-CN" sz="1200" b="0" i="0" kern="1200" dirty="0">
                <a:solidFill>
                  <a:schemeClr val="tx1"/>
                </a:solidFill>
                <a:effectLst/>
                <a:latin typeface="+mn-lt"/>
                <a:ea typeface="+mn-ea"/>
                <a:cs typeface="+mn-cs"/>
              </a:rPr>
              <a:t>E </a:t>
            </a:r>
            <a:r>
              <a:rPr lang="zh-CN" altLang="en-US" sz="1200" b="0" i="0" kern="1200" dirty="0">
                <a:solidFill>
                  <a:schemeClr val="tx1"/>
                </a:solidFill>
                <a:effectLst/>
                <a:latin typeface="+mn-lt"/>
                <a:ea typeface="+mn-ea"/>
                <a:cs typeface="+mn-cs"/>
              </a:rPr>
              <a:t>经邻居路由器到达目的网络 </a:t>
            </a:r>
            <a:r>
              <a:rPr lang="en-US" altLang="zh-CN" sz="1200" b="0" i="0" kern="1200" dirty="0">
                <a:solidFill>
                  <a:schemeClr val="tx1"/>
                </a:solidFill>
                <a:effectLst/>
                <a:latin typeface="+mn-lt"/>
                <a:ea typeface="+mn-ea"/>
                <a:cs typeface="+mn-cs"/>
              </a:rPr>
              <a:t>Net1~Net4 </a:t>
            </a:r>
            <a:r>
              <a:rPr lang="zh-CN" altLang="en-US" sz="1200" b="0" i="0" kern="1200" dirty="0">
                <a:solidFill>
                  <a:schemeClr val="tx1"/>
                </a:solidFill>
                <a:effectLst/>
                <a:latin typeface="+mn-lt"/>
                <a:ea typeface="+mn-ea"/>
                <a:cs typeface="+mn-cs"/>
              </a:rPr>
              <a:t>的距离，如下表所示，选择到达每个目的网络距离的最短值。 </a:t>
            </a:r>
          </a:p>
          <a:p>
            <a:r>
              <a:rPr lang="zh-CN" altLang="en-US" sz="1200" b="0" i="0" kern="1200" dirty="0">
                <a:solidFill>
                  <a:schemeClr val="tx1"/>
                </a:solidFill>
                <a:effectLst/>
                <a:latin typeface="+mn-lt"/>
                <a:ea typeface="+mn-ea"/>
                <a:cs typeface="+mn-cs"/>
              </a:rPr>
              <a:t>所以距离分别是 </a:t>
            </a:r>
            <a:r>
              <a:rPr lang="en-US" altLang="zh-CN" sz="1200" b="0" i="0" kern="1200" dirty="0">
                <a:solidFill>
                  <a:schemeClr val="tx1"/>
                </a:solidFill>
                <a:effectLst/>
                <a:latin typeface="+mn-lt"/>
                <a:ea typeface="+mn-ea"/>
                <a:cs typeface="+mn-cs"/>
              </a:rPr>
              <a:t>9,20,28,20</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TCP </a:t>
            </a:r>
            <a:r>
              <a:rPr lang="zh-CN" altLang="en-US" sz="1200" b="0" i="0" kern="1200" dirty="0">
                <a:solidFill>
                  <a:schemeClr val="tx1"/>
                </a:solidFill>
                <a:effectLst/>
                <a:latin typeface="+mn-lt"/>
                <a:ea typeface="+mn-ea"/>
                <a:cs typeface="+mn-cs"/>
              </a:rPr>
              <a:t>连接释放的过程如下图所示。当客户机收到服务器发送的 </a:t>
            </a:r>
            <a:r>
              <a:rPr lang="en-US" altLang="zh-CN" sz="1200" b="0" i="0" kern="1200" dirty="0">
                <a:solidFill>
                  <a:schemeClr val="tx1"/>
                </a:solidFill>
                <a:effectLst/>
                <a:latin typeface="+mn-lt"/>
                <a:ea typeface="+mn-ea"/>
                <a:cs typeface="+mn-cs"/>
              </a:rPr>
              <a:t>FIN </a:t>
            </a:r>
            <a:r>
              <a:rPr lang="zh-CN" altLang="en-US" sz="1200" b="0" i="0" kern="1200" dirty="0">
                <a:solidFill>
                  <a:schemeClr val="tx1"/>
                </a:solidFill>
                <a:effectLst/>
                <a:latin typeface="+mn-lt"/>
                <a:ea typeface="+mn-ea"/>
                <a:cs typeface="+mn-cs"/>
              </a:rPr>
              <a:t>段并向服务 器发送 </a:t>
            </a:r>
            <a:r>
              <a:rPr lang="en-US" altLang="zh-CN" sz="1200" b="0" i="0" kern="1200" dirty="0">
                <a:solidFill>
                  <a:schemeClr val="tx1"/>
                </a:solidFill>
                <a:effectLst/>
                <a:latin typeface="+mn-lt"/>
                <a:ea typeface="+mn-ea"/>
                <a:cs typeface="+mn-cs"/>
              </a:rPr>
              <a:t>ACK </a:t>
            </a:r>
            <a:r>
              <a:rPr lang="zh-CN" altLang="en-US" sz="1200" b="0" i="0" kern="1200" dirty="0">
                <a:solidFill>
                  <a:schemeClr val="tx1"/>
                </a:solidFill>
                <a:effectLst/>
                <a:latin typeface="+mn-lt"/>
                <a:ea typeface="+mn-ea"/>
                <a:cs typeface="+mn-cs"/>
              </a:rPr>
              <a:t>段后，客户机的 </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状态变为 </a:t>
            </a:r>
            <a:r>
              <a:rPr lang="en-US" altLang="zh-CN" sz="1200" b="0" i="0" kern="1200" dirty="0">
                <a:solidFill>
                  <a:schemeClr val="tx1"/>
                </a:solidFill>
                <a:effectLst/>
                <a:latin typeface="+mn-lt"/>
                <a:ea typeface="+mn-ea"/>
                <a:cs typeface="+mn-cs"/>
              </a:rPr>
              <a:t>TIME_WAIT, </a:t>
            </a:r>
            <a:r>
              <a:rPr lang="zh-CN" altLang="en-US" sz="1200" b="0" i="0" kern="1200" dirty="0">
                <a:solidFill>
                  <a:schemeClr val="tx1"/>
                </a:solidFill>
                <a:effectLst/>
                <a:latin typeface="+mn-lt"/>
                <a:ea typeface="+mn-ea"/>
                <a:cs typeface="+mn-cs"/>
              </a:rPr>
              <a:t>此时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连接还未释放，必须经 过时间等待计时器设置的时间 </a:t>
            </a:r>
            <a:r>
              <a:rPr lang="en-US" altLang="zh-CN" sz="1200" b="0" i="0" kern="1200" dirty="0">
                <a:solidFill>
                  <a:schemeClr val="tx1"/>
                </a:solidFill>
                <a:effectLst/>
                <a:latin typeface="+mn-lt"/>
                <a:ea typeface="+mn-ea"/>
                <a:cs typeface="+mn-cs"/>
              </a:rPr>
              <a:t>2MSL </a:t>
            </a:r>
            <a:r>
              <a:rPr lang="zh-CN" altLang="en-US" sz="1200" b="0" i="0" kern="1200" dirty="0">
                <a:solidFill>
                  <a:schemeClr val="tx1"/>
                </a:solidFill>
                <a:effectLst/>
                <a:latin typeface="+mn-lt"/>
                <a:ea typeface="+mn-ea"/>
                <a:cs typeface="+mn-cs"/>
              </a:rPr>
              <a:t>（最长报文段寿命）后，客户机才进入 </a:t>
            </a:r>
            <a:r>
              <a:rPr lang="en-US" altLang="zh-CN" sz="1200" b="0" i="0" kern="1200" dirty="0">
                <a:solidFill>
                  <a:schemeClr val="tx1"/>
                </a:solidFill>
                <a:effectLst/>
                <a:latin typeface="+mn-lt"/>
                <a:ea typeface="+mn-ea"/>
                <a:cs typeface="+mn-cs"/>
              </a:rPr>
              <a:t>CLOSED </a:t>
            </a:r>
            <a:r>
              <a:rPr lang="zh-CN" altLang="en-US" sz="1200" b="0" i="0" kern="1200" dirty="0">
                <a:solidFill>
                  <a:schemeClr val="tx1"/>
                </a:solidFill>
                <a:effectLst/>
                <a:latin typeface="+mn-lt"/>
                <a:ea typeface="+mn-ea"/>
                <a:cs typeface="+mn-cs"/>
              </a:rPr>
              <a:t>（连接 关闭）状态。 </a:t>
            </a:r>
          </a:p>
          <a:p>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TCP </a:t>
            </a:r>
            <a:r>
              <a:rPr lang="zh-CN" altLang="en-US" sz="1200" b="0" i="0" kern="1200" dirty="0">
                <a:solidFill>
                  <a:schemeClr val="tx1"/>
                </a:solidFill>
                <a:effectLst/>
                <a:latin typeface="+mn-lt"/>
                <a:ea typeface="+mn-ea"/>
                <a:cs typeface="+mn-cs"/>
              </a:rPr>
              <a:t>连接释放的过程如下图所示。当客户机收到服务器发送的 </a:t>
            </a:r>
            <a:r>
              <a:rPr lang="en-US" altLang="zh-CN" sz="1200" b="0" i="0" kern="1200" dirty="0">
                <a:solidFill>
                  <a:schemeClr val="tx1"/>
                </a:solidFill>
                <a:effectLst/>
                <a:latin typeface="+mn-lt"/>
                <a:ea typeface="+mn-ea"/>
                <a:cs typeface="+mn-cs"/>
              </a:rPr>
              <a:t>FIN </a:t>
            </a:r>
            <a:r>
              <a:rPr lang="zh-CN" altLang="en-US" sz="1200" b="0" i="0" kern="1200" dirty="0">
                <a:solidFill>
                  <a:schemeClr val="tx1"/>
                </a:solidFill>
                <a:effectLst/>
                <a:latin typeface="+mn-lt"/>
                <a:ea typeface="+mn-ea"/>
                <a:cs typeface="+mn-cs"/>
              </a:rPr>
              <a:t>段并向服务 器发送 </a:t>
            </a:r>
            <a:r>
              <a:rPr lang="en-US" altLang="zh-CN" sz="1200" b="0" i="0" kern="1200" dirty="0">
                <a:solidFill>
                  <a:schemeClr val="tx1"/>
                </a:solidFill>
                <a:effectLst/>
                <a:latin typeface="+mn-lt"/>
                <a:ea typeface="+mn-ea"/>
                <a:cs typeface="+mn-cs"/>
              </a:rPr>
              <a:t>ACK </a:t>
            </a:r>
            <a:r>
              <a:rPr lang="zh-CN" altLang="en-US" sz="1200" b="0" i="0" kern="1200" dirty="0">
                <a:solidFill>
                  <a:schemeClr val="tx1"/>
                </a:solidFill>
                <a:effectLst/>
                <a:latin typeface="+mn-lt"/>
                <a:ea typeface="+mn-ea"/>
                <a:cs typeface="+mn-cs"/>
              </a:rPr>
              <a:t>段后，客户机的 </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状态变为 </a:t>
            </a:r>
            <a:r>
              <a:rPr lang="en-US" altLang="zh-CN" sz="1200" b="0" i="0" kern="1200" dirty="0">
                <a:solidFill>
                  <a:schemeClr val="tx1"/>
                </a:solidFill>
                <a:effectLst/>
                <a:latin typeface="+mn-lt"/>
                <a:ea typeface="+mn-ea"/>
                <a:cs typeface="+mn-cs"/>
              </a:rPr>
              <a:t>TIME_WAIT, </a:t>
            </a:r>
            <a:r>
              <a:rPr lang="zh-CN" altLang="en-US" sz="1200" b="0" i="0" kern="1200" dirty="0">
                <a:solidFill>
                  <a:schemeClr val="tx1"/>
                </a:solidFill>
                <a:effectLst/>
                <a:latin typeface="+mn-lt"/>
                <a:ea typeface="+mn-ea"/>
                <a:cs typeface="+mn-cs"/>
              </a:rPr>
              <a:t>此时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连接还未释放，必须经 过时间等待计时器设置的时间 </a:t>
            </a:r>
            <a:r>
              <a:rPr lang="en-US" altLang="zh-CN" sz="1200" b="0" i="0" kern="1200" dirty="0">
                <a:solidFill>
                  <a:schemeClr val="tx1"/>
                </a:solidFill>
                <a:effectLst/>
                <a:latin typeface="+mn-lt"/>
                <a:ea typeface="+mn-ea"/>
                <a:cs typeface="+mn-cs"/>
              </a:rPr>
              <a:t>2MSL </a:t>
            </a:r>
            <a:r>
              <a:rPr lang="zh-CN" altLang="en-US" sz="1200" b="0" i="0" kern="1200" dirty="0">
                <a:solidFill>
                  <a:schemeClr val="tx1"/>
                </a:solidFill>
                <a:effectLst/>
                <a:latin typeface="+mn-lt"/>
                <a:ea typeface="+mn-ea"/>
                <a:cs typeface="+mn-cs"/>
              </a:rPr>
              <a:t>（最长报文段寿命）后，客户机才进入 </a:t>
            </a:r>
            <a:r>
              <a:rPr lang="en-US" altLang="zh-CN" sz="1200" b="0" i="0" kern="1200" dirty="0">
                <a:solidFill>
                  <a:schemeClr val="tx1"/>
                </a:solidFill>
                <a:effectLst/>
                <a:latin typeface="+mn-lt"/>
                <a:ea typeface="+mn-ea"/>
                <a:cs typeface="+mn-cs"/>
              </a:rPr>
              <a:t>CLOSED </a:t>
            </a:r>
            <a:r>
              <a:rPr lang="zh-CN" altLang="en-US" sz="1200" b="0" i="0" kern="1200" dirty="0">
                <a:solidFill>
                  <a:schemeClr val="tx1"/>
                </a:solidFill>
                <a:effectLst/>
                <a:latin typeface="+mn-lt"/>
                <a:ea typeface="+mn-ea"/>
                <a:cs typeface="+mn-cs"/>
              </a:rPr>
              <a:t>（连接 关闭）状态。 </a:t>
            </a:r>
          </a:p>
          <a:p>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应用层数据交给传输层时，放在报文段的数据部分。</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首部有 </a:t>
            </a:r>
            <a:r>
              <a:rPr lang="en-US" altLang="zh-CN" sz="1200" b="0" i="0" kern="1200" dirty="0">
                <a:solidFill>
                  <a:schemeClr val="tx1"/>
                </a:solidFill>
                <a:effectLst/>
                <a:latin typeface="+mn-lt"/>
                <a:ea typeface="+mn-ea"/>
                <a:cs typeface="+mn-cs"/>
              </a:rPr>
              <a:t>8B, TCP </a:t>
            </a:r>
            <a:r>
              <a:rPr lang="zh-CN" altLang="en-US" sz="1200" b="0" i="0" kern="1200" dirty="0">
                <a:solidFill>
                  <a:schemeClr val="tx1"/>
                </a:solidFill>
                <a:effectLst/>
                <a:latin typeface="+mn-lt"/>
                <a:ea typeface="+mn-ea"/>
                <a:cs typeface="+mn-cs"/>
              </a:rPr>
              <a:t>首部 最短有 </a:t>
            </a:r>
            <a:r>
              <a:rPr lang="en-US" altLang="zh-CN" sz="1200" b="0" i="0" kern="1200" dirty="0">
                <a:solidFill>
                  <a:schemeClr val="tx1"/>
                </a:solidFill>
                <a:effectLst/>
                <a:latin typeface="+mn-lt"/>
                <a:ea typeface="+mn-ea"/>
                <a:cs typeface="+mn-cs"/>
              </a:rPr>
              <a:t>20B</a:t>
            </a:r>
            <a:r>
              <a:rPr lang="zh-CN" altLang="en-US" sz="1200" b="0" i="0" kern="1200" dirty="0">
                <a:solidFill>
                  <a:schemeClr val="tx1"/>
                </a:solidFill>
                <a:effectLst/>
                <a:latin typeface="+mn-lt"/>
                <a:ea typeface="+mn-ea"/>
                <a:cs typeface="+mn-cs"/>
              </a:rPr>
              <a:t>。为了达到最大传输效率，通过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传输时，总长度为 </a:t>
            </a:r>
            <a:r>
              <a:rPr lang="en-US" altLang="zh-CN" sz="1200" b="0" i="0" kern="1200" dirty="0">
                <a:solidFill>
                  <a:schemeClr val="tx1"/>
                </a:solidFill>
                <a:effectLst/>
                <a:latin typeface="+mn-lt"/>
                <a:ea typeface="+mn-ea"/>
                <a:cs typeface="+mn-cs"/>
              </a:rPr>
              <a:t>20B, </a:t>
            </a:r>
            <a:r>
              <a:rPr lang="zh-CN" altLang="en-US" sz="1200" b="0" i="0" kern="1200" dirty="0">
                <a:solidFill>
                  <a:schemeClr val="tx1"/>
                </a:solidFill>
                <a:effectLst/>
                <a:latin typeface="+mn-lt"/>
                <a:ea typeface="+mn-ea"/>
                <a:cs typeface="+mn-cs"/>
              </a:rPr>
              <a:t>最大传输效率是 </a:t>
            </a:r>
            <a:r>
              <a:rPr lang="en-US" altLang="zh-CN" sz="1200" b="0" i="0" kern="1200" dirty="0">
                <a:solidFill>
                  <a:schemeClr val="tx1"/>
                </a:solidFill>
                <a:effectLst/>
                <a:latin typeface="+mn-lt"/>
                <a:ea typeface="+mn-ea"/>
                <a:cs typeface="+mn-cs"/>
              </a:rPr>
              <a:t>12B/20B = 60%</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传输时，总长度为 </a:t>
            </a:r>
            <a:r>
              <a:rPr lang="en-US" altLang="zh-CN" sz="1200" b="0" i="0" kern="1200" dirty="0">
                <a:solidFill>
                  <a:schemeClr val="tx1"/>
                </a:solidFill>
                <a:effectLst/>
                <a:latin typeface="+mn-lt"/>
                <a:ea typeface="+mn-ea"/>
                <a:cs typeface="+mn-cs"/>
              </a:rPr>
              <a:t>32B, </a:t>
            </a:r>
            <a:r>
              <a:rPr lang="zh-CN" altLang="en-US" sz="1200" b="0" i="0" kern="1200" dirty="0">
                <a:solidFill>
                  <a:schemeClr val="tx1"/>
                </a:solidFill>
                <a:effectLst/>
                <a:latin typeface="+mn-lt"/>
                <a:ea typeface="+mn-ea"/>
                <a:cs typeface="+mn-cs"/>
              </a:rPr>
              <a:t>最大传输效率是 </a:t>
            </a:r>
            <a:r>
              <a:rPr lang="en-US" altLang="zh-CN" sz="1200" b="0" i="0" kern="1200" dirty="0">
                <a:solidFill>
                  <a:schemeClr val="tx1"/>
                </a:solidFill>
                <a:effectLst/>
                <a:latin typeface="+mn-lt"/>
                <a:ea typeface="+mn-ea"/>
                <a:cs typeface="+mn-cs"/>
              </a:rPr>
              <a:t>12B/32B = 37.5%</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应用层数据交给传输层时，放在报文段的数据部分。</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首部有 </a:t>
            </a:r>
            <a:r>
              <a:rPr lang="en-US" altLang="zh-CN" sz="1200" b="0" i="0" kern="1200" dirty="0">
                <a:solidFill>
                  <a:schemeClr val="tx1"/>
                </a:solidFill>
                <a:effectLst/>
                <a:latin typeface="+mn-lt"/>
                <a:ea typeface="+mn-ea"/>
                <a:cs typeface="+mn-cs"/>
              </a:rPr>
              <a:t>8B, TCP </a:t>
            </a:r>
            <a:r>
              <a:rPr lang="zh-CN" altLang="en-US" sz="1200" b="0" i="0" kern="1200" dirty="0">
                <a:solidFill>
                  <a:schemeClr val="tx1"/>
                </a:solidFill>
                <a:effectLst/>
                <a:latin typeface="+mn-lt"/>
                <a:ea typeface="+mn-ea"/>
                <a:cs typeface="+mn-cs"/>
              </a:rPr>
              <a:t>首部 最短有 </a:t>
            </a:r>
            <a:r>
              <a:rPr lang="en-US" altLang="zh-CN" sz="1200" b="0" i="0" kern="1200" dirty="0">
                <a:solidFill>
                  <a:schemeClr val="tx1"/>
                </a:solidFill>
                <a:effectLst/>
                <a:latin typeface="+mn-lt"/>
                <a:ea typeface="+mn-ea"/>
                <a:cs typeface="+mn-cs"/>
              </a:rPr>
              <a:t>20B</a:t>
            </a:r>
            <a:r>
              <a:rPr lang="zh-CN" altLang="en-US" sz="1200" b="0" i="0" kern="1200" dirty="0">
                <a:solidFill>
                  <a:schemeClr val="tx1"/>
                </a:solidFill>
                <a:effectLst/>
                <a:latin typeface="+mn-lt"/>
                <a:ea typeface="+mn-ea"/>
                <a:cs typeface="+mn-cs"/>
              </a:rPr>
              <a:t>。为了达到最大传输效率，通过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传输时，总长度为 </a:t>
            </a:r>
            <a:r>
              <a:rPr lang="en-US" altLang="zh-CN" sz="1200" b="0" i="0" kern="1200" dirty="0">
                <a:solidFill>
                  <a:schemeClr val="tx1"/>
                </a:solidFill>
                <a:effectLst/>
                <a:latin typeface="+mn-lt"/>
                <a:ea typeface="+mn-ea"/>
                <a:cs typeface="+mn-cs"/>
              </a:rPr>
              <a:t>20B, </a:t>
            </a:r>
            <a:r>
              <a:rPr lang="zh-CN" altLang="en-US" sz="1200" b="0" i="0" kern="1200" dirty="0">
                <a:solidFill>
                  <a:schemeClr val="tx1"/>
                </a:solidFill>
                <a:effectLst/>
                <a:latin typeface="+mn-lt"/>
                <a:ea typeface="+mn-ea"/>
                <a:cs typeface="+mn-cs"/>
              </a:rPr>
              <a:t>最大传输效率是 </a:t>
            </a:r>
            <a:r>
              <a:rPr lang="en-US" altLang="zh-CN" sz="1200" b="0" i="0" kern="1200" dirty="0">
                <a:solidFill>
                  <a:schemeClr val="tx1"/>
                </a:solidFill>
                <a:effectLst/>
                <a:latin typeface="+mn-lt"/>
                <a:ea typeface="+mn-ea"/>
                <a:cs typeface="+mn-cs"/>
              </a:rPr>
              <a:t>12B/20B = 60%</a:t>
            </a:r>
            <a:r>
              <a:rPr lang="zh-CN" altLang="en-US" sz="1200" b="0" i="0" kern="1200" dirty="0">
                <a:solidFill>
                  <a:schemeClr val="tx1"/>
                </a:solidFill>
                <a:effectLst/>
                <a:latin typeface="+mn-lt"/>
                <a:ea typeface="+mn-ea"/>
                <a:cs typeface="+mn-cs"/>
              </a:rPr>
              <a:t>。通过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传输时，总长度为 </a:t>
            </a:r>
            <a:r>
              <a:rPr lang="en-US" altLang="zh-CN" sz="1200" b="0" i="0" kern="1200" dirty="0">
                <a:solidFill>
                  <a:schemeClr val="tx1"/>
                </a:solidFill>
                <a:effectLst/>
                <a:latin typeface="+mn-lt"/>
                <a:ea typeface="+mn-ea"/>
                <a:cs typeface="+mn-cs"/>
              </a:rPr>
              <a:t>32B, </a:t>
            </a:r>
            <a:r>
              <a:rPr lang="zh-CN" altLang="en-US" sz="1200" b="0" i="0" kern="1200" dirty="0">
                <a:solidFill>
                  <a:schemeClr val="tx1"/>
                </a:solidFill>
                <a:effectLst/>
                <a:latin typeface="+mn-lt"/>
                <a:ea typeface="+mn-ea"/>
                <a:cs typeface="+mn-cs"/>
              </a:rPr>
              <a:t>最大传输效率是 </a:t>
            </a:r>
            <a:r>
              <a:rPr lang="en-US" altLang="zh-CN" sz="1200" b="0" i="0" kern="1200" dirty="0">
                <a:solidFill>
                  <a:schemeClr val="tx1"/>
                </a:solidFill>
                <a:effectLst/>
                <a:latin typeface="+mn-lt"/>
                <a:ea typeface="+mn-ea"/>
                <a:cs typeface="+mn-cs"/>
              </a:rPr>
              <a:t>12B/32B = 37.5%</a:t>
            </a:r>
            <a:r>
              <a:rPr lang="zh-CN" altLang="en-US" sz="1200" b="0" i="0" kern="1200" dirty="0">
                <a:solidFill>
                  <a:schemeClr val="tx1"/>
                </a:solidFill>
                <a:effectLst/>
                <a:latin typeface="+mn-lt"/>
                <a:ea typeface="+mn-ea"/>
                <a:cs typeface="+mn-cs"/>
              </a:rPr>
              <a:t>。</a:t>
            </a:r>
          </a:p>
          <a:p>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依题意，甲发送完 </a:t>
            </a:r>
            <a:r>
              <a:rPr lang="en-US" altLang="zh-CN" sz="1200" b="0" i="0" kern="1200" dirty="0">
                <a:solidFill>
                  <a:schemeClr val="tx1"/>
                </a:solidFill>
                <a:effectLst/>
                <a:latin typeface="+mn-lt"/>
                <a:ea typeface="+mn-ea"/>
                <a:cs typeface="+mn-cs"/>
              </a:rPr>
              <a:t>200B </a:t>
            </a:r>
            <a:r>
              <a:rPr lang="zh-CN" altLang="en-US" sz="1200" b="0" i="0" kern="1200" dirty="0">
                <a:solidFill>
                  <a:schemeClr val="tx1"/>
                </a:solidFill>
                <a:effectLst/>
                <a:latin typeface="+mn-lt"/>
                <a:ea typeface="+mn-ea"/>
                <a:cs typeface="+mn-cs"/>
              </a:rPr>
              <a:t>报文后，继续发送的报文段中序号字段</a:t>
            </a:r>
            <a:r>
              <a:rPr lang="en-US" altLang="zh-CN" sz="1200" b="0" i="0" kern="1200" dirty="0">
                <a:solidFill>
                  <a:schemeClr val="tx1"/>
                </a:solidFill>
                <a:effectLst/>
                <a:latin typeface="+mn-lt"/>
                <a:ea typeface="+mn-ea"/>
                <a:cs typeface="+mn-cs"/>
              </a:rPr>
              <a:t>seq= 701</a:t>
            </a:r>
            <a:r>
              <a:rPr lang="zh-CN" altLang="en-US" sz="1200" b="0" i="0" kern="1200" dirty="0">
                <a:solidFill>
                  <a:schemeClr val="tx1"/>
                </a:solidFill>
                <a:effectLst/>
                <a:latin typeface="+mn-lt"/>
                <a:ea typeface="+mn-ea"/>
                <a:cs typeface="+mn-cs"/>
              </a:rPr>
              <a:t>。由于 乙告知接收窗口为 </a:t>
            </a:r>
            <a:r>
              <a:rPr lang="en-US" altLang="zh-CN" sz="1200" b="0" i="0" kern="1200" dirty="0">
                <a:solidFill>
                  <a:schemeClr val="tx1"/>
                </a:solidFill>
                <a:effectLst/>
                <a:latin typeface="+mn-lt"/>
                <a:ea typeface="+mn-ea"/>
                <a:cs typeface="+mn-cs"/>
              </a:rPr>
              <a:t>500, </a:t>
            </a:r>
            <a:r>
              <a:rPr lang="zh-CN" altLang="en-US" sz="1200" b="0" i="0" kern="1200" dirty="0">
                <a:solidFill>
                  <a:schemeClr val="tx1"/>
                </a:solidFill>
                <a:effectLst/>
                <a:latin typeface="+mn-lt"/>
                <a:ea typeface="+mn-ea"/>
                <a:cs typeface="+mn-cs"/>
              </a:rPr>
              <a:t>且甲未收到乙对</a:t>
            </a:r>
            <a:r>
              <a:rPr lang="en-US" altLang="zh-CN" sz="1200" b="0" i="0" kern="1200" dirty="0">
                <a:solidFill>
                  <a:schemeClr val="tx1"/>
                </a:solidFill>
                <a:effectLst/>
                <a:latin typeface="+mn-lt"/>
                <a:ea typeface="+mn-ea"/>
                <a:cs typeface="+mn-cs"/>
              </a:rPr>
              <a:t>seq= 501</a:t>
            </a:r>
            <a:r>
              <a:rPr lang="zh-CN" altLang="en-US" sz="1200" b="0" i="0" kern="1200" dirty="0">
                <a:solidFill>
                  <a:schemeClr val="tx1"/>
                </a:solidFill>
                <a:effectLst/>
                <a:latin typeface="+mn-lt"/>
                <a:ea typeface="+mn-ea"/>
                <a:cs typeface="+mn-cs"/>
              </a:rPr>
              <a:t>报文段的确认，那么甲还能发送的报文段 字节数为 </a:t>
            </a:r>
            <a:r>
              <a:rPr lang="en-US" altLang="zh-CN" sz="1200" b="0" i="0" kern="1200" dirty="0">
                <a:solidFill>
                  <a:schemeClr val="tx1"/>
                </a:solidFill>
                <a:effectLst/>
                <a:latin typeface="+mn-lt"/>
                <a:ea typeface="+mn-ea"/>
                <a:cs typeface="+mn-cs"/>
              </a:rPr>
              <a:t>500- 200 = 300B, </a:t>
            </a:r>
            <a:r>
              <a:rPr lang="zh-CN" altLang="en-US" sz="1200" b="0" i="0" kern="1200" dirty="0">
                <a:solidFill>
                  <a:schemeClr val="tx1"/>
                </a:solidFill>
                <a:effectLst/>
                <a:latin typeface="+mn-lt"/>
                <a:ea typeface="+mn-ea"/>
                <a:cs typeface="+mn-cs"/>
              </a:rPr>
              <a:t>因此甲在未收到新的确认段之前，还能发送的数据序号范围是 </a:t>
            </a:r>
            <a:r>
              <a:rPr lang="en-US" altLang="zh-CN" sz="1200" b="0" i="0" kern="1200" dirty="0">
                <a:solidFill>
                  <a:schemeClr val="tx1"/>
                </a:solidFill>
                <a:effectLst/>
                <a:latin typeface="+mn-lt"/>
                <a:ea typeface="+mn-ea"/>
                <a:cs typeface="+mn-cs"/>
              </a:rPr>
              <a:t>701~1000</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依题意，甲发送完 </a:t>
            </a:r>
            <a:r>
              <a:rPr lang="en-US" altLang="zh-CN" sz="1200" b="0" i="0" kern="1200" dirty="0">
                <a:solidFill>
                  <a:schemeClr val="tx1"/>
                </a:solidFill>
                <a:effectLst/>
                <a:latin typeface="+mn-lt"/>
                <a:ea typeface="+mn-ea"/>
                <a:cs typeface="+mn-cs"/>
              </a:rPr>
              <a:t>200B </a:t>
            </a:r>
            <a:r>
              <a:rPr lang="zh-CN" altLang="en-US" sz="1200" b="0" i="0" kern="1200" dirty="0">
                <a:solidFill>
                  <a:schemeClr val="tx1"/>
                </a:solidFill>
                <a:effectLst/>
                <a:latin typeface="+mn-lt"/>
                <a:ea typeface="+mn-ea"/>
                <a:cs typeface="+mn-cs"/>
              </a:rPr>
              <a:t>报文后，继续发送的报文段中序号字段</a:t>
            </a:r>
            <a:r>
              <a:rPr lang="en-US" altLang="zh-CN" sz="1200" b="0" i="0" kern="1200" dirty="0">
                <a:solidFill>
                  <a:schemeClr val="tx1"/>
                </a:solidFill>
                <a:effectLst/>
                <a:latin typeface="+mn-lt"/>
                <a:ea typeface="+mn-ea"/>
                <a:cs typeface="+mn-cs"/>
              </a:rPr>
              <a:t>seq= 701</a:t>
            </a:r>
            <a:r>
              <a:rPr lang="zh-CN" altLang="en-US" sz="1200" b="0" i="0" kern="1200" dirty="0">
                <a:solidFill>
                  <a:schemeClr val="tx1"/>
                </a:solidFill>
                <a:effectLst/>
                <a:latin typeface="+mn-lt"/>
                <a:ea typeface="+mn-ea"/>
                <a:cs typeface="+mn-cs"/>
              </a:rPr>
              <a:t>。由于 乙告知接收窗口为 </a:t>
            </a:r>
            <a:r>
              <a:rPr lang="en-US" altLang="zh-CN" sz="1200" b="0" i="0" kern="1200" dirty="0">
                <a:solidFill>
                  <a:schemeClr val="tx1"/>
                </a:solidFill>
                <a:effectLst/>
                <a:latin typeface="+mn-lt"/>
                <a:ea typeface="+mn-ea"/>
                <a:cs typeface="+mn-cs"/>
              </a:rPr>
              <a:t>500, </a:t>
            </a:r>
            <a:r>
              <a:rPr lang="zh-CN" altLang="en-US" sz="1200" b="0" i="0" kern="1200" dirty="0">
                <a:solidFill>
                  <a:schemeClr val="tx1"/>
                </a:solidFill>
                <a:effectLst/>
                <a:latin typeface="+mn-lt"/>
                <a:ea typeface="+mn-ea"/>
                <a:cs typeface="+mn-cs"/>
              </a:rPr>
              <a:t>且甲未收到乙对</a:t>
            </a:r>
            <a:r>
              <a:rPr lang="en-US" altLang="zh-CN" sz="1200" b="0" i="0" kern="1200" dirty="0">
                <a:solidFill>
                  <a:schemeClr val="tx1"/>
                </a:solidFill>
                <a:effectLst/>
                <a:latin typeface="+mn-lt"/>
                <a:ea typeface="+mn-ea"/>
                <a:cs typeface="+mn-cs"/>
              </a:rPr>
              <a:t>seq= 501</a:t>
            </a:r>
            <a:r>
              <a:rPr lang="zh-CN" altLang="en-US" sz="1200" b="0" i="0" kern="1200" dirty="0">
                <a:solidFill>
                  <a:schemeClr val="tx1"/>
                </a:solidFill>
                <a:effectLst/>
                <a:latin typeface="+mn-lt"/>
                <a:ea typeface="+mn-ea"/>
                <a:cs typeface="+mn-cs"/>
              </a:rPr>
              <a:t>报文段的确认，那么甲还能发送的报文段 字节数为 </a:t>
            </a:r>
            <a:r>
              <a:rPr lang="en-US" altLang="zh-CN" sz="1200" b="0" i="0" kern="1200" dirty="0">
                <a:solidFill>
                  <a:schemeClr val="tx1"/>
                </a:solidFill>
                <a:effectLst/>
                <a:latin typeface="+mn-lt"/>
                <a:ea typeface="+mn-ea"/>
                <a:cs typeface="+mn-cs"/>
              </a:rPr>
              <a:t>500- 200 = 300B, </a:t>
            </a:r>
            <a:r>
              <a:rPr lang="zh-CN" altLang="en-US" sz="1200" b="0" i="0" kern="1200" dirty="0">
                <a:solidFill>
                  <a:schemeClr val="tx1"/>
                </a:solidFill>
                <a:effectLst/>
                <a:latin typeface="+mn-lt"/>
                <a:ea typeface="+mn-ea"/>
                <a:cs typeface="+mn-cs"/>
              </a:rPr>
              <a:t>因此甲在未收到新的确认段之前，还能发送的数据序号范围是 </a:t>
            </a:r>
            <a:r>
              <a:rPr lang="en-US" altLang="zh-CN" sz="1200" b="0" i="0" kern="1200" dirty="0">
                <a:solidFill>
                  <a:schemeClr val="tx1"/>
                </a:solidFill>
                <a:effectLst/>
                <a:latin typeface="+mn-lt"/>
                <a:ea typeface="+mn-ea"/>
                <a:cs typeface="+mn-cs"/>
              </a:rPr>
              <a:t>701~1000</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】C</a:t>
            </a:r>
          </a:p>
          <a:p>
            <a:endParaRPr lang="zh-CN"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sz="1200" b="1" i="0" kern="1200" dirty="0">
                <a:solidFill>
                  <a:schemeClr val="tx1"/>
                </a:solidFill>
                <a:effectLst/>
                <a:latin typeface="+mn-lt"/>
                <a:ea typeface="+mn-ea"/>
                <a:cs typeface="+mn-cs"/>
              </a:rPr>
              <a:t>二、综合应用题：</a:t>
            </a: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1)</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t</a:t>
            </a:r>
            <a:r>
              <a:rPr lang="en-US" altLang="zh-CN" sz="1200" b="0" i="0" kern="1200" baseline="-250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t</a:t>
            </a:r>
            <a:r>
              <a:rPr lang="en-US" altLang="zh-CN" sz="1200" b="0" i="0" kern="1200" baseline="-250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期间， 除了</a:t>
            </a:r>
            <a:r>
              <a:rPr lang="en-US" altLang="zh-CN" sz="1200" b="0" i="0" kern="1200" dirty="0">
                <a:solidFill>
                  <a:schemeClr val="tx1"/>
                </a:solidFill>
                <a:effectLst/>
                <a:latin typeface="+mn-lt"/>
                <a:ea typeface="+mn-ea"/>
                <a:cs typeface="+mn-cs"/>
              </a:rPr>
              <a:t>HTTP, H1</a:t>
            </a:r>
            <a:r>
              <a:rPr lang="zh-CN" altLang="en-US" sz="1200" b="0" i="0" kern="1200" dirty="0">
                <a:solidFill>
                  <a:schemeClr val="tx1"/>
                </a:solidFill>
                <a:effectLst/>
                <a:latin typeface="+mn-lt"/>
                <a:ea typeface="+mn-ea"/>
                <a:cs typeface="+mn-cs"/>
              </a:rPr>
              <a:t>还运行了</a:t>
            </a:r>
            <a:r>
              <a:rPr lang="en-US"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应用层协议， 以将域名转换为</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 </a:t>
            </a:r>
            <a:r>
              <a:rPr lang="en-US"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运行在 </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之上，</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将应用层交下来的</a:t>
            </a:r>
            <a:r>
              <a:rPr lang="en-US"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报文添加首部后，向下交付给</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层使用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数据报进行封装， 封装好后，向下交付给 数据链路层，数据链路层使用</a:t>
            </a:r>
            <a:r>
              <a:rPr lang="en-US" altLang="zh-CN" sz="1200" b="0" i="0" kern="1200" dirty="0">
                <a:solidFill>
                  <a:schemeClr val="tx1"/>
                </a:solidFill>
                <a:effectLst/>
                <a:latin typeface="+mn-lt"/>
                <a:ea typeface="+mn-ea"/>
                <a:cs typeface="+mn-cs"/>
              </a:rPr>
              <a:t>CSMA/CD</a:t>
            </a:r>
            <a:r>
              <a:rPr lang="zh-CN" altLang="en-US" sz="1200" b="0" i="0" kern="1200" dirty="0">
                <a:solidFill>
                  <a:schemeClr val="tx1"/>
                </a:solidFill>
                <a:effectLst/>
                <a:latin typeface="+mn-lt"/>
                <a:ea typeface="+mn-ea"/>
                <a:cs typeface="+mn-cs"/>
              </a:rPr>
              <a:t>帧进行封装。 因此，逐层 封装关系如下： </a:t>
            </a:r>
            <a:r>
              <a:rPr lang="en-US"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报文</a:t>
            </a:r>
            <a:r>
              <a:rPr lang="en-US" altLang="zh-CN" sz="1200" b="0" i="0" kern="1200" dirty="0">
                <a:solidFill>
                  <a:schemeClr val="tx1"/>
                </a:solidFill>
                <a:effectLst/>
                <a:latin typeface="+mn-lt"/>
                <a:ea typeface="+mn-ea"/>
                <a:cs typeface="+mn-cs"/>
              </a:rPr>
              <a:t>-&gt;UDP</a:t>
            </a:r>
            <a:r>
              <a:rPr lang="zh-CN" altLang="en-US" sz="1200" b="0" i="0" kern="1200" dirty="0">
                <a:solidFill>
                  <a:schemeClr val="tx1"/>
                </a:solidFill>
                <a:effectLst/>
                <a:latin typeface="+mn-lt"/>
                <a:ea typeface="+mn-ea"/>
                <a:cs typeface="+mn-cs"/>
              </a:rPr>
              <a:t>数据报</a:t>
            </a:r>
            <a:r>
              <a:rPr lang="en-US" altLang="zh-CN" sz="1200" b="0" i="0" kern="1200" dirty="0">
                <a:solidFill>
                  <a:schemeClr val="tx1"/>
                </a:solidFill>
                <a:effectLst/>
                <a:latin typeface="+mn-lt"/>
                <a:ea typeface="+mn-ea"/>
                <a:cs typeface="+mn-cs"/>
              </a:rPr>
              <a:t>-&gt;IP</a:t>
            </a:r>
            <a:r>
              <a:rPr lang="zh-CN" altLang="en-US" sz="1200" b="0" i="0" kern="1200" dirty="0">
                <a:solidFill>
                  <a:schemeClr val="tx1"/>
                </a:solidFill>
                <a:effectLst/>
                <a:latin typeface="+mn-lt"/>
                <a:ea typeface="+mn-ea"/>
                <a:cs typeface="+mn-cs"/>
              </a:rPr>
              <a:t>数据报</a:t>
            </a:r>
            <a:r>
              <a:rPr lang="en-US" altLang="zh-CN" sz="1200" b="0" i="0" kern="1200" dirty="0">
                <a:solidFill>
                  <a:schemeClr val="tx1"/>
                </a:solidFill>
                <a:effectLst/>
                <a:latin typeface="+mn-lt"/>
                <a:ea typeface="+mn-ea"/>
                <a:cs typeface="+mn-cs"/>
              </a:rPr>
              <a:t>-&gt;CSMA/CD</a:t>
            </a:r>
            <a:r>
              <a:rPr lang="zh-CN" altLang="en-US" sz="1200" b="0" i="0" kern="1200" dirty="0">
                <a:solidFill>
                  <a:schemeClr val="tx1"/>
                </a:solidFill>
                <a:effectLst/>
                <a:latin typeface="+mn-lt"/>
                <a:ea typeface="+mn-ea"/>
                <a:cs typeface="+mn-cs"/>
              </a:rPr>
              <a:t>帧。 </a:t>
            </a:r>
            <a:endParaRPr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2) t</a:t>
            </a:r>
            <a:r>
              <a:rPr lang="en-US" altLang="zh-CN" sz="1200" b="0" i="0" kern="1200" baseline="-250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时刻，</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表和</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的交换表为空。</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利用浏览器通过 域名请求访问</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服务器。由 于要先解析域名，所以会发送</a:t>
            </a:r>
            <a:r>
              <a:rPr lang="en-US" altLang="zh-CN" sz="1200" b="0" i="0" kern="1200" dirty="0">
                <a:solidFill>
                  <a:schemeClr val="tx1"/>
                </a:solidFill>
                <a:effectLst/>
                <a:latin typeface="+mn-lt"/>
                <a:ea typeface="+mn-ea"/>
                <a:cs typeface="+mn-cs"/>
              </a:rPr>
              <a:t>DNS</a:t>
            </a:r>
            <a:r>
              <a:rPr lang="zh-CN" altLang="en-US" sz="1200" b="0" i="0" kern="1200" dirty="0">
                <a:solidFill>
                  <a:schemeClr val="tx1"/>
                </a:solidFill>
                <a:effectLst/>
                <a:latin typeface="+mn-lt"/>
                <a:ea typeface="+mn-ea"/>
                <a:cs typeface="+mn-cs"/>
              </a:rPr>
              <a:t>报文到本地域名服务器， 查询该域名对应的</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地址，所 以要先向本地域名服务器发送请求。</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表为空，所以需要先发送</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请求分组，查询 本地 域名服务器对应的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 这些帧的目的</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地址均是</a:t>
            </a:r>
            <a:r>
              <a:rPr lang="en-US" altLang="zh-CN" sz="1200" b="0" i="0" kern="1200" dirty="0">
                <a:solidFill>
                  <a:schemeClr val="tx1"/>
                </a:solidFill>
                <a:effectLst/>
                <a:latin typeface="+mn-lt"/>
                <a:ea typeface="+mn-ea"/>
                <a:cs typeface="+mn-cs"/>
              </a:rPr>
              <a:t>FF-FF-FF-FF-FF-FF</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接收到 这个帧，在交换表中记录下</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地址为</a:t>
            </a:r>
            <a:r>
              <a:rPr lang="en-US" altLang="zh-CN" sz="1200" b="0" i="0" kern="1200" dirty="0">
                <a:solidFill>
                  <a:schemeClr val="tx1"/>
                </a:solidFill>
                <a:effectLst/>
                <a:latin typeface="+mn-lt"/>
                <a:ea typeface="+mn-ea"/>
                <a:cs typeface="+mn-cs"/>
              </a:rPr>
              <a:t>00-11-22-33-44-cc</a:t>
            </a:r>
            <a:r>
              <a:rPr lang="zh-CN" altLang="en-US" sz="1200" b="0" i="0" kern="1200" dirty="0">
                <a:solidFill>
                  <a:schemeClr val="tx1"/>
                </a:solidFill>
                <a:effectLst/>
                <a:latin typeface="+mn-lt"/>
                <a:ea typeface="+mn-ea"/>
                <a:cs typeface="+mn-cs"/>
              </a:rPr>
              <a:t>，位于端口</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然后广播该帧。 当 本地域名服务器接收到</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请求后，向</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发送响应</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分组。</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接收到这个帧，在交换表 中记录下</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地址为</a:t>
            </a:r>
            <a:r>
              <a:rPr lang="en-US" altLang="zh-CN" sz="1200" b="0" i="0" kern="1200" dirty="0">
                <a:solidFill>
                  <a:schemeClr val="tx1"/>
                </a:solidFill>
                <a:effectLst/>
                <a:latin typeface="+mn-lt"/>
                <a:ea typeface="+mn-ea"/>
                <a:cs typeface="+mn-cs"/>
              </a:rPr>
              <a:t>00-11-22-33-4-bb,</a:t>
            </a:r>
            <a:r>
              <a:rPr lang="zh-CN" altLang="en-US" sz="1200" b="0" i="0" kern="1200" dirty="0">
                <a:solidFill>
                  <a:schemeClr val="tx1"/>
                </a:solidFill>
                <a:effectLst/>
                <a:latin typeface="+mn-lt"/>
                <a:ea typeface="+mn-ea"/>
                <a:cs typeface="+mn-cs"/>
              </a:rPr>
              <a:t>位于端口</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然后把该帧从端口</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发送出去。 得到了域名对应的</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地址，发现不 在本局域网中，需要通过路由表转发。 </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表中并没有路由器对应的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地址，因此需要先发送</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请求分组，查询路 由器对应的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 这些帧的目的</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地址均是</a:t>
            </a:r>
            <a:r>
              <a:rPr lang="en-US" altLang="zh-CN" sz="1200" b="0" i="0" kern="1200" dirty="0">
                <a:solidFill>
                  <a:schemeClr val="tx1"/>
                </a:solidFill>
                <a:effectLst/>
                <a:latin typeface="+mn-lt"/>
                <a:ea typeface="+mn-ea"/>
                <a:cs typeface="+mn-cs"/>
              </a:rPr>
              <a:t>FF-FF-FF-FF- FF-FF</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接收到这个 帧，广播该帧。 当路由器收到</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请求后，向</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发送响应</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分组。</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接收到这个帧， 在交换表中记录下</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地址为</a:t>
            </a:r>
            <a:r>
              <a:rPr lang="en-US" altLang="zh-CN" sz="1200" b="0" i="0" kern="1200" dirty="0">
                <a:solidFill>
                  <a:schemeClr val="tx1"/>
                </a:solidFill>
                <a:effectLst/>
                <a:latin typeface="+mn-lt"/>
                <a:ea typeface="+mn-ea"/>
                <a:cs typeface="+mn-cs"/>
              </a:rPr>
              <a:t>00-11-22-33-44-aa, </a:t>
            </a:r>
            <a:r>
              <a:rPr lang="zh-CN" altLang="en-US" sz="1200" b="0" i="0" kern="1200" dirty="0">
                <a:solidFill>
                  <a:schemeClr val="tx1"/>
                </a:solidFill>
                <a:effectLst/>
                <a:latin typeface="+mn-lt"/>
                <a:ea typeface="+mn-ea"/>
                <a:cs typeface="+mn-cs"/>
              </a:rPr>
              <a:t>位于端口</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然后把该帧从端口</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发 送出去。 现 在，</a:t>
            </a:r>
            <a:r>
              <a:rPr lang="en-US" altLang="zh-CN" sz="1200" b="0" i="0" kern="1200" dirty="0">
                <a:solidFill>
                  <a:schemeClr val="tx1"/>
                </a:solidFill>
                <a:effectLst/>
                <a:latin typeface="+mn-lt"/>
                <a:ea typeface="+mn-ea"/>
                <a:cs typeface="+mn-cs"/>
              </a:rPr>
              <a:t>H1</a:t>
            </a:r>
            <a:r>
              <a:rPr lang="zh-CN" altLang="en-US" sz="1200" b="0" i="0" kern="1200" dirty="0">
                <a:solidFill>
                  <a:schemeClr val="tx1"/>
                </a:solidFill>
                <a:effectLst/>
                <a:latin typeface="+mn-lt"/>
                <a:ea typeface="+mn-ea"/>
                <a:cs typeface="+mn-cs"/>
              </a:rPr>
              <a:t>能把 数据发送给路由器了。 在整个过程中，并没有涉及</a:t>
            </a:r>
            <a:r>
              <a:rPr lang="en-US" altLang="zh-CN" sz="1200" b="0" i="0" kern="1200" dirty="0">
                <a:solidFill>
                  <a:schemeClr val="tx1"/>
                </a:solidFill>
                <a:effectLst/>
                <a:latin typeface="+mn-lt"/>
                <a:ea typeface="+mn-ea"/>
                <a:cs typeface="+mn-cs"/>
              </a:rPr>
              <a:t>H2, H2</a:t>
            </a:r>
            <a:r>
              <a:rPr lang="zh-CN" altLang="en-US" sz="1200" b="0" i="0" kern="1200" dirty="0">
                <a:solidFill>
                  <a:schemeClr val="tx1"/>
                </a:solidFill>
                <a:effectLst/>
                <a:latin typeface="+mn-lt"/>
                <a:ea typeface="+mn-ea"/>
                <a:cs typeface="+mn-cs"/>
              </a:rPr>
              <a:t>没有 主动发送数据 。 所以</a:t>
            </a:r>
            <a:r>
              <a:rPr lang="en-US" altLang="zh-CN" sz="1200" b="0" i="0" kern="1200" dirty="0">
                <a:solidFill>
                  <a:schemeClr val="tx1"/>
                </a:solidFill>
                <a:effectLst/>
                <a:latin typeface="+mn-lt"/>
                <a:ea typeface="+mn-ea"/>
                <a:cs typeface="+mn-cs"/>
              </a:rPr>
              <a:t>S </a:t>
            </a:r>
            <a:r>
              <a:rPr lang="zh-CN" altLang="en-US" sz="1200" b="0" i="0" kern="1200" dirty="0">
                <a:solidFill>
                  <a:schemeClr val="tx1"/>
                </a:solidFill>
                <a:effectLst/>
                <a:latin typeface="+mn-lt"/>
                <a:ea typeface="+mn-ea"/>
                <a:cs typeface="+mn-cs"/>
              </a:rPr>
              <a:t>并不会 记录下</a:t>
            </a:r>
            <a:r>
              <a:rPr lang="en-US" altLang="zh-CN" sz="1200" b="0" i="0" kern="1200" dirty="0">
                <a:solidFill>
                  <a:schemeClr val="tx1"/>
                </a:solidFill>
                <a:effectLst/>
                <a:latin typeface="+mn-lt"/>
                <a:ea typeface="+mn-ea"/>
                <a:cs typeface="+mn-cs"/>
              </a:rPr>
              <a:t>H2 </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地址和端口， 所以</a:t>
            </a:r>
            <a:r>
              <a:rPr lang="en-US" altLang="zh-CN" sz="1200" b="0" i="0" kern="1200" dirty="0">
                <a:solidFill>
                  <a:schemeClr val="tx1"/>
                </a:solidFill>
                <a:effectLst/>
                <a:latin typeface="+mn-lt"/>
                <a:ea typeface="+mn-ea"/>
                <a:cs typeface="+mn-cs"/>
              </a:rPr>
              <a:t>S </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tt</a:t>
            </a:r>
            <a:r>
              <a:rPr lang="en-US" altLang="zh-CN" sz="1200" b="0" i="0" kern="1200" baseline="-250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时刻的交换表 如下表 所示。 </a:t>
            </a:r>
          </a:p>
          <a:p>
            <a:endParaRPr lang="zh-CN"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由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的分析可知，</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至少会接收到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个和此次</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访问相关的帧。 接收到的均是封装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查询报文的以太网帧；这些帧的目的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地址均是</a:t>
            </a:r>
            <a:r>
              <a:rPr lang="en-US" altLang="zh-CN" sz="1200" b="0" i="0" kern="1200" dirty="0">
                <a:solidFill>
                  <a:schemeClr val="tx1"/>
                </a:solidFill>
                <a:effectLst/>
                <a:latin typeface="+mn-lt"/>
                <a:ea typeface="+mn-ea"/>
                <a:cs typeface="+mn-cs"/>
              </a:rPr>
              <a:t>FF-FF-FF-FF- FF-FF</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由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的分析可知，</a:t>
            </a:r>
            <a:r>
              <a:rPr lang="en-US" altLang="zh-CN" sz="1200" b="0" i="0" kern="1200" dirty="0">
                <a:solidFill>
                  <a:schemeClr val="tx1"/>
                </a:solidFill>
                <a:effectLst/>
                <a:latin typeface="+mn-lt"/>
                <a:ea typeface="+mn-ea"/>
                <a:cs typeface="+mn-cs"/>
              </a:rPr>
              <a:t>H2</a:t>
            </a:r>
            <a:r>
              <a:rPr lang="zh-CN" altLang="en-US" sz="1200" b="0" i="0" kern="1200" dirty="0">
                <a:solidFill>
                  <a:schemeClr val="tx1"/>
                </a:solidFill>
                <a:effectLst/>
                <a:latin typeface="+mn-lt"/>
                <a:ea typeface="+mn-ea"/>
                <a:cs typeface="+mn-cs"/>
              </a:rPr>
              <a:t>至少会接收到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个和此次</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访问相关的帧。 接收到的均是封装 </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查询报文的以太网帧；这些帧的目的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地址均是</a:t>
            </a:r>
            <a:r>
              <a:rPr lang="en-US" altLang="zh-CN" sz="1200" b="0" i="0" kern="1200" dirty="0">
                <a:solidFill>
                  <a:schemeClr val="tx1"/>
                </a:solidFill>
                <a:effectLst/>
                <a:latin typeface="+mn-lt"/>
                <a:ea typeface="+mn-ea"/>
                <a:cs typeface="+mn-cs"/>
              </a:rPr>
              <a:t>FF-FF-FF-FF- FF-FF</a:t>
            </a:r>
            <a:r>
              <a:rPr lang="zh-CN" altLang="en-US" sz="1200" b="0" i="0" kern="1200" dirty="0">
                <a:solidFill>
                  <a:schemeClr val="tx1"/>
                </a:solidFill>
                <a:effectLst/>
                <a:latin typeface="+mn-lt"/>
                <a:ea typeface="+mn-ea"/>
                <a:cs typeface="+mn-cs"/>
              </a:rPr>
              <a:t>。 </a:t>
            </a:r>
          </a:p>
          <a:p>
            <a:endParaRPr lang="zh-CN"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t>106</a:t>
            </a:fld>
            <a:endParaRPr lang="zh-CN" altLang="en-US"/>
          </a:p>
        </p:txBody>
      </p:sp>
    </p:spTree>
    <p:extLst>
      <p:ext uri="{BB962C8B-B14F-4D97-AF65-F5344CB8AC3E}">
        <p14:creationId xmlns:p14="http://schemas.microsoft.com/office/powerpoint/2010/main" val="31519199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网络协议主要由语义、语法和时序（一般教材定义为同步）三部分组成，即协议三要 素。语义：规定通信双方彼此“讲什么”，规定所要完成的功能，如规定通信双方要发出什么控 制信息，执行的动作和返回的应答。语法：规定通信双方彼此“如何讲”，即规定传输数据的格 式，如数据和控制信息的格式。时序：或称同步，规定了信息交流的次序。由图可知发送方与 接收方依次交换信息，体现了协议三要素中的时序要素。 </a:t>
            </a:r>
            <a:endParaRPr lang="zh-CN"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网络协议主要由语义、语法和时序（一般教材定义为同步）三部分组成，即协议三要 素。语义：规定通信双方彼此“讲什么”，规定所要完成的功能，如规定通信双方要发出什么控 制信息，执行的动作和返回的应答。语法：规定通信双方彼此“如何讲”，即规定传输数据的格 式，如数据和控制信息的格式。时序：或称同步，规定了信息交流的次序。由图可知发送方与 接收方依次交换信息，体现了协议三要素中的时序要素。 </a:t>
            </a:r>
            <a:endParaRPr lang="zh-CN"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网络协议主要由语义、语法和时序（一般教材定义为同步）三部分组成，即协议三要 素。语义：规定通信双方彼此“讲什么”，规定所要完成的功能，如规定通信双方要发出什么控 制信息，执行的动作和返回的应答。语法：规定通信双方彼此“如何讲”，即规定传输数据的格 式，如数据和控制信息的格式。时序：或称同步，规定了信息交流的次序。由图可知发送方与 接收方依次交换信息，体现了协议三要素中的时序要素。 </a:t>
            </a:r>
            <a:endParaRPr lang="zh-CN"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网络协议主要由语义、语法和时序（一般教材定义为同步）三部分组成，即协议三要 素。语义：规定通信双方彼此“讲什么”，规定所要完成的功能，如规定通信双方要发出什么控 制信息，执行的动作和返回的应答。语法：规定通信双方彼此“如何讲”，即规定传输数据的格 式，如数据和控制信息的格式。时序：或称同步，规定了信息交流的次序。由图可知发送方与 接收方依次交换信息，体现了协议三要素中的时序要素。 </a:t>
            </a:r>
            <a:endParaRPr lang="zh-CN"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虚电路服务需要有建立连接过程，每个分组使用短的虚电路号，属于同一条虚电路 的分组按照同一路由进行转发，分组到达终点的顺序与发顺顺序相同，可以保证有序传输， 不需要为每条虚电路预分配带宽。 </a:t>
            </a:r>
            <a:endParaRPr lang="en-US" altLang="zh-CN" sz="1200" b="0" i="0" kern="1200" dirty="0">
              <a:solidFill>
                <a:schemeClr val="tx1"/>
              </a:solidFill>
              <a:effectLst/>
              <a:latin typeface="+mn-lt"/>
              <a:ea typeface="+mn-ea"/>
              <a:cs typeface="+mn-cs"/>
            </a:endParaRPr>
          </a:p>
          <a:p>
            <a:r>
              <a:rPr lang="zh-CN" altLang="en-US" dirty="0"/>
              <a:t>曾经的许多网络体系结构</a:t>
            </a:r>
            <a:r>
              <a:rPr lang="en-US" altLang="zh-CN" dirty="0"/>
              <a:t>(</a:t>
            </a:r>
            <a:r>
              <a:rPr lang="zh-CN" altLang="en-US" dirty="0"/>
              <a:t>包括 </a:t>
            </a:r>
            <a:r>
              <a:rPr lang="en-US" altLang="zh-CN" dirty="0"/>
              <a:t>ATM</a:t>
            </a:r>
            <a:r>
              <a:rPr lang="zh-CN" altLang="en-US" dirty="0"/>
              <a:t>、帧中继</a:t>
            </a:r>
            <a:r>
              <a:rPr lang="en-US" altLang="zh-CN" dirty="0"/>
              <a:t>)</a:t>
            </a:r>
            <a:r>
              <a:rPr lang="zh-CN" altLang="en-US" dirty="0"/>
              <a:t>都是虚电路网络，在网络层使用连接，这 些网络层连接被称为虚电路。</a:t>
            </a:r>
          </a:p>
          <a:p>
            <a:r>
              <a:rPr lang="zh-CN" altLang="en-US" dirty="0"/>
              <a:t>尽管虚电路技术已经不再使用，但是类似的思想在电话网络和多协议标记交换网络 </a:t>
            </a:r>
            <a:r>
              <a:rPr lang="en-US" altLang="zh-CN" dirty="0"/>
              <a:t>(MPLS)</a:t>
            </a:r>
            <a:r>
              <a:rPr lang="zh-CN" altLang="en-US" dirty="0"/>
              <a:t>还是有其应用，因此学习虚电路技术还是有必要的。</a:t>
            </a:r>
          </a:p>
          <a:p>
            <a:br>
              <a:rPr lang="zh-CN" altLang="en-US" dirty="0"/>
            </a:b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答案</a:t>
            </a:r>
            <a:r>
              <a:rPr lang="en-US" altLang="zh-CN" sz="1200" b="0" i="0" kern="1200" dirty="0">
                <a:solidFill>
                  <a:schemeClr val="tx1"/>
                </a:solidFill>
                <a:effectLst/>
                <a:latin typeface="+mn-lt"/>
                <a:ea typeface="+mn-ea"/>
                <a:cs typeface="+mn-cs"/>
              </a:rPr>
              <a:t>】C</a:t>
            </a:r>
          </a:p>
          <a:p>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虚电路服务需要有建立连接过程，每个分组使用短的虚电路号，属于同一条虚电路 的分组按照同一路由进行转发，分组到达终点的顺序与发顺顺序相同，可以保证有序传输， 不需要为每条虚电路预分配带宽。 </a:t>
            </a:r>
            <a:endParaRPr lang="en-US" altLang="zh-CN" sz="1200" b="0" i="0" kern="1200" dirty="0">
              <a:solidFill>
                <a:schemeClr val="tx1"/>
              </a:solidFill>
              <a:effectLst/>
              <a:latin typeface="+mn-lt"/>
              <a:ea typeface="+mn-ea"/>
              <a:cs typeface="+mn-cs"/>
            </a:endParaRPr>
          </a:p>
          <a:p>
            <a:r>
              <a:rPr lang="zh-CN" altLang="en-US" dirty="0"/>
              <a:t>曾经的许多网络体系结构</a:t>
            </a:r>
            <a:r>
              <a:rPr lang="en-US" altLang="zh-CN" dirty="0"/>
              <a:t>(</a:t>
            </a:r>
            <a:r>
              <a:rPr lang="zh-CN" altLang="en-US" dirty="0"/>
              <a:t>包括 </a:t>
            </a:r>
            <a:r>
              <a:rPr lang="en-US" altLang="zh-CN" dirty="0"/>
              <a:t>ATM</a:t>
            </a:r>
            <a:r>
              <a:rPr lang="zh-CN" altLang="en-US" dirty="0"/>
              <a:t>、帧中继</a:t>
            </a:r>
            <a:r>
              <a:rPr lang="en-US" altLang="zh-CN" dirty="0"/>
              <a:t>)</a:t>
            </a:r>
            <a:r>
              <a:rPr lang="zh-CN" altLang="en-US" dirty="0"/>
              <a:t>都是虚电路网络，在网络层使用连接，这 些网络层连接被称为虚电路。</a:t>
            </a:r>
          </a:p>
          <a:p>
            <a:r>
              <a:rPr lang="zh-CN" altLang="en-US" dirty="0"/>
              <a:t>尽管虚电路技术已经不再使用，但是类似的思想在电话网络和多协议标记交换网络 </a:t>
            </a:r>
            <a:r>
              <a:rPr lang="en-US" altLang="zh-CN" dirty="0"/>
              <a:t>(MPLS)</a:t>
            </a:r>
            <a:r>
              <a:rPr lang="zh-CN" altLang="en-US" dirty="0"/>
              <a:t>还是有其应用，因此学习虚电路技术还是有必要的。</a:t>
            </a:r>
          </a:p>
          <a:p>
            <a:br>
              <a:rPr lang="zh-CN" altLang="en-US" dirty="0"/>
            </a:br>
            <a:endParaRPr lang="zh-CN"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B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虚电路服务需要有建立连接过程，每个分组使用短的虚电路号，属于同一条虚电路 的分组按照同一路由进行转发，分组到达终点的顺序与发顺顺序相同，可以保证有序传输， 不需要为每条虚电路预分配带宽。 </a:t>
            </a:r>
            <a:endParaRPr lang="en-US" altLang="zh-CN" sz="1200" b="0" i="0" kern="1200" dirty="0">
              <a:solidFill>
                <a:schemeClr val="tx1"/>
              </a:solidFill>
              <a:effectLst/>
              <a:latin typeface="+mn-lt"/>
              <a:ea typeface="+mn-ea"/>
              <a:cs typeface="+mn-cs"/>
            </a:endParaRPr>
          </a:p>
          <a:p>
            <a:r>
              <a:rPr lang="zh-CN" altLang="en-US" dirty="0"/>
              <a:t>曾经的许多网络体系结构</a:t>
            </a:r>
            <a:r>
              <a:rPr lang="en-US" altLang="zh-CN" dirty="0"/>
              <a:t>(</a:t>
            </a:r>
            <a:r>
              <a:rPr lang="zh-CN" altLang="en-US" dirty="0"/>
              <a:t>包括 </a:t>
            </a:r>
            <a:r>
              <a:rPr lang="en-US" altLang="zh-CN" dirty="0"/>
              <a:t>ATM</a:t>
            </a:r>
            <a:r>
              <a:rPr lang="zh-CN" altLang="en-US" dirty="0"/>
              <a:t>、帧中继</a:t>
            </a:r>
            <a:r>
              <a:rPr lang="en-US" altLang="zh-CN" dirty="0"/>
              <a:t>)</a:t>
            </a:r>
            <a:r>
              <a:rPr lang="zh-CN" altLang="en-US" dirty="0"/>
              <a:t>都是虚电路网络，在网络层使用连接，这 些网络层连接被称为虚电路。</a:t>
            </a:r>
          </a:p>
          <a:p>
            <a:r>
              <a:rPr lang="zh-CN" altLang="en-US" dirty="0"/>
              <a:t>尽管虚电路技术已经不再使用，但是类似的思想在电话网络和多协议标记交换网络 </a:t>
            </a:r>
            <a:r>
              <a:rPr lang="en-US" altLang="zh-CN" dirty="0"/>
              <a:t>(MPLS)</a:t>
            </a:r>
            <a:r>
              <a:rPr lang="zh-CN" altLang="en-US" dirty="0"/>
              <a:t>还是有其应用，因此学习虚电路技术还是有必要的。</a:t>
            </a:r>
          </a:p>
          <a:p>
            <a:br>
              <a:rPr lang="zh-CN" altLang="en-US" dirty="0"/>
            </a:br>
            <a:endParaRPr lang="zh-CN"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网络层设备路由器可以隔离广播域和冲突域，链路层设备普通交换机只能隔离冲突 </a:t>
            </a:r>
          </a:p>
          <a:p>
            <a:r>
              <a:rPr lang="zh-CN" altLang="en-US" sz="1200" b="0" i="0" kern="1200" dirty="0">
                <a:solidFill>
                  <a:schemeClr val="tx1"/>
                </a:solidFill>
                <a:effectLst/>
                <a:latin typeface="+mn-lt"/>
                <a:ea typeface="+mn-ea"/>
                <a:cs typeface="+mn-cs"/>
              </a:rPr>
              <a:t>域，物理层设备集线器、中继器既不能隔离冲突域也不能隔离广播域。题中共有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个广播域，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个冲突域。 </a:t>
            </a:r>
            <a:endParaRPr lang="zh-CN"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网络层设备路由器可以隔离广播域和冲突域，链路层设备普通交换机只能隔离冲突 </a:t>
            </a:r>
          </a:p>
          <a:p>
            <a:r>
              <a:rPr lang="zh-CN" altLang="en-US" sz="1200" b="0" i="0" kern="1200" dirty="0">
                <a:solidFill>
                  <a:schemeClr val="tx1"/>
                </a:solidFill>
                <a:effectLst/>
                <a:latin typeface="+mn-lt"/>
                <a:ea typeface="+mn-ea"/>
                <a:cs typeface="+mn-cs"/>
              </a:rPr>
              <a:t>域，物理层设备集线器、中继器既不能隔离冲突域也不能隔离广播域。题中共有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个广播域，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个冲突域。 </a:t>
            </a:r>
            <a:endParaRPr lang="zh-CN"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C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网络层设备路由器可以隔离广播域和冲突域，链路层设备普通交换机只能隔离冲突 </a:t>
            </a:r>
          </a:p>
          <a:p>
            <a:r>
              <a:rPr lang="zh-CN" altLang="en-US" sz="1200" b="0" i="0" kern="1200" dirty="0">
                <a:solidFill>
                  <a:schemeClr val="tx1"/>
                </a:solidFill>
                <a:effectLst/>
                <a:latin typeface="+mn-lt"/>
                <a:ea typeface="+mn-ea"/>
                <a:cs typeface="+mn-cs"/>
              </a:rPr>
              <a:t>域，物理层设备集线器、中继器既不能隔离冲突域也不能隔离广播域。题中共有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个广播域，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个冲突域。 </a:t>
            </a:r>
            <a:endParaRPr lang="zh-CN"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发送数据帧和确认帧的时间分别为 </a:t>
            </a:r>
            <a:r>
              <a:rPr lang="en-US" altLang="zh-CN" sz="1200" b="0" i="0" kern="1200" dirty="0">
                <a:solidFill>
                  <a:schemeClr val="tx1"/>
                </a:solidFill>
                <a:effectLst/>
                <a:latin typeface="+mn-lt"/>
                <a:ea typeface="+mn-ea"/>
                <a:cs typeface="+mn-cs"/>
              </a:rPr>
              <a:t>800ms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800ms</a:t>
            </a:r>
            <a:r>
              <a:rPr lang="zh-CN" altLang="en-US" sz="1200" b="0" i="0" kern="1200" dirty="0">
                <a:solidFill>
                  <a:schemeClr val="tx1"/>
                </a:solidFill>
                <a:effectLst/>
                <a:latin typeface="+mn-lt"/>
                <a:ea typeface="+mn-ea"/>
                <a:cs typeface="+mn-cs"/>
              </a:rPr>
              <a:t>。发送周期为 </a:t>
            </a:r>
            <a:r>
              <a:rPr lang="en-US" altLang="zh-CN" sz="1200" b="0" i="0" kern="1200" dirty="0">
                <a:solidFill>
                  <a:schemeClr val="tx1"/>
                </a:solidFill>
                <a:effectLst/>
                <a:latin typeface="+mn-lt"/>
                <a:ea typeface="+mn-ea"/>
                <a:cs typeface="+mn-cs"/>
              </a:rPr>
              <a:t>T = 800+200+800+200 = 2000ms</a:t>
            </a:r>
            <a:r>
              <a:rPr lang="zh-CN" altLang="en-US" sz="1200" b="0" i="0" kern="1200" dirty="0">
                <a:solidFill>
                  <a:schemeClr val="tx1"/>
                </a:solidFill>
                <a:effectLst/>
                <a:latin typeface="+mn-lt"/>
                <a:ea typeface="+mn-ea"/>
                <a:cs typeface="+mn-cs"/>
              </a:rPr>
              <a:t>。采用停止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等待协议，信道利用率为 </a:t>
            </a:r>
            <a:r>
              <a:rPr lang="en-US" altLang="zh-CN" sz="1200" b="0" i="0" kern="1200" dirty="0">
                <a:solidFill>
                  <a:schemeClr val="tx1"/>
                </a:solidFill>
                <a:effectLst/>
                <a:latin typeface="+mn-lt"/>
                <a:ea typeface="+mn-ea"/>
                <a:cs typeface="+mn-cs"/>
              </a:rPr>
              <a:t>800/2000 = 40%</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发送数据帧和确认帧的时间分别为 </a:t>
            </a:r>
            <a:r>
              <a:rPr lang="en-US" altLang="zh-CN" sz="1200" b="0" i="0" kern="1200" dirty="0">
                <a:solidFill>
                  <a:schemeClr val="tx1"/>
                </a:solidFill>
                <a:effectLst/>
                <a:latin typeface="+mn-lt"/>
                <a:ea typeface="+mn-ea"/>
                <a:cs typeface="+mn-cs"/>
              </a:rPr>
              <a:t>800ms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800ms</a:t>
            </a:r>
            <a:r>
              <a:rPr lang="zh-CN" altLang="en-US" sz="1200" b="0" i="0" kern="1200" dirty="0">
                <a:solidFill>
                  <a:schemeClr val="tx1"/>
                </a:solidFill>
                <a:effectLst/>
                <a:latin typeface="+mn-lt"/>
                <a:ea typeface="+mn-ea"/>
                <a:cs typeface="+mn-cs"/>
              </a:rPr>
              <a:t>。发送周期为 </a:t>
            </a:r>
            <a:r>
              <a:rPr lang="en-US" altLang="zh-CN" sz="1200" b="0" i="0" kern="1200" dirty="0">
                <a:solidFill>
                  <a:schemeClr val="tx1"/>
                </a:solidFill>
                <a:effectLst/>
                <a:latin typeface="+mn-lt"/>
                <a:ea typeface="+mn-ea"/>
                <a:cs typeface="+mn-cs"/>
              </a:rPr>
              <a:t>T = 800+200+800+200 = 2000ms</a:t>
            </a:r>
            <a:r>
              <a:rPr lang="zh-CN" altLang="en-US" sz="1200" b="0" i="0" kern="1200" dirty="0">
                <a:solidFill>
                  <a:schemeClr val="tx1"/>
                </a:solidFill>
                <a:effectLst/>
                <a:latin typeface="+mn-lt"/>
                <a:ea typeface="+mn-ea"/>
                <a:cs typeface="+mn-cs"/>
              </a:rPr>
              <a:t>。采用停止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等待协议，信道利用率为 </a:t>
            </a:r>
            <a:r>
              <a:rPr lang="en-US" altLang="zh-CN" sz="1200" b="0" i="0" kern="1200" dirty="0">
                <a:solidFill>
                  <a:schemeClr val="tx1"/>
                </a:solidFill>
                <a:effectLst/>
                <a:latin typeface="+mn-lt"/>
                <a:ea typeface="+mn-ea"/>
                <a:cs typeface="+mn-cs"/>
              </a:rPr>
              <a:t>800/2000 = 40%</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36.【</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D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发送数据帧和确认帧的时间分别为 </a:t>
            </a:r>
            <a:r>
              <a:rPr lang="en-US" altLang="zh-CN" sz="1200" b="0" i="0" kern="1200" dirty="0">
                <a:solidFill>
                  <a:schemeClr val="tx1"/>
                </a:solidFill>
                <a:effectLst/>
                <a:latin typeface="+mn-lt"/>
                <a:ea typeface="+mn-ea"/>
                <a:cs typeface="+mn-cs"/>
              </a:rPr>
              <a:t>800ms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800ms</a:t>
            </a:r>
            <a:r>
              <a:rPr lang="zh-CN" altLang="en-US" sz="1200" b="0" i="0" kern="1200" dirty="0">
                <a:solidFill>
                  <a:schemeClr val="tx1"/>
                </a:solidFill>
                <a:effectLst/>
                <a:latin typeface="+mn-lt"/>
                <a:ea typeface="+mn-ea"/>
                <a:cs typeface="+mn-cs"/>
              </a:rPr>
              <a:t>。发送周期为 </a:t>
            </a:r>
            <a:r>
              <a:rPr lang="en-US" altLang="zh-CN" sz="1200" b="0" i="0" kern="1200" dirty="0">
                <a:solidFill>
                  <a:schemeClr val="tx1"/>
                </a:solidFill>
                <a:effectLst/>
                <a:latin typeface="+mn-lt"/>
                <a:ea typeface="+mn-ea"/>
                <a:cs typeface="+mn-cs"/>
              </a:rPr>
              <a:t>T = 800+200+800+200 = 2000ms</a:t>
            </a:r>
            <a:r>
              <a:rPr lang="zh-CN" altLang="en-US" sz="1200" b="0" i="0" kern="1200" dirty="0">
                <a:solidFill>
                  <a:schemeClr val="tx1"/>
                </a:solidFill>
                <a:effectLst/>
                <a:latin typeface="+mn-lt"/>
                <a:ea typeface="+mn-ea"/>
                <a:cs typeface="+mn-cs"/>
              </a:rPr>
              <a:t>。采用停止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等待协议，信道利用率为 </a:t>
            </a:r>
            <a:r>
              <a:rPr lang="en-US" altLang="zh-CN" sz="1200" b="0" i="0" kern="1200" dirty="0">
                <a:solidFill>
                  <a:schemeClr val="tx1"/>
                </a:solidFill>
                <a:effectLst/>
                <a:latin typeface="+mn-lt"/>
                <a:ea typeface="+mn-ea"/>
                <a:cs typeface="+mn-cs"/>
              </a:rPr>
              <a:t>800/2000 = 40%</a:t>
            </a:r>
            <a:r>
              <a:rPr lang="zh-CN" altLang="en-US" sz="1200" b="0" i="0" kern="1200" dirty="0">
                <a:solidFill>
                  <a:schemeClr val="tx1"/>
                </a:solidFill>
                <a:effectLst/>
                <a:latin typeface="+mn-lt"/>
                <a:ea typeface="+mn-ea"/>
                <a:cs typeface="+mn-cs"/>
              </a:rPr>
              <a:t>。 </a:t>
            </a:r>
            <a:endParaRPr lang="zh-CN" alt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为了尽量避免碰撞， </a:t>
            </a:r>
            <a:r>
              <a:rPr lang="en-US" altLang="zh-CN" sz="1200" b="0" i="0" kern="1200" dirty="0">
                <a:solidFill>
                  <a:schemeClr val="tx1"/>
                </a:solidFill>
                <a:effectLst/>
                <a:latin typeface="+mn-lt"/>
                <a:ea typeface="+mn-ea"/>
                <a:cs typeface="+mn-cs"/>
              </a:rPr>
              <a:t>802.11 </a:t>
            </a:r>
            <a:r>
              <a:rPr lang="zh-CN" altLang="en-US" sz="1200" b="0" i="0" kern="1200" dirty="0">
                <a:solidFill>
                  <a:schemeClr val="tx1"/>
                </a:solidFill>
                <a:effectLst/>
                <a:latin typeface="+mn-lt"/>
                <a:ea typeface="+mn-ea"/>
                <a:cs typeface="+mn-cs"/>
              </a:rPr>
              <a:t>规定，所有的站在完成发送后，必须再等待一段很短的 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继续监听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才能发送下一帧。这段时间通称为帧间间隔 </a:t>
            </a:r>
            <a:r>
              <a:rPr lang="en-US" altLang="zh-CN" sz="1200" b="0" i="0" kern="1200" dirty="0">
                <a:solidFill>
                  <a:schemeClr val="tx1"/>
                </a:solidFill>
                <a:effectLst/>
                <a:latin typeface="+mn-lt"/>
                <a:ea typeface="+mn-ea"/>
                <a:cs typeface="+mn-cs"/>
              </a:rPr>
              <a:t>IFS(Inter Frame Space)</a:t>
            </a:r>
            <a:r>
              <a:rPr lang="zh-CN" altLang="en-US" sz="1200" b="0" i="0" kern="1200" dirty="0">
                <a:solidFill>
                  <a:schemeClr val="tx1"/>
                </a:solidFill>
                <a:effectLst/>
                <a:latin typeface="+mn-lt"/>
                <a:ea typeface="+mn-ea"/>
                <a:cs typeface="+mn-cs"/>
              </a:rPr>
              <a:t>。帧间间 隔的长短取决于该站要发送的帧的类型。 </a:t>
            </a:r>
            <a:r>
              <a:rPr lang="en-US" altLang="zh-CN" sz="1200" b="0" i="0" kern="1200" dirty="0">
                <a:solidFill>
                  <a:schemeClr val="tx1"/>
                </a:solidFill>
                <a:effectLst/>
                <a:latin typeface="+mn-lt"/>
                <a:ea typeface="+mn-ea"/>
                <a:cs typeface="+mn-cs"/>
              </a:rPr>
              <a:t>IEEE802.11 </a:t>
            </a:r>
            <a:r>
              <a:rPr lang="zh-CN" altLang="en-US" sz="1200" b="0" i="0" kern="1200" dirty="0">
                <a:solidFill>
                  <a:schemeClr val="tx1"/>
                </a:solidFill>
                <a:effectLst/>
                <a:latin typeface="+mn-lt"/>
                <a:ea typeface="+mn-ea"/>
                <a:cs typeface="+mn-cs"/>
              </a:rPr>
              <a:t>推荐使用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种帧间隔（</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），以便提供 基于优先级的访问控制。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分布式协调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：最长的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，优先级最低，用于异步帧竞争访问的时延。 </a:t>
            </a:r>
            <a:r>
              <a:rPr lang="en-US" altLang="zh-CN" sz="1200" b="0" i="0" kern="1200" dirty="0">
                <a:solidFill>
                  <a:schemeClr val="tx1"/>
                </a:solidFill>
                <a:effectLst/>
                <a:latin typeface="+mn-lt"/>
                <a:ea typeface="+mn-ea"/>
                <a:cs typeface="+mn-cs"/>
              </a:rPr>
              <a:t>PIFS</a:t>
            </a:r>
            <a:r>
              <a:rPr lang="zh-CN" altLang="en-US" sz="1200" b="0" i="0" kern="1200" dirty="0">
                <a:solidFill>
                  <a:schemeClr val="tx1"/>
                </a:solidFill>
                <a:effectLst/>
                <a:latin typeface="+mn-lt"/>
                <a:ea typeface="+mn-ea"/>
                <a:cs typeface="+mn-cs"/>
              </a:rPr>
              <a:t>（点协调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）：中等长度的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，优先级居中，在 </a:t>
            </a:r>
            <a:r>
              <a:rPr lang="en-US" altLang="zh-CN" sz="1200" b="0" i="0" kern="1200" dirty="0">
                <a:solidFill>
                  <a:schemeClr val="tx1"/>
                </a:solidFill>
                <a:effectLst/>
                <a:latin typeface="+mn-lt"/>
                <a:ea typeface="+mn-ea"/>
                <a:cs typeface="+mn-cs"/>
              </a:rPr>
              <a:t>PCF </a:t>
            </a:r>
            <a:r>
              <a:rPr lang="zh-CN" altLang="en-US" sz="1200" b="0" i="0" kern="1200" dirty="0">
                <a:solidFill>
                  <a:schemeClr val="tx1"/>
                </a:solidFill>
                <a:effectLst/>
                <a:latin typeface="+mn-lt"/>
                <a:ea typeface="+mn-ea"/>
                <a:cs typeface="+mn-cs"/>
              </a:rPr>
              <a:t>操作中使用。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（短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）：最短的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，优先级最高，用于需要立即响应的操作。网络中的控制帧以及对所 接收数据的确认帧都采用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作为发送之前的等待时延。当结点要发送数据帧时，载波监听 到信道空闲时，需等待 </a:t>
            </a:r>
            <a:r>
              <a:rPr lang="en-US" altLang="zh-CN" sz="1200" b="0" i="0" kern="1200" dirty="0">
                <a:solidFill>
                  <a:schemeClr val="tx1"/>
                </a:solidFill>
                <a:effectLst/>
                <a:latin typeface="+mn-lt"/>
                <a:ea typeface="+mn-ea"/>
                <a:cs typeface="+mn-cs"/>
              </a:rPr>
              <a:t>DIFS </a:t>
            </a:r>
            <a:r>
              <a:rPr lang="zh-CN" altLang="en-US" sz="1200" b="0" i="0" kern="1200" dirty="0">
                <a:solidFill>
                  <a:schemeClr val="tx1"/>
                </a:solidFill>
                <a:effectLst/>
                <a:latin typeface="+mn-lt"/>
                <a:ea typeface="+mn-ea"/>
                <a:cs typeface="+mn-cs"/>
              </a:rPr>
              <a:t>后发送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预约信道，， </a:t>
            </a:r>
            <a:r>
              <a:rPr lang="en-US" altLang="zh-CN" sz="1200" b="0" i="0" kern="1200" dirty="0">
                <a:solidFill>
                  <a:schemeClr val="tx1"/>
                </a:solidFill>
                <a:effectLst/>
                <a:latin typeface="+mn-lt"/>
                <a:ea typeface="+mn-ea"/>
                <a:cs typeface="+mn-cs"/>
              </a:rPr>
              <a:t>IFS1 </a:t>
            </a:r>
            <a:r>
              <a:rPr lang="zh-CN" altLang="en-US" sz="1200" b="0" i="0" kern="1200" dirty="0">
                <a:solidFill>
                  <a:schemeClr val="tx1"/>
                </a:solidFill>
                <a:effectLst/>
                <a:latin typeface="+mn-lt"/>
                <a:ea typeface="+mn-ea"/>
                <a:cs typeface="+mn-cs"/>
              </a:rPr>
              <a:t>对应的帧间隔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，时间最长， 图中 </a:t>
            </a:r>
            <a:r>
              <a:rPr lang="en-US" altLang="zh-CN" sz="1200" b="0" i="0" kern="1200" dirty="0">
                <a:solidFill>
                  <a:schemeClr val="tx1"/>
                </a:solidFill>
                <a:effectLst/>
                <a:latin typeface="+mn-lt"/>
                <a:ea typeface="+mn-ea"/>
                <a:cs typeface="+mn-cs"/>
              </a:rPr>
              <a:t>IFS2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IFS4 </a:t>
            </a:r>
            <a:r>
              <a:rPr lang="zh-CN" altLang="en-US" sz="1200" b="0" i="0" kern="1200" dirty="0">
                <a:solidFill>
                  <a:schemeClr val="tx1"/>
                </a:solidFill>
                <a:effectLst/>
                <a:latin typeface="+mn-lt"/>
                <a:ea typeface="+mn-ea"/>
                <a:cs typeface="+mn-cs"/>
              </a:rPr>
              <a:t>对应 </a:t>
            </a:r>
            <a:r>
              <a:rPr lang="en-US" altLang="zh-CN" sz="1200" b="0" i="0" kern="1200" dirty="0">
                <a:solidFill>
                  <a:schemeClr val="tx1"/>
                </a:solidFill>
                <a:effectLst/>
                <a:latin typeface="+mn-lt"/>
                <a:ea typeface="+mn-ea"/>
                <a:cs typeface="+mn-cs"/>
              </a:rPr>
              <a:t>SIFS</a:t>
            </a:r>
            <a:endParaRPr lang="zh-CN" alt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en-US" altLang="zh-CN" sz="1200" b="0" i="0" kern="1200" dirty="0">
                <a:solidFill>
                  <a:schemeClr val="tx1"/>
                </a:solidFill>
                <a:effectLst/>
                <a:latin typeface="+mn-lt"/>
                <a:ea typeface="+mn-ea"/>
                <a:cs typeface="+mn-cs"/>
              </a:rPr>
              <a:t>37.【</a:t>
            </a:r>
            <a:r>
              <a:rPr lang="zh-CN" altLang="en-US" sz="1200" b="0" i="0" kern="1200" dirty="0">
                <a:solidFill>
                  <a:schemeClr val="tx1"/>
                </a:solidFill>
                <a:effectLst/>
                <a:latin typeface="+mn-lt"/>
                <a:ea typeface="+mn-ea"/>
                <a:cs typeface="+mn-cs"/>
              </a:rPr>
              <a:t>参考答案</a:t>
            </a:r>
            <a:r>
              <a:rPr lang="en-US" altLang="zh-CN" sz="1200" b="0" i="0" kern="1200" dirty="0">
                <a:solidFill>
                  <a:schemeClr val="tx1"/>
                </a:solidFill>
                <a:effectLst/>
                <a:latin typeface="+mn-lt"/>
                <a:ea typeface="+mn-ea"/>
                <a:cs typeface="+mn-cs"/>
              </a:rPr>
              <a:t>】 A 【</a:t>
            </a:r>
            <a:r>
              <a:rPr lang="zh-CN" altLang="en-US" sz="1200" b="0" i="0" kern="1200" dirty="0">
                <a:solidFill>
                  <a:schemeClr val="tx1"/>
                </a:solidFill>
                <a:effectLst/>
                <a:latin typeface="+mn-lt"/>
                <a:ea typeface="+mn-ea"/>
                <a:cs typeface="+mn-cs"/>
              </a:rPr>
              <a:t>解析</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为了尽量避免碰撞， </a:t>
            </a:r>
            <a:r>
              <a:rPr lang="en-US" altLang="zh-CN" sz="1200" b="0" i="0" kern="1200" dirty="0">
                <a:solidFill>
                  <a:schemeClr val="tx1"/>
                </a:solidFill>
                <a:effectLst/>
                <a:latin typeface="+mn-lt"/>
                <a:ea typeface="+mn-ea"/>
                <a:cs typeface="+mn-cs"/>
              </a:rPr>
              <a:t>802.11 </a:t>
            </a:r>
            <a:r>
              <a:rPr lang="zh-CN" altLang="en-US" sz="1200" b="0" i="0" kern="1200" dirty="0">
                <a:solidFill>
                  <a:schemeClr val="tx1"/>
                </a:solidFill>
                <a:effectLst/>
                <a:latin typeface="+mn-lt"/>
                <a:ea typeface="+mn-ea"/>
                <a:cs typeface="+mn-cs"/>
              </a:rPr>
              <a:t>规定，所有的站在完成发送后，必须再等待一段很短的 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继续监听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才能发送下一帧。这段时间通称为帧间间隔 </a:t>
            </a:r>
            <a:r>
              <a:rPr lang="en-US" altLang="zh-CN" sz="1200" b="0" i="0" kern="1200" dirty="0">
                <a:solidFill>
                  <a:schemeClr val="tx1"/>
                </a:solidFill>
                <a:effectLst/>
                <a:latin typeface="+mn-lt"/>
                <a:ea typeface="+mn-ea"/>
                <a:cs typeface="+mn-cs"/>
              </a:rPr>
              <a:t>IFS(Inter Frame Space)</a:t>
            </a:r>
            <a:r>
              <a:rPr lang="zh-CN" altLang="en-US" sz="1200" b="0" i="0" kern="1200" dirty="0">
                <a:solidFill>
                  <a:schemeClr val="tx1"/>
                </a:solidFill>
                <a:effectLst/>
                <a:latin typeface="+mn-lt"/>
                <a:ea typeface="+mn-ea"/>
                <a:cs typeface="+mn-cs"/>
              </a:rPr>
              <a:t>。帧间间 隔的长短取决于该站要发送的帧的类型。 </a:t>
            </a:r>
            <a:r>
              <a:rPr lang="en-US" altLang="zh-CN" sz="1200" b="0" i="0" kern="1200" dirty="0">
                <a:solidFill>
                  <a:schemeClr val="tx1"/>
                </a:solidFill>
                <a:effectLst/>
                <a:latin typeface="+mn-lt"/>
                <a:ea typeface="+mn-ea"/>
                <a:cs typeface="+mn-cs"/>
              </a:rPr>
              <a:t>IEEE802.11 </a:t>
            </a:r>
            <a:r>
              <a:rPr lang="zh-CN" altLang="en-US" sz="1200" b="0" i="0" kern="1200" dirty="0">
                <a:solidFill>
                  <a:schemeClr val="tx1"/>
                </a:solidFill>
                <a:effectLst/>
                <a:latin typeface="+mn-lt"/>
                <a:ea typeface="+mn-ea"/>
                <a:cs typeface="+mn-cs"/>
              </a:rPr>
              <a:t>推荐使用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种帧间隔（</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），以便提供 基于优先级的访问控制。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分布式协调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：最长的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，优先级最低，用于异步帧竞争访问的时延。 </a:t>
            </a:r>
            <a:r>
              <a:rPr lang="en-US" altLang="zh-CN" sz="1200" b="0" i="0" kern="1200" dirty="0">
                <a:solidFill>
                  <a:schemeClr val="tx1"/>
                </a:solidFill>
                <a:effectLst/>
                <a:latin typeface="+mn-lt"/>
                <a:ea typeface="+mn-ea"/>
                <a:cs typeface="+mn-cs"/>
              </a:rPr>
              <a:t>PIFS</a:t>
            </a:r>
            <a:r>
              <a:rPr lang="zh-CN" altLang="en-US" sz="1200" b="0" i="0" kern="1200" dirty="0">
                <a:solidFill>
                  <a:schemeClr val="tx1"/>
                </a:solidFill>
                <a:effectLst/>
                <a:latin typeface="+mn-lt"/>
                <a:ea typeface="+mn-ea"/>
                <a:cs typeface="+mn-cs"/>
              </a:rPr>
              <a:t>（点协调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）：中等长度的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，优先级居中，在 </a:t>
            </a:r>
            <a:r>
              <a:rPr lang="en-US" altLang="zh-CN" sz="1200" b="0" i="0" kern="1200" dirty="0">
                <a:solidFill>
                  <a:schemeClr val="tx1"/>
                </a:solidFill>
                <a:effectLst/>
                <a:latin typeface="+mn-lt"/>
                <a:ea typeface="+mn-ea"/>
                <a:cs typeface="+mn-cs"/>
              </a:rPr>
              <a:t>PCF </a:t>
            </a:r>
            <a:r>
              <a:rPr lang="zh-CN" altLang="en-US" sz="1200" b="0" i="0" kern="1200" dirty="0">
                <a:solidFill>
                  <a:schemeClr val="tx1"/>
                </a:solidFill>
                <a:effectLst/>
                <a:latin typeface="+mn-lt"/>
                <a:ea typeface="+mn-ea"/>
                <a:cs typeface="+mn-cs"/>
              </a:rPr>
              <a:t>操作中使用。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（短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）：最短的 </a:t>
            </a:r>
            <a:r>
              <a:rPr lang="en-US" altLang="zh-CN" sz="1200" b="0" i="0" kern="1200" dirty="0">
                <a:solidFill>
                  <a:schemeClr val="tx1"/>
                </a:solidFill>
                <a:effectLst/>
                <a:latin typeface="+mn-lt"/>
                <a:ea typeface="+mn-ea"/>
                <a:cs typeface="+mn-cs"/>
              </a:rPr>
              <a:t>IFS</a:t>
            </a:r>
            <a:r>
              <a:rPr lang="zh-CN" altLang="en-US" sz="1200" b="0" i="0" kern="1200" dirty="0">
                <a:solidFill>
                  <a:schemeClr val="tx1"/>
                </a:solidFill>
                <a:effectLst/>
                <a:latin typeface="+mn-lt"/>
                <a:ea typeface="+mn-ea"/>
                <a:cs typeface="+mn-cs"/>
              </a:rPr>
              <a:t>，优先级最高，用于需要立即响应的操作。网络中的控制帧以及对所 接收数据的确认帧都采用 </a:t>
            </a:r>
            <a:r>
              <a:rPr lang="en-US" altLang="zh-CN" sz="1200" b="0" i="0" kern="1200" dirty="0">
                <a:solidFill>
                  <a:schemeClr val="tx1"/>
                </a:solidFill>
                <a:effectLst/>
                <a:latin typeface="+mn-lt"/>
                <a:ea typeface="+mn-ea"/>
                <a:cs typeface="+mn-cs"/>
              </a:rPr>
              <a:t>SIFS </a:t>
            </a:r>
            <a:r>
              <a:rPr lang="zh-CN" altLang="en-US" sz="1200" b="0" i="0" kern="1200" dirty="0">
                <a:solidFill>
                  <a:schemeClr val="tx1"/>
                </a:solidFill>
                <a:effectLst/>
                <a:latin typeface="+mn-lt"/>
                <a:ea typeface="+mn-ea"/>
                <a:cs typeface="+mn-cs"/>
              </a:rPr>
              <a:t>作为发送之前的等待时延。当结点要发送数据帧时，载波监听 到信道空闲时，需等待 </a:t>
            </a:r>
            <a:r>
              <a:rPr lang="en-US" altLang="zh-CN" sz="1200" b="0" i="0" kern="1200" dirty="0">
                <a:solidFill>
                  <a:schemeClr val="tx1"/>
                </a:solidFill>
                <a:effectLst/>
                <a:latin typeface="+mn-lt"/>
                <a:ea typeface="+mn-ea"/>
                <a:cs typeface="+mn-cs"/>
              </a:rPr>
              <a:t>DIFS </a:t>
            </a:r>
            <a:r>
              <a:rPr lang="zh-CN" altLang="en-US" sz="1200" b="0" i="0" kern="1200" dirty="0">
                <a:solidFill>
                  <a:schemeClr val="tx1"/>
                </a:solidFill>
                <a:effectLst/>
                <a:latin typeface="+mn-lt"/>
                <a:ea typeface="+mn-ea"/>
                <a:cs typeface="+mn-cs"/>
              </a:rPr>
              <a:t>后发送 </a:t>
            </a:r>
            <a:r>
              <a:rPr lang="en-US" altLang="zh-CN" sz="1200" b="0" i="0" kern="1200" dirty="0">
                <a:solidFill>
                  <a:schemeClr val="tx1"/>
                </a:solidFill>
                <a:effectLst/>
                <a:latin typeface="+mn-lt"/>
                <a:ea typeface="+mn-ea"/>
                <a:cs typeface="+mn-cs"/>
              </a:rPr>
              <a:t>RTS </a:t>
            </a:r>
            <a:r>
              <a:rPr lang="zh-CN" altLang="en-US" sz="1200" b="0" i="0" kern="1200" dirty="0">
                <a:solidFill>
                  <a:schemeClr val="tx1"/>
                </a:solidFill>
                <a:effectLst/>
                <a:latin typeface="+mn-lt"/>
                <a:ea typeface="+mn-ea"/>
                <a:cs typeface="+mn-cs"/>
              </a:rPr>
              <a:t>预约信道，， </a:t>
            </a:r>
            <a:r>
              <a:rPr lang="en-US" altLang="zh-CN" sz="1200" b="0" i="0" kern="1200" dirty="0">
                <a:solidFill>
                  <a:schemeClr val="tx1"/>
                </a:solidFill>
                <a:effectLst/>
                <a:latin typeface="+mn-lt"/>
                <a:ea typeface="+mn-ea"/>
                <a:cs typeface="+mn-cs"/>
              </a:rPr>
              <a:t>IFS1 </a:t>
            </a:r>
            <a:r>
              <a:rPr lang="zh-CN" altLang="en-US" sz="1200" b="0" i="0" kern="1200" dirty="0">
                <a:solidFill>
                  <a:schemeClr val="tx1"/>
                </a:solidFill>
                <a:effectLst/>
                <a:latin typeface="+mn-lt"/>
                <a:ea typeface="+mn-ea"/>
                <a:cs typeface="+mn-cs"/>
              </a:rPr>
              <a:t>对应的帧间隔 </a:t>
            </a:r>
            <a:r>
              <a:rPr lang="en-US" altLang="zh-CN" sz="1200" b="0" i="0" kern="1200" dirty="0">
                <a:solidFill>
                  <a:schemeClr val="tx1"/>
                </a:solidFill>
                <a:effectLst/>
                <a:latin typeface="+mn-lt"/>
                <a:ea typeface="+mn-ea"/>
                <a:cs typeface="+mn-cs"/>
              </a:rPr>
              <a:t>DIFS</a:t>
            </a:r>
            <a:r>
              <a:rPr lang="zh-CN" altLang="en-US" sz="1200" b="0" i="0" kern="1200" dirty="0">
                <a:solidFill>
                  <a:schemeClr val="tx1"/>
                </a:solidFill>
                <a:effectLst/>
                <a:latin typeface="+mn-lt"/>
                <a:ea typeface="+mn-ea"/>
                <a:cs typeface="+mn-cs"/>
              </a:rPr>
              <a:t>，时间最长， 图中 </a:t>
            </a:r>
            <a:r>
              <a:rPr lang="en-US" altLang="zh-CN" sz="1200" b="0" i="0" kern="1200" dirty="0">
                <a:solidFill>
                  <a:schemeClr val="tx1"/>
                </a:solidFill>
                <a:effectLst/>
                <a:latin typeface="+mn-lt"/>
                <a:ea typeface="+mn-ea"/>
                <a:cs typeface="+mn-cs"/>
              </a:rPr>
              <a:t>IFS2</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IFS4 </a:t>
            </a:r>
            <a:r>
              <a:rPr lang="zh-CN" altLang="en-US" sz="1200" b="0" i="0" kern="1200" dirty="0">
                <a:solidFill>
                  <a:schemeClr val="tx1"/>
                </a:solidFill>
                <a:effectLst/>
                <a:latin typeface="+mn-lt"/>
                <a:ea typeface="+mn-ea"/>
                <a:cs typeface="+mn-cs"/>
              </a:rPr>
              <a:t>对应 </a:t>
            </a:r>
            <a:r>
              <a:rPr lang="en-US" altLang="zh-CN" sz="1200" b="0" i="0" kern="1200" dirty="0">
                <a:solidFill>
                  <a:schemeClr val="tx1"/>
                </a:solidFill>
                <a:effectLst/>
                <a:latin typeface="+mn-lt"/>
                <a:ea typeface="+mn-ea"/>
                <a:cs typeface="+mn-cs"/>
              </a:rPr>
              <a:t>SIFS</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93" name="标题 1"/>
          <p:cNvSpPr>
            <a:spLocks noGrp="1"/>
          </p:cNvSpPr>
          <p:nvPr>
            <p:ph type="ctrTitle" hasCustomPrompt="1"/>
          </p:nvPr>
        </p:nvSpPr>
        <p:spPr>
          <a:xfrm>
            <a:off x="1143000" y="1390893"/>
            <a:ext cx="6858000" cy="1242039"/>
          </a:xfrm>
        </p:spPr>
        <p:txBody>
          <a:bodyPr anchor="b">
            <a:normAutofit/>
          </a:bodyPr>
          <a:lstStyle>
            <a:lvl1pPr algn="ctr">
              <a:defRPr sz="5400" b="0"/>
            </a:lvl1pPr>
          </a:lstStyle>
          <a:p>
            <a:r>
              <a:rPr lang="zh-CN" altLang="en-US" dirty="0"/>
              <a:t>单击此处编辑标题</a:t>
            </a:r>
          </a:p>
        </p:txBody>
      </p:sp>
      <p:sp>
        <p:nvSpPr>
          <p:cNvPr id="1048594" name="副标题 2"/>
          <p:cNvSpPr>
            <a:spLocks noGrp="1"/>
          </p:cNvSpPr>
          <p:nvPr>
            <p:ph type="subTitle" idx="1"/>
          </p:nvPr>
        </p:nvSpPr>
        <p:spPr>
          <a:xfrm>
            <a:off x="1143000" y="2702001"/>
            <a:ext cx="6858000" cy="1242039"/>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单击此处编辑母版副标题样式</a:t>
            </a:r>
          </a:p>
        </p:txBody>
      </p:sp>
      <p:sp>
        <p:nvSpPr>
          <p:cNvPr id="1048595" name="日期占位符 3"/>
          <p:cNvSpPr>
            <a:spLocks noGrp="1"/>
          </p:cNvSpPr>
          <p:nvPr>
            <p:ph type="dt" sz="half" idx="10"/>
          </p:nvPr>
        </p:nvSpPr>
        <p:spPr>
          <a:xfrm>
            <a:off x="628650" y="4768096"/>
            <a:ext cx="2057400" cy="273892"/>
          </a:xfrm>
        </p:spPr>
        <p:txBody>
          <a:bodyPr/>
          <a:lstStyle/>
          <a:p>
            <a:fld id="{D997B5FA-0921-464F-AAE1-844C04324D75}" type="datetimeFigureOut">
              <a:rPr lang="zh-CN" altLang="en-US" smtClean="0"/>
              <a:t>2023/11/17</a:t>
            </a:fld>
            <a:endParaRPr lang="zh-CN" altLang="en-US" dirty="0"/>
          </a:p>
        </p:txBody>
      </p:sp>
      <p:sp>
        <p:nvSpPr>
          <p:cNvPr id="1048596" name="页脚占位符 4"/>
          <p:cNvSpPr>
            <a:spLocks noGrp="1"/>
          </p:cNvSpPr>
          <p:nvPr>
            <p:ph type="ftr" sz="quarter" idx="11"/>
          </p:nvPr>
        </p:nvSpPr>
        <p:spPr>
          <a:xfrm>
            <a:off x="3028950" y="4768096"/>
            <a:ext cx="3086100" cy="273892"/>
          </a:xfrm>
        </p:spPr>
        <p:txBody>
          <a:bodyPr/>
          <a:lstStyle/>
          <a:p>
            <a:endParaRPr lang="zh-CN" altLang="en-US"/>
          </a:p>
        </p:txBody>
      </p:sp>
      <p:sp>
        <p:nvSpPr>
          <p:cNvPr id="1048597" name="灯片编号占位符 5"/>
          <p:cNvSpPr>
            <a:spLocks noGrp="1"/>
          </p:cNvSpPr>
          <p:nvPr>
            <p:ph type="sldNum" sz="quarter" idx="12"/>
          </p:nvPr>
        </p:nvSpPr>
        <p:spPr>
          <a:xfrm>
            <a:off x="6467475" y="4787146"/>
            <a:ext cx="2057400" cy="273892"/>
          </a:xfr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48807" name="日期占位符 2"/>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2023/11/17</a:t>
            </a:fld>
            <a:endParaRPr lang="zh-CN" altLang="en-US"/>
          </a:p>
        </p:txBody>
      </p:sp>
      <p:sp>
        <p:nvSpPr>
          <p:cNvPr id="1048808" name="页脚占位符 3"/>
          <p:cNvSpPr>
            <a:spLocks noGrp="1"/>
          </p:cNvSpPr>
          <p:nvPr>
            <p:ph type="ftr" sz="quarter" idx="11"/>
          </p:nvPr>
        </p:nvSpPr>
        <p:spPr>
          <a:xfrm>
            <a:off x="3028950" y="4768096"/>
            <a:ext cx="3086100" cy="273892"/>
          </a:xfrm>
        </p:spPr>
        <p:txBody>
          <a:bodyPr/>
          <a:lstStyle/>
          <a:p>
            <a:endParaRPr lang="zh-CN" altLang="en-US"/>
          </a:p>
        </p:txBody>
      </p:sp>
      <p:sp>
        <p:nvSpPr>
          <p:cNvPr id="1048809" name="灯片编号占位符 4"/>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
        <p:nvSpPr>
          <p:cNvPr id="1048810" name="内容占位符 6"/>
          <p:cNvSpPr>
            <a:spLocks noGrp="1"/>
          </p:cNvSpPr>
          <p:nvPr>
            <p:ph sz="quarter" idx="13"/>
          </p:nvPr>
        </p:nvSpPr>
        <p:spPr>
          <a:xfrm>
            <a:off x="628650" y="413730"/>
            <a:ext cx="7886700" cy="416995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48577" name="标题 1"/>
          <p:cNvSpPr>
            <a:spLocks noGrp="1"/>
          </p:cNvSpPr>
          <p:nvPr>
            <p:ph type="title"/>
          </p:nvPr>
        </p:nvSpPr>
        <p:spPr>
          <a:xfrm>
            <a:off x="628650" y="273892"/>
            <a:ext cx="7886700" cy="994346"/>
          </a:xfrm>
        </p:spPr>
        <p:txBody>
          <a:bodyPr anchor="ctr" anchorCtr="0"/>
          <a:lstStyle/>
          <a:p>
            <a:r>
              <a:rPr lang="zh-CN" altLang="en-US" dirty="0"/>
              <a:t>单击此处编辑母版标题样式</a:t>
            </a:r>
          </a:p>
        </p:txBody>
      </p:sp>
      <p:sp>
        <p:nvSpPr>
          <p:cNvPr id="1048578" name="内容占位符 2"/>
          <p:cNvSpPr>
            <a:spLocks noGrp="1"/>
          </p:cNvSpPr>
          <p:nvPr>
            <p:ph idx="1"/>
          </p:nvPr>
        </p:nvSpPr>
        <p:spPr>
          <a:xfrm>
            <a:off x="628650" y="1378983"/>
            <a:ext cx="7886700" cy="3264074"/>
          </a:xfrm>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579" name="日期占位符 3"/>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2023/11/17</a:t>
            </a:fld>
            <a:endParaRPr lang="zh-CN" altLang="en-US" dirty="0"/>
          </a:p>
        </p:txBody>
      </p:sp>
      <p:sp>
        <p:nvSpPr>
          <p:cNvPr id="1048580" name="页脚占位符 4"/>
          <p:cNvSpPr>
            <a:spLocks noGrp="1"/>
          </p:cNvSpPr>
          <p:nvPr>
            <p:ph type="ftr" sz="quarter" idx="11"/>
          </p:nvPr>
        </p:nvSpPr>
        <p:spPr>
          <a:xfrm>
            <a:off x="3028950" y="4768096"/>
            <a:ext cx="3086100" cy="273892"/>
          </a:xfrm>
        </p:spPr>
        <p:txBody>
          <a:bodyPr/>
          <a:lstStyle/>
          <a:p>
            <a:endParaRPr lang="zh-CN" altLang="en-US" dirty="0"/>
          </a:p>
        </p:txBody>
      </p:sp>
      <p:sp>
        <p:nvSpPr>
          <p:cNvPr id="1048581" name="灯片编号占位符 5"/>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1048811" name="日期占位符 1"/>
          <p:cNvSpPr>
            <a:spLocks noGrp="1"/>
          </p:cNvSpPr>
          <p:nvPr>
            <p:ph type="dt" sz="half" idx="10"/>
          </p:nvPr>
        </p:nvSpPr>
        <p:spPr>
          <a:xfrm>
            <a:off x="628650" y="4768096"/>
            <a:ext cx="2057400" cy="273892"/>
          </a:xfrm>
        </p:spPr>
        <p:txBody>
          <a:bodyPr/>
          <a:lstStyle/>
          <a:p>
            <a:fld id="{20DD7636-5BE1-44BC-BB5F-15739D9E18E1}" type="datetimeFigureOut">
              <a:rPr lang="zh-CN" altLang="en-US" smtClean="0"/>
              <a:t>2023/11/17</a:t>
            </a:fld>
            <a:endParaRPr lang="zh-CN" altLang="en-US"/>
          </a:p>
        </p:txBody>
      </p:sp>
      <p:sp>
        <p:nvSpPr>
          <p:cNvPr id="1048812" name="页脚占位符 2"/>
          <p:cNvSpPr>
            <a:spLocks noGrp="1"/>
          </p:cNvSpPr>
          <p:nvPr>
            <p:ph type="ftr" sz="quarter" idx="11"/>
          </p:nvPr>
        </p:nvSpPr>
        <p:spPr>
          <a:xfrm>
            <a:off x="3028950" y="4768096"/>
            <a:ext cx="3086100" cy="273892"/>
          </a:xfrm>
        </p:spPr>
        <p:txBody>
          <a:bodyPr/>
          <a:lstStyle/>
          <a:p>
            <a:endParaRPr lang="zh-CN" altLang="en-US"/>
          </a:p>
        </p:txBody>
      </p:sp>
      <p:sp>
        <p:nvSpPr>
          <p:cNvPr id="1048813" name="灯片编号占位符 3"/>
          <p:cNvSpPr>
            <a:spLocks noGrp="1"/>
          </p:cNvSpPr>
          <p:nvPr>
            <p:ph type="sldNum" sz="quarter" idx="12"/>
          </p:nvPr>
        </p:nvSpPr>
        <p:spPr>
          <a:xfrm>
            <a:off x="6467475" y="4787146"/>
            <a:ext cx="2057400" cy="273892"/>
          </a:xfrm>
        </p:spPr>
        <p:txBody>
          <a:bodyPr/>
          <a:lstStyle/>
          <a:p>
            <a:fld id="{E87C0E1D-24C4-406F-9615-DBDA8D2D1F93}" type="slidenum">
              <a:rPr lang="zh-CN" altLang="en-US" smtClean="0"/>
              <a:t>‹#›</a:t>
            </a:fld>
            <a:endParaRPr lang="zh-CN" altLang="en-US"/>
          </a:p>
        </p:txBody>
      </p:sp>
      <p:sp>
        <p:nvSpPr>
          <p:cNvPr id="1048814" name="标题 4"/>
          <p:cNvSpPr>
            <a:spLocks noGrp="1"/>
          </p:cNvSpPr>
          <p:nvPr>
            <p:ph type="title" hasCustomPrompt="1"/>
          </p:nvPr>
        </p:nvSpPr>
        <p:spPr>
          <a:xfrm>
            <a:off x="628650" y="1640869"/>
            <a:ext cx="7886700" cy="1862662"/>
          </a:xfrm>
        </p:spPr>
        <p:txBody>
          <a:bodyPr>
            <a:normAutofit/>
          </a:bodyPr>
          <a:lstStyle>
            <a:lvl1pPr algn="ctr">
              <a:defRPr sz="45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15" name="标题 1"/>
          <p:cNvSpPr>
            <a:spLocks noGrp="1"/>
          </p:cNvSpPr>
          <p:nvPr>
            <p:ph type="title"/>
          </p:nvPr>
        </p:nvSpPr>
        <p:spPr>
          <a:xfrm>
            <a:off x="628650" y="273892"/>
            <a:ext cx="7886700" cy="994346"/>
          </a:xfrm>
        </p:spPr>
        <p:txBody>
          <a:bodyPr anchor="ctr" anchorCtr="0"/>
          <a:lstStyle/>
          <a:p>
            <a:r>
              <a:rPr lang="zh-CN" altLang="en-US"/>
              <a:t>单击此处编辑母版标题样式</a:t>
            </a:r>
          </a:p>
        </p:txBody>
      </p:sp>
      <p:sp>
        <p:nvSpPr>
          <p:cNvPr id="1048816" name="内容占位符 2"/>
          <p:cNvSpPr>
            <a:spLocks noGrp="1"/>
          </p:cNvSpPr>
          <p:nvPr>
            <p:ph sz="half" idx="1"/>
          </p:nvPr>
        </p:nvSpPr>
        <p:spPr>
          <a:xfrm>
            <a:off x="6286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17" name="内容占位符 3"/>
          <p:cNvSpPr>
            <a:spLocks noGrp="1"/>
          </p:cNvSpPr>
          <p:nvPr>
            <p:ph sz="half" idx="2"/>
          </p:nvPr>
        </p:nvSpPr>
        <p:spPr>
          <a:xfrm>
            <a:off x="46291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18" name="日期占位符 4"/>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2023/11/17</a:t>
            </a:fld>
            <a:endParaRPr lang="zh-CN" altLang="en-US"/>
          </a:p>
        </p:txBody>
      </p:sp>
      <p:sp>
        <p:nvSpPr>
          <p:cNvPr id="1048819" name="页脚占位符 5"/>
          <p:cNvSpPr>
            <a:spLocks noGrp="1"/>
          </p:cNvSpPr>
          <p:nvPr>
            <p:ph type="ftr" sz="quarter" idx="11"/>
          </p:nvPr>
        </p:nvSpPr>
        <p:spPr>
          <a:xfrm>
            <a:off x="3028950" y="4768096"/>
            <a:ext cx="3086100" cy="273892"/>
          </a:xfrm>
        </p:spPr>
        <p:txBody>
          <a:bodyPr/>
          <a:lstStyle/>
          <a:p>
            <a:endParaRPr lang="zh-CN" altLang="en-US"/>
          </a:p>
        </p:txBody>
      </p:sp>
      <p:sp>
        <p:nvSpPr>
          <p:cNvPr id="1048820" name="灯片编号占位符 6"/>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821" name="标题 1"/>
          <p:cNvSpPr>
            <a:spLocks noGrp="1"/>
          </p:cNvSpPr>
          <p:nvPr>
            <p:ph type="title"/>
          </p:nvPr>
        </p:nvSpPr>
        <p:spPr>
          <a:xfrm>
            <a:off x="629841" y="273892"/>
            <a:ext cx="7886700" cy="994346"/>
          </a:xfrm>
        </p:spPr>
        <p:txBody>
          <a:bodyPr anchor="ctr" anchorCtr="0"/>
          <a:lstStyle/>
          <a:p>
            <a:r>
              <a:rPr lang="zh-CN" altLang="en-US"/>
              <a:t>单击此处编辑母版标题样式</a:t>
            </a:r>
          </a:p>
        </p:txBody>
      </p:sp>
      <p:sp>
        <p:nvSpPr>
          <p:cNvPr id="1048822" name="文本占位符 2"/>
          <p:cNvSpPr>
            <a:spLocks noGrp="1"/>
          </p:cNvSpPr>
          <p:nvPr>
            <p:ph type="body" idx="1"/>
          </p:nvPr>
        </p:nvSpPr>
        <p:spPr>
          <a:xfrm>
            <a:off x="629841" y="1308950"/>
            <a:ext cx="3868340"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1048823" name="内容占位符 3"/>
          <p:cNvSpPr>
            <a:spLocks noGrp="1"/>
          </p:cNvSpPr>
          <p:nvPr>
            <p:ph sz="half" idx="2"/>
          </p:nvPr>
        </p:nvSpPr>
        <p:spPr>
          <a:xfrm>
            <a:off x="629841" y="1962050"/>
            <a:ext cx="3868340"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24" name="文本占位符 4"/>
          <p:cNvSpPr>
            <a:spLocks noGrp="1"/>
          </p:cNvSpPr>
          <p:nvPr>
            <p:ph type="body" sz="quarter" idx="3"/>
          </p:nvPr>
        </p:nvSpPr>
        <p:spPr>
          <a:xfrm>
            <a:off x="4629150" y="1308950"/>
            <a:ext cx="3887391"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1048825" name="内容占位符 5"/>
          <p:cNvSpPr>
            <a:spLocks noGrp="1"/>
          </p:cNvSpPr>
          <p:nvPr>
            <p:ph sz="quarter" idx="4"/>
          </p:nvPr>
        </p:nvSpPr>
        <p:spPr>
          <a:xfrm>
            <a:off x="4629150" y="1962050"/>
            <a:ext cx="3887391"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26" name="日期占位符 6"/>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2023/11/17</a:t>
            </a:fld>
            <a:endParaRPr lang="zh-CN" altLang="en-US"/>
          </a:p>
        </p:txBody>
      </p:sp>
      <p:sp>
        <p:nvSpPr>
          <p:cNvPr id="1048827" name="页脚占位符 7"/>
          <p:cNvSpPr>
            <a:spLocks noGrp="1"/>
          </p:cNvSpPr>
          <p:nvPr>
            <p:ph type="ftr" sz="quarter" idx="11"/>
          </p:nvPr>
        </p:nvSpPr>
        <p:spPr>
          <a:xfrm>
            <a:off x="3028950" y="4768096"/>
            <a:ext cx="3086100" cy="273892"/>
          </a:xfrm>
        </p:spPr>
        <p:txBody>
          <a:bodyPr/>
          <a:lstStyle/>
          <a:p>
            <a:endParaRPr lang="zh-CN" altLang="en-US"/>
          </a:p>
        </p:txBody>
      </p:sp>
      <p:sp>
        <p:nvSpPr>
          <p:cNvPr id="1048828" name="灯片编号占位符 8"/>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048590" name="文本框 14"/>
          <p:cNvSpPr txBox="1"/>
          <p:nvPr userDrawn="1"/>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829" name="日期占位符 1"/>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2023/11/17</a:t>
            </a:fld>
            <a:endParaRPr lang="zh-CN" altLang="en-US"/>
          </a:p>
        </p:txBody>
      </p:sp>
      <p:sp>
        <p:nvSpPr>
          <p:cNvPr id="1048830" name="页脚占位符 2"/>
          <p:cNvSpPr>
            <a:spLocks noGrp="1"/>
          </p:cNvSpPr>
          <p:nvPr>
            <p:ph type="ftr" sz="quarter" idx="11"/>
          </p:nvPr>
        </p:nvSpPr>
        <p:spPr>
          <a:xfrm>
            <a:off x="3028950" y="4768096"/>
            <a:ext cx="3086100" cy="273892"/>
          </a:xfrm>
        </p:spPr>
        <p:txBody>
          <a:bodyPr/>
          <a:lstStyle/>
          <a:p>
            <a:endParaRPr lang="zh-CN" altLang="en-US"/>
          </a:p>
        </p:txBody>
      </p:sp>
      <p:sp>
        <p:nvSpPr>
          <p:cNvPr id="1048831" name="灯片编号占位符 3"/>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1048832" name="图片占位符 2"/>
          <p:cNvSpPr>
            <a:spLocks noGrp="1" noChangeAspect="1"/>
          </p:cNvSpPr>
          <p:nvPr>
            <p:ph type="pic" idx="1"/>
          </p:nvPr>
        </p:nvSpPr>
        <p:spPr>
          <a:xfrm>
            <a:off x="4231888" y="535348"/>
            <a:ext cx="4283912" cy="405340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dirty="0"/>
          </a:p>
        </p:txBody>
      </p:sp>
      <p:sp>
        <p:nvSpPr>
          <p:cNvPr id="1048833" name="文本占位符 3"/>
          <p:cNvSpPr>
            <a:spLocks noGrp="1"/>
          </p:cNvSpPr>
          <p:nvPr>
            <p:ph type="body" sz="half" idx="2"/>
          </p:nvPr>
        </p:nvSpPr>
        <p:spPr>
          <a:xfrm>
            <a:off x="628650" y="1735708"/>
            <a:ext cx="3511241" cy="2859191"/>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dirty="0"/>
              <a:t>单击此处编辑母版文本样式</a:t>
            </a:r>
          </a:p>
        </p:txBody>
      </p:sp>
      <p:sp>
        <p:nvSpPr>
          <p:cNvPr id="1048834" name="日期占位符 4"/>
          <p:cNvSpPr>
            <a:spLocks noGrp="1"/>
          </p:cNvSpPr>
          <p:nvPr>
            <p:ph type="dt" sz="half" idx="10"/>
          </p:nvPr>
        </p:nvSpPr>
        <p:spPr>
          <a:xfrm>
            <a:off x="628650" y="4768096"/>
            <a:ext cx="2057400" cy="273892"/>
          </a:xfrm>
        </p:spPr>
        <p:txBody>
          <a:bodyPr/>
          <a:lstStyle/>
          <a:p>
            <a:fld id="{9EFD9D74-47D9-4702-A33C-335B63B48DBF}" type="datetimeFigureOut">
              <a:rPr lang="zh-CN" altLang="en-US" smtClean="0"/>
              <a:t>2023/11/17</a:t>
            </a:fld>
            <a:endParaRPr lang="zh-CN" altLang="en-US" dirty="0"/>
          </a:p>
        </p:txBody>
      </p:sp>
      <p:sp>
        <p:nvSpPr>
          <p:cNvPr id="1048835" name="页脚占位符 5"/>
          <p:cNvSpPr>
            <a:spLocks noGrp="1"/>
          </p:cNvSpPr>
          <p:nvPr>
            <p:ph type="ftr" sz="quarter" idx="11"/>
          </p:nvPr>
        </p:nvSpPr>
        <p:spPr>
          <a:xfrm>
            <a:off x="3028950" y="4768096"/>
            <a:ext cx="3086100" cy="273892"/>
          </a:xfrm>
        </p:spPr>
        <p:txBody>
          <a:bodyPr/>
          <a:lstStyle/>
          <a:p>
            <a:endParaRPr lang="zh-CN" altLang="en-US" dirty="0"/>
          </a:p>
        </p:txBody>
      </p:sp>
      <p:sp>
        <p:nvSpPr>
          <p:cNvPr id="1048836" name="灯片编号占位符 6"/>
          <p:cNvSpPr>
            <a:spLocks noGrp="1"/>
          </p:cNvSpPr>
          <p:nvPr>
            <p:ph type="sldNum" sz="quarter" idx="12"/>
          </p:nvPr>
        </p:nvSpPr>
        <p:spPr>
          <a:xfrm>
            <a:off x="6467475" y="4787146"/>
            <a:ext cx="2057400" cy="273892"/>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802" name="竖排标题 1"/>
          <p:cNvSpPr>
            <a:spLocks noGrp="1"/>
          </p:cNvSpPr>
          <p:nvPr>
            <p:ph type="title" orient="vert" hasCustomPrompt="1"/>
          </p:nvPr>
        </p:nvSpPr>
        <p:spPr>
          <a:xfrm>
            <a:off x="7833674" y="273892"/>
            <a:ext cx="681676" cy="4359641"/>
          </a:xfrm>
        </p:spPr>
        <p:txBody>
          <a:bodyPr vert="eaVert">
            <a:normAutofit/>
          </a:bodyPr>
          <a:lstStyle>
            <a:lvl1pPr>
              <a:defRPr sz="3300"/>
            </a:lvl1pPr>
          </a:lstStyle>
          <a:p>
            <a:r>
              <a:rPr lang="zh-CN" altLang="en-US" dirty="0"/>
              <a:t>单击此处编辑标题</a:t>
            </a:r>
          </a:p>
        </p:txBody>
      </p:sp>
      <p:sp>
        <p:nvSpPr>
          <p:cNvPr id="1048803" name="竖排文字占位符 2"/>
          <p:cNvSpPr>
            <a:spLocks noGrp="1"/>
          </p:cNvSpPr>
          <p:nvPr>
            <p:ph type="body" orient="vert" idx="1"/>
          </p:nvPr>
        </p:nvSpPr>
        <p:spPr>
          <a:xfrm>
            <a:off x="628649" y="273892"/>
            <a:ext cx="7084832" cy="4359641"/>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804" name="日期占位符 3"/>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2023/11/17</a:t>
            </a:fld>
            <a:endParaRPr lang="zh-CN" altLang="en-US"/>
          </a:p>
        </p:txBody>
      </p:sp>
      <p:sp>
        <p:nvSpPr>
          <p:cNvPr id="1048805" name="页脚占位符 4"/>
          <p:cNvSpPr>
            <a:spLocks noGrp="1"/>
          </p:cNvSpPr>
          <p:nvPr>
            <p:ph type="ftr" sz="quarter" idx="11"/>
          </p:nvPr>
        </p:nvSpPr>
        <p:spPr>
          <a:xfrm>
            <a:off x="3028950" y="4768096"/>
            <a:ext cx="3086100" cy="273892"/>
          </a:xfrm>
        </p:spPr>
        <p:txBody>
          <a:bodyPr/>
          <a:lstStyle/>
          <a:p>
            <a:endParaRPr lang="zh-CN" altLang="en-US"/>
          </a:p>
        </p:txBody>
      </p:sp>
      <p:sp>
        <p:nvSpPr>
          <p:cNvPr id="1048806" name="灯片编号占位符 5"/>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srcRect/>
          <a:stretch>
            <a:fillRect/>
          </a:stretch>
        </a:blipFill>
        <a:effectLst/>
      </p:bgPr>
    </p:bg>
    <p:spTree>
      <p:nvGrpSpPr>
        <p:cNvPr id="1" name=""/>
        <p:cNvGrpSpPr/>
        <p:nvPr/>
      </p:nvGrpSpPr>
      <p:grpSpPr>
        <a:xfrm>
          <a:off x="0" y="0"/>
          <a:ext cx="0" cy="0"/>
          <a:chOff x="0" y="0"/>
          <a:chExt cx="0" cy="0"/>
        </a:xfrm>
      </p:grpSpPr>
      <p:sp>
        <p:nvSpPr>
          <p:cNvPr id="1048576"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9.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0.png"/><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ags" Target="../tags/tag105.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52.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106.xml"/><Relationship Id="rId6" Type="http://schemas.openxmlformats.org/officeDocument/2006/relationships/image" Target="../media/image58.png"/><Relationship Id="rId5" Type="http://schemas.openxmlformats.org/officeDocument/2006/relationships/image" Target="../media/image54.jpeg"/><Relationship Id="rId4" Type="http://schemas.openxmlformats.org/officeDocument/2006/relationships/image" Target="../media/image53.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53.png"/><Relationship Id="rId4" Type="http://schemas.openxmlformats.org/officeDocument/2006/relationships/notesSlide" Target="../notesSlides/notesSlide8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ags" Target="../tags/tag109.xml"/><Relationship Id="rId4" Type="http://schemas.openxmlformats.org/officeDocument/2006/relationships/image" Target="../media/image53.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ags" Target="../tags/tag110.xml"/><Relationship Id="rId4" Type="http://schemas.openxmlformats.org/officeDocument/2006/relationships/image" Target="../media/image5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111.xml"/><Relationship Id="rId5" Type="http://schemas.openxmlformats.org/officeDocument/2006/relationships/image" Target="../media/image5.png"/><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3.xml"/><Relationship Id="rId1" Type="http://schemas.openxmlformats.org/officeDocument/2006/relationships/tags" Target="../tags/tag11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tags" Target="../tags/tag113.xml"/><Relationship Id="rId4" Type="http://schemas.openxmlformats.org/officeDocument/2006/relationships/image" Target="../media/image60.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tags" Target="../tags/tag114.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115.xml"/><Relationship Id="rId4" Type="http://schemas.openxmlformats.org/officeDocument/2006/relationships/image" Target="../media/image62.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116.xml"/><Relationship Id="rId6" Type="http://schemas.openxmlformats.org/officeDocument/2006/relationships/image" Target="../media/image7.png"/><Relationship Id="rId5" Type="http://schemas.openxmlformats.org/officeDocument/2006/relationships/image" Target="../media/image63.png"/><Relationship Id="rId4" Type="http://schemas.openxmlformats.org/officeDocument/2006/relationships/image" Target="../media/image60.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tags" Target="../tags/tag117.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7.xml"/><Relationship Id="rId1" Type="http://schemas.openxmlformats.org/officeDocument/2006/relationships/tags" Target="../tags/tag118.xml"/><Relationship Id="rId4" Type="http://schemas.openxmlformats.org/officeDocument/2006/relationships/image" Target="../media/image64.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tags" Target="../tags/tag119.xml"/><Relationship Id="rId6" Type="http://schemas.openxmlformats.org/officeDocument/2006/relationships/image" Target="../media/image65.jpeg"/><Relationship Id="rId5" Type="http://schemas.microsoft.com/office/2007/relationships/hdphoto" Target="../media/hdphoto1.wdp"/><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ags" Target="../tags/tag120.xml"/><Relationship Id="rId4" Type="http://schemas.openxmlformats.org/officeDocument/2006/relationships/image" Target="../media/image66.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tags" Target="../tags/tag121.xml"/><Relationship Id="rId5" Type="http://schemas.openxmlformats.org/officeDocument/2006/relationships/image" Target="../media/image30.png"/><Relationship Id="rId4" Type="http://schemas.openxmlformats.org/officeDocument/2006/relationships/image" Target="../media/image66.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tags" Target="../tags/tag12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6.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124.xml"/><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7.xml"/><Relationship Id="rId7" Type="http://schemas.openxmlformats.org/officeDocument/2006/relationships/tags" Target="../tags/tag67.xml"/><Relationship Id="rId2" Type="http://schemas.openxmlformats.org/officeDocument/2006/relationships/tags" Target="../tags/tag14.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tags" Target="../tags/tag125.xml"/><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97.xml"/><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tags" Target="../tags/tag126.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05.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tags" Target="../tags/tag127.xml"/><Relationship Id="rId4" Type="http://schemas.openxmlformats.org/officeDocument/2006/relationships/image" Target="../media/image69.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tags" Target="../tags/tag128.xml"/><Relationship Id="rId4" Type="http://schemas.openxmlformats.org/officeDocument/2006/relationships/image" Target="../media/image69.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tags" Target="../tags/tag129.xml"/><Relationship Id="rId4" Type="http://schemas.openxmlformats.org/officeDocument/2006/relationships/image" Target="../media/image69.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tags" Target="../tags/tag130.xml"/><Relationship Id="rId4" Type="http://schemas.openxmlformats.org/officeDocument/2006/relationships/image" Target="../media/image69.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tags" Target="../tags/tag13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9.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7.xml"/><Relationship Id="rId1" Type="http://schemas.openxmlformats.org/officeDocument/2006/relationships/tags" Target="../tags/tag134.xml"/><Relationship Id="rId5" Type="http://schemas.microsoft.com/office/2007/relationships/hdphoto" Target="../media/hdphoto1.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7.xml"/><Relationship Id="rId1" Type="http://schemas.openxmlformats.org/officeDocument/2006/relationships/tags" Target="../tags/tag135.xml"/><Relationship Id="rId4" Type="http://schemas.openxmlformats.org/officeDocument/2006/relationships/image" Target="../media/image70.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137.xml"/><Relationship Id="rId6" Type="http://schemas.openxmlformats.org/officeDocument/2006/relationships/image" Target="../media/image7.png"/><Relationship Id="rId5" Type="http://schemas.openxmlformats.org/officeDocument/2006/relationships/image" Target="../media/image73.png"/><Relationship Id="rId4" Type="http://schemas.openxmlformats.org/officeDocument/2006/relationships/image" Target="../media/image71.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7.xml"/><Relationship Id="rId1" Type="http://schemas.openxmlformats.org/officeDocument/2006/relationships/tags" Target="../tags/tag138.xml"/><Relationship Id="rId4" Type="http://schemas.openxmlformats.org/officeDocument/2006/relationships/image" Target="../media/image74.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7.xml"/><Relationship Id="rId1" Type="http://schemas.openxmlformats.org/officeDocument/2006/relationships/tags" Target="../tags/tag139.xml"/><Relationship Id="rId4" Type="http://schemas.openxmlformats.org/officeDocument/2006/relationships/image" Target="../media/image74.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xml"/><Relationship Id="rId1" Type="http://schemas.openxmlformats.org/officeDocument/2006/relationships/tags" Target="../tags/tag140.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74.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7.xml"/><Relationship Id="rId1" Type="http://schemas.openxmlformats.org/officeDocument/2006/relationships/tags" Target="../tags/tag141.xml"/><Relationship Id="rId5" Type="http://schemas.openxmlformats.org/officeDocument/2006/relationships/image" Target="../media/image77.png"/><Relationship Id="rId4" Type="http://schemas.openxmlformats.org/officeDocument/2006/relationships/image" Target="../media/image75.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7.xml"/><Relationship Id="rId1" Type="http://schemas.openxmlformats.org/officeDocument/2006/relationships/tags" Target="../tags/tag142.xml"/><Relationship Id="rId5" Type="http://schemas.openxmlformats.org/officeDocument/2006/relationships/image" Target="../media/image77.png"/><Relationship Id="rId4" Type="http://schemas.openxmlformats.org/officeDocument/2006/relationships/image" Target="../media/image75.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7.xml"/><Relationship Id="rId1" Type="http://schemas.openxmlformats.org/officeDocument/2006/relationships/tags" Target="../tags/tag143.xml"/><Relationship Id="rId4" Type="http://schemas.openxmlformats.org/officeDocument/2006/relationships/image" Target="../media/image75.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77.png"/><Relationship Id="rId5" Type="http://schemas.openxmlformats.org/officeDocument/2006/relationships/image" Target="../media/image75.png"/><Relationship Id="rId4" Type="http://schemas.openxmlformats.org/officeDocument/2006/relationships/notesSlide" Target="../notesSlides/notesSlide11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47.png"/><Relationship Id="rId5" Type="http://schemas.microsoft.com/office/2007/relationships/hdphoto" Target="../media/hdphoto1.wdp"/><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77.png"/><Relationship Id="rId5" Type="http://schemas.openxmlformats.org/officeDocument/2006/relationships/image" Target="../media/image75.png"/><Relationship Id="rId4" Type="http://schemas.openxmlformats.org/officeDocument/2006/relationships/notesSlide" Target="../notesSlides/notesSlide116.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49.xml"/><Relationship Id="rId5" Type="http://schemas.openxmlformats.org/officeDocument/2006/relationships/image" Target="../media/image5.png"/><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xml"/><Relationship Id="rId1" Type="http://schemas.openxmlformats.org/officeDocument/2006/relationships/tags" Target="../tags/tag150.xml"/><Relationship Id="rId4" Type="http://schemas.openxmlformats.org/officeDocument/2006/relationships/image" Target="../media/image78.jpe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7.xml"/><Relationship Id="rId1" Type="http://schemas.openxmlformats.org/officeDocument/2006/relationships/tags" Target="../tags/tag151.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7.xml"/><Relationship Id="rId1" Type="http://schemas.openxmlformats.org/officeDocument/2006/relationships/tags" Target="../tags/tag15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79.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7.xml"/><Relationship Id="rId1" Type="http://schemas.openxmlformats.org/officeDocument/2006/relationships/tags" Target="../tags/tag154.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7.xml"/><Relationship Id="rId1" Type="http://schemas.openxmlformats.org/officeDocument/2006/relationships/tags" Target="../tags/tag155.xml"/><Relationship Id="rId5" Type="http://schemas.openxmlformats.org/officeDocument/2006/relationships/image" Target="../media/image84.jpeg"/><Relationship Id="rId4" Type="http://schemas.openxmlformats.org/officeDocument/2006/relationships/image" Target="../media/image83.jpe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7.xml"/><Relationship Id="rId1" Type="http://schemas.openxmlformats.org/officeDocument/2006/relationships/tags" Target="../tags/tag156.xml"/><Relationship Id="rId5" Type="http://schemas.openxmlformats.org/officeDocument/2006/relationships/image" Target="../media/image86.jpeg"/><Relationship Id="rId4" Type="http://schemas.openxmlformats.org/officeDocument/2006/relationships/image" Target="../media/image8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7.xml"/><Relationship Id="rId1" Type="http://schemas.openxmlformats.org/officeDocument/2006/relationships/tags" Target="../tags/tag157.xml"/><Relationship Id="rId5" Type="http://schemas.microsoft.com/office/2007/relationships/hdphoto" Target="../media/hdphoto1.wdp"/><Relationship Id="rId4" Type="http://schemas.openxmlformats.org/officeDocument/2006/relationships/image" Target="../media/image7.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250.png"/><Relationship Id="rId5" Type="http://schemas.openxmlformats.org/officeDocument/2006/relationships/tags" Target="../tags/tag211.xml"/><Relationship Id="rId4" Type="http://schemas.openxmlformats.org/officeDocument/2006/relationships/notesSlide" Target="../notesSlides/notesSlide127.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7.xml"/><Relationship Id="rId1" Type="http://schemas.openxmlformats.org/officeDocument/2006/relationships/tags" Target="../tags/tag160.xml"/><Relationship Id="rId6" Type="http://schemas.openxmlformats.org/officeDocument/2006/relationships/image" Target="../media/image121.png"/><Relationship Id="rId5" Type="http://schemas.microsoft.com/office/2007/relationships/hdphoto" Target="../media/hdphoto1.wdp"/><Relationship Id="rId4" Type="http://schemas.openxmlformats.org/officeDocument/2006/relationships/image" Target="../media/image7.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7.xml"/><Relationship Id="rId1" Type="http://schemas.openxmlformats.org/officeDocument/2006/relationships/tags" Target="../tags/tag161.xml"/><Relationship Id="rId5" Type="http://schemas.microsoft.com/office/2007/relationships/hdphoto" Target="../media/hdphoto1.wdp"/><Relationship Id="rId4" Type="http://schemas.openxmlformats.org/officeDocument/2006/relationships/image" Target="../media/image7.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7.xml"/><Relationship Id="rId1" Type="http://schemas.openxmlformats.org/officeDocument/2006/relationships/tags" Target="../tags/tag163.xml"/><Relationship Id="rId5" Type="http://schemas.microsoft.com/office/2007/relationships/hdphoto" Target="../media/hdphoto1.wdp"/><Relationship Id="rId4" Type="http://schemas.openxmlformats.org/officeDocument/2006/relationships/image" Target="../media/image7.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7.xml"/><Relationship Id="rId1" Type="http://schemas.openxmlformats.org/officeDocument/2006/relationships/tags" Target="../tags/tag164.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87.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33.xml"/><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165.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3.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7.xml"/><Relationship Id="rId1" Type="http://schemas.openxmlformats.org/officeDocument/2006/relationships/tags" Target="../tags/tag16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48.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7.xml"/><Relationship Id="rId1" Type="http://schemas.openxmlformats.org/officeDocument/2006/relationships/tags" Target="../tags/tag168.xml"/><Relationship Id="rId4" Type="http://schemas.openxmlformats.org/officeDocument/2006/relationships/image" Target="../media/image10.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7.xml"/><Relationship Id="rId1" Type="http://schemas.openxmlformats.org/officeDocument/2006/relationships/tags" Target="../tags/tag169.xml"/><Relationship Id="rId4" Type="http://schemas.openxmlformats.org/officeDocument/2006/relationships/image" Target="../media/image10.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7.xml"/><Relationship Id="rId1" Type="http://schemas.openxmlformats.org/officeDocument/2006/relationships/tags" Target="../tags/tag170.xml"/><Relationship Id="rId4" Type="http://schemas.openxmlformats.org/officeDocument/2006/relationships/image" Target="../media/image10.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7.xml"/><Relationship Id="rId1" Type="http://schemas.openxmlformats.org/officeDocument/2006/relationships/tags" Target="../tags/tag171.xml"/><Relationship Id="rId5" Type="http://schemas.openxmlformats.org/officeDocument/2006/relationships/image" Target="../media/image77.png"/><Relationship Id="rId4" Type="http://schemas.openxmlformats.org/officeDocument/2006/relationships/image" Target="../media/image10.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7.xml"/><Relationship Id="rId1" Type="http://schemas.openxmlformats.org/officeDocument/2006/relationships/tags" Target="../tags/tag172.xml"/><Relationship Id="rId4" Type="http://schemas.openxmlformats.org/officeDocument/2006/relationships/image" Target="../media/image10.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5.png"/><Relationship Id="rId4" Type="http://schemas.openxmlformats.org/officeDocument/2006/relationships/image" Target="../media/image4.png"/></Relationships>
</file>

<file path=ppt/slides/_rels/slide16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Layout" Target="../slideLayouts/slideLayout3.xml"/><Relationship Id="rId1" Type="http://schemas.openxmlformats.org/officeDocument/2006/relationships/tags" Target="../tags/tag174.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7.xml"/><Relationship Id="rId1" Type="http://schemas.openxmlformats.org/officeDocument/2006/relationships/tags" Target="../tags/tag175.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7.xml"/><Relationship Id="rId1" Type="http://schemas.openxmlformats.org/officeDocument/2006/relationships/tags" Target="../tags/tag17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3.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7.xml"/><Relationship Id="rId1" Type="http://schemas.openxmlformats.org/officeDocument/2006/relationships/tags" Target="../tags/tag17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49.png"/><Relationship Id="rId5" Type="http://schemas.microsoft.com/office/2007/relationships/hdphoto" Target="../media/hdphoto1.wdp"/><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7.xml"/><Relationship Id="rId1" Type="http://schemas.openxmlformats.org/officeDocument/2006/relationships/tags" Target="../tags/tag17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4.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7.xml"/><Relationship Id="rId1" Type="http://schemas.openxmlformats.org/officeDocument/2006/relationships/tags" Target="../tags/tag179.xml"/><Relationship Id="rId4" Type="http://schemas.openxmlformats.org/officeDocument/2006/relationships/image" Target="../media/image95.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7.xml"/><Relationship Id="rId1" Type="http://schemas.openxmlformats.org/officeDocument/2006/relationships/tags" Target="../tags/tag180.xml"/><Relationship Id="rId6" Type="http://schemas.openxmlformats.org/officeDocument/2006/relationships/image" Target="../media/image95.png"/><Relationship Id="rId5" Type="http://schemas.microsoft.com/office/2007/relationships/hdphoto" Target="../media/hdphoto1.wdp"/><Relationship Id="rId4" Type="http://schemas.openxmlformats.org/officeDocument/2006/relationships/image" Target="../media/image7.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7.xml"/><Relationship Id="rId1" Type="http://schemas.openxmlformats.org/officeDocument/2006/relationships/tags" Target="../tags/tag181.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7.xml"/><Relationship Id="rId1" Type="http://schemas.openxmlformats.org/officeDocument/2006/relationships/tags" Target="../tags/tag182.xml"/><Relationship Id="rId4" Type="http://schemas.openxmlformats.org/officeDocument/2006/relationships/image" Target="../media/image9.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7.xml"/><Relationship Id="rId1" Type="http://schemas.openxmlformats.org/officeDocument/2006/relationships/tags" Target="../tags/tag18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9.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tags" Target="../tags/tag184.xml"/><Relationship Id="rId6" Type="http://schemas.openxmlformats.org/officeDocument/2006/relationships/image" Target="../media/image129.png"/><Relationship Id="rId5" Type="http://schemas.openxmlformats.org/officeDocument/2006/relationships/image" Target="../media/image127.png"/><Relationship Id="rId4" Type="http://schemas.openxmlformats.org/officeDocument/2006/relationships/image" Target="../media/image9.png"/></Relationships>
</file>

<file path=ppt/slides/_rels/slide17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152.xml"/><Relationship Id="rId7"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tags" Target="../tags/tag185.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28.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7.xml"/><Relationship Id="rId1" Type="http://schemas.openxmlformats.org/officeDocument/2006/relationships/tags" Target="../tags/tag186.xml"/><Relationship Id="rId4" Type="http://schemas.openxmlformats.org/officeDocument/2006/relationships/image" Target="../media/image96.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7.xml"/><Relationship Id="rId1" Type="http://schemas.openxmlformats.org/officeDocument/2006/relationships/tags" Target="../tags/tag18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7.pn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7.xml"/><Relationship Id="rId1" Type="http://schemas.openxmlformats.org/officeDocument/2006/relationships/tags" Target="../tags/tag188.xml"/><Relationship Id="rId5" Type="http://schemas.microsoft.com/office/2007/relationships/hdphoto" Target="../media/hdphoto1.wdp"/><Relationship Id="rId4" Type="http://schemas.openxmlformats.org/officeDocument/2006/relationships/image" Target="../media/image7.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7.xml"/><Relationship Id="rId1" Type="http://schemas.openxmlformats.org/officeDocument/2006/relationships/tags" Target="../tags/tag189.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7.xml"/><Relationship Id="rId1" Type="http://schemas.openxmlformats.org/officeDocument/2006/relationships/tags" Target="../tags/tag190.xml"/><Relationship Id="rId6" Type="http://schemas.openxmlformats.org/officeDocument/2006/relationships/image" Target="../media/image97.png"/><Relationship Id="rId5" Type="http://schemas.microsoft.com/office/2007/relationships/hdphoto" Target="../media/hdphoto1.wdp"/><Relationship Id="rId4" Type="http://schemas.openxmlformats.org/officeDocument/2006/relationships/image" Target="../media/image7.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7.xml"/><Relationship Id="rId1" Type="http://schemas.openxmlformats.org/officeDocument/2006/relationships/tags" Target="../tags/tag191.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7.xml"/><Relationship Id="rId1" Type="http://schemas.openxmlformats.org/officeDocument/2006/relationships/tags" Target="../tags/tag19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8.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7.xml"/><Relationship Id="rId1" Type="http://schemas.openxmlformats.org/officeDocument/2006/relationships/tags" Target="../tags/tag193.xml"/><Relationship Id="rId4" Type="http://schemas.openxmlformats.org/officeDocument/2006/relationships/image" Target="../media/image99.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7.xml"/><Relationship Id="rId1" Type="http://schemas.openxmlformats.org/officeDocument/2006/relationships/tags" Target="../tags/tag194.xml"/><Relationship Id="rId4" Type="http://schemas.openxmlformats.org/officeDocument/2006/relationships/image" Target="../media/image99.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95.xml"/><Relationship Id="rId5" Type="http://schemas.openxmlformats.org/officeDocument/2006/relationships/image" Target="../media/image5.png"/><Relationship Id="rId4" Type="http://schemas.openxmlformats.org/officeDocument/2006/relationships/image" Target="../media/image4.png"/></Relationships>
</file>

<file path=ppt/slides/_rels/slide18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Layout" Target="../slideLayouts/slideLayout3.xml"/><Relationship Id="rId1" Type="http://schemas.openxmlformats.org/officeDocument/2006/relationships/tags" Target="../tags/tag196.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7.xml"/><Relationship Id="rId1" Type="http://schemas.openxmlformats.org/officeDocument/2006/relationships/tags" Target="../tags/tag19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7.xml"/><Relationship Id="rId1" Type="http://schemas.openxmlformats.org/officeDocument/2006/relationships/tags" Target="../tags/tag198.xml"/><Relationship Id="rId4" Type="http://schemas.openxmlformats.org/officeDocument/2006/relationships/image" Target="../media/image101.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65.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199.xml"/><Relationship Id="rId6" Type="http://schemas.openxmlformats.org/officeDocument/2006/relationships/image" Target="../media/image7.png"/><Relationship Id="rId5" Type="http://schemas.openxmlformats.org/officeDocument/2006/relationships/image" Target="../media/image136.png"/><Relationship Id="rId4" Type="http://schemas.openxmlformats.org/officeDocument/2006/relationships/image" Target="../media/image101.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7.xml"/><Relationship Id="rId1" Type="http://schemas.openxmlformats.org/officeDocument/2006/relationships/tags" Target="../tags/tag200.xml"/><Relationship Id="rId4" Type="http://schemas.openxmlformats.org/officeDocument/2006/relationships/image" Target="../media/image102.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7.xml"/><Relationship Id="rId1" Type="http://schemas.openxmlformats.org/officeDocument/2006/relationships/tags" Target="../tags/tag201.xml"/><Relationship Id="rId5" Type="http://schemas.openxmlformats.org/officeDocument/2006/relationships/image" Target="../media/image102.png"/><Relationship Id="rId4" Type="http://schemas.openxmlformats.org/officeDocument/2006/relationships/image" Target="../media/image138.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7.xml"/><Relationship Id="rId1" Type="http://schemas.openxmlformats.org/officeDocument/2006/relationships/tags" Target="../tags/tag202.xml"/><Relationship Id="rId6" Type="http://schemas.openxmlformats.org/officeDocument/2006/relationships/image" Target="../media/image102.png"/><Relationship Id="rId5" Type="http://schemas.openxmlformats.org/officeDocument/2006/relationships/image" Target="../media/image138.png"/><Relationship Id="rId4" Type="http://schemas.openxmlformats.org/officeDocument/2006/relationships/image" Target="../media/image139.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69.xml"/><Relationship Id="rId7"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tags" Target="../tags/tag203.xml"/><Relationship Id="rId6" Type="http://schemas.openxmlformats.org/officeDocument/2006/relationships/image" Target="../media/image138.png"/><Relationship Id="rId5" Type="http://schemas.openxmlformats.org/officeDocument/2006/relationships/image" Target="../media/image140.png"/><Relationship Id="rId4" Type="http://schemas.openxmlformats.org/officeDocument/2006/relationships/image" Target="../media/image139.png"/></Relationships>
</file>

<file path=ppt/slides/_rels/slide19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170.xml"/><Relationship Id="rId7" Type="http://schemas.openxmlformats.org/officeDocument/2006/relationships/image" Target="../media/image138.png"/><Relationship Id="rId2" Type="http://schemas.openxmlformats.org/officeDocument/2006/relationships/slideLayout" Target="../slideLayouts/slideLayout7.xml"/><Relationship Id="rId1" Type="http://schemas.openxmlformats.org/officeDocument/2006/relationships/tags" Target="../tags/tag20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9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notesSlide" Target="../notesSlides/notesSlide171.xml"/><Relationship Id="rId7" Type="http://schemas.openxmlformats.org/officeDocument/2006/relationships/image" Target="../media/image138.png"/><Relationship Id="rId2" Type="http://schemas.openxmlformats.org/officeDocument/2006/relationships/slideLayout" Target="../slideLayouts/slideLayout7.xml"/><Relationship Id="rId1" Type="http://schemas.openxmlformats.org/officeDocument/2006/relationships/tags" Target="../tags/tag20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02.png"/></Relationships>
</file>

<file path=ppt/slides/_rels/slide19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notesSlide" Target="../notesSlides/notesSlide172.xml"/><Relationship Id="rId7" Type="http://schemas.openxmlformats.org/officeDocument/2006/relationships/image" Target="../media/image138.png"/><Relationship Id="rId2" Type="http://schemas.openxmlformats.org/officeDocument/2006/relationships/slideLayout" Target="../slideLayouts/slideLayout7.xml"/><Relationship Id="rId1" Type="http://schemas.openxmlformats.org/officeDocument/2006/relationships/tags" Target="../tags/tag206.xml"/><Relationship Id="rId6" Type="http://schemas.openxmlformats.org/officeDocument/2006/relationships/image" Target="../media/image141.png"/><Relationship Id="rId5" Type="http://schemas.openxmlformats.org/officeDocument/2006/relationships/image" Target="../media/image140.png"/><Relationship Id="rId10" Type="http://schemas.openxmlformats.org/officeDocument/2006/relationships/image" Target="../media/image102.png"/><Relationship Id="rId4" Type="http://schemas.openxmlformats.org/officeDocument/2006/relationships/image" Target="../media/image139.png"/><Relationship Id="rId9" Type="http://schemas.openxmlformats.org/officeDocument/2006/relationships/image" Target="../media/image143.png"/></Relationships>
</file>

<file path=ppt/slides/_rels/slide19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notesSlide" Target="../notesSlides/notesSlide173.xml"/><Relationship Id="rId7" Type="http://schemas.openxmlformats.org/officeDocument/2006/relationships/image" Target="../media/image138.png"/><Relationship Id="rId2" Type="http://schemas.openxmlformats.org/officeDocument/2006/relationships/slideLayout" Target="../slideLayouts/slideLayout7.xml"/><Relationship Id="rId1" Type="http://schemas.openxmlformats.org/officeDocument/2006/relationships/tags" Target="../tags/tag207.xml"/><Relationship Id="rId6" Type="http://schemas.openxmlformats.org/officeDocument/2006/relationships/image" Target="../media/image141.png"/><Relationship Id="rId11" Type="http://schemas.openxmlformats.org/officeDocument/2006/relationships/image" Target="../media/image102.png"/><Relationship Id="rId5" Type="http://schemas.openxmlformats.org/officeDocument/2006/relationships/image" Target="../media/image140.png"/><Relationship Id="rId10" Type="http://schemas.openxmlformats.org/officeDocument/2006/relationships/image" Target="../media/image144.png"/><Relationship Id="rId4" Type="http://schemas.openxmlformats.org/officeDocument/2006/relationships/image" Target="../media/image139.png"/><Relationship Id="rId9" Type="http://schemas.openxmlformats.org/officeDocument/2006/relationships/image" Target="../media/image14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2.xml"/><Relationship Id="rId5" Type="http://schemas.microsoft.com/office/2007/relationships/hdphoto" Target="../media/hdphoto1.wdp"/><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notesSlide" Target="../notesSlides/notesSlide174.xml"/><Relationship Id="rId7" Type="http://schemas.openxmlformats.org/officeDocument/2006/relationships/image" Target="../media/image138.png"/><Relationship Id="rId2"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image" Target="../media/image141.png"/><Relationship Id="rId11" Type="http://schemas.openxmlformats.org/officeDocument/2006/relationships/image" Target="../media/image102.png"/><Relationship Id="rId5" Type="http://schemas.openxmlformats.org/officeDocument/2006/relationships/image" Target="../media/image140.png"/><Relationship Id="rId10" Type="http://schemas.openxmlformats.org/officeDocument/2006/relationships/image" Target="../media/image144.png"/><Relationship Id="rId4" Type="http://schemas.openxmlformats.org/officeDocument/2006/relationships/image" Target="../media/image139.png"/><Relationship Id="rId9" Type="http://schemas.openxmlformats.org/officeDocument/2006/relationships/image" Target="../media/image143.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7.xml"/><Relationship Id="rId1" Type="http://schemas.openxmlformats.org/officeDocument/2006/relationships/tags" Target="../tags/tag209.xml"/><Relationship Id="rId4" Type="http://schemas.openxmlformats.org/officeDocument/2006/relationships/image" Target="../media/image106.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7.xml"/><Relationship Id="rId1" Type="http://schemas.openxmlformats.org/officeDocument/2006/relationships/tags" Target="../tags/tag210.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7.xml"/><Relationship Id="rId1" Type="http://schemas.openxmlformats.org/officeDocument/2006/relationships/tags" Target="../tags/tag212.xml"/><Relationship Id="rId4" Type="http://schemas.openxmlformats.org/officeDocument/2006/relationships/image" Target="../media/image9.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7.xml"/><Relationship Id="rId1" Type="http://schemas.openxmlformats.org/officeDocument/2006/relationships/tags" Target="../tags/tag213.xml"/><Relationship Id="rId5" Type="http://schemas.openxmlformats.org/officeDocument/2006/relationships/image" Target="../media/image9.png"/><Relationship Id="rId4" Type="http://schemas.openxmlformats.org/officeDocument/2006/relationships/image" Target="../media/image107.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7.xml"/><Relationship Id="rId1" Type="http://schemas.openxmlformats.org/officeDocument/2006/relationships/tags" Target="../tags/tag214.xml"/><Relationship Id="rId5" Type="http://schemas.openxmlformats.org/officeDocument/2006/relationships/image" Target="../media/image107.png"/><Relationship Id="rId4" Type="http://schemas.openxmlformats.org/officeDocument/2006/relationships/image" Target="../media/image9.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7.xml"/><Relationship Id="rId1" Type="http://schemas.openxmlformats.org/officeDocument/2006/relationships/tags" Target="../tags/tag215.xml"/><Relationship Id="rId5" Type="http://schemas.openxmlformats.org/officeDocument/2006/relationships/image" Target="../media/image107.png"/><Relationship Id="rId4" Type="http://schemas.openxmlformats.org/officeDocument/2006/relationships/image" Target="../media/image9.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7.xml"/><Relationship Id="rId1" Type="http://schemas.openxmlformats.org/officeDocument/2006/relationships/tags" Target="../tags/tag216.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7.xml"/><Relationship Id="rId1" Type="http://schemas.openxmlformats.org/officeDocument/2006/relationships/tags" Target="../tags/tag21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06.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83.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218.xml"/><Relationship Id="rId6" Type="http://schemas.openxmlformats.org/officeDocument/2006/relationships/image" Target="../media/image7.png"/><Relationship Id="rId5" Type="http://schemas.openxmlformats.org/officeDocument/2006/relationships/image" Target="../media/image109.png"/><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7.xml"/><Relationship Id="rId1" Type="http://schemas.openxmlformats.org/officeDocument/2006/relationships/tags" Target="../tags/tag219.xml"/><Relationship Id="rId6" Type="http://schemas.openxmlformats.org/officeDocument/2006/relationships/image" Target="../media/image110.png"/><Relationship Id="rId5" Type="http://schemas.microsoft.com/office/2007/relationships/hdphoto" Target="../media/hdphoto1.wdp"/><Relationship Id="rId4" Type="http://schemas.openxmlformats.org/officeDocument/2006/relationships/image" Target="../media/image7.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7.xml"/><Relationship Id="rId1" Type="http://schemas.openxmlformats.org/officeDocument/2006/relationships/tags" Target="../tags/tag220.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7.xml"/><Relationship Id="rId1" Type="http://schemas.openxmlformats.org/officeDocument/2006/relationships/tags" Target="../tags/tag221.xml"/><Relationship Id="rId4" Type="http://schemas.openxmlformats.org/officeDocument/2006/relationships/image" Target="../media/image149.pn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87.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222.xml"/><Relationship Id="rId6" Type="http://schemas.openxmlformats.org/officeDocument/2006/relationships/image" Target="../media/image7.png"/><Relationship Id="rId5" Type="http://schemas.openxmlformats.org/officeDocument/2006/relationships/image" Target="../media/image150.png"/><Relationship Id="rId4" Type="http://schemas.openxmlformats.org/officeDocument/2006/relationships/image" Target="../media/image149.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7.xml"/><Relationship Id="rId1" Type="http://schemas.openxmlformats.org/officeDocument/2006/relationships/tags" Target="../tags/tag223.xml"/><Relationship Id="rId4" Type="http://schemas.openxmlformats.org/officeDocument/2006/relationships/chart" Target="../charts/chart3.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7.xml"/><Relationship Id="rId1" Type="http://schemas.openxmlformats.org/officeDocument/2006/relationships/tags" Target="../tags/tag224.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chart" Target="../charts/chart4.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7.xml"/><Relationship Id="rId1" Type="http://schemas.openxmlformats.org/officeDocument/2006/relationships/tags" Target="../tags/tag225.xml"/><Relationship Id="rId4" Type="http://schemas.openxmlformats.org/officeDocument/2006/relationships/image" Target="../media/image111.png"/></Relationships>
</file>

<file path=ppt/slides/_rels/slide2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91.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26.xml"/><Relationship Id="rId6" Type="http://schemas.openxmlformats.org/officeDocument/2006/relationships/image" Target="../media/image27.png"/><Relationship Id="rId5" Type="http://schemas.openxmlformats.org/officeDocument/2006/relationships/image" Target="../media/image113.png"/><Relationship Id="rId4" Type="http://schemas.openxmlformats.org/officeDocument/2006/relationships/image" Target="../media/image112.png"/></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56.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78.xml"/><Relationship Id="rId5" Type="http://schemas.openxmlformats.org/officeDocument/2006/relationships/image" Target="../media/image114.png"/><Relationship Id="rId4" Type="http://schemas.openxmlformats.org/officeDocument/2006/relationships/notesSlide" Target="../notesSlides/notesSlide192.xml"/></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0.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81.xml"/><Relationship Id="rId5" Type="http://schemas.openxmlformats.org/officeDocument/2006/relationships/image" Target="../media/image114.png"/><Relationship Id="rId4" Type="http://schemas.openxmlformats.org/officeDocument/2006/relationships/notesSlide" Target="../notesSlides/notesSlide19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2.pn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7.xml"/><Relationship Id="rId1" Type="http://schemas.openxmlformats.org/officeDocument/2006/relationships/tags" Target="../tags/tag231.xml"/><Relationship Id="rId4" Type="http://schemas.openxmlformats.org/officeDocument/2006/relationships/image" Target="../media/image114.pn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7.xml"/><Relationship Id="rId1" Type="http://schemas.openxmlformats.org/officeDocument/2006/relationships/tags" Target="../tags/tag232.xml"/><Relationship Id="rId4" Type="http://schemas.openxmlformats.org/officeDocument/2006/relationships/image" Target="../media/image114.pn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7.xml"/><Relationship Id="rId1" Type="http://schemas.openxmlformats.org/officeDocument/2006/relationships/tags" Target="../tags/tag233.xml"/><Relationship Id="rId4" Type="http://schemas.openxmlformats.org/officeDocument/2006/relationships/image" Target="../media/image114.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7.xml"/><Relationship Id="rId1" Type="http://schemas.openxmlformats.org/officeDocument/2006/relationships/tags" Target="../tags/tag234.xml"/><Relationship Id="rId4" Type="http://schemas.openxmlformats.org/officeDocument/2006/relationships/image" Target="../media/image114.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7.xml"/><Relationship Id="rId1" Type="http://schemas.openxmlformats.org/officeDocument/2006/relationships/tags" Target="../tags/tag235.xml"/><Relationship Id="rId4" Type="http://schemas.openxmlformats.org/officeDocument/2006/relationships/image" Target="../media/image114.pn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7.xml"/><Relationship Id="rId1" Type="http://schemas.openxmlformats.org/officeDocument/2006/relationships/tags" Target="../tags/tag236.xml"/><Relationship Id="rId4" Type="http://schemas.openxmlformats.org/officeDocument/2006/relationships/image" Target="../media/image114.png"/></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2.xml"/><Relationship Id="rId1" Type="http://schemas.openxmlformats.org/officeDocument/2006/relationships/tags" Target="../tags/tag237.xml"/><Relationship Id="rId5" Type="http://schemas.openxmlformats.org/officeDocument/2006/relationships/image" Target="../media/image5.png"/><Relationship Id="rId4" Type="http://schemas.openxmlformats.org/officeDocument/2006/relationships/image" Target="../media/image4.png"/></Relationships>
</file>

<file path=ppt/slides/_rels/slide22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slideLayout" Target="../slideLayouts/slideLayout3.xml"/><Relationship Id="rId1" Type="http://schemas.openxmlformats.org/officeDocument/2006/relationships/tags" Target="../tags/tag238.xml"/></Relationships>
</file>

<file path=ppt/slides/_rels/slide228.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notesSlide" Target="../notesSlides/notesSlide201.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239.xml"/><Relationship Id="rId6" Type="http://schemas.openxmlformats.org/officeDocument/2006/relationships/image" Target="../media/image7.png"/><Relationship Id="rId5" Type="http://schemas.openxmlformats.org/officeDocument/2006/relationships/image" Target="../media/image101.png"/><Relationship Id="rId4" Type="http://schemas.openxmlformats.org/officeDocument/2006/relationships/image" Target="../media/image116.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7.xml"/><Relationship Id="rId1" Type="http://schemas.openxmlformats.org/officeDocument/2006/relationships/tags" Target="../tags/tag240.xml"/><Relationship Id="rId4" Type="http://schemas.openxmlformats.org/officeDocument/2006/relationships/image" Target="../media/image118.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7.xml"/><Relationship Id="rId1" Type="http://schemas.openxmlformats.org/officeDocument/2006/relationships/tags" Target="../tags/tag241.xml"/><Relationship Id="rId5" Type="http://schemas.openxmlformats.org/officeDocument/2006/relationships/image" Target="../media/image141.png"/><Relationship Id="rId4" Type="http://schemas.openxmlformats.org/officeDocument/2006/relationships/image" Target="../media/image118.pn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7.xml"/><Relationship Id="rId1" Type="http://schemas.openxmlformats.org/officeDocument/2006/relationships/tags" Target="../tags/tag242.xml"/><Relationship Id="rId5" Type="http://schemas.openxmlformats.org/officeDocument/2006/relationships/image" Target="../media/image141.png"/><Relationship Id="rId4" Type="http://schemas.openxmlformats.org/officeDocument/2006/relationships/image" Target="../media/image118.pn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7.xml"/><Relationship Id="rId1" Type="http://schemas.openxmlformats.org/officeDocument/2006/relationships/tags" Target="../tags/tag24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18.pn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06.xml"/><Relationship Id="rId7" Type="http://schemas.openxmlformats.org/officeDocument/2006/relationships/image" Target="../media/image160.png"/><Relationship Id="rId2" Type="http://schemas.openxmlformats.org/officeDocument/2006/relationships/slideLayout" Target="../slideLayouts/slideLayout7.xml"/><Relationship Id="rId1" Type="http://schemas.openxmlformats.org/officeDocument/2006/relationships/tags" Target="../tags/tag24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18.pn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07.xml"/><Relationship Id="rId7" Type="http://schemas.openxmlformats.org/officeDocument/2006/relationships/image" Target="../media/image161.png"/><Relationship Id="rId2" Type="http://schemas.openxmlformats.org/officeDocument/2006/relationships/slideLayout" Target="../slideLayouts/slideLayout7.xml"/><Relationship Id="rId1" Type="http://schemas.openxmlformats.org/officeDocument/2006/relationships/tags" Target="../tags/tag24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18.pn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08.xml"/><Relationship Id="rId7" Type="http://schemas.openxmlformats.org/officeDocument/2006/relationships/image" Target="../media/image162.png"/><Relationship Id="rId2" Type="http://schemas.openxmlformats.org/officeDocument/2006/relationships/slideLayout" Target="../slideLayouts/slideLayout7.xml"/><Relationship Id="rId1" Type="http://schemas.openxmlformats.org/officeDocument/2006/relationships/tags" Target="../tags/tag24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18.pn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09.xml"/><Relationship Id="rId7" Type="http://schemas.openxmlformats.org/officeDocument/2006/relationships/image" Target="../media/image163.png"/><Relationship Id="rId2" Type="http://schemas.openxmlformats.org/officeDocument/2006/relationships/slideLayout" Target="../slideLayouts/slideLayout7.xml"/><Relationship Id="rId1" Type="http://schemas.openxmlformats.org/officeDocument/2006/relationships/tags" Target="../tags/tag24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18.pn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10.xml"/><Relationship Id="rId7" Type="http://schemas.openxmlformats.org/officeDocument/2006/relationships/image" Target="../media/image163.png"/><Relationship Id="rId2" Type="http://schemas.openxmlformats.org/officeDocument/2006/relationships/slideLayout" Target="../slideLayouts/slideLayout7.xml"/><Relationship Id="rId1" Type="http://schemas.openxmlformats.org/officeDocument/2006/relationships/tags" Target="../tags/tag248.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18.png"/></Relationships>
</file>

<file path=ppt/slides/_rels/slide2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11.xml"/><Relationship Id="rId7" Type="http://schemas.openxmlformats.org/officeDocument/2006/relationships/image" Target="../media/image163.png"/><Relationship Id="rId2" Type="http://schemas.openxmlformats.org/officeDocument/2006/relationships/slideLayout" Target="../slideLayouts/slideLayout7.xml"/><Relationship Id="rId1" Type="http://schemas.openxmlformats.org/officeDocument/2006/relationships/tags" Target="../tags/tag249.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18.png"/><Relationship Id="rId9" Type="http://schemas.microsoft.com/office/2007/relationships/hdphoto" Target="../media/hdphoto1.wdp"/></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7.xml"/><Relationship Id="rId1" Type="http://schemas.openxmlformats.org/officeDocument/2006/relationships/tags" Target="../tags/tag250.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12.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7.xml"/><Relationship Id="rId1" Type="http://schemas.openxmlformats.org/officeDocument/2006/relationships/tags" Target="../tags/tag25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16.png"/></Relationships>
</file>

<file path=ppt/slides/_rels/slide2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1.xml"/><Relationship Id="rId1" Type="http://schemas.openxmlformats.org/officeDocument/2006/relationships/tags" Target="../tags/tag252.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7.xml"/><Relationship Id="rId1" Type="http://schemas.openxmlformats.org/officeDocument/2006/relationships/tags" Target="../tags/tag253.xml"/><Relationship Id="rId4" Type="http://schemas.openxmlformats.org/officeDocument/2006/relationships/image" Target="../media/image116.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7.xml"/><Relationship Id="rId1" Type="http://schemas.openxmlformats.org/officeDocument/2006/relationships/tags" Target="../tags/tag254.xml"/><Relationship Id="rId4" Type="http://schemas.openxmlformats.org/officeDocument/2006/relationships/image" Target="../media/image116.pn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7.xml"/><Relationship Id="rId1" Type="http://schemas.openxmlformats.org/officeDocument/2006/relationships/tags" Target="../tags/tag255.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16.png"/></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6.png"/><Relationship Id="rId2" Type="http://schemas.openxmlformats.org/officeDocument/2006/relationships/tags" Target="../tags/tag257.xml"/><Relationship Id="rId1" Type="http://schemas.openxmlformats.org/officeDocument/2006/relationships/tags" Target="../tags/tag25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notesSlide" Target="../notesSlides/notesSlide217.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7.xml"/><Relationship Id="rId1" Type="http://schemas.openxmlformats.org/officeDocument/2006/relationships/tags" Target="../tags/tag25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16.pn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7.xml"/><Relationship Id="rId1" Type="http://schemas.openxmlformats.org/officeDocument/2006/relationships/tags" Target="../tags/tag259.xml"/><Relationship Id="rId6" Type="http://schemas.openxmlformats.org/officeDocument/2006/relationships/image" Target="../media/image116.png"/><Relationship Id="rId5" Type="http://schemas.microsoft.com/office/2007/relationships/hdphoto" Target="../media/hdphoto1.wdp"/><Relationship Id="rId4" Type="http://schemas.openxmlformats.org/officeDocument/2006/relationships/image" Target="../media/image7.pn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20.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260.xml"/><Relationship Id="rId6" Type="http://schemas.openxmlformats.org/officeDocument/2006/relationships/image" Target="../media/image7.png"/><Relationship Id="rId5" Type="http://schemas.openxmlformats.org/officeDocument/2006/relationships/image" Target="../media/image119.png"/><Relationship Id="rId4" Type="http://schemas.openxmlformats.org/officeDocument/2006/relationships/image" Target="../media/image116.png"/></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7.xml"/><Relationship Id="rId1" Type="http://schemas.openxmlformats.org/officeDocument/2006/relationships/tags" Target="../tags/tag261.xml"/><Relationship Id="rId4" Type="http://schemas.openxmlformats.org/officeDocument/2006/relationships/image" Target="../media/image1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7.xml"/><Relationship Id="rId1" Type="http://schemas.openxmlformats.org/officeDocument/2006/relationships/tags" Target="../tags/tag262.xml"/><Relationship Id="rId4" Type="http://schemas.openxmlformats.org/officeDocument/2006/relationships/image" Target="../media/image116.pn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7.xml"/><Relationship Id="rId1" Type="http://schemas.openxmlformats.org/officeDocument/2006/relationships/tags" Target="../tags/tag263.xml"/><Relationship Id="rId4" Type="http://schemas.openxmlformats.org/officeDocument/2006/relationships/image" Target="../media/image116.png"/></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7.xml"/><Relationship Id="rId1" Type="http://schemas.openxmlformats.org/officeDocument/2006/relationships/tags" Target="../tags/tag264.xml"/><Relationship Id="rId4" Type="http://schemas.openxmlformats.org/officeDocument/2006/relationships/image" Target="../media/image116.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xml"/><Relationship Id="rId1" Type="http://schemas.openxmlformats.org/officeDocument/2006/relationships/tags" Target="../tags/tag265.xml"/><Relationship Id="rId5" Type="http://schemas.openxmlformats.org/officeDocument/2006/relationships/image" Target="../media/image5.png"/><Relationship Id="rId4" Type="http://schemas.openxmlformats.org/officeDocument/2006/relationships/image" Target="../media/image4.png"/></Relationships>
</file>

<file path=ppt/slides/_rels/slide25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slideLayout" Target="../slideLayouts/slideLayout3.xml"/><Relationship Id="rId1" Type="http://schemas.openxmlformats.org/officeDocument/2006/relationships/tags" Target="../tags/tag266.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7.xml"/><Relationship Id="rId1" Type="http://schemas.openxmlformats.org/officeDocument/2006/relationships/tags" Target="../tags/tag267.xml"/><Relationship Id="rId6" Type="http://schemas.openxmlformats.org/officeDocument/2006/relationships/image" Target="../media/image122.png"/><Relationship Id="rId5" Type="http://schemas.microsoft.com/office/2007/relationships/hdphoto" Target="../media/hdphoto1.wdp"/><Relationship Id="rId4" Type="http://schemas.openxmlformats.org/officeDocument/2006/relationships/image" Target="../media/image7.png"/></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7.xml"/><Relationship Id="rId1" Type="http://schemas.openxmlformats.org/officeDocument/2006/relationships/tags" Target="../tags/tag268.xml"/><Relationship Id="rId4" Type="http://schemas.openxmlformats.org/officeDocument/2006/relationships/image" Target="../media/image123.png"/></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3.xml"/><Relationship Id="rId1" Type="http://schemas.openxmlformats.org/officeDocument/2006/relationships/tags" Target="../tags/tag269.xml"/><Relationship Id="rId5" Type="http://schemas.openxmlformats.org/officeDocument/2006/relationships/image" Target="../media/image35.jpeg"/><Relationship Id="rId4" Type="http://schemas.openxmlformats.org/officeDocument/2006/relationships/image" Target="../media/image34.png"/></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7.xml"/><Relationship Id="rId1" Type="http://schemas.openxmlformats.org/officeDocument/2006/relationships/tags" Target="../tags/tag270.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23.png"/></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7.xml"/><Relationship Id="rId1" Type="http://schemas.openxmlformats.org/officeDocument/2006/relationships/tags" Target="../tags/tag27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12.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7.xml"/><Relationship Id="rId1" Type="http://schemas.openxmlformats.org/officeDocument/2006/relationships/tags" Target="../tags/tag272.xml"/><Relationship Id="rId4" Type="http://schemas.openxmlformats.org/officeDocument/2006/relationships/image" Target="../media/image9.png"/></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7.xml"/><Relationship Id="rId1" Type="http://schemas.openxmlformats.org/officeDocument/2006/relationships/tags" Target="../tags/tag273.xml"/><Relationship Id="rId5" Type="http://schemas.openxmlformats.org/officeDocument/2006/relationships/image" Target="../media/image21.png"/><Relationship Id="rId4" Type="http://schemas.openxmlformats.org/officeDocument/2006/relationships/image" Target="../media/image9.png"/></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7.xml"/><Relationship Id="rId1" Type="http://schemas.openxmlformats.org/officeDocument/2006/relationships/tags" Target="../tags/tag27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34.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27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26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35.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276.xml"/><Relationship Id="rId6" Type="http://schemas.openxmlformats.org/officeDocument/2006/relationships/image" Target="../media/image240.png"/><Relationship Id="rId5" Type="http://schemas.openxmlformats.org/officeDocument/2006/relationships/image" Target="../media/image21.png"/><Relationship Id="rId4" Type="http://schemas.openxmlformats.org/officeDocument/2006/relationships/image" Target="../media/image9.png"/></Relationships>
</file>

<file path=ppt/slides/_rels/slide26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tags" Target="../tags/tag279.xml"/><Relationship Id="rId1" Type="http://schemas.openxmlformats.org/officeDocument/2006/relationships/tags" Target="../tags/tag277.xml"/><Relationship Id="rId6" Type="http://schemas.openxmlformats.org/officeDocument/2006/relationships/image" Target="../media/image240.png"/><Relationship Id="rId5" Type="http://schemas.openxmlformats.org/officeDocument/2006/relationships/image" Target="../media/image9.png"/><Relationship Id="rId10" Type="http://schemas.openxmlformats.org/officeDocument/2006/relationships/image" Target="../media/image250.png"/><Relationship Id="rId4" Type="http://schemas.openxmlformats.org/officeDocument/2006/relationships/notesSlide" Target="../notesSlides/notesSlide236.xml"/><Relationship Id="rId9" Type="http://schemas.openxmlformats.org/officeDocument/2006/relationships/tags" Target="../tags/tag2810.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7.xml"/><Relationship Id="rId1" Type="http://schemas.openxmlformats.org/officeDocument/2006/relationships/tags" Target="../tags/tag280.xml"/><Relationship Id="rId5" Type="http://schemas.microsoft.com/office/2007/relationships/hdphoto" Target="../media/hdphoto1.wdp"/><Relationship Id="rId4" Type="http://schemas.openxmlformats.org/officeDocument/2006/relationships/image" Target="../media/image7.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7.xml"/><Relationship Id="rId1" Type="http://schemas.openxmlformats.org/officeDocument/2006/relationships/tags" Target="../tags/tag282.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7.xml"/><Relationship Id="rId1" Type="http://schemas.openxmlformats.org/officeDocument/2006/relationships/tags" Target="../tags/tag28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30.png"/></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7.xml"/><Relationship Id="rId1" Type="http://schemas.openxmlformats.org/officeDocument/2006/relationships/tags" Target="../tags/tag284.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12.pn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7.xml"/><Relationship Id="rId1" Type="http://schemas.openxmlformats.org/officeDocument/2006/relationships/tags" Target="../tags/tag285.xml"/><Relationship Id="rId5" Type="http://schemas.microsoft.com/office/2007/relationships/hdphoto" Target="../media/hdphoto1.wdp"/><Relationship Id="rId4" Type="http://schemas.openxmlformats.org/officeDocument/2006/relationships/image" Target="../media/image7.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7.xml"/><Relationship Id="rId1" Type="http://schemas.openxmlformats.org/officeDocument/2006/relationships/tags" Target="../tags/tag286.xml"/><Relationship Id="rId4" Type="http://schemas.openxmlformats.org/officeDocument/2006/relationships/image" Target="../media/image125.png"/></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7.xml"/><Relationship Id="rId1" Type="http://schemas.openxmlformats.org/officeDocument/2006/relationships/tags" Target="../tags/tag28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25.png"/></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7.xml"/><Relationship Id="rId1" Type="http://schemas.openxmlformats.org/officeDocument/2006/relationships/tags" Target="../tags/tag288.xml"/><Relationship Id="rId4" Type="http://schemas.openxmlformats.org/officeDocument/2006/relationships/image" Target="../media/image126.png"/></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7.xml"/><Relationship Id="rId1" Type="http://schemas.openxmlformats.org/officeDocument/2006/relationships/tags" Target="../tags/tag289.xml"/><Relationship Id="rId4" Type="http://schemas.openxmlformats.org/officeDocument/2006/relationships/image" Target="../media/image126.png"/></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7.xml"/><Relationship Id="rId1" Type="http://schemas.openxmlformats.org/officeDocument/2006/relationships/tags" Target="../tags/tag290.xml"/><Relationship Id="rId4" Type="http://schemas.openxmlformats.org/officeDocument/2006/relationships/image" Target="../media/image126.png"/></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2.xml"/><Relationship Id="rId1" Type="http://schemas.openxmlformats.org/officeDocument/2006/relationships/tags" Target="../tags/tag291.xml"/><Relationship Id="rId5" Type="http://schemas.openxmlformats.org/officeDocument/2006/relationships/image" Target="../media/image5.png"/><Relationship Id="rId4" Type="http://schemas.openxmlformats.org/officeDocument/2006/relationships/image" Target="../media/image4.png"/></Relationships>
</file>

<file path=ppt/slides/_rels/slide27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slideLayout" Target="../slideLayouts/slideLayout3.xml"/><Relationship Id="rId1" Type="http://schemas.openxmlformats.org/officeDocument/2006/relationships/tags" Target="../tags/tag292.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7.xml"/><Relationship Id="rId1" Type="http://schemas.openxmlformats.org/officeDocument/2006/relationships/tags" Target="../tags/tag293.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7.xml"/><Relationship Id="rId1" Type="http://schemas.openxmlformats.org/officeDocument/2006/relationships/tags" Target="../tags/tag294.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5.png"/><Relationship Id="rId4" Type="http://schemas.openxmlformats.org/officeDocument/2006/relationships/image" Target="../media/image4.png"/></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7.xml"/><Relationship Id="rId1" Type="http://schemas.openxmlformats.org/officeDocument/2006/relationships/tags" Target="../tags/tag295.xml"/><Relationship Id="rId6" Type="http://schemas.openxmlformats.org/officeDocument/2006/relationships/image" Target="../media/image128.jpeg"/><Relationship Id="rId5" Type="http://schemas.microsoft.com/office/2007/relationships/hdphoto" Target="../media/hdphoto1.wdp"/><Relationship Id="rId4" Type="http://schemas.openxmlformats.org/officeDocument/2006/relationships/image" Target="../media/image7.png"/></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7.xml"/><Relationship Id="rId1" Type="http://schemas.openxmlformats.org/officeDocument/2006/relationships/tags" Target="../tags/tag296.xml"/><Relationship Id="rId5" Type="http://schemas.openxmlformats.org/officeDocument/2006/relationships/image" Target="../media/image41.png"/><Relationship Id="rId4" Type="http://schemas.openxmlformats.org/officeDocument/2006/relationships/image" Target="../media/image40.png"/></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7.xml"/><Relationship Id="rId1" Type="http://schemas.openxmlformats.org/officeDocument/2006/relationships/tags" Target="../tags/tag29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30.png"/></Relationships>
</file>

<file path=ppt/slides/_rels/slide2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298.xml"/><Relationship Id="rId4" Type="http://schemas.openxmlformats.org/officeDocument/2006/relationships/image" Target="../media/image68.png"/></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7.xml"/><Relationship Id="rId1" Type="http://schemas.openxmlformats.org/officeDocument/2006/relationships/tags" Target="../tags/tag299.xml"/><Relationship Id="rId4" Type="http://schemas.openxmlformats.org/officeDocument/2006/relationships/image" Target="../media/image9.png"/></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7.xml"/><Relationship Id="rId1" Type="http://schemas.openxmlformats.org/officeDocument/2006/relationships/tags" Target="../tags/tag300.xml"/><Relationship Id="rId5" Type="http://schemas.openxmlformats.org/officeDocument/2006/relationships/image" Target="../media/image166.png"/><Relationship Id="rId4" Type="http://schemas.openxmlformats.org/officeDocument/2006/relationships/image" Target="../media/image9.png"/></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7.xml"/><Relationship Id="rId1" Type="http://schemas.openxmlformats.org/officeDocument/2006/relationships/tags" Target="../tags/tag30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9.png"/></Relationships>
</file>

<file path=ppt/slides/_rels/slide28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notesSlide" Target="../notesSlides/notesSlide256.xml"/><Relationship Id="rId7" Type="http://schemas.openxmlformats.org/officeDocument/2006/relationships/image" Target="../media/image166.png"/><Relationship Id="rId2" Type="http://schemas.openxmlformats.org/officeDocument/2006/relationships/slideLayout" Target="../slideLayouts/slideLayout7.xml"/><Relationship Id="rId1" Type="http://schemas.openxmlformats.org/officeDocument/2006/relationships/tags" Target="../tags/tag30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68.png"/></Relationships>
</file>

<file path=ppt/slides/_rels/slide28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notesSlide" Target="../notesSlides/notesSlide257.xml"/><Relationship Id="rId7" Type="http://schemas.openxmlformats.org/officeDocument/2006/relationships/image" Target="../media/image166.png"/><Relationship Id="rId2" Type="http://schemas.openxmlformats.org/officeDocument/2006/relationships/slideLayout" Target="../slideLayouts/slideLayout7.xml"/><Relationship Id="rId1" Type="http://schemas.openxmlformats.org/officeDocument/2006/relationships/tags" Target="../tags/tag303.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s>
</file>

<file path=ppt/slides/_rels/slide289.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slideLayout" Target="../slideLayouts/slideLayout7.xml"/><Relationship Id="rId7" Type="http://schemas.openxmlformats.org/officeDocument/2006/relationships/tags" Target="../tags/tag327.xml"/><Relationship Id="rId2" Type="http://schemas.openxmlformats.org/officeDocument/2006/relationships/tags" Target="../tags/tag305.xml"/><Relationship Id="rId1" Type="http://schemas.openxmlformats.org/officeDocument/2006/relationships/tags" Target="../tags/tag304.xml"/><Relationship Id="rId6" Type="http://schemas.microsoft.com/office/2007/relationships/hdphoto" Target="../media/hdphoto1.wdp"/><Relationship Id="rId5" Type="http://schemas.openxmlformats.org/officeDocument/2006/relationships/image" Target="../media/image7.png"/><Relationship Id="rId10" Type="http://schemas.openxmlformats.org/officeDocument/2006/relationships/image" Target="../media/image103.png"/><Relationship Id="rId4" Type="http://schemas.openxmlformats.org/officeDocument/2006/relationships/notesSlide" Target="../notesSlides/notesSlide258.xml"/><Relationship Id="rId9"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32.xml"/><Relationship Id="rId4" Type="http://schemas.openxmlformats.org/officeDocument/2006/relationships/image" Target="../media/image14.jpeg"/></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7.xml"/><Relationship Id="rId1" Type="http://schemas.openxmlformats.org/officeDocument/2006/relationships/tags" Target="../tags/tag306.xml"/><Relationship Id="rId5" Type="http://schemas.microsoft.com/office/2007/relationships/hdphoto" Target="../media/hdphoto1.wdp"/><Relationship Id="rId4" Type="http://schemas.openxmlformats.org/officeDocument/2006/relationships/image" Target="../media/image7.png"/></Relationships>
</file>

<file path=ppt/slides/_rels/slide2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8.xml"/><Relationship Id="rId1" Type="http://schemas.openxmlformats.org/officeDocument/2006/relationships/tags" Target="../tags/tag30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notesSlide" Target="../notesSlides/notesSlide260.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7.xml"/><Relationship Id="rId1" Type="http://schemas.openxmlformats.org/officeDocument/2006/relationships/tags" Target="../tags/tag309.xml"/><Relationship Id="rId5" Type="http://schemas.microsoft.com/office/2007/relationships/hdphoto" Target="../media/hdphoto1.wdp"/><Relationship Id="rId4" Type="http://schemas.openxmlformats.org/officeDocument/2006/relationships/image" Target="../media/image7.png"/></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7.xml"/><Relationship Id="rId1" Type="http://schemas.openxmlformats.org/officeDocument/2006/relationships/tags" Target="../tags/tag310.xml"/><Relationship Id="rId4" Type="http://schemas.openxmlformats.org/officeDocument/2006/relationships/image" Target="../media/image61.png"/></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7.xml"/><Relationship Id="rId1" Type="http://schemas.openxmlformats.org/officeDocument/2006/relationships/tags" Target="../tags/tag311.xml"/><Relationship Id="rId4" Type="http://schemas.openxmlformats.org/officeDocument/2006/relationships/image" Target="../media/image62.png"/></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7.xml"/><Relationship Id="rId1" Type="http://schemas.openxmlformats.org/officeDocument/2006/relationships/tags" Target="../tags/tag31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31.png"/></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7.xml"/><Relationship Id="rId1" Type="http://schemas.openxmlformats.org/officeDocument/2006/relationships/tags" Target="../tags/tag313.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7.xml"/><Relationship Id="rId1" Type="http://schemas.openxmlformats.org/officeDocument/2006/relationships/tags" Target="../tags/tag314.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7.xml"/><Relationship Id="rId1" Type="http://schemas.openxmlformats.org/officeDocument/2006/relationships/tags" Target="../tags/tag315.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7.xml"/><Relationship Id="rId1" Type="http://schemas.openxmlformats.org/officeDocument/2006/relationships/tags" Target="../tags/tag316.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7.png"/></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7.xml"/><Relationship Id="rId1" Type="http://schemas.openxmlformats.org/officeDocument/2006/relationships/tags" Target="../tags/tag317.xml"/><Relationship Id="rId4" Type="http://schemas.openxmlformats.org/officeDocument/2006/relationships/image" Target="../media/image132.jpeg"/></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7.xml"/><Relationship Id="rId1" Type="http://schemas.openxmlformats.org/officeDocument/2006/relationships/tags" Target="../tags/tag318.xml"/><Relationship Id="rId4" Type="http://schemas.openxmlformats.org/officeDocument/2006/relationships/image" Target="../media/image132.jpeg"/></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2.xml"/><Relationship Id="rId1" Type="http://schemas.openxmlformats.org/officeDocument/2006/relationships/tags" Target="../tags/tag319.xml"/><Relationship Id="rId5" Type="http://schemas.openxmlformats.org/officeDocument/2006/relationships/image" Target="../media/image5.png"/><Relationship Id="rId4" Type="http://schemas.openxmlformats.org/officeDocument/2006/relationships/image" Target="../media/image4.png"/></Relationships>
</file>

<file path=ppt/slides/_rels/slide30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slideLayout" Target="../slideLayouts/slideLayout3.xml"/><Relationship Id="rId1" Type="http://schemas.openxmlformats.org/officeDocument/2006/relationships/tags" Target="../tags/tag320.xml"/></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7.xml"/><Relationship Id="rId1" Type="http://schemas.openxmlformats.org/officeDocument/2006/relationships/tags" Target="../tags/tag321.xml"/></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7.xml"/><Relationship Id="rId1" Type="http://schemas.openxmlformats.org/officeDocument/2006/relationships/tags" Target="../tags/tag32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79.png"/></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274.xml"/><Relationship Id="rId2" Type="http://schemas.openxmlformats.org/officeDocument/2006/relationships/slideLayout" Target="../slideLayouts/slideLayout7.xml"/><Relationship Id="rId1" Type="http://schemas.openxmlformats.org/officeDocument/2006/relationships/tags" Target="../tags/tag323.xml"/><Relationship Id="rId4" Type="http://schemas.openxmlformats.org/officeDocument/2006/relationships/image" Target="../media/image137.png"/></Relationships>
</file>

<file path=ppt/slides/_rels/slide3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3.xml"/><Relationship Id="rId1" Type="http://schemas.openxmlformats.org/officeDocument/2006/relationships/tags" Target="../tags/tag324.xml"/><Relationship Id="rId4" Type="http://schemas.openxmlformats.org/officeDocument/2006/relationships/image" Target="../media/image34.png"/></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7.xml"/><Relationship Id="rId1" Type="http://schemas.openxmlformats.org/officeDocument/2006/relationships/tags" Target="../tags/tag325.xml"/><Relationship Id="rId4" Type="http://schemas.openxmlformats.org/officeDocument/2006/relationships/image" Target="../media/image137.png"/></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276.xml"/><Relationship Id="rId2" Type="http://schemas.openxmlformats.org/officeDocument/2006/relationships/slideLayout" Target="../slideLayouts/slideLayout7.xml"/><Relationship Id="rId1" Type="http://schemas.openxmlformats.org/officeDocument/2006/relationships/tags" Target="../tags/tag32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34.xml"/><Relationship Id="rId5" Type="http://schemas.openxmlformats.org/officeDocument/2006/relationships/image" Target="../media/image41.png"/><Relationship Id="rId4" Type="http://schemas.openxmlformats.org/officeDocument/2006/relationships/image" Target="../media/image40.png"/></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277.xml"/><Relationship Id="rId2" Type="http://schemas.openxmlformats.org/officeDocument/2006/relationships/slideLayout" Target="../slideLayouts/slideLayout7.xml"/><Relationship Id="rId1" Type="http://schemas.openxmlformats.org/officeDocument/2006/relationships/tags" Target="../tags/tag328.xml"/><Relationship Id="rId5" Type="http://schemas.microsoft.com/office/2007/relationships/hdphoto" Target="../media/hdphoto1.wdp"/><Relationship Id="rId4" Type="http://schemas.openxmlformats.org/officeDocument/2006/relationships/image" Target="../media/image7.png"/></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7.xml"/><Relationship Id="rId1" Type="http://schemas.openxmlformats.org/officeDocument/2006/relationships/tags" Target="../tags/tag329.xml"/><Relationship Id="rId5" Type="http://schemas.microsoft.com/office/2007/relationships/hdphoto" Target="../media/hdphoto1.wdp"/><Relationship Id="rId4" Type="http://schemas.openxmlformats.org/officeDocument/2006/relationships/image" Target="../media/image7.png"/></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7.xml"/><Relationship Id="rId1" Type="http://schemas.openxmlformats.org/officeDocument/2006/relationships/tags" Target="../tags/tag330.xml"/><Relationship Id="rId5" Type="http://schemas.microsoft.com/office/2007/relationships/hdphoto" Target="../media/hdphoto1.wdp"/><Relationship Id="rId4" Type="http://schemas.openxmlformats.org/officeDocument/2006/relationships/image" Target="../media/image7.png"/></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7.xml"/><Relationship Id="rId1" Type="http://schemas.openxmlformats.org/officeDocument/2006/relationships/tags" Target="../tags/tag331.xml"/><Relationship Id="rId5" Type="http://schemas.microsoft.com/office/2007/relationships/hdphoto" Target="../media/hdphoto1.wdp"/><Relationship Id="rId4" Type="http://schemas.openxmlformats.org/officeDocument/2006/relationships/image" Target="../media/image7.png"/></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7.xml"/><Relationship Id="rId1" Type="http://schemas.openxmlformats.org/officeDocument/2006/relationships/tags" Target="../tags/tag332.xml"/><Relationship Id="rId5" Type="http://schemas.microsoft.com/office/2007/relationships/hdphoto" Target="../media/hdphoto1.wdp"/><Relationship Id="rId4" Type="http://schemas.openxmlformats.org/officeDocument/2006/relationships/image" Target="../media/image7.png"/></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7.xml"/><Relationship Id="rId1" Type="http://schemas.openxmlformats.org/officeDocument/2006/relationships/tags" Target="../tags/tag33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8.png"/></Relationships>
</file>

<file path=ppt/slides/_rels/slide3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5.xml"/><Relationship Id="rId1" Type="http://schemas.openxmlformats.org/officeDocument/2006/relationships/tags" Target="../tags/tag334.xml"/><Relationship Id="rId5" Type="http://schemas.openxmlformats.org/officeDocument/2006/relationships/image" Target="../media/image146.png"/><Relationship Id="rId4" Type="http://schemas.openxmlformats.org/officeDocument/2006/relationships/notesSlide" Target="../notesSlides/notesSlide283.xml"/></Relationships>
</file>

<file path=ppt/slides/_rels/slide3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7.xml"/><Relationship Id="rId1" Type="http://schemas.openxmlformats.org/officeDocument/2006/relationships/tags" Target="../tags/tag336.xml"/><Relationship Id="rId5" Type="http://schemas.openxmlformats.org/officeDocument/2006/relationships/image" Target="../media/image146.png"/><Relationship Id="rId4" Type="http://schemas.openxmlformats.org/officeDocument/2006/relationships/notesSlide" Target="../notesSlides/notesSlide284.xml"/></Relationships>
</file>

<file path=ppt/slides/_rels/slide3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9.xml"/><Relationship Id="rId1" Type="http://schemas.openxmlformats.org/officeDocument/2006/relationships/tags" Target="../tags/tag338.xml"/><Relationship Id="rId5" Type="http://schemas.openxmlformats.org/officeDocument/2006/relationships/image" Target="../media/image146.png"/><Relationship Id="rId4" Type="http://schemas.openxmlformats.org/officeDocument/2006/relationships/notesSlide" Target="../notesSlides/notesSlide285.xml"/></Relationships>
</file>

<file path=ppt/slides/_rels/slide3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1.xml"/><Relationship Id="rId1" Type="http://schemas.openxmlformats.org/officeDocument/2006/relationships/tags" Target="../tags/tag340.xml"/><Relationship Id="rId5" Type="http://schemas.openxmlformats.org/officeDocument/2006/relationships/image" Target="../media/image146.png"/><Relationship Id="rId4" Type="http://schemas.openxmlformats.org/officeDocument/2006/relationships/notesSlide" Target="../notesSlides/notesSlide28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55.png"/></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287.xml"/><Relationship Id="rId2" Type="http://schemas.openxmlformats.org/officeDocument/2006/relationships/slideLayout" Target="../slideLayouts/slideLayout7.xml"/><Relationship Id="rId1" Type="http://schemas.openxmlformats.org/officeDocument/2006/relationships/tags" Target="../tags/tag342.xml"/><Relationship Id="rId4" Type="http://schemas.openxmlformats.org/officeDocument/2006/relationships/image" Target="../media/image146.png"/></Relationships>
</file>

<file path=ppt/slides/_rels/slide321.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7.xml"/><Relationship Id="rId1" Type="http://schemas.openxmlformats.org/officeDocument/2006/relationships/tags" Target="../tags/tag343.xml"/><Relationship Id="rId4" Type="http://schemas.openxmlformats.org/officeDocument/2006/relationships/image" Target="../media/image146.png"/></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2.xml"/><Relationship Id="rId1" Type="http://schemas.openxmlformats.org/officeDocument/2006/relationships/tags" Target="../tags/tag344.xml"/><Relationship Id="rId5" Type="http://schemas.openxmlformats.org/officeDocument/2006/relationships/image" Target="../media/image5.png"/><Relationship Id="rId4" Type="http://schemas.openxmlformats.org/officeDocument/2006/relationships/image" Target="../media/image4.png"/></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3.xml"/><Relationship Id="rId1" Type="http://schemas.openxmlformats.org/officeDocument/2006/relationships/tags" Target="../tags/tag345.xml"/><Relationship Id="rId4" Type="http://schemas.openxmlformats.org/officeDocument/2006/relationships/image" Target="../media/image147.jpeg"/></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291.xml"/><Relationship Id="rId2" Type="http://schemas.openxmlformats.org/officeDocument/2006/relationships/slideLayout" Target="../slideLayouts/slideLayout7.xml"/><Relationship Id="rId1" Type="http://schemas.openxmlformats.org/officeDocument/2006/relationships/tags" Target="../tags/tag346.xml"/></Relationships>
</file>

<file path=ppt/slides/_rels/slide325.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7.xml"/><Relationship Id="rId1" Type="http://schemas.openxmlformats.org/officeDocument/2006/relationships/tags" Target="../tags/tag347.xml"/><Relationship Id="rId6" Type="http://schemas.openxmlformats.org/officeDocument/2006/relationships/image" Target="../media/image148.jpeg"/><Relationship Id="rId5" Type="http://schemas.microsoft.com/office/2007/relationships/hdphoto" Target="../media/hdphoto1.wdp"/><Relationship Id="rId4" Type="http://schemas.openxmlformats.org/officeDocument/2006/relationships/image" Target="../media/image7.png"/></Relationships>
</file>

<file path=ppt/slides/_rels/slide326.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7.xml"/><Relationship Id="rId1" Type="http://schemas.openxmlformats.org/officeDocument/2006/relationships/tags" Target="../tags/tag34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94.png"/></Relationships>
</file>

<file path=ppt/slides/_rels/slide327.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7.xml"/><Relationship Id="rId1" Type="http://schemas.openxmlformats.org/officeDocument/2006/relationships/tags" Target="../tags/tag349.xml"/><Relationship Id="rId5" Type="http://schemas.microsoft.com/office/2007/relationships/hdphoto" Target="../media/hdphoto1.wdp"/><Relationship Id="rId4" Type="http://schemas.openxmlformats.org/officeDocument/2006/relationships/image" Target="../media/image7.png"/></Relationships>
</file>

<file path=ppt/slides/_rels/slide328.xml.rels><?xml version="1.0" encoding="UTF-8" standalone="yes"?>
<Relationships xmlns="http://schemas.openxmlformats.org/package/2006/relationships"><Relationship Id="rId3" Type="http://schemas.openxmlformats.org/officeDocument/2006/relationships/notesSlide" Target="../notesSlides/notesSlide295.xml"/><Relationship Id="rId2" Type="http://schemas.openxmlformats.org/officeDocument/2006/relationships/slideLayout" Target="../slideLayouts/slideLayout7.xml"/><Relationship Id="rId1" Type="http://schemas.openxmlformats.org/officeDocument/2006/relationships/tags" Target="../tags/tag350.xml"/><Relationship Id="rId5" Type="http://schemas.microsoft.com/office/2007/relationships/hdphoto" Target="../media/hdphoto1.wdp"/><Relationship Id="rId4" Type="http://schemas.openxmlformats.org/officeDocument/2006/relationships/image" Target="../media/image7.png"/></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7.xml"/><Relationship Id="rId1" Type="http://schemas.openxmlformats.org/officeDocument/2006/relationships/tags" Target="../tags/tag351.xml"/><Relationship Id="rId6" Type="http://schemas.openxmlformats.org/officeDocument/2006/relationships/image" Target="../media/image149.jpeg"/><Relationship Id="rId5" Type="http://schemas.microsoft.com/office/2007/relationships/hdphoto" Target="../media/hdphoto1.wdp"/><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image" Target="../media/image56.png"/><Relationship Id="rId4" Type="http://schemas.openxmlformats.org/officeDocument/2006/relationships/image" Target="../media/image55.png"/></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7.xml"/><Relationship Id="rId1" Type="http://schemas.openxmlformats.org/officeDocument/2006/relationships/tags" Target="../tags/tag352.xml"/><Relationship Id="rId6" Type="http://schemas.openxmlformats.org/officeDocument/2006/relationships/image" Target="../media/image150.jpeg"/><Relationship Id="rId5" Type="http://schemas.microsoft.com/office/2007/relationships/hdphoto" Target="../media/hdphoto1.wdp"/><Relationship Id="rId4" Type="http://schemas.openxmlformats.org/officeDocument/2006/relationships/image" Target="../media/image7.png"/></Relationships>
</file>

<file path=ppt/slides/_rels/slide331.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7.xml"/><Relationship Id="rId1" Type="http://schemas.openxmlformats.org/officeDocument/2006/relationships/tags" Target="../tags/tag353.xml"/></Relationships>
</file>

<file path=ppt/slides/_rels/slide332.xml.rels><?xml version="1.0" encoding="UTF-8" standalone="yes"?>
<Relationships xmlns="http://schemas.openxmlformats.org/package/2006/relationships"><Relationship Id="rId3" Type="http://schemas.openxmlformats.org/officeDocument/2006/relationships/notesSlide" Target="../notesSlides/notesSlide299.xml"/><Relationship Id="rId2" Type="http://schemas.openxmlformats.org/officeDocument/2006/relationships/slideLayout" Target="../slideLayouts/slideLayout7.xml"/><Relationship Id="rId1" Type="http://schemas.openxmlformats.org/officeDocument/2006/relationships/tags" Target="../tags/tag354.xml"/><Relationship Id="rId5" Type="http://schemas.microsoft.com/office/2007/relationships/hdphoto" Target="../media/hdphoto1.wdp"/><Relationship Id="rId4" Type="http://schemas.openxmlformats.org/officeDocument/2006/relationships/image" Target="../media/image7.png"/></Relationships>
</file>

<file path=ppt/slides/_rels/slide333.xml.rels><?xml version="1.0" encoding="UTF-8" standalone="yes"?>
<Relationships xmlns="http://schemas.openxmlformats.org/package/2006/relationships"><Relationship Id="rId3" Type="http://schemas.openxmlformats.org/officeDocument/2006/relationships/notesSlide" Target="../notesSlides/notesSlide300.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355.xml"/><Relationship Id="rId6" Type="http://schemas.openxmlformats.org/officeDocument/2006/relationships/image" Target="../media/image7.png"/><Relationship Id="rId5" Type="http://schemas.openxmlformats.org/officeDocument/2006/relationships/image" Target="../media/image122.png"/><Relationship Id="rId4" Type="http://schemas.openxmlformats.org/officeDocument/2006/relationships/image" Target="../media/image151.png"/></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7.xml"/><Relationship Id="rId1" Type="http://schemas.openxmlformats.org/officeDocument/2006/relationships/tags" Target="../tags/tag35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335.xml.rels><?xml version="1.0" encoding="UTF-8" standalone="yes"?>
<Relationships xmlns="http://schemas.openxmlformats.org/package/2006/relationships"><Relationship Id="rId3" Type="http://schemas.openxmlformats.org/officeDocument/2006/relationships/notesSlide" Target="../notesSlides/notesSlide302.xml"/><Relationship Id="rId7" Type="http://schemas.openxmlformats.org/officeDocument/2006/relationships/image" Target="../media/image157.png"/><Relationship Id="rId2" Type="http://schemas.openxmlformats.org/officeDocument/2006/relationships/slideLayout" Target="../slideLayouts/slideLayout7.xml"/><Relationship Id="rId1" Type="http://schemas.openxmlformats.org/officeDocument/2006/relationships/tags" Target="../tags/tag357.xml"/><Relationship Id="rId6" Type="http://schemas.openxmlformats.org/officeDocument/2006/relationships/image" Target="../media/image153.png"/><Relationship Id="rId5" Type="http://schemas.openxmlformats.org/officeDocument/2006/relationships/image" Target="../media/image155.png"/><Relationship Id="rId4" Type="http://schemas.openxmlformats.org/officeDocument/2006/relationships/image" Target="../media/image152.png"/></Relationships>
</file>

<file path=ppt/slides/_rels/slide336.xml.rels><?xml version="1.0" encoding="UTF-8" standalone="yes"?>
<Relationships xmlns="http://schemas.openxmlformats.org/package/2006/relationships"><Relationship Id="rId3" Type="http://schemas.openxmlformats.org/officeDocument/2006/relationships/notesSlide" Target="../notesSlides/notesSlide303.xml"/><Relationship Id="rId2" Type="http://schemas.openxmlformats.org/officeDocument/2006/relationships/slideLayout" Target="../slideLayouts/slideLayout7.xml"/><Relationship Id="rId1" Type="http://schemas.openxmlformats.org/officeDocument/2006/relationships/tags" Target="../tags/tag358.xml"/><Relationship Id="rId5" Type="http://schemas.openxmlformats.org/officeDocument/2006/relationships/image" Target="../media/image155.png"/><Relationship Id="rId4" Type="http://schemas.openxmlformats.org/officeDocument/2006/relationships/image" Target="../media/image152.png"/></Relationships>
</file>

<file path=ppt/slides/_rels/slide337.xml.rels><?xml version="1.0" encoding="UTF-8" standalone="yes"?>
<Relationships xmlns="http://schemas.openxmlformats.org/package/2006/relationships"><Relationship Id="rId3" Type="http://schemas.openxmlformats.org/officeDocument/2006/relationships/notesSlide" Target="../notesSlides/notesSlide304.xml"/><Relationship Id="rId2" Type="http://schemas.openxmlformats.org/officeDocument/2006/relationships/slideLayout" Target="../slideLayouts/slideLayout7.xml"/><Relationship Id="rId1" Type="http://schemas.openxmlformats.org/officeDocument/2006/relationships/tags" Target="../tags/tag359.xml"/><Relationship Id="rId5" Type="http://schemas.openxmlformats.org/officeDocument/2006/relationships/image" Target="../media/image154.png"/><Relationship Id="rId4" Type="http://schemas.openxmlformats.org/officeDocument/2006/relationships/image" Target="../media/image153.png"/></Relationships>
</file>

<file path=ppt/slides/_rels/slide338.xml.rels><?xml version="1.0" encoding="UTF-8" standalone="yes"?>
<Relationships xmlns="http://schemas.openxmlformats.org/package/2006/relationships"><Relationship Id="rId3" Type="http://schemas.openxmlformats.org/officeDocument/2006/relationships/notesSlide" Target="../notesSlides/notesSlide305.xml"/><Relationship Id="rId2" Type="http://schemas.openxmlformats.org/officeDocument/2006/relationships/slideLayout" Target="../slideLayouts/slideLayout2.xml"/><Relationship Id="rId1" Type="http://schemas.openxmlformats.org/officeDocument/2006/relationships/tags" Target="../tags/tag360.xml"/><Relationship Id="rId5" Type="http://schemas.openxmlformats.org/officeDocument/2006/relationships/image" Target="../media/image5.png"/><Relationship Id="rId4" Type="http://schemas.openxmlformats.org/officeDocument/2006/relationships/image" Target="../media/image4.png"/></Relationships>
</file>

<file path=ppt/slides/_rels/slide33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slideLayout" Target="../slideLayouts/slideLayout3.xml"/><Relationship Id="rId1" Type="http://schemas.openxmlformats.org/officeDocument/2006/relationships/tags" Target="../tags/tag36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0.xml.rels><?xml version="1.0" encoding="UTF-8" standalone="yes"?>
<Relationships xmlns="http://schemas.openxmlformats.org/package/2006/relationships"><Relationship Id="rId3" Type="http://schemas.openxmlformats.org/officeDocument/2006/relationships/notesSlide" Target="../notesSlides/notesSlide306.xml"/><Relationship Id="rId2" Type="http://schemas.openxmlformats.org/officeDocument/2006/relationships/slideLayout" Target="../slideLayouts/slideLayout7.xml"/><Relationship Id="rId1" Type="http://schemas.openxmlformats.org/officeDocument/2006/relationships/tags" Target="../tags/tag362.xml"/></Relationships>
</file>

<file path=ppt/slides/_rels/slide341.xml.rels><?xml version="1.0" encoding="UTF-8" standalone="yes"?>
<Relationships xmlns="http://schemas.openxmlformats.org/package/2006/relationships"><Relationship Id="rId3" Type="http://schemas.openxmlformats.org/officeDocument/2006/relationships/notesSlide" Target="../notesSlides/notesSlide307.xml"/><Relationship Id="rId2" Type="http://schemas.openxmlformats.org/officeDocument/2006/relationships/slideLayout" Target="../slideLayouts/slideLayout7.xml"/><Relationship Id="rId1" Type="http://schemas.openxmlformats.org/officeDocument/2006/relationships/tags" Target="../tags/tag363.xml"/><Relationship Id="rId5" Type="http://schemas.microsoft.com/office/2007/relationships/hdphoto" Target="../media/hdphoto1.wdp"/><Relationship Id="rId4" Type="http://schemas.openxmlformats.org/officeDocument/2006/relationships/image" Target="../media/image7.png"/></Relationships>
</file>

<file path=ppt/slides/_rels/slide342.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7.xml"/><Relationship Id="rId1" Type="http://schemas.openxmlformats.org/officeDocument/2006/relationships/tags" Target="../tags/tag364.xml"/><Relationship Id="rId5" Type="http://schemas.microsoft.com/office/2007/relationships/hdphoto" Target="../media/hdphoto1.wdp"/><Relationship Id="rId4" Type="http://schemas.openxmlformats.org/officeDocument/2006/relationships/image" Target="../media/image7.png"/></Relationships>
</file>

<file path=ppt/slides/_rels/slide343.xml.rels><?xml version="1.0" encoding="UTF-8" standalone="yes"?>
<Relationships xmlns="http://schemas.openxmlformats.org/package/2006/relationships"><Relationship Id="rId3" Type="http://schemas.openxmlformats.org/officeDocument/2006/relationships/notesSlide" Target="../notesSlides/notesSlide309.xml"/><Relationship Id="rId2" Type="http://schemas.openxmlformats.org/officeDocument/2006/relationships/slideLayout" Target="../slideLayouts/slideLayout7.xml"/><Relationship Id="rId1" Type="http://schemas.openxmlformats.org/officeDocument/2006/relationships/tags" Target="../tags/tag365.xml"/></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310.xml"/><Relationship Id="rId2" Type="http://schemas.openxmlformats.org/officeDocument/2006/relationships/slideLayout" Target="../slideLayouts/slideLayout7.xml"/><Relationship Id="rId1" Type="http://schemas.openxmlformats.org/officeDocument/2006/relationships/tags" Target="../tags/tag366.xml"/></Relationships>
</file>

<file path=ppt/slides/_rels/slide345.xml.rels><?xml version="1.0" encoding="UTF-8" standalone="yes"?>
<Relationships xmlns="http://schemas.openxmlformats.org/package/2006/relationships"><Relationship Id="rId3" Type="http://schemas.openxmlformats.org/officeDocument/2006/relationships/notesSlide" Target="../notesSlides/notesSlide311.xml"/><Relationship Id="rId2" Type="http://schemas.openxmlformats.org/officeDocument/2006/relationships/slideLayout" Target="../slideLayouts/slideLayout7.xml"/><Relationship Id="rId1" Type="http://schemas.openxmlformats.org/officeDocument/2006/relationships/tags" Target="../tags/tag367.xml"/><Relationship Id="rId5" Type="http://schemas.microsoft.com/office/2007/relationships/hdphoto" Target="../media/hdphoto1.wdp"/><Relationship Id="rId4" Type="http://schemas.openxmlformats.org/officeDocument/2006/relationships/image" Target="../media/image7.png"/></Relationships>
</file>

<file path=ppt/slides/_rels/slide3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9.xml"/><Relationship Id="rId1" Type="http://schemas.openxmlformats.org/officeDocument/2006/relationships/tags" Target="../tags/tag36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notesSlide" Target="../notesSlides/notesSlide312.xml"/></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313.xml"/><Relationship Id="rId2" Type="http://schemas.openxmlformats.org/officeDocument/2006/relationships/slideLayout" Target="../slideLayouts/slideLayout7.xml"/><Relationship Id="rId1" Type="http://schemas.openxmlformats.org/officeDocument/2006/relationships/tags" Target="../tags/tag370.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59.png"/></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314.xml"/><Relationship Id="rId2" Type="http://schemas.openxmlformats.org/officeDocument/2006/relationships/slideLayout" Target="../slideLayouts/slideLayout7.xml"/><Relationship Id="rId1" Type="http://schemas.openxmlformats.org/officeDocument/2006/relationships/tags" Target="../tags/tag371.xml"/><Relationship Id="rId4" Type="http://schemas.openxmlformats.org/officeDocument/2006/relationships/image" Target="../media/image164.png"/></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315.xml"/><Relationship Id="rId2" Type="http://schemas.openxmlformats.org/officeDocument/2006/relationships/slideLayout" Target="../slideLayouts/slideLayout7.xml"/><Relationship Id="rId1" Type="http://schemas.openxmlformats.org/officeDocument/2006/relationships/tags" Target="../tags/tag372.xml"/><Relationship Id="rId5" Type="http://schemas.microsoft.com/office/2007/relationships/hdphoto" Target="../media/hdphoto1.wdp"/><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2.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16.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373.xml"/><Relationship Id="rId6" Type="http://schemas.openxmlformats.org/officeDocument/2006/relationships/image" Target="../media/image165.png"/><Relationship Id="rId5" Type="http://schemas.openxmlformats.org/officeDocument/2006/relationships/image" Target="../media/image24.png"/><Relationship Id="rId4" Type="http://schemas.openxmlformats.org/officeDocument/2006/relationships/image" Target="../media/image70.png"/></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317.xml"/><Relationship Id="rId2" Type="http://schemas.openxmlformats.org/officeDocument/2006/relationships/slideLayout" Target="../slideLayouts/slideLayout7.xml"/><Relationship Id="rId1" Type="http://schemas.openxmlformats.org/officeDocument/2006/relationships/tags" Target="../tags/tag374.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70.png"/></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318.xml"/><Relationship Id="rId2" Type="http://schemas.openxmlformats.org/officeDocument/2006/relationships/slideLayout" Target="../slideLayouts/slideLayout7.xml"/><Relationship Id="rId1" Type="http://schemas.openxmlformats.org/officeDocument/2006/relationships/tags" Target="../tags/tag375.xml"/><Relationship Id="rId5" Type="http://schemas.openxmlformats.org/officeDocument/2006/relationships/image" Target="../media/image170.png"/><Relationship Id="rId4" Type="http://schemas.openxmlformats.org/officeDocument/2006/relationships/image" Target="../media/image169.png"/></Relationships>
</file>

<file path=ppt/slides/_rels/slide353.xml.rels><?xml version="1.0" encoding="UTF-8" standalone="yes"?>
<Relationships xmlns="http://schemas.openxmlformats.org/package/2006/relationships"><Relationship Id="rId3" Type="http://schemas.openxmlformats.org/officeDocument/2006/relationships/notesSlide" Target="../notesSlides/notesSlide319.xml"/><Relationship Id="rId2" Type="http://schemas.openxmlformats.org/officeDocument/2006/relationships/slideLayout" Target="../slideLayouts/slideLayout7.xml"/><Relationship Id="rId1" Type="http://schemas.openxmlformats.org/officeDocument/2006/relationships/tags" Target="../tags/tag376.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71.png"/></Relationships>
</file>

<file path=ppt/slides/_rels/slide354.xml.rels><?xml version="1.0" encoding="UTF-8" standalone="yes"?>
<Relationships xmlns="http://schemas.openxmlformats.org/package/2006/relationships"><Relationship Id="rId3" Type="http://schemas.openxmlformats.org/officeDocument/2006/relationships/notesSlide" Target="../notesSlides/notesSlide320.xml"/><Relationship Id="rId2" Type="http://schemas.openxmlformats.org/officeDocument/2006/relationships/slideLayout" Target="../slideLayouts/slideLayout7.xml"/><Relationship Id="rId1" Type="http://schemas.openxmlformats.org/officeDocument/2006/relationships/tags" Target="../tags/tag377.xml"/><Relationship Id="rId4" Type="http://schemas.openxmlformats.org/officeDocument/2006/relationships/image" Target="../media/image170.png"/></Relationships>
</file>

<file path=ppt/slides/_rels/slide355.xml.rels><?xml version="1.0" encoding="UTF-8" standalone="yes"?>
<Relationships xmlns="http://schemas.openxmlformats.org/package/2006/relationships"><Relationship Id="rId3" Type="http://schemas.openxmlformats.org/officeDocument/2006/relationships/notesSlide" Target="../notesSlides/notesSlide321.xml"/><Relationship Id="rId2" Type="http://schemas.openxmlformats.org/officeDocument/2006/relationships/slideLayout" Target="../slideLayouts/slideLayout7.xml"/><Relationship Id="rId1" Type="http://schemas.openxmlformats.org/officeDocument/2006/relationships/tags" Target="../tags/tag378.xml"/><Relationship Id="rId4" Type="http://schemas.openxmlformats.org/officeDocument/2006/relationships/image" Target="../media/image170.png"/></Relationships>
</file>

<file path=ppt/slides/_rels/slide356.xml.rels><?xml version="1.0" encoding="UTF-8" standalone="yes"?>
<Relationships xmlns="http://schemas.openxmlformats.org/package/2006/relationships"><Relationship Id="rId3" Type="http://schemas.openxmlformats.org/officeDocument/2006/relationships/notesSlide" Target="../notesSlides/notesSlide322.xml"/><Relationship Id="rId2" Type="http://schemas.openxmlformats.org/officeDocument/2006/relationships/slideLayout" Target="../slideLayouts/slideLayout7.xml"/><Relationship Id="rId1" Type="http://schemas.openxmlformats.org/officeDocument/2006/relationships/tags" Target="../tags/tag379.xml"/><Relationship Id="rId4" Type="http://schemas.openxmlformats.org/officeDocument/2006/relationships/image" Target="../media/image171.png"/></Relationships>
</file>

<file path=ppt/slides/_rels/slide357.xml.rels><?xml version="1.0" encoding="UTF-8" standalone="yes"?>
<Relationships xmlns="http://schemas.openxmlformats.org/package/2006/relationships"><Relationship Id="rId3" Type="http://schemas.openxmlformats.org/officeDocument/2006/relationships/notesSlide" Target="../notesSlides/notesSlide323.xml"/><Relationship Id="rId2" Type="http://schemas.openxmlformats.org/officeDocument/2006/relationships/slideLayout" Target="../slideLayouts/slideLayout2.xml"/><Relationship Id="rId1" Type="http://schemas.openxmlformats.org/officeDocument/2006/relationships/tags" Target="../tags/tag380.xml"/><Relationship Id="rId5" Type="http://schemas.openxmlformats.org/officeDocument/2006/relationships/image" Target="../media/image5.png"/><Relationship Id="rId4" Type="http://schemas.openxmlformats.org/officeDocument/2006/relationships/image" Target="../media/image4.png"/></Relationships>
</file>

<file path=ppt/slides/_rels/slide358.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slideLayout" Target="../slideLayouts/slideLayout3.xml"/><Relationship Id="rId1" Type="http://schemas.openxmlformats.org/officeDocument/2006/relationships/tags" Target="../tags/tag381.xml"/></Relationships>
</file>

<file path=ppt/slides/_rels/slide359.xml.rels><?xml version="1.0" encoding="UTF-8" standalone="yes"?>
<Relationships xmlns="http://schemas.openxmlformats.org/package/2006/relationships"><Relationship Id="rId3" Type="http://schemas.openxmlformats.org/officeDocument/2006/relationships/notesSlide" Target="../notesSlides/notesSlide324.xml"/><Relationship Id="rId2" Type="http://schemas.openxmlformats.org/officeDocument/2006/relationships/slideLayout" Target="../slideLayouts/slideLayout7.xml"/><Relationship Id="rId1" Type="http://schemas.openxmlformats.org/officeDocument/2006/relationships/tags" Target="../tags/tag38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9.xml"/><Relationship Id="rId4" Type="http://schemas.openxmlformats.org/officeDocument/2006/relationships/image" Target="../media/image11.png"/></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325.xml"/><Relationship Id="rId2" Type="http://schemas.openxmlformats.org/officeDocument/2006/relationships/slideLayout" Target="../slideLayouts/slideLayout7.xml"/><Relationship Id="rId1" Type="http://schemas.openxmlformats.org/officeDocument/2006/relationships/tags" Target="../tags/tag38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73.png"/></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326.xml"/><Relationship Id="rId2" Type="http://schemas.openxmlformats.org/officeDocument/2006/relationships/slideLayout" Target="../slideLayouts/slideLayout7.xml"/><Relationship Id="rId1" Type="http://schemas.openxmlformats.org/officeDocument/2006/relationships/tags" Target="../tags/tag384.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74.png"/></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327.xml"/><Relationship Id="rId2" Type="http://schemas.openxmlformats.org/officeDocument/2006/relationships/slideLayout" Target="../slideLayouts/slideLayout7.xml"/><Relationship Id="rId1" Type="http://schemas.openxmlformats.org/officeDocument/2006/relationships/tags" Target="../tags/tag385.xml"/></Relationships>
</file>

<file path=ppt/slides/_rels/slide3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28.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386.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364.xml.rels><?xml version="1.0" encoding="UTF-8" standalone="yes"?>
<Relationships xmlns="http://schemas.openxmlformats.org/package/2006/relationships"><Relationship Id="rId3" Type="http://schemas.openxmlformats.org/officeDocument/2006/relationships/notesSlide" Target="../notesSlides/notesSlide329.xml"/><Relationship Id="rId2" Type="http://schemas.openxmlformats.org/officeDocument/2006/relationships/slideLayout" Target="../slideLayouts/slideLayout7.xml"/><Relationship Id="rId1" Type="http://schemas.openxmlformats.org/officeDocument/2006/relationships/tags" Target="../tags/tag387.xml"/><Relationship Id="rId5" Type="http://schemas.microsoft.com/office/2007/relationships/hdphoto" Target="../media/hdphoto1.wdp"/><Relationship Id="rId4" Type="http://schemas.openxmlformats.org/officeDocument/2006/relationships/image" Target="../media/image7.png"/></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330.xml"/><Relationship Id="rId2" Type="http://schemas.openxmlformats.org/officeDocument/2006/relationships/slideLayout" Target="../slideLayouts/slideLayout7.xml"/><Relationship Id="rId1" Type="http://schemas.openxmlformats.org/officeDocument/2006/relationships/tags" Target="../tags/tag388.xml"/><Relationship Id="rId4" Type="http://schemas.openxmlformats.org/officeDocument/2006/relationships/image" Target="../media/image175.png"/></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331.xml"/><Relationship Id="rId2" Type="http://schemas.openxmlformats.org/officeDocument/2006/relationships/slideLayout" Target="../slideLayouts/slideLayout7.xml"/><Relationship Id="rId1" Type="http://schemas.openxmlformats.org/officeDocument/2006/relationships/tags" Target="../tags/tag389.xml"/></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332.xml"/><Relationship Id="rId2" Type="http://schemas.openxmlformats.org/officeDocument/2006/relationships/slideLayout" Target="../slideLayouts/slideLayout7.xml"/><Relationship Id="rId1" Type="http://schemas.openxmlformats.org/officeDocument/2006/relationships/tags" Target="../tags/tag390.xml"/><Relationship Id="rId4" Type="http://schemas.openxmlformats.org/officeDocument/2006/relationships/image" Target="../media/image197.png"/></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333.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391.xml"/><Relationship Id="rId6" Type="http://schemas.openxmlformats.org/officeDocument/2006/relationships/image" Target="../media/image7.png"/><Relationship Id="rId5" Type="http://schemas.openxmlformats.org/officeDocument/2006/relationships/image" Target="../media/image198.png"/><Relationship Id="rId4" Type="http://schemas.openxmlformats.org/officeDocument/2006/relationships/image" Target="../media/image197.png"/></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334.xml"/><Relationship Id="rId2" Type="http://schemas.openxmlformats.org/officeDocument/2006/relationships/slideLayout" Target="../slideLayouts/slideLayout7.xml"/><Relationship Id="rId1" Type="http://schemas.openxmlformats.org/officeDocument/2006/relationships/tags" Target="../tags/tag39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335.xml"/><Relationship Id="rId2" Type="http://schemas.openxmlformats.org/officeDocument/2006/relationships/slideLayout" Target="../slideLayouts/slideLayout7.xml"/><Relationship Id="rId1" Type="http://schemas.openxmlformats.org/officeDocument/2006/relationships/tags" Target="../tags/tag393.xml"/><Relationship Id="rId5" Type="http://schemas.microsoft.com/office/2007/relationships/hdphoto" Target="../media/hdphoto1.wdp"/><Relationship Id="rId4" Type="http://schemas.openxmlformats.org/officeDocument/2006/relationships/image" Target="../media/image7.png"/></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336.xml"/><Relationship Id="rId2" Type="http://schemas.openxmlformats.org/officeDocument/2006/relationships/slideLayout" Target="../slideLayouts/slideLayout7.xml"/><Relationship Id="rId1" Type="http://schemas.openxmlformats.org/officeDocument/2006/relationships/tags" Target="../tags/tag394.xml"/><Relationship Id="rId5" Type="http://schemas.microsoft.com/office/2007/relationships/hdphoto" Target="../media/hdphoto1.wdp"/><Relationship Id="rId4" Type="http://schemas.openxmlformats.org/officeDocument/2006/relationships/image" Target="../media/image7.png"/></Relationships>
</file>

<file path=ppt/slides/_rels/slide372.xml.rels><?xml version="1.0" encoding="UTF-8" standalone="yes"?>
<Relationships xmlns="http://schemas.openxmlformats.org/package/2006/relationships"><Relationship Id="rId3" Type="http://schemas.openxmlformats.org/officeDocument/2006/relationships/notesSlide" Target="../notesSlides/notesSlide337.xml"/><Relationship Id="rId2" Type="http://schemas.openxmlformats.org/officeDocument/2006/relationships/slideLayout" Target="../slideLayouts/slideLayout7.xml"/><Relationship Id="rId1" Type="http://schemas.openxmlformats.org/officeDocument/2006/relationships/tags" Target="../tags/tag395.xml"/></Relationships>
</file>

<file path=ppt/slides/_rels/slide373.xml.rels><?xml version="1.0" encoding="UTF-8" standalone="yes"?>
<Relationships xmlns="http://schemas.openxmlformats.org/package/2006/relationships"><Relationship Id="rId3" Type="http://schemas.openxmlformats.org/officeDocument/2006/relationships/notesSlide" Target="../notesSlides/notesSlide338.xml"/><Relationship Id="rId2" Type="http://schemas.openxmlformats.org/officeDocument/2006/relationships/slideLayout" Target="../slideLayouts/slideLayout7.xml"/><Relationship Id="rId1" Type="http://schemas.openxmlformats.org/officeDocument/2006/relationships/tags" Target="../tags/tag396.xml"/></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339.xml"/><Relationship Id="rId2" Type="http://schemas.openxmlformats.org/officeDocument/2006/relationships/slideLayout" Target="../slideLayouts/slideLayout2.xml"/><Relationship Id="rId1" Type="http://schemas.openxmlformats.org/officeDocument/2006/relationships/tags" Target="../tags/tag397.xml"/><Relationship Id="rId5" Type="http://schemas.openxmlformats.org/officeDocument/2006/relationships/image" Target="../media/image5.png"/><Relationship Id="rId4" Type="http://schemas.openxmlformats.org/officeDocument/2006/relationships/image" Target="../media/image4.png"/></Relationships>
</file>

<file path=ppt/slides/_rels/slide37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slideLayout" Target="../slideLayouts/slideLayout3.xml"/><Relationship Id="rId1" Type="http://schemas.openxmlformats.org/officeDocument/2006/relationships/tags" Target="../tags/tag398.xml"/></Relationships>
</file>

<file path=ppt/slides/_rels/slide376.xml.rels><?xml version="1.0" encoding="UTF-8" standalone="yes"?>
<Relationships xmlns="http://schemas.openxmlformats.org/package/2006/relationships"><Relationship Id="rId3" Type="http://schemas.openxmlformats.org/officeDocument/2006/relationships/notesSlide" Target="../notesSlides/notesSlide340.xml"/><Relationship Id="rId2" Type="http://schemas.openxmlformats.org/officeDocument/2006/relationships/slideLayout" Target="../slideLayouts/slideLayout7.xml"/><Relationship Id="rId1" Type="http://schemas.openxmlformats.org/officeDocument/2006/relationships/tags" Target="../tags/tag399.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01.png"/></Relationships>
</file>

<file path=ppt/slides/_rels/slide377.xml.rels><?xml version="1.0" encoding="UTF-8" standalone="yes"?>
<Relationships xmlns="http://schemas.openxmlformats.org/package/2006/relationships"><Relationship Id="rId3" Type="http://schemas.openxmlformats.org/officeDocument/2006/relationships/notesSlide" Target="../notesSlides/notesSlide341.xml"/><Relationship Id="rId2" Type="http://schemas.openxmlformats.org/officeDocument/2006/relationships/slideLayout" Target="../slideLayouts/slideLayout7.xml"/><Relationship Id="rId1" Type="http://schemas.openxmlformats.org/officeDocument/2006/relationships/tags" Target="../tags/tag400.xml"/></Relationships>
</file>

<file path=ppt/slides/_rels/slide378.xml.rels><?xml version="1.0" encoding="UTF-8" standalone="yes"?>
<Relationships xmlns="http://schemas.openxmlformats.org/package/2006/relationships"><Relationship Id="rId3" Type="http://schemas.openxmlformats.org/officeDocument/2006/relationships/notesSlide" Target="../notesSlides/notesSlide342.xml"/><Relationship Id="rId2" Type="http://schemas.openxmlformats.org/officeDocument/2006/relationships/slideLayout" Target="../slideLayouts/slideLayout7.xml"/><Relationship Id="rId1" Type="http://schemas.openxmlformats.org/officeDocument/2006/relationships/tags" Target="../tags/tag401.xml"/><Relationship Id="rId5" Type="http://schemas.openxmlformats.org/officeDocument/2006/relationships/image" Target="../media/image41.png"/><Relationship Id="rId4" Type="http://schemas.openxmlformats.org/officeDocument/2006/relationships/image" Target="../media/image40.png"/></Relationships>
</file>

<file path=ppt/slides/_rels/slide37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43.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40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41.xml"/><Relationship Id="rId5" Type="http://schemas.microsoft.com/office/2007/relationships/hdphoto" Target="../media/hdphoto1.wdp"/><Relationship Id="rId4" Type="http://schemas.openxmlformats.org/officeDocument/2006/relationships/image" Target="../media/image7.png"/></Relationships>
</file>

<file path=ppt/slides/_rels/slide380.xml.rels><?xml version="1.0" encoding="UTF-8" standalone="yes"?>
<Relationships xmlns="http://schemas.openxmlformats.org/package/2006/relationships"><Relationship Id="rId3" Type="http://schemas.openxmlformats.org/officeDocument/2006/relationships/notesSlide" Target="../notesSlides/notesSlide344.xml"/><Relationship Id="rId2" Type="http://schemas.openxmlformats.org/officeDocument/2006/relationships/slideLayout" Target="../slideLayouts/slideLayout7.xml"/><Relationship Id="rId1" Type="http://schemas.openxmlformats.org/officeDocument/2006/relationships/tags" Target="../tags/tag403.xml"/></Relationships>
</file>

<file path=ppt/slides/_rels/slide381.xml.rels><?xml version="1.0" encoding="UTF-8" standalone="yes"?>
<Relationships xmlns="http://schemas.openxmlformats.org/package/2006/relationships"><Relationship Id="rId3" Type="http://schemas.openxmlformats.org/officeDocument/2006/relationships/notesSlide" Target="../notesSlides/notesSlide345.xml"/><Relationship Id="rId2" Type="http://schemas.openxmlformats.org/officeDocument/2006/relationships/slideLayout" Target="../slideLayouts/slideLayout7.xml"/><Relationship Id="rId1" Type="http://schemas.openxmlformats.org/officeDocument/2006/relationships/tags" Target="../tags/tag404.xml"/></Relationships>
</file>

<file path=ppt/slides/_rels/slide382.xml.rels><?xml version="1.0" encoding="UTF-8" standalone="yes"?>
<Relationships xmlns="http://schemas.openxmlformats.org/package/2006/relationships"><Relationship Id="rId3" Type="http://schemas.openxmlformats.org/officeDocument/2006/relationships/notesSlide" Target="../notesSlides/notesSlide346.xml"/><Relationship Id="rId2" Type="http://schemas.openxmlformats.org/officeDocument/2006/relationships/slideLayout" Target="../slideLayouts/slideLayout7.xml"/><Relationship Id="rId1" Type="http://schemas.openxmlformats.org/officeDocument/2006/relationships/tags" Target="../tags/tag405.xml"/></Relationships>
</file>

<file path=ppt/slides/_rels/slide383.xml.rels><?xml version="1.0" encoding="UTF-8" standalone="yes"?>
<Relationships xmlns="http://schemas.openxmlformats.org/package/2006/relationships"><Relationship Id="rId3" Type="http://schemas.openxmlformats.org/officeDocument/2006/relationships/notesSlide" Target="../notesSlides/notesSlide347.xml"/><Relationship Id="rId2" Type="http://schemas.openxmlformats.org/officeDocument/2006/relationships/slideLayout" Target="../slideLayouts/slideLayout7.xml"/><Relationship Id="rId1" Type="http://schemas.openxmlformats.org/officeDocument/2006/relationships/tags" Target="../tags/tag406.xml"/></Relationships>
</file>

<file path=ppt/slides/_rels/slide384.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slideLayout" Target="../slideLayouts/slideLayout7.xml"/><Relationship Id="rId7" Type="http://schemas.openxmlformats.org/officeDocument/2006/relationships/tags" Target="../tags/tag428.xml"/><Relationship Id="rId2" Type="http://schemas.openxmlformats.org/officeDocument/2006/relationships/tags" Target="../tags/tag408.xml"/><Relationship Id="rId1" Type="http://schemas.openxmlformats.org/officeDocument/2006/relationships/tags" Target="../tags/tag40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notesSlide" Target="../notesSlides/notesSlide348.xml"/></Relationships>
</file>

<file path=ppt/slides/_rels/slide385.xml.rels><?xml version="1.0" encoding="UTF-8" standalone="yes"?>
<Relationships xmlns="http://schemas.openxmlformats.org/package/2006/relationships"><Relationship Id="rId3" Type="http://schemas.openxmlformats.org/officeDocument/2006/relationships/notesSlide" Target="../notesSlides/notesSlide349.xml"/><Relationship Id="rId2" Type="http://schemas.openxmlformats.org/officeDocument/2006/relationships/slideLayout" Target="../slideLayouts/slideLayout7.xml"/><Relationship Id="rId1" Type="http://schemas.openxmlformats.org/officeDocument/2006/relationships/tags" Target="../tags/tag409.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77.png"/></Relationships>
</file>

<file path=ppt/slides/_rels/slide386.xml.rels><?xml version="1.0" encoding="UTF-8" standalone="yes"?>
<Relationships xmlns="http://schemas.openxmlformats.org/package/2006/relationships"><Relationship Id="rId3" Type="http://schemas.openxmlformats.org/officeDocument/2006/relationships/notesSlide" Target="../notesSlides/notesSlide350.xml"/><Relationship Id="rId2" Type="http://schemas.openxmlformats.org/officeDocument/2006/relationships/slideLayout" Target="../slideLayouts/slideLayout7.xml"/><Relationship Id="rId1" Type="http://schemas.openxmlformats.org/officeDocument/2006/relationships/tags" Target="../tags/tag410.xml"/><Relationship Id="rId5" Type="http://schemas.microsoft.com/office/2007/relationships/hdphoto" Target="../media/hdphoto1.wdp"/><Relationship Id="rId4" Type="http://schemas.openxmlformats.org/officeDocument/2006/relationships/image" Target="../media/image7.png"/></Relationships>
</file>

<file path=ppt/slides/_rels/slide387.xml.rels><?xml version="1.0" encoding="UTF-8" standalone="yes"?>
<Relationships xmlns="http://schemas.openxmlformats.org/package/2006/relationships"><Relationship Id="rId3" Type="http://schemas.openxmlformats.org/officeDocument/2006/relationships/notesSlide" Target="../notesSlides/notesSlide351.xml"/><Relationship Id="rId2" Type="http://schemas.openxmlformats.org/officeDocument/2006/relationships/slideLayout" Target="../slideLayouts/slideLayout7.xml"/><Relationship Id="rId1" Type="http://schemas.openxmlformats.org/officeDocument/2006/relationships/tags" Target="../tags/tag41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70.png"/></Relationships>
</file>

<file path=ppt/slides/_rels/slide388.xml.rels><?xml version="1.0" encoding="UTF-8" standalone="yes"?>
<Relationships xmlns="http://schemas.openxmlformats.org/package/2006/relationships"><Relationship Id="rId3" Type="http://schemas.openxmlformats.org/officeDocument/2006/relationships/notesSlide" Target="../notesSlides/notesSlide352.xml"/><Relationship Id="rId2" Type="http://schemas.openxmlformats.org/officeDocument/2006/relationships/slideLayout" Target="../slideLayouts/slideLayout7.xml"/><Relationship Id="rId1" Type="http://schemas.openxmlformats.org/officeDocument/2006/relationships/tags" Target="../tags/tag41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chart" Target="../charts/chart5.xml"/></Relationships>
</file>

<file path=ppt/slides/_rels/slide389.xml.rels><?xml version="1.0" encoding="UTF-8" standalone="yes"?>
<Relationships xmlns="http://schemas.openxmlformats.org/package/2006/relationships"><Relationship Id="rId3" Type="http://schemas.openxmlformats.org/officeDocument/2006/relationships/notesSlide" Target="../notesSlides/notesSlide353.xml"/><Relationship Id="rId2" Type="http://schemas.openxmlformats.org/officeDocument/2006/relationships/slideLayout" Target="../slideLayouts/slideLayout7.xml"/><Relationship Id="rId1" Type="http://schemas.openxmlformats.org/officeDocument/2006/relationships/tags" Target="../tags/tag41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4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20.png"/></Relationships>
</file>

<file path=ppt/slides/_rels/slide390.xml.rels><?xml version="1.0" encoding="UTF-8" standalone="yes"?>
<Relationships xmlns="http://schemas.openxmlformats.org/package/2006/relationships"><Relationship Id="rId3" Type="http://schemas.openxmlformats.org/officeDocument/2006/relationships/notesSlide" Target="../notesSlides/notesSlide354.xml"/><Relationship Id="rId2" Type="http://schemas.openxmlformats.org/officeDocument/2006/relationships/slideLayout" Target="../slideLayouts/slideLayout7.xml"/><Relationship Id="rId1" Type="http://schemas.openxmlformats.org/officeDocument/2006/relationships/tags" Target="../tags/tag414.xml"/><Relationship Id="rId5" Type="http://schemas.openxmlformats.org/officeDocument/2006/relationships/image" Target="../media/image179.png"/><Relationship Id="rId4" Type="http://schemas.openxmlformats.org/officeDocument/2006/relationships/image" Target="../media/image178.png"/></Relationships>
</file>

<file path=ppt/slides/_rels/slide39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tags" Target="../tags/tag417.xml"/><Relationship Id="rId7" Type="http://schemas.openxmlformats.org/officeDocument/2006/relationships/notesSlide" Target="../notesSlides/notesSlide355.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slideLayout" Target="../slideLayouts/slideLayout7.xml"/><Relationship Id="rId5" Type="http://schemas.openxmlformats.org/officeDocument/2006/relationships/tags" Target="../tags/tag419.xml"/><Relationship Id="rId4" Type="http://schemas.openxmlformats.org/officeDocument/2006/relationships/tags" Target="../tags/tag418.xml"/><Relationship Id="rId9" Type="http://schemas.openxmlformats.org/officeDocument/2006/relationships/image" Target="../media/image179.png"/></Relationships>
</file>

<file path=ppt/slides/_rels/slide39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tags" Target="../tags/tag422.xml"/><Relationship Id="rId7" Type="http://schemas.openxmlformats.org/officeDocument/2006/relationships/image" Target="../media/image178.png"/><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notesSlide" Target="../notesSlides/notesSlide356.xml"/><Relationship Id="rId5" Type="http://schemas.openxmlformats.org/officeDocument/2006/relationships/slideLayout" Target="../slideLayouts/slideLayout7.xml"/><Relationship Id="rId4" Type="http://schemas.openxmlformats.org/officeDocument/2006/relationships/tags" Target="../tags/tag42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47.xml"/><Relationship Id="rId5" Type="http://schemas.microsoft.com/office/2007/relationships/hdphoto" Target="../media/hdphoto1.wdp"/><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48.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ags" Target="../tags/tag5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41.pn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55.xml"/><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57.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58.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61.xml"/><Relationship Id="rId5" Type="http://schemas.microsoft.com/office/2007/relationships/hdphoto" Target="../media/hdphoto1.wdp"/><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6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4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63.xml"/><Relationship Id="rId5" Type="http://schemas.openxmlformats.org/officeDocument/2006/relationships/image" Target="../media/image27.png"/><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6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65.xml"/><Relationship Id="rId5" Type="http://schemas.microsoft.com/office/2007/relationships/hdphoto" Target="../media/hdphoto1.wdp"/><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68.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69.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tags" Target="../tags/tag70.xml"/><Relationship Id="rId5" Type="http://schemas.openxmlformats.org/officeDocument/2006/relationships/image" Target="../media/image29.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71.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tags" Target="../tags/tag72.x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42.png"/><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74.xml"/><Relationship Id="rId5" Type="http://schemas.openxmlformats.org/officeDocument/2006/relationships/image" Target="../media/image31.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5.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77.xml"/><Relationship Id="rId5" Type="http://schemas.microsoft.com/office/2007/relationships/hdphoto" Target="../media/hdphoto1.wdp"/><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35.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80.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81.xml"/><Relationship Id="rId4" Type="http://schemas.openxmlformats.org/officeDocument/2006/relationships/image" Target="../media/image3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83.xml"/><Relationship Id="rId5" Type="http://schemas.microsoft.com/office/2007/relationships/hdphoto" Target="../media/hdphoto1.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85.xml"/><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86.xml"/><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87.xml"/><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0.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ags" Target="../tags/tag93.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0.png"/></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ags" Target="../tags/tag94.xml"/><Relationship Id="rId5" Type="http://schemas.openxmlformats.org/officeDocument/2006/relationships/image" Target="../media/image81.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ags" Target="../tags/tag95.xml"/><Relationship Id="rId4" Type="http://schemas.openxmlformats.org/officeDocument/2006/relationships/image" Target="../media/image38.png"/></Relationships>
</file>

<file path=ppt/slides/_rels/slide9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73.xml"/><Relationship Id="rId7"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image" Target="../media/image83.png"/><Relationship Id="rId11" Type="http://schemas.microsoft.com/office/2007/relationships/hdphoto" Target="../media/hdphoto1.wdp"/><Relationship Id="rId5" Type="http://schemas.openxmlformats.org/officeDocument/2006/relationships/image" Target="../media/image82.png"/><Relationship Id="rId10" Type="http://schemas.openxmlformats.org/officeDocument/2006/relationships/image" Target="../media/image7.png"/><Relationship Id="rId4" Type="http://schemas.openxmlformats.org/officeDocument/2006/relationships/image" Target="../media/image38.png"/><Relationship Id="rId9" Type="http://schemas.openxmlformats.org/officeDocument/2006/relationships/image" Target="../media/image86.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ags" Target="../tags/tag9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ags" Target="../tags/tag98.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99.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ags" Target="../tags/tag100.xml"/><Relationship Id="rId6" Type="http://schemas.openxmlformats.org/officeDocument/2006/relationships/image" Target="../media/image7.png"/><Relationship Id="rId5" Type="http://schemas.openxmlformats.org/officeDocument/2006/relationships/image" Target="../media/image89.png"/><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ags" Target="../tags/tag101.xm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048598" name="矩形 1"/>
          <p:cNvSpPr/>
          <p:nvPr/>
        </p:nvSpPr>
        <p:spPr>
          <a:xfrm>
            <a:off x="1666732" y="1666222"/>
            <a:ext cx="7152415" cy="1894840"/>
          </a:xfrm>
          <a:prstGeom prst="rect">
            <a:avLst/>
          </a:prstGeom>
          <a:noFill/>
          <a:ln>
            <a:noFill/>
          </a:ln>
        </p:spPr>
        <p:txBody>
          <a:bodyPr wrap="square" rtlCol="0" anchor="t">
            <a:spAutoFit/>
          </a:bodyPr>
          <a:lstStyle/>
          <a:p>
            <a:pPr algn="ctr"/>
            <a:r>
              <a:rPr lang="zh-CN" altLang="zh-CN" sz="5400" dirty="0">
                <a:solidFill>
                  <a:srgbClr val="006450"/>
                </a:solidFill>
                <a:latin typeface="优设标题黑" panose="00000500000000000000" pitchFamily="2" charset="-122"/>
                <a:ea typeface="优设标题黑" panose="00000500000000000000" pitchFamily="2" charset="-122"/>
              </a:rPr>
              <a:t>计算机网络真题讲解</a:t>
            </a:r>
            <a:endParaRPr lang="en-US" altLang="zh-CN" sz="5400" dirty="0">
              <a:solidFill>
                <a:srgbClr val="006450"/>
              </a:solidFill>
              <a:latin typeface="优设标题黑" panose="00000500000000000000" pitchFamily="2" charset="-122"/>
              <a:ea typeface="优设标题黑" panose="00000500000000000000" pitchFamily="2" charset="-122"/>
            </a:endParaRPr>
          </a:p>
          <a:p>
            <a:pPr algn="ctr"/>
            <a:endParaRPr lang="en-US" altLang="zh-CN" sz="5400" dirty="0">
              <a:solidFill>
                <a:srgbClr val="006450"/>
              </a:solidFill>
              <a:latin typeface="优设标题黑" panose="00000500000000000000" pitchFamily="2" charset="-122"/>
              <a:ea typeface="优设标题黑" panose="00000500000000000000" pitchFamily="2" charset="-122"/>
            </a:endParaRPr>
          </a:p>
        </p:txBody>
      </p:sp>
      <p:sp>
        <p:nvSpPr>
          <p:cNvPr id="1048599" name="TextBox 1"/>
          <p:cNvSpPr txBox="1"/>
          <p:nvPr/>
        </p:nvSpPr>
        <p:spPr>
          <a:xfrm>
            <a:off x="4655127" y="4743390"/>
            <a:ext cx="3581401" cy="368300"/>
          </a:xfrm>
          <a:prstGeom prst="rect">
            <a:avLst/>
          </a:prstGeom>
          <a:noFill/>
        </p:spPr>
        <p:txBody>
          <a:bodyPr wrap="square" rtlCol="0">
            <a:spAutoFit/>
          </a:bodyPr>
          <a:lstStyle/>
          <a:p>
            <a:pPr algn="r"/>
            <a:r>
              <a:rPr lang="zh-CN" altLang="en-US" dirty="0">
                <a:solidFill>
                  <a:srgbClr val="EDA515"/>
                </a:solidFill>
                <a:latin typeface="思源黑体 Medium" panose="020B0600000000000000" pitchFamily="34" charset="-122"/>
                <a:ea typeface="思源黑体 Medium" panose="020B0600000000000000" pitchFamily="34" charset="-122"/>
                <a:cs typeface="胡晓波男神体" panose="02010600030101010101" pitchFamily="2" charset="-122"/>
              </a:rPr>
              <a:t>讲师：尚硅谷</a:t>
            </a:r>
            <a:r>
              <a:rPr lang="en-US" altLang="zh-CN" dirty="0">
                <a:solidFill>
                  <a:srgbClr val="EDA515"/>
                </a:solidFill>
                <a:latin typeface="思源黑体 Medium" panose="020B0600000000000000" pitchFamily="34" charset="-122"/>
                <a:ea typeface="思源黑体 Medium" panose="020B0600000000000000" pitchFamily="34" charset="-122"/>
                <a:cs typeface="胡晓波男神体" panose="02010600030101010101" pitchFamily="2" charset="-122"/>
              </a:rPr>
              <a:t> –</a:t>
            </a:r>
            <a:r>
              <a:rPr lang="zh-CN" altLang="en-US" dirty="0">
                <a:solidFill>
                  <a:srgbClr val="EDA515"/>
                </a:solidFill>
                <a:latin typeface="思源黑体 Medium" panose="020B0600000000000000" pitchFamily="34" charset="-122"/>
                <a:ea typeface="思源黑体 Medium" panose="020B0600000000000000" pitchFamily="34" charset="-122"/>
                <a:cs typeface="胡晓波男神体" panose="02010600030101010101" pitchFamily="2" charset="-122"/>
              </a:rPr>
              <a:t> 木棉</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某无噪声理想信道带宽为</a:t>
            </a:r>
            <a:r>
              <a:rPr lang="en-US" altLang="zh-CN" kern="100" dirty="0">
                <a:solidFill>
                  <a:schemeClr val="accent1">
                    <a:lumMod val="50000"/>
                  </a:schemeClr>
                </a:solidFill>
                <a:latin typeface="微软雅黑" charset="0"/>
                <a:ea typeface="微软雅黑" charset="0"/>
                <a:cs typeface="微软雅黑" charset="0"/>
                <a:sym typeface="+mn-ea"/>
              </a:rPr>
              <a:t>4MHz</a:t>
            </a:r>
            <a:r>
              <a:rPr lang="zh-CN" altLang="en-US" kern="100" dirty="0">
                <a:solidFill>
                  <a:schemeClr val="accent1">
                    <a:lumMod val="50000"/>
                  </a:schemeClr>
                </a:solidFill>
                <a:latin typeface="微软雅黑" charset="0"/>
                <a:ea typeface="微软雅黑" charset="0"/>
                <a:cs typeface="微软雅黑" charset="0"/>
                <a:sym typeface="+mn-ea"/>
              </a:rPr>
              <a:t>，采用</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调制，若该信道的最大数据传输率是</a:t>
            </a:r>
            <a:r>
              <a:rPr lang="en-US" altLang="zh-CN" kern="100" dirty="0">
                <a:solidFill>
                  <a:schemeClr val="accent1">
                    <a:lumMod val="50000"/>
                  </a:schemeClr>
                </a:solidFill>
                <a:latin typeface="微软雅黑" charset="0"/>
                <a:ea typeface="微软雅黑" charset="0"/>
                <a:cs typeface="微软雅黑" charset="0"/>
                <a:sym typeface="+mn-ea"/>
              </a:rPr>
              <a:t>48Mbps</a:t>
            </a:r>
            <a:r>
              <a:rPr lang="zh-CN" altLang="en-US" kern="100" dirty="0">
                <a:solidFill>
                  <a:schemeClr val="accent1">
                    <a:lumMod val="50000"/>
                  </a:schemeClr>
                </a:solidFill>
                <a:latin typeface="微软雅黑" charset="0"/>
                <a:ea typeface="微软雅黑" charset="0"/>
                <a:cs typeface="微软雅黑" charset="0"/>
                <a:sym typeface="+mn-ea"/>
              </a:rPr>
              <a:t>，则该信道采用的</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调制方案是</a:t>
            </a:r>
            <a:r>
              <a:rPr lang="en-US" altLang="zh-CN" kern="100" dirty="0">
                <a:solidFill>
                  <a:schemeClr val="accent1">
                    <a:lumMod val="50000"/>
                  </a:schemeClr>
                </a:solidFill>
                <a:latin typeface="微软雅黑" charset="0"/>
                <a:ea typeface="微软雅黑" charset="0"/>
                <a:cs typeface="微软雅黑" charset="0"/>
                <a:sym typeface="+mn-ea"/>
              </a:rPr>
              <a:t>( )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QAM-16</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QAM-32</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QAM-64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QAM-128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5" name="同侧圆角矩形 3"/>
          <p:cNvSpPr/>
          <p:nvPr/>
        </p:nvSpPr>
        <p:spPr>
          <a:xfrm>
            <a:off x="2321872" y="1736931"/>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奎奈斯特定理</a:t>
            </a:r>
          </a:p>
        </p:txBody>
      </p:sp>
      <mc:AlternateContent xmlns:mc="http://schemas.openxmlformats.org/markup-compatibility/2006" xmlns:a14="http://schemas.microsoft.com/office/drawing/2010/main">
        <mc:Choice Requires="a14">
          <p:sp>
            <p:nvSpPr>
              <p:cNvPr id="16" name="圆角矩形 2"/>
              <p:cNvSpPr/>
              <p:nvPr/>
            </p:nvSpPr>
            <p:spPr>
              <a:xfrm>
                <a:off x="2334572" y="2053796"/>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6" name="圆角矩形 2"/>
              <p:cNvSpPr>
                <a:spLocks noRot="1" noChangeAspect="1" noMove="1" noResize="1" noEditPoints="1" noAdjustHandles="1" noChangeArrowheads="1" noChangeShapeType="1" noTextEdit="1"/>
              </p:cNvSpPr>
              <p:nvPr/>
            </p:nvSpPr>
            <p:spPr>
              <a:xfrm>
                <a:off x="2334572" y="2053796"/>
                <a:ext cx="4881245" cy="487680"/>
              </a:xfrm>
              <a:prstGeom prst="roundRect">
                <a:avLst>
                  <a:gd name="adj" fmla="val 0"/>
                </a:avLst>
              </a:prstGeom>
              <a:blipFill rotWithShape="1">
                <a:blip r:embed="rId4"/>
                <a:stretch>
                  <a:fillRect l="-462" t="-4600" r="-449" b="-4515"/>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9" name="直接箭头连接符 18"/>
          <p:cNvCxnSpPr/>
          <p:nvPr/>
        </p:nvCxnSpPr>
        <p:spPr>
          <a:xfrm flipV="1">
            <a:off x="5528300" y="1736931"/>
            <a:ext cx="0" cy="424838"/>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0" name="圆角矩形 9"/>
          <p:cNvSpPr/>
          <p:nvPr/>
        </p:nvSpPr>
        <p:spPr>
          <a:xfrm>
            <a:off x="5004425" y="1420066"/>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 信道带宽</a:t>
            </a:r>
          </a:p>
        </p:txBody>
      </p:sp>
      <p:cxnSp>
        <p:nvCxnSpPr>
          <p:cNvPr id="23" name="直接箭头连接符 22"/>
          <p:cNvCxnSpPr/>
          <p:nvPr/>
        </p:nvCxnSpPr>
        <p:spPr>
          <a:xfrm flipV="1">
            <a:off x="6154608" y="1736931"/>
            <a:ext cx="361436" cy="385401"/>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4" name="圆角矩形 14"/>
          <p:cNvSpPr/>
          <p:nvPr/>
        </p:nvSpPr>
        <p:spPr>
          <a:xfrm>
            <a:off x="6678482" y="1462135"/>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每个码元的离散电平数目</a:t>
            </a:r>
          </a:p>
        </p:txBody>
      </p:sp>
      <mc:AlternateContent xmlns:mc="http://schemas.openxmlformats.org/markup-compatibility/2006" xmlns:a14="http://schemas.microsoft.com/office/drawing/2010/main">
        <mc:Choice Requires="a14">
          <p:sp>
            <p:nvSpPr>
              <p:cNvPr id="28" name="圆角矩形 2"/>
              <p:cNvSpPr/>
              <p:nvPr/>
            </p:nvSpPr>
            <p:spPr>
              <a:xfrm>
                <a:off x="2334572" y="2580156"/>
                <a:ext cx="4881245" cy="487680"/>
              </a:xfrm>
              <a:prstGeom prst="roundRect">
                <a:avLst>
                  <a:gd name="adj" fmla="val 0"/>
                </a:avLst>
              </a:prstGeom>
              <a:noFill/>
              <a:ln w="44450">
                <a:no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rgbClr val="FF0000"/>
                    </a:solidFill>
                    <a:effectLst/>
                    <a:latin typeface="微软雅黑" charset="0"/>
                    <a:ea typeface="微软雅黑" charset="0"/>
                    <a:cs typeface="微软雅黑" charset="0"/>
                    <a:sym typeface="+mn-ea"/>
                  </a:rPr>
                  <a:t>48M </a:t>
                </a:r>
                <a14:m>
                  <m:oMath xmlns:m="http://schemas.openxmlformats.org/officeDocument/2006/math">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4</m:t>
                    </m:r>
                    <m:r>
                      <m:rPr>
                        <m:sty m:val="p"/>
                      </m:rPr>
                      <a:rPr lang="en-US" altLang="zh-CN" i="1" kern="100" dirty="0">
                        <a:solidFill>
                          <a:srgbClr val="FF0000"/>
                        </a:solidFill>
                        <a:latin typeface="Cambria Math" panose="02040503050406030204" pitchFamily="18" charset="0"/>
                        <a:ea typeface="微软雅黑" charset="0"/>
                        <a:cs typeface="DejaVu Math TeX Gyre" panose="02000503000000000000" charset="0"/>
                      </a:rPr>
                      <m:t>M</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 </m:t>
                    </m:r>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 </m:t>
                    </m:r>
                    <m:sSub>
                      <m:sSubPr>
                        <m:ctrlP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effectLst/>
                    <a:latin typeface="微软雅黑" charset="0"/>
                    <a:ea typeface="微软雅黑" charset="0"/>
                    <a:cs typeface="微软雅黑" charset="0"/>
                    <a:sym typeface="+mn-ea"/>
                  </a:rPr>
                  <a:t>V  </a:t>
                </a:r>
                <a:endParaRPr lang="en-US" altLang="zh-CN" b="1" kern="100" dirty="0">
                  <a:solidFill>
                    <a:srgbClr val="FF0000"/>
                  </a:solidFill>
                  <a:effectLst/>
                  <a:latin typeface="微软雅黑" charset="0"/>
                  <a:ea typeface="微软雅黑" charset="0"/>
                  <a:cs typeface="微软雅黑" charset="0"/>
                  <a:sym typeface="+mn-ea"/>
                </a:endParaRPr>
              </a:p>
            </p:txBody>
          </p:sp>
        </mc:Choice>
        <mc:Fallback xmlns="">
          <p:sp>
            <p:nvSpPr>
              <p:cNvPr id="28" name="圆角矩形 2"/>
              <p:cNvSpPr>
                <a:spLocks noRot="1" noChangeAspect="1" noMove="1" noResize="1" noEditPoints="1" noAdjustHandles="1" noChangeArrowheads="1" noChangeShapeType="1" noTextEdit="1"/>
              </p:cNvSpPr>
              <p:nvPr/>
            </p:nvSpPr>
            <p:spPr>
              <a:xfrm>
                <a:off x="2334572" y="2580156"/>
                <a:ext cx="4881245" cy="487680"/>
              </a:xfrm>
              <a:prstGeom prst="roundRect">
                <a:avLst>
                  <a:gd name="adj" fmla="val 0"/>
                </a:avLst>
              </a:prstGeom>
              <a:blipFill rotWithShape="1">
                <a:blip r:embed="rId5"/>
                <a:stretch>
                  <a:fillRect l="-6" t="-31" r="6" b="31"/>
                </a:stretch>
              </a:blipFill>
              <a:ln w="444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圆角矩形 2"/>
              <p:cNvSpPr/>
              <p:nvPr/>
            </p:nvSpPr>
            <p:spPr>
              <a:xfrm>
                <a:off x="2334572" y="3106516"/>
                <a:ext cx="4881245" cy="487680"/>
              </a:xfrm>
              <a:prstGeom prst="roundRect">
                <a:avLst>
                  <a:gd name="adj" fmla="val 0"/>
                </a:avLst>
              </a:prstGeom>
              <a:noFill/>
              <a:ln w="44450">
                <a:no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i="1" kern="100" dirty="0" smtClean="0">
                            <a:solidFill>
                              <a:srgbClr val="FF0000"/>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effectLst/>
                    <a:latin typeface="微软雅黑" charset="0"/>
                    <a:ea typeface="微软雅黑" charset="0"/>
                    <a:cs typeface="微软雅黑" charset="0"/>
                    <a:sym typeface="+mn-ea"/>
                  </a:rPr>
                  <a:t>V </a:t>
                </a:r>
                <a14:m>
                  <m:oMath xmlns:m="http://schemas.openxmlformats.org/officeDocument/2006/math">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6</m:t>
                    </m:r>
                  </m:oMath>
                </a14:m>
                <a:r>
                  <a:rPr lang="en-US" altLang="zh-CN" kern="100" dirty="0">
                    <a:solidFill>
                      <a:srgbClr val="FF0000"/>
                    </a:solidFill>
                    <a:effectLst/>
                    <a:latin typeface="微软雅黑" charset="0"/>
                    <a:ea typeface="微软雅黑" charset="0"/>
                    <a:cs typeface="微软雅黑" charset="0"/>
                    <a:sym typeface="+mn-ea"/>
                  </a:rPr>
                  <a:t> </a:t>
                </a:r>
                <a:endParaRPr lang="en-US" altLang="zh-CN" b="1" kern="100" dirty="0">
                  <a:solidFill>
                    <a:srgbClr val="FF0000"/>
                  </a:solidFill>
                  <a:effectLst/>
                  <a:latin typeface="微软雅黑" charset="0"/>
                  <a:ea typeface="微软雅黑" charset="0"/>
                  <a:cs typeface="微软雅黑" charset="0"/>
                  <a:sym typeface="+mn-ea"/>
                </a:endParaRPr>
              </a:p>
            </p:txBody>
          </p:sp>
        </mc:Choice>
        <mc:Fallback xmlns="">
          <p:sp>
            <p:nvSpPr>
              <p:cNvPr id="32" name="圆角矩形 2"/>
              <p:cNvSpPr>
                <a:spLocks noRot="1" noChangeAspect="1" noMove="1" noResize="1" noEditPoints="1" noAdjustHandles="1" noChangeArrowheads="1" noChangeShapeType="1" noTextEdit="1"/>
              </p:cNvSpPr>
              <p:nvPr/>
            </p:nvSpPr>
            <p:spPr>
              <a:xfrm>
                <a:off x="2334572" y="3106516"/>
                <a:ext cx="4881245" cy="487680"/>
              </a:xfrm>
              <a:prstGeom prst="roundRect">
                <a:avLst>
                  <a:gd name="adj" fmla="val 0"/>
                </a:avLst>
              </a:prstGeom>
              <a:blipFill rotWithShape="1">
                <a:blip r:embed="rId6"/>
                <a:stretch>
                  <a:fillRect l="-6" t="-20" r="6" b="20"/>
                </a:stretch>
              </a:blipFill>
              <a:ln w="444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圆角矩形 2"/>
              <p:cNvSpPr/>
              <p:nvPr/>
            </p:nvSpPr>
            <p:spPr>
              <a:xfrm>
                <a:off x="2334572" y="3632875"/>
                <a:ext cx="4881245" cy="487680"/>
              </a:xfrm>
              <a:prstGeom prst="roundRect">
                <a:avLst>
                  <a:gd name="adj" fmla="val 0"/>
                </a:avLst>
              </a:prstGeom>
              <a:noFill/>
              <a:ln w="44450">
                <a:no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kern="100" dirty="0">
                    <a:solidFill>
                      <a:srgbClr val="FF0000"/>
                    </a:solidFill>
                    <a:effectLst/>
                    <a:latin typeface="微软雅黑" charset="0"/>
                    <a:ea typeface="微软雅黑" charset="0"/>
                    <a:cs typeface="微软雅黑" charset="0"/>
                    <a:sym typeface="+mn-ea"/>
                  </a:rPr>
                  <a:t>V </a:t>
                </a:r>
                <a14:m>
                  <m:oMath xmlns:m="http://schemas.openxmlformats.org/officeDocument/2006/math">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64</m:t>
                    </m:r>
                  </m:oMath>
                </a14:m>
                <a:r>
                  <a:rPr lang="en-US" altLang="zh-CN" kern="100" dirty="0">
                    <a:solidFill>
                      <a:srgbClr val="FF0000"/>
                    </a:solidFill>
                    <a:effectLst/>
                    <a:latin typeface="微软雅黑" charset="0"/>
                    <a:ea typeface="微软雅黑" charset="0"/>
                    <a:cs typeface="微软雅黑" charset="0"/>
                    <a:sym typeface="+mn-ea"/>
                  </a:rPr>
                  <a:t> </a:t>
                </a:r>
                <a:endParaRPr lang="en-US" altLang="zh-CN" b="1" kern="100" dirty="0">
                  <a:solidFill>
                    <a:srgbClr val="FF0000"/>
                  </a:solidFill>
                  <a:effectLst/>
                  <a:latin typeface="微软雅黑" charset="0"/>
                  <a:ea typeface="微软雅黑" charset="0"/>
                  <a:cs typeface="微软雅黑" charset="0"/>
                  <a:sym typeface="+mn-ea"/>
                </a:endParaRPr>
              </a:p>
            </p:txBody>
          </p:sp>
        </mc:Choice>
        <mc:Fallback xmlns="">
          <p:sp>
            <p:nvSpPr>
              <p:cNvPr id="33" name="圆角矩形 2"/>
              <p:cNvSpPr>
                <a:spLocks noRot="1" noChangeAspect="1" noMove="1" noResize="1" noEditPoints="1" noAdjustHandles="1" noChangeArrowheads="1" noChangeShapeType="1" noTextEdit="1"/>
              </p:cNvSpPr>
              <p:nvPr/>
            </p:nvSpPr>
            <p:spPr>
              <a:xfrm>
                <a:off x="2334572" y="3632875"/>
                <a:ext cx="4881245" cy="487680"/>
              </a:xfrm>
              <a:prstGeom prst="roundRect">
                <a:avLst>
                  <a:gd name="adj" fmla="val 0"/>
                </a:avLst>
              </a:prstGeom>
              <a:blipFill rotWithShape="1">
                <a:blip r:embed="rId7"/>
                <a:stretch>
                  <a:fillRect l="-6" t="-8" r="6" b="8"/>
                </a:stretch>
              </a:blipFill>
              <a:ln w="444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22" name="对1"/>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80508" y="1752294"/>
            <a:ext cx="427648" cy="369332"/>
          </a:xfrm>
          <a:prstGeom prst="rect">
            <a:avLst/>
          </a:prstGeom>
        </p:spPr>
      </p:pic>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77106" y="687257"/>
            <a:ext cx="1576166" cy="408639"/>
          </a:xfrm>
          <a:prstGeom prst="rect">
            <a:avLst/>
          </a:prstGeom>
          <a:solidFill>
            <a:srgbClr val="FA89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TCP</a:t>
            </a:r>
            <a:r>
              <a:rPr lang="zh-CN" altLang="en-US" sz="2000" dirty="0">
                <a:latin typeface="楷体" panose="02010609060101010101" pitchFamily="49" charset="-122"/>
                <a:ea typeface="楷体" panose="02010609060101010101" pitchFamily="49" charset="-122"/>
              </a:rPr>
              <a:t>头</a:t>
            </a:r>
          </a:p>
        </p:txBody>
      </p:sp>
      <p:sp>
        <p:nvSpPr>
          <p:cNvPr id="36" name="矩形 35"/>
          <p:cNvSpPr/>
          <p:nvPr/>
        </p:nvSpPr>
        <p:spPr>
          <a:xfrm>
            <a:off x="204634" y="1078960"/>
            <a:ext cx="5595484" cy="3867912"/>
          </a:xfrm>
          <a:prstGeom prst="rect">
            <a:avLst/>
          </a:prstGeom>
          <a:solidFill>
            <a:srgbClr val="87E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4" name="矩形 13"/>
          <p:cNvSpPr/>
          <p:nvPr/>
        </p:nvSpPr>
        <p:spPr>
          <a:xfrm>
            <a:off x="5779529" y="1075399"/>
            <a:ext cx="3213555" cy="1384995"/>
          </a:xfrm>
          <a:prstGeom prst="rect">
            <a:avLst/>
          </a:prstGeom>
        </p:spPr>
        <p:txBody>
          <a:bodyPr wrap="square">
            <a:spAutoFit/>
          </a:bodyPr>
          <a:lstStyle/>
          <a:p>
            <a:r>
              <a:rPr lang="zh-CN" altLang="en-US" sz="1400" b="1" dirty="0">
                <a:solidFill>
                  <a:schemeClr val="accent1">
                    <a:lumMod val="75000"/>
                  </a:schemeClr>
                </a:solidFill>
                <a:latin typeface="楷体" panose="02010609060101010101" pitchFamily="49" charset="-122"/>
                <a:ea typeface="楷体" panose="02010609060101010101" pitchFamily="49" charset="-122"/>
              </a:rPr>
              <a:t>校验和</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en-US" altLang="zh-CN" sz="1400" dirty="0">
                <a:solidFill>
                  <a:schemeClr val="accent1">
                    <a:lumMod val="75000"/>
                  </a:schemeClr>
                </a:solidFill>
                <a:latin typeface="楷体" panose="02010609060101010101" pitchFamily="49" charset="-122"/>
                <a:ea typeface="楷体" panose="02010609060101010101" pitchFamily="49" charset="-122"/>
              </a:rPr>
              <a:t>2</a:t>
            </a:r>
            <a:r>
              <a:rPr lang="zh-CN" altLang="en-US" sz="1400" dirty="0">
                <a:solidFill>
                  <a:schemeClr val="accent1">
                    <a:lumMod val="75000"/>
                  </a:schemeClr>
                </a:solidFill>
                <a:latin typeface="楷体" panose="02010609060101010101" pitchFamily="49" charset="-122"/>
                <a:ea typeface="楷体" panose="02010609060101010101" pitchFamily="49" charset="-122"/>
              </a:rPr>
              <a:t>字节  </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dirty="0">
                <a:solidFill>
                  <a:schemeClr val="accent1">
                    <a:lumMod val="75000"/>
                  </a:schemeClr>
                </a:solidFill>
                <a:latin typeface="楷体" panose="02010609060101010101" pitchFamily="49" charset="-122"/>
                <a:ea typeface="楷体" panose="02010609060101010101" pitchFamily="49" charset="-122"/>
              </a:rPr>
              <a:t>校验首部部分和数据部分。</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b="1" dirty="0">
                <a:solidFill>
                  <a:schemeClr val="accent1">
                    <a:lumMod val="75000"/>
                  </a:schemeClr>
                </a:solidFill>
                <a:latin typeface="楷体" panose="02010609060101010101" pitchFamily="49" charset="-122"/>
                <a:ea typeface="楷体" panose="02010609060101010101" pitchFamily="49" charset="-122"/>
              </a:rPr>
              <a:t>填充</a:t>
            </a:r>
            <a:r>
              <a:rPr lang="en-US" altLang="zh-CN" sz="1400" b="1" dirty="0">
                <a:solidFill>
                  <a:schemeClr val="accent1">
                    <a:lumMod val="75000"/>
                  </a:schemeClr>
                </a:solidFill>
                <a:latin typeface="楷体" panose="02010609060101010101" pitchFamily="49" charset="-122"/>
                <a:ea typeface="楷体" panose="02010609060101010101" pitchFamily="49" charset="-122"/>
              </a:rPr>
              <a:t>  </a:t>
            </a:r>
          </a:p>
          <a:p>
            <a:r>
              <a:rPr lang="zh-CN" altLang="en-US" sz="1400" dirty="0">
                <a:solidFill>
                  <a:schemeClr val="accent1">
                    <a:lumMod val="75000"/>
                  </a:schemeClr>
                </a:solidFill>
                <a:latin typeface="楷体" panose="02010609060101010101" pitchFamily="49" charset="-122"/>
                <a:ea typeface="楷体" panose="02010609060101010101" pitchFamily="49" charset="-122"/>
              </a:rPr>
              <a:t>使整个首部长度是</a:t>
            </a:r>
            <a:r>
              <a:rPr lang="en-US" altLang="zh-CN" sz="1400" dirty="0">
                <a:solidFill>
                  <a:schemeClr val="accent1">
                    <a:lumMod val="75000"/>
                  </a:schemeClr>
                </a:solidFill>
                <a:latin typeface="楷体" panose="02010609060101010101" pitchFamily="49" charset="-122"/>
                <a:ea typeface="楷体" panose="02010609060101010101" pitchFamily="49" charset="-122"/>
              </a:rPr>
              <a:t>4</a:t>
            </a:r>
            <a:r>
              <a:rPr lang="zh-CN" altLang="en-US" sz="1400" dirty="0">
                <a:solidFill>
                  <a:schemeClr val="accent1">
                    <a:lumMod val="75000"/>
                  </a:schemeClr>
                </a:solidFill>
                <a:latin typeface="楷体" panose="02010609060101010101" pitchFamily="49" charset="-122"/>
                <a:ea typeface="楷体" panose="02010609060101010101" pitchFamily="49" charset="-122"/>
              </a:rPr>
              <a:t>字节的倍数。</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p:txBody>
      </p:sp>
      <p:grpSp>
        <p:nvGrpSpPr>
          <p:cNvPr id="4" name="组合 3"/>
          <p:cNvGrpSpPr/>
          <p:nvPr/>
        </p:nvGrpSpPr>
        <p:grpSpPr>
          <a:xfrm>
            <a:off x="999631" y="3373522"/>
            <a:ext cx="4635306" cy="360000"/>
            <a:chOff x="1002619" y="3356767"/>
            <a:chExt cx="4635306" cy="360000"/>
          </a:xfrm>
          <a:solidFill>
            <a:srgbClr val="FA897A"/>
          </a:solidFill>
        </p:grpSpPr>
        <p:sp>
          <p:nvSpPr>
            <p:cNvPr id="40" name="圆角矩形 13"/>
            <p:cNvSpPr/>
            <p:nvPr/>
          </p:nvSpPr>
          <p:spPr>
            <a:xfrm>
              <a:off x="1002619" y="3356767"/>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校验和</a:t>
              </a:r>
            </a:p>
          </p:txBody>
        </p:sp>
        <p:sp>
          <p:nvSpPr>
            <p:cNvPr id="41" name="圆角矩形 13"/>
            <p:cNvSpPr/>
            <p:nvPr/>
          </p:nvSpPr>
          <p:spPr>
            <a:xfrm>
              <a:off x="3319525" y="3356767"/>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紧急指针</a:t>
              </a:r>
            </a:p>
          </p:txBody>
        </p:sp>
      </p:grpSp>
      <p:sp>
        <p:nvSpPr>
          <p:cNvPr id="42" name="圆角矩形 13"/>
          <p:cNvSpPr/>
          <p:nvPr/>
        </p:nvSpPr>
        <p:spPr>
          <a:xfrm>
            <a:off x="999631" y="2664006"/>
            <a:ext cx="4636127" cy="360000"/>
          </a:xfrm>
          <a:prstGeom prst="roundRect">
            <a:avLst>
              <a:gd name="adj" fmla="val 0"/>
            </a:avLst>
          </a:prstGeom>
          <a:solidFill>
            <a:srgbClr val="FA897A"/>
          </a:solid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确认号</a:t>
            </a:r>
          </a:p>
        </p:txBody>
      </p:sp>
      <p:sp>
        <p:nvSpPr>
          <p:cNvPr id="35" name="矩形 34"/>
          <p:cNvSpPr/>
          <p:nvPr/>
        </p:nvSpPr>
        <p:spPr>
          <a:xfrm>
            <a:off x="999631" y="1076590"/>
            <a:ext cx="4800487" cy="881695"/>
          </a:xfrm>
          <a:prstGeom prst="rect">
            <a:avLst/>
          </a:prstGeom>
          <a:solidFill>
            <a:srgbClr val="FA8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9" name="等腰三角形 28"/>
          <p:cNvSpPr/>
          <p:nvPr/>
        </p:nvSpPr>
        <p:spPr>
          <a:xfrm rot="5400000">
            <a:off x="1504190" y="181202"/>
            <a:ext cx="959059" cy="2791215"/>
          </a:xfrm>
          <a:prstGeom prst="triangle">
            <a:avLst>
              <a:gd name="adj" fmla="val 0"/>
            </a:avLst>
          </a:prstGeom>
          <a:solidFill>
            <a:srgbClr val="87E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7" name="等腰三角形 26"/>
          <p:cNvSpPr/>
          <p:nvPr/>
        </p:nvSpPr>
        <p:spPr>
          <a:xfrm rot="5400000" flipV="1">
            <a:off x="4842006" y="1177914"/>
            <a:ext cx="1068578" cy="863549"/>
          </a:xfrm>
          <a:prstGeom prst="triangle">
            <a:avLst>
              <a:gd name="adj" fmla="val 0"/>
            </a:avLst>
          </a:prstGeom>
          <a:solidFill>
            <a:srgbClr val="87E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53" name="矩形 52"/>
          <p:cNvSpPr/>
          <p:nvPr/>
        </p:nvSpPr>
        <p:spPr>
          <a:xfrm>
            <a:off x="906113" y="1686623"/>
            <a:ext cx="4858559" cy="461665"/>
          </a:xfrm>
          <a:prstGeom prst="rect">
            <a:avLst/>
          </a:prstGeom>
        </p:spPr>
        <p:txBody>
          <a:bodyPr wrap="square">
            <a:spAutoFit/>
          </a:bodyPr>
          <a:lstStyle/>
          <a:p>
            <a:r>
              <a:rPr lang="en-US" altLang="zh-CN" sz="1200" b="1" dirty="0">
                <a:solidFill>
                  <a:schemeClr val="bg1"/>
                </a:solidFill>
                <a:latin typeface="楷体" panose="02010609060101010101" pitchFamily="49" charset="-122"/>
                <a:ea typeface="楷体" panose="02010609060101010101" pitchFamily="49" charset="-122"/>
              </a:rPr>
              <a:t>0                         8                     16                      24                         32</a:t>
            </a:r>
            <a:endParaRPr lang="zh-CN" altLang="en-US" sz="1200" dirty="0">
              <a:solidFill>
                <a:schemeClr val="bg1"/>
              </a:solidFill>
              <a:latin typeface="楷体" panose="02010609060101010101" pitchFamily="49" charset="-122"/>
              <a:ea typeface="楷体" panose="02010609060101010101" pitchFamily="49" charset="-122"/>
            </a:endParaRPr>
          </a:p>
        </p:txBody>
      </p:sp>
      <p:grpSp>
        <p:nvGrpSpPr>
          <p:cNvPr id="3" name="组合 2"/>
          <p:cNvGrpSpPr/>
          <p:nvPr/>
        </p:nvGrpSpPr>
        <p:grpSpPr>
          <a:xfrm>
            <a:off x="999631" y="3728279"/>
            <a:ext cx="4636126" cy="360000"/>
            <a:chOff x="1003799" y="3728279"/>
            <a:chExt cx="4636126" cy="360000"/>
          </a:xfrm>
          <a:solidFill>
            <a:srgbClr val="FA897A"/>
          </a:solidFill>
        </p:grpSpPr>
        <p:sp>
          <p:nvSpPr>
            <p:cNvPr id="28" name="圆角矩形 13"/>
            <p:cNvSpPr/>
            <p:nvPr/>
          </p:nvSpPr>
          <p:spPr>
            <a:xfrm>
              <a:off x="1003799" y="3728279"/>
              <a:ext cx="3267884"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选项（可变）</a:t>
              </a:r>
            </a:p>
          </p:txBody>
        </p:sp>
        <p:sp>
          <p:nvSpPr>
            <p:cNvPr id="30" name="圆角矩形 13"/>
            <p:cNvSpPr/>
            <p:nvPr/>
          </p:nvSpPr>
          <p:spPr>
            <a:xfrm>
              <a:off x="4271682" y="3728279"/>
              <a:ext cx="1368243"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填充（可变）</a:t>
              </a:r>
            </a:p>
          </p:txBody>
        </p:sp>
      </p:grpSp>
      <p:sp>
        <p:nvSpPr>
          <p:cNvPr id="32" name="圆角矩形 13"/>
          <p:cNvSpPr/>
          <p:nvPr/>
        </p:nvSpPr>
        <p:spPr>
          <a:xfrm>
            <a:off x="999631" y="2309248"/>
            <a:ext cx="4636127" cy="360000"/>
          </a:xfrm>
          <a:prstGeom prst="roundRect">
            <a:avLst>
              <a:gd name="adj" fmla="val 0"/>
            </a:avLst>
          </a:prstGeom>
          <a:solidFill>
            <a:srgbClr val="FA897A"/>
          </a:solid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序号</a:t>
            </a:r>
          </a:p>
        </p:txBody>
      </p:sp>
      <p:grpSp>
        <p:nvGrpSpPr>
          <p:cNvPr id="2" name="组合 1"/>
          <p:cNvGrpSpPr/>
          <p:nvPr/>
        </p:nvGrpSpPr>
        <p:grpSpPr>
          <a:xfrm>
            <a:off x="999631" y="1954490"/>
            <a:ext cx="4635306" cy="360000"/>
            <a:chOff x="1001125" y="1954490"/>
            <a:chExt cx="4635306" cy="360000"/>
          </a:xfrm>
          <a:solidFill>
            <a:srgbClr val="FA897A"/>
          </a:solidFill>
        </p:grpSpPr>
        <p:sp>
          <p:nvSpPr>
            <p:cNvPr id="33" name="圆角矩形 13"/>
            <p:cNvSpPr/>
            <p:nvPr/>
          </p:nvSpPr>
          <p:spPr>
            <a:xfrm>
              <a:off x="1001125" y="1954490"/>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源端口号</a:t>
              </a:r>
            </a:p>
          </p:txBody>
        </p:sp>
        <p:sp>
          <p:nvSpPr>
            <p:cNvPr id="34" name="圆角矩形 13"/>
            <p:cNvSpPr/>
            <p:nvPr/>
          </p:nvSpPr>
          <p:spPr>
            <a:xfrm>
              <a:off x="3318031" y="1954490"/>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目的端口号</a:t>
              </a:r>
            </a:p>
          </p:txBody>
        </p:sp>
      </p:grpSp>
      <p:grpSp>
        <p:nvGrpSpPr>
          <p:cNvPr id="6" name="组合 5"/>
          <p:cNvGrpSpPr/>
          <p:nvPr/>
        </p:nvGrpSpPr>
        <p:grpSpPr>
          <a:xfrm>
            <a:off x="999631" y="3018764"/>
            <a:ext cx="4635306" cy="360000"/>
            <a:chOff x="999631" y="3006247"/>
            <a:chExt cx="4644390" cy="360000"/>
          </a:xfrm>
          <a:solidFill>
            <a:srgbClr val="FA897A"/>
          </a:solidFill>
        </p:grpSpPr>
        <p:sp>
          <p:nvSpPr>
            <p:cNvPr id="31" name="圆角矩形 13"/>
            <p:cNvSpPr/>
            <p:nvPr/>
          </p:nvSpPr>
          <p:spPr>
            <a:xfrm>
              <a:off x="3325621" y="3006247"/>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窗口</a:t>
              </a:r>
            </a:p>
          </p:txBody>
        </p:sp>
        <p:sp>
          <p:nvSpPr>
            <p:cNvPr id="37" name="圆角矩形 13"/>
            <p:cNvSpPr/>
            <p:nvPr/>
          </p:nvSpPr>
          <p:spPr>
            <a:xfrm>
              <a:off x="999631" y="3006247"/>
              <a:ext cx="5796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楷体" panose="02010609060101010101" pitchFamily="49" charset="-122"/>
                  <a:ea typeface="楷体" panose="02010609060101010101" pitchFamily="49" charset="-122"/>
                </a:rPr>
                <a:t>数据偏移</a:t>
              </a:r>
            </a:p>
          </p:txBody>
        </p:sp>
        <p:sp>
          <p:nvSpPr>
            <p:cNvPr id="54" name="圆角矩形 13"/>
            <p:cNvSpPr/>
            <p:nvPr/>
          </p:nvSpPr>
          <p:spPr>
            <a:xfrm>
              <a:off x="1581530" y="3006247"/>
              <a:ext cx="86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保留</a:t>
              </a:r>
            </a:p>
          </p:txBody>
        </p:sp>
        <p:sp>
          <p:nvSpPr>
            <p:cNvPr id="55" name="圆角矩形 13"/>
            <p:cNvSpPr/>
            <p:nvPr/>
          </p:nvSpPr>
          <p:spPr>
            <a:xfrm>
              <a:off x="2447829"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URG</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6" name="圆角矩形 13"/>
            <p:cNvSpPr/>
            <p:nvPr/>
          </p:nvSpPr>
          <p:spPr>
            <a:xfrm>
              <a:off x="2594128"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ACK</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7" name="圆角矩形 13"/>
            <p:cNvSpPr/>
            <p:nvPr/>
          </p:nvSpPr>
          <p:spPr>
            <a:xfrm>
              <a:off x="2740427"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PSH</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8" name="圆角矩形 13"/>
            <p:cNvSpPr/>
            <p:nvPr/>
          </p:nvSpPr>
          <p:spPr>
            <a:xfrm>
              <a:off x="2886726"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SYN</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9" name="圆角矩形 13"/>
            <p:cNvSpPr/>
            <p:nvPr/>
          </p:nvSpPr>
          <p:spPr>
            <a:xfrm>
              <a:off x="3033025"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SYN</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60" name="圆角矩形 13"/>
            <p:cNvSpPr/>
            <p:nvPr/>
          </p:nvSpPr>
          <p:spPr>
            <a:xfrm>
              <a:off x="3179324"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FIN</a:t>
              </a:r>
              <a:endParaRPr kumimoji="1" lang="zh-CN" altLang="en-US" sz="700" dirty="0">
                <a:solidFill>
                  <a:schemeClr val="bg1"/>
                </a:solidFill>
                <a:latin typeface="楷体" panose="02010609060101010101" pitchFamily="49" charset="-122"/>
                <a:ea typeface="楷体" panose="02010609060101010101" pitchFamily="49" charset="-122"/>
              </a:endParaRPr>
            </a:p>
          </p:txBody>
        </p:sp>
      </p:grpSp>
      <p:sp>
        <p:nvSpPr>
          <p:cNvPr id="10" name="矩形 9"/>
          <p:cNvSpPr/>
          <p:nvPr/>
        </p:nvSpPr>
        <p:spPr>
          <a:xfrm>
            <a:off x="4952471" y="688653"/>
            <a:ext cx="2364248"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二进制数据</a:t>
            </a:r>
          </a:p>
        </p:txBody>
      </p:sp>
      <p:sp>
        <p:nvSpPr>
          <p:cNvPr id="13" name="矩形 12"/>
          <p:cNvSpPr/>
          <p:nvPr/>
        </p:nvSpPr>
        <p:spPr>
          <a:xfrm>
            <a:off x="196682" y="687257"/>
            <a:ext cx="1643794"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帧头</a:t>
            </a:r>
          </a:p>
        </p:txBody>
      </p:sp>
      <p:sp>
        <p:nvSpPr>
          <p:cNvPr id="12" name="矩形 11"/>
          <p:cNvSpPr/>
          <p:nvPr/>
        </p:nvSpPr>
        <p:spPr>
          <a:xfrm>
            <a:off x="1806293" y="687257"/>
            <a:ext cx="1576166" cy="408639"/>
          </a:xfrm>
          <a:prstGeom prst="rect">
            <a:avLst/>
          </a:prstGeom>
          <a:solidFill>
            <a:srgbClr val="AFAB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IP</a:t>
            </a:r>
            <a:r>
              <a:rPr lang="zh-CN" altLang="en-US" sz="2000" dirty="0">
                <a:latin typeface="楷体" panose="02010609060101010101" pitchFamily="49" charset="-122"/>
                <a:ea typeface="楷体" panose="02010609060101010101" pitchFamily="49" charset="-122"/>
              </a:rPr>
              <a:t>头</a:t>
            </a:r>
          </a:p>
        </p:txBody>
      </p:sp>
      <p:cxnSp>
        <p:nvCxnSpPr>
          <p:cNvPr id="9" name="直接连接符 8"/>
          <p:cNvCxnSpPr/>
          <p:nvPr/>
        </p:nvCxnSpPr>
        <p:spPr>
          <a:xfrm flipH="1">
            <a:off x="588112" y="1954490"/>
            <a:ext cx="411519" cy="0"/>
          </a:xfrm>
          <a:prstGeom prst="line">
            <a:avLst/>
          </a:prstGeom>
          <a:ln w="28575">
            <a:solidFill>
              <a:srgbClr val="FA897A"/>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588112" y="3728279"/>
            <a:ext cx="411519" cy="0"/>
          </a:xfrm>
          <a:prstGeom prst="line">
            <a:avLst/>
          </a:prstGeom>
          <a:ln w="28575">
            <a:solidFill>
              <a:srgbClr val="FA897A"/>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63325" y="3204376"/>
            <a:ext cx="0" cy="523903"/>
          </a:xfrm>
          <a:prstGeom prst="straightConnector1">
            <a:avLst/>
          </a:prstGeom>
          <a:ln w="28575">
            <a:solidFill>
              <a:srgbClr val="FA897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764650" y="1954490"/>
            <a:ext cx="0" cy="470658"/>
          </a:xfrm>
          <a:prstGeom prst="straightConnector1">
            <a:avLst/>
          </a:prstGeom>
          <a:ln w="28575">
            <a:solidFill>
              <a:srgbClr val="FA897A"/>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32170" y="2583185"/>
            <a:ext cx="862310" cy="4086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楷体" panose="02010609060101010101" pitchFamily="49" charset="-122"/>
                <a:ea typeface="楷体" panose="02010609060101010101" pitchFamily="49" charset="-122"/>
              </a:rPr>
              <a:t>固定</a:t>
            </a:r>
            <a:endParaRPr lang="en-US" altLang="zh-CN" sz="1200" b="1" dirty="0">
              <a:latin typeface="楷体" panose="02010609060101010101" pitchFamily="49" charset="-122"/>
              <a:ea typeface="楷体" panose="02010609060101010101" pitchFamily="49" charset="-122"/>
            </a:endParaRPr>
          </a:p>
          <a:p>
            <a:pPr algn="ctr"/>
            <a:r>
              <a:rPr lang="zh-CN" altLang="en-US" sz="1200" b="1" dirty="0">
                <a:latin typeface="楷体" panose="02010609060101010101" pitchFamily="49" charset="-122"/>
                <a:ea typeface="楷体" panose="02010609060101010101" pitchFamily="49" charset="-122"/>
              </a:rPr>
              <a:t>首部</a:t>
            </a:r>
            <a:endParaRPr lang="en-US" altLang="zh-CN" sz="1200" b="1" dirty="0">
              <a:latin typeface="楷体" panose="02010609060101010101" pitchFamily="49" charset="-122"/>
              <a:ea typeface="楷体" panose="02010609060101010101" pitchFamily="49" charset="-122"/>
            </a:endParaRPr>
          </a:p>
          <a:p>
            <a:pPr algn="ctr"/>
            <a:r>
              <a:rPr lang="en-US" altLang="zh-CN" sz="1200" b="1" dirty="0">
                <a:latin typeface="楷体" panose="02010609060101010101" pitchFamily="49" charset="-122"/>
                <a:ea typeface="楷体" panose="02010609060101010101" pitchFamily="49" charset="-122"/>
              </a:rPr>
              <a:t>20B</a:t>
            </a:r>
            <a:endParaRPr lang="zh-CN" altLang="en-US" sz="1200" b="1" dirty="0">
              <a:latin typeface="楷体" panose="02010609060101010101" pitchFamily="49" charset="-122"/>
              <a:ea typeface="楷体" panose="02010609060101010101" pitchFamily="49" charset="-122"/>
            </a:endParaRPr>
          </a:p>
        </p:txBody>
      </p:sp>
      <p:cxnSp>
        <p:nvCxnSpPr>
          <p:cNvPr id="68" name="直接连接符 67"/>
          <p:cNvCxnSpPr/>
          <p:nvPr/>
        </p:nvCxnSpPr>
        <p:spPr>
          <a:xfrm flipH="1">
            <a:off x="607060" y="4088279"/>
            <a:ext cx="411519" cy="0"/>
          </a:xfrm>
          <a:prstGeom prst="line">
            <a:avLst/>
          </a:prstGeom>
          <a:ln w="28575">
            <a:solidFill>
              <a:srgbClr val="FA897A"/>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362716" y="3711782"/>
            <a:ext cx="862310" cy="4086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楷体" panose="02010609060101010101" pitchFamily="49" charset="-122"/>
                <a:ea typeface="楷体" panose="02010609060101010101" pitchFamily="49" charset="-122"/>
              </a:rPr>
              <a:t>4N B</a:t>
            </a:r>
            <a:endParaRPr lang="zh-CN" altLang="en-US" sz="1200" b="1" dirty="0">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452431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  </a:t>
            </a:r>
            <a:r>
              <a:rPr lang="zh-CN" altLang="en-US" kern="100" dirty="0">
                <a:solidFill>
                  <a:schemeClr val="accent1">
                    <a:lumMod val="50000"/>
                  </a:schemeClr>
                </a:solidFill>
                <a:latin typeface="微软雅黑" charset="0"/>
                <a:ea typeface="微软雅黑" charset="0"/>
                <a:cs typeface="微软雅黑" charset="0"/>
                <a:sym typeface="+mn-ea"/>
              </a:rPr>
              <a:t>假设主机甲通过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向主机乙发送数据</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部分过程如下图所示。甲在</a:t>
            </a:r>
            <a:r>
              <a:rPr lang="en-US" altLang="zh-CN" kern="100" dirty="0">
                <a:solidFill>
                  <a:schemeClr val="accent1">
                    <a:lumMod val="50000"/>
                  </a:schemeClr>
                </a:solidFill>
                <a:latin typeface="微软雅黑" charset="0"/>
                <a:ea typeface="微软雅黑" charset="0"/>
                <a:cs typeface="微软雅黑" charset="0"/>
                <a:sym typeface="+mn-ea"/>
              </a:rPr>
              <a:t>t0</a:t>
            </a:r>
            <a:r>
              <a:rPr lang="zh-CN" altLang="en-US" kern="100" dirty="0">
                <a:solidFill>
                  <a:schemeClr val="accent1">
                    <a:lumMod val="50000"/>
                  </a:schemeClr>
                </a:solidFill>
                <a:latin typeface="微软雅黑" charset="0"/>
                <a:ea typeface="微软雅黑" charset="0"/>
                <a:cs typeface="微软雅黑" charset="0"/>
                <a:sym typeface="+mn-ea"/>
              </a:rPr>
              <a:t>时刻发送了一个序号</a:t>
            </a:r>
            <a:r>
              <a:rPr lang="en-US" altLang="zh-CN" kern="100" dirty="0">
                <a:solidFill>
                  <a:schemeClr val="accent1">
                    <a:lumMod val="50000"/>
                  </a:schemeClr>
                </a:solidFill>
                <a:latin typeface="微软雅黑" charset="0"/>
                <a:ea typeface="微软雅黑" charset="0"/>
                <a:cs typeface="微软雅黑" charset="0"/>
                <a:sym typeface="+mn-ea"/>
              </a:rPr>
              <a:t>seq=501</a:t>
            </a:r>
            <a:r>
              <a:rPr lang="zh-CN" altLang="en-US" kern="100" dirty="0">
                <a:solidFill>
                  <a:schemeClr val="accent1">
                    <a:lumMod val="50000"/>
                  </a:schemeClr>
                </a:solidFill>
                <a:latin typeface="微软雅黑" charset="0"/>
                <a:ea typeface="微软雅黑" charset="0"/>
                <a:cs typeface="微软雅黑" charset="0"/>
                <a:sym typeface="+mn-ea"/>
              </a:rPr>
              <a:t>、封装</a:t>
            </a:r>
            <a:r>
              <a:rPr lang="en-US" altLang="zh-CN" kern="100" dirty="0">
                <a:solidFill>
                  <a:schemeClr val="accent1">
                    <a:lumMod val="50000"/>
                  </a:schemeClr>
                </a:solidFill>
                <a:latin typeface="微软雅黑" charset="0"/>
                <a:ea typeface="微软雅黑" charset="0"/>
                <a:cs typeface="微软雅黑" charset="0"/>
                <a:sym typeface="+mn-ea"/>
              </a:rPr>
              <a:t>200B</a:t>
            </a:r>
            <a:r>
              <a:rPr lang="zh-CN" altLang="en-US" kern="100" dirty="0">
                <a:solidFill>
                  <a:schemeClr val="accent1">
                    <a:lumMod val="50000"/>
                  </a:schemeClr>
                </a:solidFill>
                <a:latin typeface="微软雅黑" charset="0"/>
                <a:ea typeface="微软雅黑" charset="0"/>
                <a:cs typeface="微软雅黑" charset="0"/>
                <a:sym typeface="+mn-ea"/>
              </a:rPr>
              <a:t>数据的段，在</a:t>
            </a:r>
            <a:r>
              <a:rPr lang="en-US" altLang="zh-CN" kern="100" dirty="0">
                <a:solidFill>
                  <a:schemeClr val="accent1">
                    <a:lumMod val="50000"/>
                  </a:schemeClr>
                </a:solidFill>
                <a:latin typeface="微软雅黑" charset="0"/>
                <a:ea typeface="微软雅黑" charset="0"/>
                <a:cs typeface="微软雅黑" charset="0"/>
                <a:sym typeface="+mn-ea"/>
              </a:rPr>
              <a:t>t1</a:t>
            </a:r>
            <a:r>
              <a:rPr lang="zh-CN" altLang="en-US" kern="100" dirty="0">
                <a:solidFill>
                  <a:schemeClr val="accent1">
                    <a:lumMod val="50000"/>
                  </a:schemeClr>
                </a:solidFill>
                <a:latin typeface="微软雅黑" charset="0"/>
                <a:ea typeface="微软雅黑" charset="0"/>
                <a:cs typeface="微软雅黑" charset="0"/>
                <a:sym typeface="+mn-ea"/>
              </a:rPr>
              <a:t>时刻收到乙发送的序号</a:t>
            </a:r>
            <a:r>
              <a:rPr lang="en-US" altLang="zh-CN" kern="100" dirty="0">
                <a:solidFill>
                  <a:schemeClr val="accent1">
                    <a:lumMod val="50000"/>
                  </a:schemeClr>
                </a:solidFill>
                <a:latin typeface="微软雅黑" charset="0"/>
                <a:ea typeface="微软雅黑" charset="0"/>
                <a:cs typeface="微软雅黑" charset="0"/>
                <a:sym typeface="+mn-ea"/>
              </a:rPr>
              <a:t>seq=601</a:t>
            </a:r>
            <a:r>
              <a:rPr lang="zh-CN" altLang="en-US" kern="100" dirty="0">
                <a:solidFill>
                  <a:schemeClr val="accent1">
                    <a:lumMod val="50000"/>
                  </a:schemeClr>
                </a:solidFill>
                <a:latin typeface="微软雅黑" charset="0"/>
                <a:ea typeface="微软雅黑" charset="0"/>
                <a:cs typeface="微软雅黑" charset="0"/>
                <a:sym typeface="+mn-ea"/>
              </a:rPr>
              <a:t>、确认序号</a:t>
            </a:r>
            <a:r>
              <a:rPr lang="en-US" altLang="zh-CN" kern="100" dirty="0">
                <a:solidFill>
                  <a:schemeClr val="accent1">
                    <a:lumMod val="50000"/>
                  </a:schemeClr>
                </a:solidFill>
                <a:latin typeface="微软雅黑" charset="0"/>
                <a:ea typeface="微软雅黑" charset="0"/>
                <a:cs typeface="微软雅黑" charset="0"/>
                <a:sym typeface="+mn-ea"/>
              </a:rPr>
              <a:t>ack seq=501</a:t>
            </a:r>
            <a:r>
              <a:rPr lang="zh-CN" altLang="en-US" kern="100" dirty="0">
                <a:solidFill>
                  <a:schemeClr val="accent1">
                    <a:lumMod val="50000"/>
                  </a:schemeClr>
                </a:solidFill>
                <a:latin typeface="微软雅黑" charset="0"/>
                <a:ea typeface="微软雅黑" charset="0"/>
                <a:cs typeface="微软雅黑" charset="0"/>
                <a:sym typeface="+mn-ea"/>
              </a:rPr>
              <a:t>、接收窗口 </a:t>
            </a:r>
            <a:r>
              <a:rPr lang="en-US" altLang="zh-CN" kern="100" dirty="0" err="1">
                <a:solidFill>
                  <a:schemeClr val="accent1">
                    <a:lumMod val="50000"/>
                  </a:schemeClr>
                </a:solidFill>
                <a:latin typeface="微软雅黑" charset="0"/>
                <a:ea typeface="微软雅黑" charset="0"/>
                <a:cs typeface="微软雅黑" charset="0"/>
                <a:sym typeface="+mn-ea"/>
              </a:rPr>
              <a:t>revwnd</a:t>
            </a:r>
            <a:r>
              <a:rPr lang="en-US" altLang="zh-CN" kern="100" dirty="0">
                <a:solidFill>
                  <a:schemeClr val="accent1">
                    <a:lumMod val="50000"/>
                  </a:schemeClr>
                </a:solidFill>
                <a:latin typeface="微软雅黑" charset="0"/>
                <a:ea typeface="微软雅黑" charset="0"/>
                <a:cs typeface="微软雅黑" charset="0"/>
                <a:sym typeface="+mn-ea"/>
              </a:rPr>
              <a:t>=500B</a:t>
            </a:r>
            <a:r>
              <a:rPr lang="zh-CN" altLang="en-US" kern="100" dirty="0">
                <a:solidFill>
                  <a:schemeClr val="accent1">
                    <a:lumMod val="50000"/>
                  </a:schemeClr>
                </a:solidFill>
                <a:latin typeface="微软雅黑" charset="0"/>
                <a:ea typeface="微软雅黑" charset="0"/>
                <a:cs typeface="微软雅黑" charset="0"/>
                <a:sym typeface="+mn-ea"/>
              </a:rPr>
              <a:t>的段</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则甲在未收到新的确认段之前可以继续向乙发送的数据序号范围是（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A.501~1000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B.601~1100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C.701~1000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D.801~1100</a:t>
            </a: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3622" y="1535019"/>
            <a:ext cx="3805238" cy="1946242"/>
          </a:xfrm>
          <a:prstGeom prst="rect">
            <a:avLst/>
          </a:prstGeom>
        </p:spPr>
      </p:pic>
      <p:sp>
        <p:nvSpPr>
          <p:cNvPr id="2" name="矩形 1"/>
          <p:cNvSpPr/>
          <p:nvPr/>
        </p:nvSpPr>
        <p:spPr>
          <a:xfrm>
            <a:off x="853336" y="3321463"/>
            <a:ext cx="4420286" cy="369332"/>
          </a:xfrm>
          <a:prstGeom prst="rect">
            <a:avLst/>
          </a:prstGeom>
        </p:spPr>
        <p:txBody>
          <a:bodyPr wrap="square">
            <a:spAutoFit/>
          </a:bodyPr>
          <a:lstStyle/>
          <a:p>
            <a:r>
              <a:rPr lang="zh-CN" altLang="en-US" b="1" dirty="0">
                <a:solidFill>
                  <a:srgbClr val="00B0F0"/>
                </a:solidFill>
                <a:latin typeface="楷体" panose="02010609060101010101" pitchFamily="49" charset="-122"/>
                <a:ea typeface="楷体" panose="02010609060101010101" pitchFamily="49" charset="-122"/>
              </a:rPr>
              <a:t>发送方  </a:t>
            </a:r>
            <a:r>
              <a:rPr lang="en-US" altLang="zh-CN" b="1" dirty="0">
                <a:solidFill>
                  <a:srgbClr val="00B0F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seq=501  </a:t>
            </a:r>
            <a:r>
              <a:rPr lang="zh-CN" altLang="en-US" dirty="0">
                <a:solidFill>
                  <a:srgbClr val="1F4E79"/>
                </a:solidFill>
                <a:latin typeface="楷体" panose="02010609060101010101" pitchFamily="49" charset="-122"/>
                <a:ea typeface="楷体" panose="02010609060101010101" pitchFamily="49" charset="-122"/>
              </a:rPr>
              <a:t>发送数据</a:t>
            </a:r>
            <a:r>
              <a:rPr lang="en-US" altLang="zh-CN" dirty="0">
                <a:solidFill>
                  <a:srgbClr val="1F4E79"/>
                </a:solidFill>
                <a:latin typeface="楷体" panose="02010609060101010101" pitchFamily="49" charset="-122"/>
                <a:ea typeface="楷体" panose="02010609060101010101" pitchFamily="49" charset="-122"/>
              </a:rPr>
              <a:t>501~700</a:t>
            </a:r>
          </a:p>
        </p:txBody>
      </p:sp>
      <p:sp>
        <p:nvSpPr>
          <p:cNvPr id="15" name="矩形 14"/>
          <p:cNvSpPr/>
          <p:nvPr/>
        </p:nvSpPr>
        <p:spPr>
          <a:xfrm>
            <a:off x="846376" y="3690795"/>
            <a:ext cx="5347690" cy="646331"/>
          </a:xfrm>
          <a:prstGeom prst="rect">
            <a:avLst/>
          </a:prstGeom>
        </p:spPr>
        <p:txBody>
          <a:bodyPr wrap="square">
            <a:spAutoFit/>
          </a:bodyPr>
          <a:lstStyle/>
          <a:p>
            <a:r>
              <a:rPr lang="zh-CN" altLang="en-US" b="1" dirty="0">
                <a:solidFill>
                  <a:srgbClr val="00B0F0"/>
                </a:solidFill>
                <a:latin typeface="楷体" panose="02010609060101010101" pitchFamily="49" charset="-122"/>
                <a:ea typeface="楷体" panose="02010609060101010101" pitchFamily="49" charset="-122"/>
              </a:rPr>
              <a:t>接收方  </a:t>
            </a:r>
            <a:r>
              <a:rPr lang="en-US" altLang="zh-CN" b="1" dirty="0">
                <a:solidFill>
                  <a:srgbClr val="00B0F0"/>
                </a:solidFill>
                <a:latin typeface="楷体" panose="02010609060101010101" pitchFamily="49" charset="-122"/>
                <a:ea typeface="楷体" panose="02010609060101010101" pitchFamily="49" charset="-122"/>
              </a:rPr>
              <a:t>  </a:t>
            </a:r>
            <a:r>
              <a:rPr lang="en-US" altLang="zh-CN" dirty="0" err="1">
                <a:solidFill>
                  <a:srgbClr val="FF0000"/>
                </a:solidFill>
                <a:latin typeface="楷体" panose="02010609060101010101" pitchFamily="49" charset="-122"/>
                <a:ea typeface="楷体" panose="02010609060101010101" pitchFamily="49" charset="-122"/>
              </a:rPr>
              <a:t>ack_seq</a:t>
            </a:r>
            <a:r>
              <a:rPr lang="en-US" altLang="zh-CN" dirty="0">
                <a:solidFill>
                  <a:srgbClr val="FF0000"/>
                </a:solidFill>
                <a:latin typeface="楷体" panose="02010609060101010101" pitchFamily="49" charset="-122"/>
                <a:ea typeface="楷体" panose="02010609060101010101" pitchFamily="49" charset="-122"/>
              </a:rPr>
              <a:t> = 501 </a:t>
            </a:r>
            <a:r>
              <a:rPr lang="zh-CN" altLang="en-US" dirty="0">
                <a:solidFill>
                  <a:srgbClr val="1F4E79"/>
                </a:solidFill>
                <a:latin typeface="楷体" panose="02010609060101010101" pitchFamily="49" charset="-122"/>
                <a:ea typeface="楷体" panose="02010609060101010101" pitchFamily="49" charset="-122"/>
              </a:rPr>
              <a:t>请求序号为</a:t>
            </a:r>
            <a:r>
              <a:rPr lang="en-US" altLang="zh-CN" dirty="0">
                <a:solidFill>
                  <a:srgbClr val="1F4E79"/>
                </a:solidFill>
                <a:latin typeface="楷体" panose="02010609060101010101" pitchFamily="49" charset="-122"/>
                <a:ea typeface="楷体" panose="02010609060101010101" pitchFamily="49" charset="-122"/>
              </a:rPr>
              <a:t>501</a:t>
            </a:r>
            <a:r>
              <a:rPr lang="zh-CN" altLang="en-US" dirty="0">
                <a:solidFill>
                  <a:srgbClr val="1F4E79"/>
                </a:solidFill>
                <a:latin typeface="楷体" panose="02010609060101010101" pitchFamily="49" charset="-122"/>
                <a:ea typeface="楷体" panose="02010609060101010101" pitchFamily="49" charset="-122"/>
              </a:rPr>
              <a:t>的数据，</a:t>
            </a:r>
            <a:endParaRPr lang="en-US" altLang="zh-CN" dirty="0">
              <a:solidFill>
                <a:srgbClr val="1F4E79"/>
              </a:solidFill>
              <a:latin typeface="楷体" panose="02010609060101010101" pitchFamily="49" charset="-122"/>
              <a:ea typeface="楷体" panose="02010609060101010101" pitchFamily="49" charset="-122"/>
            </a:endParaRPr>
          </a:p>
          <a:p>
            <a:r>
              <a:rPr lang="en-US" altLang="zh-CN" dirty="0">
                <a:solidFill>
                  <a:srgbClr val="1F4E79"/>
                </a:solidFill>
                <a:latin typeface="楷体" panose="02010609060101010101" pitchFamily="49" charset="-122"/>
                <a:ea typeface="楷体" panose="02010609060101010101" pitchFamily="49" charset="-122"/>
              </a:rPr>
              <a:t>          </a:t>
            </a:r>
            <a:r>
              <a:rPr lang="en-US" altLang="zh-CN" dirty="0" err="1">
                <a:solidFill>
                  <a:srgbClr val="FF0000"/>
                </a:solidFill>
                <a:latin typeface="楷体" panose="02010609060101010101" pitchFamily="49" charset="-122"/>
                <a:ea typeface="楷体" panose="02010609060101010101" pitchFamily="49" charset="-122"/>
              </a:rPr>
              <a:t>rcvwnd</a:t>
            </a:r>
            <a:r>
              <a:rPr lang="en-US" altLang="zh-CN" dirty="0">
                <a:solidFill>
                  <a:srgbClr val="FF0000"/>
                </a:solidFill>
                <a:latin typeface="楷体" panose="02010609060101010101" pitchFamily="49" charset="-122"/>
                <a:ea typeface="楷体" panose="02010609060101010101" pitchFamily="49" charset="-122"/>
              </a:rPr>
              <a:t>=500B   </a:t>
            </a:r>
            <a:r>
              <a:rPr lang="zh-CN" altLang="en-US" dirty="0">
                <a:solidFill>
                  <a:srgbClr val="1F4E79"/>
                </a:solidFill>
                <a:latin typeface="楷体" panose="02010609060101010101" pitchFamily="49" charset="-122"/>
                <a:ea typeface="楷体" panose="02010609060101010101" pitchFamily="49" charset="-122"/>
              </a:rPr>
              <a:t>接收窗口为</a:t>
            </a:r>
            <a:r>
              <a:rPr lang="en-US" altLang="zh-CN" dirty="0">
                <a:solidFill>
                  <a:srgbClr val="1F4E79"/>
                </a:solidFill>
                <a:latin typeface="楷体" panose="02010609060101010101" pitchFamily="49" charset="-122"/>
                <a:ea typeface="楷体" panose="02010609060101010101" pitchFamily="49" charset="-122"/>
              </a:rPr>
              <a:t>500B</a:t>
            </a:r>
          </a:p>
        </p:txBody>
      </p:sp>
      <p:sp>
        <p:nvSpPr>
          <p:cNvPr id="4" name="矩形 3"/>
          <p:cNvSpPr/>
          <p:nvPr/>
        </p:nvSpPr>
        <p:spPr>
          <a:xfrm>
            <a:off x="853336" y="4453106"/>
            <a:ext cx="410881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可发送的数据大小为</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500B-200B = 300B</a:t>
            </a:r>
            <a:endParaRPr lang="zh-CN" altLang="en-US" dirty="0">
              <a:solidFill>
                <a:srgbClr val="FF0000"/>
              </a:solidFill>
              <a:latin typeface="楷体" panose="02010609060101010101" pitchFamily="49" charset="-122"/>
              <a:ea typeface="楷体" panose="02010609060101010101" pitchFamily="49" charset="-122"/>
            </a:endParaRPr>
          </a:p>
        </p:txBody>
      </p:sp>
      <p:pic>
        <p:nvPicPr>
          <p:cNvPr id="17"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31922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8576" y="468445"/>
            <a:ext cx="9144000" cy="452310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某网络拓扑如题</a:t>
            </a: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图所示</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以太网交换机</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通过路由器</a:t>
            </a:r>
            <a:r>
              <a:rPr lang="en-US" altLang="zh-CN" sz="1200" kern="100" dirty="0">
                <a:solidFill>
                  <a:schemeClr val="accent1">
                    <a:lumMod val="50000"/>
                  </a:schemeClr>
                </a:solidFill>
                <a:latin typeface="微软雅黑" charset="0"/>
                <a:ea typeface="微软雅黑" charset="0"/>
                <a:cs typeface="微软雅黑" charset="0"/>
                <a:sym typeface="+mn-ea"/>
              </a:rPr>
              <a:t>R</a:t>
            </a:r>
            <a:r>
              <a:rPr lang="zh-CN" altLang="en-US" sz="1200" kern="100" dirty="0">
                <a:solidFill>
                  <a:schemeClr val="accent1">
                    <a:lumMod val="50000"/>
                  </a:schemeClr>
                </a:solidFill>
                <a:latin typeface="微软雅黑" charset="0"/>
                <a:ea typeface="微软雅黑" charset="0"/>
                <a:cs typeface="微软雅黑" charset="0"/>
                <a:sym typeface="+mn-ea"/>
              </a:rPr>
              <a:t>与</a:t>
            </a:r>
            <a:r>
              <a:rPr lang="en-US" altLang="zh-CN" sz="1200" kern="100" dirty="0">
                <a:solidFill>
                  <a:schemeClr val="accent1">
                    <a:lumMod val="50000"/>
                  </a:schemeClr>
                </a:solidFill>
                <a:latin typeface="微软雅黑" charset="0"/>
                <a:ea typeface="微软雅黑" charset="0"/>
                <a:cs typeface="微软雅黑" charset="0"/>
                <a:sym typeface="+mn-ea"/>
              </a:rPr>
              <a:t>Internet</a:t>
            </a:r>
            <a:r>
              <a:rPr lang="zh-CN" altLang="en-US" sz="1200" kern="100" dirty="0">
                <a:solidFill>
                  <a:schemeClr val="accent1">
                    <a:lumMod val="50000"/>
                  </a:schemeClr>
                </a:solidFill>
                <a:latin typeface="微软雅黑" charset="0"/>
                <a:ea typeface="微软雅黑" charset="0"/>
                <a:cs typeface="微软雅黑" charset="0"/>
                <a:sym typeface="+mn-ea"/>
              </a:rPr>
              <a:t>互联。路由器部分接口、本地域名服务器、</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H2</a:t>
            </a:r>
            <a:r>
              <a:rPr lang="zh-CN" altLang="en-US" sz="1200" kern="100" dirty="0">
                <a:solidFill>
                  <a:schemeClr val="accent1">
                    <a:lumMod val="50000"/>
                  </a:schemeClr>
                </a:solidFill>
                <a:latin typeface="微软雅黑" charset="0"/>
                <a:ea typeface="微软雅黑" charset="0"/>
                <a:cs typeface="微软雅黑" charset="0"/>
                <a:sym typeface="+mn-ea"/>
              </a:rPr>
              <a:t>的</a:t>
            </a:r>
            <a:r>
              <a:rPr lang="en-US" altLang="zh-CN" sz="1200" kern="100" dirty="0">
                <a:solidFill>
                  <a:schemeClr val="accent1">
                    <a:lumMod val="50000"/>
                  </a:schemeClr>
                </a:solidFill>
                <a:latin typeface="微软雅黑" charset="0"/>
                <a:ea typeface="微软雅黑" charset="0"/>
                <a:cs typeface="微软雅黑" charset="0"/>
                <a:sym typeface="+mn-ea"/>
              </a:rPr>
              <a:t>IP</a:t>
            </a:r>
            <a:r>
              <a:rPr lang="zh-CN" altLang="en-US" sz="1200" kern="100" dirty="0">
                <a:solidFill>
                  <a:schemeClr val="accent1">
                    <a:lumMod val="50000"/>
                  </a:schemeClr>
                </a:solidFill>
                <a:latin typeface="微软雅黑" charset="0"/>
                <a:ea typeface="微软雅黑" charset="0"/>
                <a:cs typeface="微软雅黑" charset="0"/>
                <a:sym typeface="+mn-ea"/>
              </a:rPr>
              <a:t>地址和</a:t>
            </a:r>
            <a:r>
              <a:rPr lang="en-US" altLang="zh-CN" sz="1200" kern="100" dirty="0">
                <a:solidFill>
                  <a:schemeClr val="accent1">
                    <a:lumMod val="50000"/>
                  </a:schemeClr>
                </a:solidFill>
                <a:latin typeface="微软雅黑" charset="0"/>
                <a:ea typeface="微软雅黑" charset="0"/>
                <a:cs typeface="微软雅黑" charset="0"/>
                <a:sym typeface="+mn-ea"/>
              </a:rPr>
              <a:t>MAC</a:t>
            </a:r>
            <a:r>
              <a:rPr lang="zh-CN" altLang="en-US" sz="1200" kern="100" dirty="0">
                <a:solidFill>
                  <a:schemeClr val="accent1">
                    <a:lumMod val="50000"/>
                  </a:schemeClr>
                </a:solidFill>
                <a:latin typeface="微软雅黑" charset="0"/>
                <a:ea typeface="微软雅黑" charset="0"/>
                <a:cs typeface="微软雅黑" charset="0"/>
                <a:sym typeface="+mn-ea"/>
              </a:rPr>
              <a:t>地址如图中所示。在</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时刻</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的</a:t>
            </a:r>
            <a:r>
              <a:rPr lang="en-US" altLang="zh-CN" sz="1200" kern="100" dirty="0">
                <a:solidFill>
                  <a:schemeClr val="accent1">
                    <a:lumMod val="50000"/>
                  </a:schemeClr>
                </a:solidFill>
                <a:latin typeface="微软雅黑" charset="0"/>
                <a:ea typeface="微软雅黑" charset="0"/>
                <a:cs typeface="微软雅黑" charset="0"/>
                <a:sym typeface="+mn-ea"/>
              </a:rPr>
              <a:t>ARP</a:t>
            </a:r>
            <a:r>
              <a:rPr lang="zh-CN" altLang="en-US" sz="1200" kern="100" dirty="0">
                <a:solidFill>
                  <a:schemeClr val="accent1">
                    <a:lumMod val="50000"/>
                  </a:schemeClr>
                </a:solidFill>
                <a:latin typeface="微软雅黑" charset="0"/>
                <a:ea typeface="微软雅黑" charset="0"/>
                <a:cs typeface="微软雅黑" charset="0"/>
                <a:sym typeface="+mn-ea"/>
              </a:rPr>
              <a:t>表和</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的交换表均为空</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在此刻利用浏览器通过域名</a:t>
            </a:r>
            <a:r>
              <a:rPr lang="en-US" altLang="zh-CN" sz="1200" kern="100" dirty="0">
                <a:solidFill>
                  <a:schemeClr val="accent1">
                    <a:lumMod val="50000"/>
                  </a:schemeClr>
                </a:solidFill>
                <a:latin typeface="微软雅黑" charset="0"/>
                <a:ea typeface="微软雅黑" charset="0"/>
                <a:cs typeface="微软雅黑" charset="0"/>
                <a:sym typeface="+mn-ea"/>
              </a:rPr>
              <a:t>www.abc.com</a:t>
            </a:r>
            <a:r>
              <a:rPr lang="zh-CN" altLang="en-US" sz="1200" kern="100" dirty="0">
                <a:solidFill>
                  <a:schemeClr val="accent1">
                    <a:lumMod val="50000"/>
                  </a:schemeClr>
                </a:solidFill>
                <a:latin typeface="微软雅黑" charset="0"/>
                <a:ea typeface="微软雅黑" charset="0"/>
                <a:cs typeface="微软雅黑" charset="0"/>
                <a:sym typeface="+mn-ea"/>
              </a:rPr>
              <a:t>请求访问</a:t>
            </a:r>
            <a:r>
              <a:rPr lang="en-US" altLang="zh-CN" sz="1200" kern="100" dirty="0">
                <a:solidFill>
                  <a:schemeClr val="accent1">
                    <a:lumMod val="50000"/>
                  </a:schemeClr>
                </a:solidFill>
                <a:latin typeface="微软雅黑" charset="0"/>
                <a:ea typeface="微软雅黑" charset="0"/>
                <a:cs typeface="微软雅黑" charset="0"/>
                <a:sym typeface="+mn-ea"/>
              </a:rPr>
              <a:t>Web</a:t>
            </a:r>
            <a:r>
              <a:rPr lang="zh-CN" altLang="en-US" sz="1200" kern="100" dirty="0">
                <a:solidFill>
                  <a:schemeClr val="accent1">
                    <a:lumMod val="50000"/>
                  </a:schemeClr>
                </a:solidFill>
                <a:latin typeface="微软雅黑" charset="0"/>
                <a:ea typeface="微软雅黑" charset="0"/>
                <a:cs typeface="微软雅黑" charset="0"/>
                <a:sym typeface="+mn-ea"/>
              </a:rPr>
              <a:t>服务器</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在</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a:t>
            </a:r>
            <a:r>
              <a:rPr lang="en-US" altLang="zh-CN" sz="1200" kern="100" dirty="0">
                <a:solidFill>
                  <a:schemeClr val="accent1">
                    <a:lumMod val="50000"/>
                  </a:schemeClr>
                </a:solidFill>
                <a:latin typeface="微软雅黑" charset="0"/>
                <a:ea typeface="微软雅黑" charset="0"/>
                <a:cs typeface="微软雅黑" charset="0"/>
                <a:sym typeface="+mn-ea"/>
              </a:rPr>
              <a:t>(t1&gt;t0)S</a:t>
            </a:r>
            <a:r>
              <a:rPr lang="zh-CN" altLang="en-US" sz="1200" kern="100" dirty="0">
                <a:solidFill>
                  <a:schemeClr val="accent1">
                    <a:lumMod val="50000"/>
                  </a:schemeClr>
                </a:solidFill>
                <a:latin typeface="微软雅黑" charset="0"/>
                <a:ea typeface="微软雅黑" charset="0"/>
                <a:cs typeface="微软雅黑" charset="0"/>
                <a:sym typeface="+mn-ea"/>
              </a:rPr>
              <a:t>第一次收到了封装</a:t>
            </a:r>
            <a:r>
              <a:rPr lang="en-US" altLang="zh-CN" sz="1200" kern="100" dirty="0">
                <a:solidFill>
                  <a:schemeClr val="accent1">
                    <a:lumMod val="50000"/>
                  </a:schemeClr>
                </a:solidFill>
                <a:latin typeface="微软雅黑" charset="0"/>
                <a:ea typeface="微软雅黑" charset="0"/>
                <a:cs typeface="微软雅黑" charset="0"/>
                <a:sym typeface="+mn-ea"/>
              </a:rPr>
              <a:t>HTTP</a:t>
            </a:r>
            <a:r>
              <a:rPr lang="zh-CN" altLang="en-US" sz="1200" kern="100" dirty="0">
                <a:solidFill>
                  <a:schemeClr val="accent1">
                    <a:lumMod val="50000"/>
                  </a:schemeClr>
                </a:solidFill>
                <a:latin typeface="微软雅黑" charset="0"/>
                <a:ea typeface="微软雅黑" charset="0"/>
                <a:cs typeface="微软雅黑" charset="0"/>
                <a:sym typeface="+mn-ea"/>
              </a:rPr>
              <a:t>请求报文的以太网帧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假设从</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到</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期间网络未发生任何与此次</a:t>
            </a:r>
            <a:r>
              <a:rPr lang="en-US" altLang="zh-CN" sz="1200" kern="100" dirty="0">
                <a:solidFill>
                  <a:schemeClr val="accent1">
                    <a:lumMod val="50000"/>
                  </a:schemeClr>
                </a:solidFill>
                <a:latin typeface="微软雅黑" charset="0"/>
                <a:ea typeface="微软雅黑" charset="0"/>
                <a:cs typeface="微软雅黑" charset="0"/>
                <a:sym typeface="+mn-ea"/>
              </a:rPr>
              <a:t>Web</a:t>
            </a:r>
            <a:r>
              <a:rPr lang="zh-CN" altLang="en-US" sz="1200" kern="100" dirty="0">
                <a:solidFill>
                  <a:schemeClr val="accent1">
                    <a:lumMod val="50000"/>
                  </a:schemeClr>
                </a:solidFill>
                <a:latin typeface="微软雅黑" charset="0"/>
                <a:ea typeface="微软雅黑" charset="0"/>
                <a:cs typeface="微软雅黑" charset="0"/>
                <a:sym typeface="+mn-ea"/>
              </a:rPr>
              <a:t>访问无关的网络通信。</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(1)</a:t>
            </a:r>
            <a:r>
              <a:rPr lang="zh-CN" altLang="en-US" sz="1200" kern="100" dirty="0">
                <a:solidFill>
                  <a:schemeClr val="accent1">
                    <a:lumMod val="50000"/>
                  </a:schemeClr>
                </a:solidFill>
                <a:latin typeface="微软雅黑" charset="0"/>
                <a:ea typeface="微软雅黑" charset="0"/>
                <a:cs typeface="微软雅黑" charset="0"/>
                <a:sym typeface="+mn-ea"/>
              </a:rPr>
              <a:t>从</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到</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期间</a:t>
            </a:r>
            <a:r>
              <a:rPr lang="en-US" altLang="zh-CN" sz="1200" kern="100" dirty="0">
                <a:solidFill>
                  <a:schemeClr val="accent1">
                    <a:lumMod val="50000"/>
                  </a:schemeClr>
                </a:solidFill>
                <a:latin typeface="微软雅黑" charset="0"/>
                <a:ea typeface="微软雅黑" charset="0"/>
                <a:cs typeface="微软雅黑" charset="0"/>
                <a:sym typeface="+mn-ea"/>
              </a:rPr>
              <a:t>,H1 </a:t>
            </a:r>
            <a:r>
              <a:rPr lang="zh-CN" altLang="en-US" sz="1200" kern="100" dirty="0">
                <a:solidFill>
                  <a:schemeClr val="accent1">
                    <a:lumMod val="50000"/>
                  </a:schemeClr>
                </a:solidFill>
                <a:latin typeface="微软雅黑" charset="0"/>
                <a:ea typeface="微软雅黑" charset="0"/>
                <a:cs typeface="微软雅黑" charset="0"/>
                <a:sym typeface="+mn-ea"/>
              </a:rPr>
              <a:t>除了 </a:t>
            </a:r>
            <a:r>
              <a:rPr lang="en-US" altLang="zh-CN" sz="1200" kern="100" dirty="0">
                <a:solidFill>
                  <a:schemeClr val="accent1">
                    <a:lumMod val="50000"/>
                  </a:schemeClr>
                </a:solidFill>
                <a:latin typeface="微软雅黑" charset="0"/>
                <a:ea typeface="微软雅黑" charset="0"/>
                <a:cs typeface="微软雅黑" charset="0"/>
                <a:sym typeface="+mn-ea"/>
              </a:rPr>
              <a:t>HTTP </a:t>
            </a:r>
            <a:r>
              <a:rPr lang="zh-CN" altLang="en-US" sz="1200" kern="100" dirty="0">
                <a:solidFill>
                  <a:schemeClr val="accent1">
                    <a:lumMod val="50000"/>
                  </a:schemeClr>
                </a:solidFill>
                <a:latin typeface="微软雅黑" charset="0"/>
                <a:ea typeface="微软雅黑" charset="0"/>
                <a:cs typeface="微软雅黑" charset="0"/>
                <a:sym typeface="+mn-ea"/>
              </a:rPr>
              <a:t>之外还运行了哪个应用层协议</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从应用层到数据链路层</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该应用层协议报文是通过哪些协议进行逐层封装的</a:t>
            </a:r>
            <a:r>
              <a:rPr lang="en-US" altLang="zh-CN" sz="12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2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1542" y="1853184"/>
            <a:ext cx="3112781" cy="231851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90" y="1908360"/>
            <a:ext cx="2647950" cy="2901950"/>
          </a:xfrm>
          <a:prstGeom prst="rect">
            <a:avLst/>
          </a:prstGeom>
        </p:spPr>
      </p:pic>
      <p:sp>
        <p:nvSpPr>
          <p:cNvPr id="5" name="矩形: 圆角 4"/>
          <p:cNvSpPr/>
          <p:nvPr/>
        </p:nvSpPr>
        <p:spPr>
          <a:xfrm>
            <a:off x="1664652" y="1964055"/>
            <a:ext cx="501650" cy="279400"/>
          </a:xfrm>
          <a:prstGeom prst="roundRect">
            <a:avLst/>
          </a:prstGeom>
          <a:noFill/>
          <a:ln w="3492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6"/>
          <a:srcRect b="20239"/>
          <a:stretch>
            <a:fillRect/>
          </a:stretch>
        </p:blipFill>
        <p:spPr>
          <a:xfrm>
            <a:off x="3225800" y="2160905"/>
            <a:ext cx="925830" cy="1358900"/>
          </a:xfrm>
          <a:prstGeom prst="rect">
            <a:avLst/>
          </a:prstGeom>
        </p:spPr>
      </p:pic>
      <p:sp>
        <p:nvSpPr>
          <p:cNvPr id="22" name="矩形 21"/>
          <p:cNvSpPr/>
          <p:nvPr/>
        </p:nvSpPr>
        <p:spPr>
          <a:xfrm>
            <a:off x="4226201" y="2108200"/>
            <a:ext cx="765913" cy="369332"/>
          </a:xfrm>
          <a:prstGeom prst="rect">
            <a:avLst/>
          </a:prstGeom>
        </p:spPr>
        <p:txBody>
          <a:bodyPr wrap="square">
            <a:spAutoFit/>
          </a:bodyPr>
          <a:lstStyle/>
          <a:p>
            <a:r>
              <a:rPr lang="en-US" altLang="zh-CN" b="1" dirty="0">
                <a:solidFill>
                  <a:srgbClr val="00B0F0"/>
                </a:solidFill>
                <a:latin typeface="楷体" panose="02010609060101010101" pitchFamily="49" charset="-122"/>
                <a:ea typeface="楷体" panose="02010609060101010101" pitchFamily="49" charset="-122"/>
              </a:rPr>
              <a:t>DNS</a:t>
            </a:r>
            <a:endParaRPr lang="en-US" altLang="zh-CN" dirty="0">
              <a:solidFill>
                <a:srgbClr val="1F4E79"/>
              </a:solidFill>
              <a:latin typeface="楷体" panose="02010609060101010101" pitchFamily="49" charset="-122"/>
              <a:ea typeface="楷体" panose="02010609060101010101" pitchFamily="49" charset="-122"/>
            </a:endParaRPr>
          </a:p>
        </p:txBody>
      </p:sp>
      <p:sp>
        <p:nvSpPr>
          <p:cNvPr id="23" name="矩形 22"/>
          <p:cNvSpPr/>
          <p:nvPr/>
        </p:nvSpPr>
        <p:spPr>
          <a:xfrm>
            <a:off x="4226201" y="2481303"/>
            <a:ext cx="765913" cy="369332"/>
          </a:xfrm>
          <a:prstGeom prst="rect">
            <a:avLst/>
          </a:prstGeom>
        </p:spPr>
        <p:txBody>
          <a:bodyPr wrap="square">
            <a:spAutoFit/>
          </a:bodyPr>
          <a:lstStyle/>
          <a:p>
            <a:r>
              <a:rPr lang="en-US" altLang="zh-CN" b="1" dirty="0">
                <a:solidFill>
                  <a:srgbClr val="00B0F0"/>
                </a:solidFill>
                <a:latin typeface="楷体" panose="02010609060101010101" pitchFamily="49" charset="-122"/>
                <a:ea typeface="楷体" panose="02010609060101010101" pitchFamily="49" charset="-122"/>
              </a:rPr>
              <a:t>UDP</a:t>
            </a:r>
            <a:endParaRPr lang="en-US" altLang="zh-CN" dirty="0">
              <a:solidFill>
                <a:srgbClr val="1F4E79"/>
              </a:solidFill>
              <a:latin typeface="楷体" panose="02010609060101010101" pitchFamily="49" charset="-122"/>
              <a:ea typeface="楷体" panose="02010609060101010101" pitchFamily="49" charset="-122"/>
            </a:endParaRPr>
          </a:p>
        </p:txBody>
      </p:sp>
      <p:sp>
        <p:nvSpPr>
          <p:cNvPr id="24" name="矩形 23"/>
          <p:cNvSpPr/>
          <p:nvPr/>
        </p:nvSpPr>
        <p:spPr>
          <a:xfrm>
            <a:off x="4226200" y="2827843"/>
            <a:ext cx="765913" cy="369332"/>
          </a:xfrm>
          <a:prstGeom prst="rect">
            <a:avLst/>
          </a:prstGeom>
        </p:spPr>
        <p:txBody>
          <a:bodyPr wrap="square">
            <a:spAutoFit/>
          </a:bodyPr>
          <a:lstStyle/>
          <a:p>
            <a:r>
              <a:rPr lang="en-US" altLang="zh-CN" b="1" dirty="0">
                <a:solidFill>
                  <a:srgbClr val="00B0F0"/>
                </a:solidFill>
                <a:latin typeface="楷体" panose="02010609060101010101" pitchFamily="49" charset="-122"/>
                <a:ea typeface="楷体" panose="02010609060101010101" pitchFamily="49" charset="-122"/>
              </a:rPr>
              <a:t>IP</a:t>
            </a:r>
            <a:endParaRPr lang="en-US" altLang="zh-CN" dirty="0">
              <a:solidFill>
                <a:srgbClr val="1F4E79"/>
              </a:solidFill>
              <a:latin typeface="楷体" panose="02010609060101010101" pitchFamily="49" charset="-122"/>
              <a:ea typeface="楷体" panose="02010609060101010101" pitchFamily="49" charset="-122"/>
            </a:endParaRPr>
          </a:p>
        </p:txBody>
      </p:sp>
      <p:sp>
        <p:nvSpPr>
          <p:cNvPr id="25" name="矩形 24"/>
          <p:cNvSpPr/>
          <p:nvPr/>
        </p:nvSpPr>
        <p:spPr>
          <a:xfrm>
            <a:off x="4226199" y="3174383"/>
            <a:ext cx="1209401" cy="369332"/>
          </a:xfrm>
          <a:prstGeom prst="rect">
            <a:avLst/>
          </a:prstGeom>
        </p:spPr>
        <p:txBody>
          <a:bodyPr wrap="square">
            <a:spAutoFit/>
          </a:bodyPr>
          <a:lstStyle/>
          <a:p>
            <a:r>
              <a:rPr lang="en-US" altLang="zh-CN" b="1" dirty="0">
                <a:solidFill>
                  <a:srgbClr val="00B0F0"/>
                </a:solidFill>
                <a:latin typeface="楷体" panose="02010609060101010101" pitchFamily="49" charset="-122"/>
                <a:ea typeface="楷体" panose="02010609060101010101" pitchFamily="49" charset="-122"/>
              </a:rPr>
              <a:t>CSMA/CD</a:t>
            </a:r>
            <a:endParaRPr lang="en-US" altLang="zh-CN" dirty="0">
              <a:solidFill>
                <a:srgbClr val="1F4E79"/>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2" grpId="0"/>
      <p:bldP spid="23" grpId="0"/>
      <p:bldP spid="24" grpId="0"/>
      <p:bldP spid="2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8576" y="468445"/>
            <a:ext cx="9144000" cy="1015663"/>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某网络拓扑如题</a:t>
            </a: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图所示</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以太网交换机</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通过路由器</a:t>
            </a:r>
            <a:r>
              <a:rPr lang="en-US" altLang="zh-CN" sz="1200" kern="100" dirty="0">
                <a:solidFill>
                  <a:schemeClr val="accent1">
                    <a:lumMod val="50000"/>
                  </a:schemeClr>
                </a:solidFill>
                <a:latin typeface="微软雅黑" charset="0"/>
                <a:ea typeface="微软雅黑" charset="0"/>
                <a:cs typeface="微软雅黑" charset="0"/>
                <a:sym typeface="+mn-ea"/>
              </a:rPr>
              <a:t>R</a:t>
            </a:r>
            <a:r>
              <a:rPr lang="zh-CN" altLang="en-US" sz="1200" kern="100" dirty="0">
                <a:solidFill>
                  <a:schemeClr val="accent1">
                    <a:lumMod val="50000"/>
                  </a:schemeClr>
                </a:solidFill>
                <a:latin typeface="微软雅黑" charset="0"/>
                <a:ea typeface="微软雅黑" charset="0"/>
                <a:cs typeface="微软雅黑" charset="0"/>
                <a:sym typeface="+mn-ea"/>
              </a:rPr>
              <a:t>与</a:t>
            </a:r>
            <a:r>
              <a:rPr lang="en-US" altLang="zh-CN" sz="1200" kern="100" dirty="0">
                <a:solidFill>
                  <a:schemeClr val="accent1">
                    <a:lumMod val="50000"/>
                  </a:schemeClr>
                </a:solidFill>
                <a:latin typeface="微软雅黑" charset="0"/>
                <a:ea typeface="微软雅黑" charset="0"/>
                <a:cs typeface="微软雅黑" charset="0"/>
                <a:sym typeface="+mn-ea"/>
              </a:rPr>
              <a:t>Internet</a:t>
            </a:r>
            <a:r>
              <a:rPr lang="zh-CN" altLang="en-US" sz="1200" kern="100" dirty="0">
                <a:solidFill>
                  <a:schemeClr val="accent1">
                    <a:lumMod val="50000"/>
                  </a:schemeClr>
                </a:solidFill>
                <a:latin typeface="微软雅黑" charset="0"/>
                <a:ea typeface="微软雅黑" charset="0"/>
                <a:cs typeface="微软雅黑" charset="0"/>
                <a:sym typeface="+mn-ea"/>
              </a:rPr>
              <a:t>互联。路由器部分接口、本地域名服务器、</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H2</a:t>
            </a:r>
            <a:r>
              <a:rPr lang="zh-CN" altLang="en-US" sz="1200" kern="100" dirty="0">
                <a:solidFill>
                  <a:schemeClr val="accent1">
                    <a:lumMod val="50000"/>
                  </a:schemeClr>
                </a:solidFill>
                <a:latin typeface="微软雅黑" charset="0"/>
                <a:ea typeface="微软雅黑" charset="0"/>
                <a:cs typeface="微软雅黑" charset="0"/>
                <a:sym typeface="+mn-ea"/>
              </a:rPr>
              <a:t>的</a:t>
            </a:r>
            <a:r>
              <a:rPr lang="en-US" altLang="zh-CN" sz="1200" kern="100" dirty="0">
                <a:solidFill>
                  <a:schemeClr val="accent1">
                    <a:lumMod val="50000"/>
                  </a:schemeClr>
                </a:solidFill>
                <a:latin typeface="微软雅黑" charset="0"/>
                <a:ea typeface="微软雅黑" charset="0"/>
                <a:cs typeface="微软雅黑" charset="0"/>
                <a:sym typeface="+mn-ea"/>
              </a:rPr>
              <a:t>IP</a:t>
            </a:r>
            <a:r>
              <a:rPr lang="zh-CN" altLang="en-US" sz="1200" kern="100" dirty="0">
                <a:solidFill>
                  <a:schemeClr val="accent1">
                    <a:lumMod val="50000"/>
                  </a:schemeClr>
                </a:solidFill>
                <a:latin typeface="微软雅黑" charset="0"/>
                <a:ea typeface="微软雅黑" charset="0"/>
                <a:cs typeface="微软雅黑" charset="0"/>
                <a:sym typeface="+mn-ea"/>
              </a:rPr>
              <a:t>地址和</a:t>
            </a:r>
            <a:r>
              <a:rPr lang="en-US" altLang="zh-CN" sz="1200" kern="100" dirty="0">
                <a:solidFill>
                  <a:schemeClr val="accent1">
                    <a:lumMod val="50000"/>
                  </a:schemeClr>
                </a:solidFill>
                <a:latin typeface="微软雅黑" charset="0"/>
                <a:ea typeface="微软雅黑" charset="0"/>
                <a:cs typeface="微软雅黑" charset="0"/>
                <a:sym typeface="+mn-ea"/>
              </a:rPr>
              <a:t>MAC</a:t>
            </a:r>
            <a:r>
              <a:rPr lang="zh-CN" altLang="en-US" sz="1200" kern="100" dirty="0">
                <a:solidFill>
                  <a:schemeClr val="accent1">
                    <a:lumMod val="50000"/>
                  </a:schemeClr>
                </a:solidFill>
                <a:latin typeface="微软雅黑" charset="0"/>
                <a:ea typeface="微软雅黑" charset="0"/>
                <a:cs typeface="微软雅黑" charset="0"/>
                <a:sym typeface="+mn-ea"/>
              </a:rPr>
              <a:t>地址如图中所示。在</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时刻</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的</a:t>
            </a:r>
            <a:r>
              <a:rPr lang="en-US" altLang="zh-CN" sz="1200" kern="100" dirty="0">
                <a:solidFill>
                  <a:schemeClr val="accent1">
                    <a:lumMod val="50000"/>
                  </a:schemeClr>
                </a:solidFill>
                <a:latin typeface="微软雅黑" charset="0"/>
                <a:ea typeface="微软雅黑" charset="0"/>
                <a:cs typeface="微软雅黑" charset="0"/>
                <a:sym typeface="+mn-ea"/>
              </a:rPr>
              <a:t>ARP</a:t>
            </a:r>
            <a:r>
              <a:rPr lang="zh-CN" altLang="en-US" sz="1200" kern="100" dirty="0">
                <a:solidFill>
                  <a:schemeClr val="accent1">
                    <a:lumMod val="50000"/>
                  </a:schemeClr>
                </a:solidFill>
                <a:latin typeface="微软雅黑" charset="0"/>
                <a:ea typeface="微软雅黑" charset="0"/>
                <a:cs typeface="微软雅黑" charset="0"/>
                <a:sym typeface="+mn-ea"/>
              </a:rPr>
              <a:t>表和</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的交换表均为空</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在此刻利用浏览器通过域名</a:t>
            </a:r>
            <a:r>
              <a:rPr lang="en-US" altLang="zh-CN" sz="1200" kern="100" dirty="0">
                <a:solidFill>
                  <a:schemeClr val="accent1">
                    <a:lumMod val="50000"/>
                  </a:schemeClr>
                </a:solidFill>
                <a:latin typeface="微软雅黑" charset="0"/>
                <a:ea typeface="微软雅黑" charset="0"/>
                <a:cs typeface="微软雅黑" charset="0"/>
                <a:sym typeface="+mn-ea"/>
              </a:rPr>
              <a:t>www.abc.com</a:t>
            </a:r>
            <a:r>
              <a:rPr lang="zh-CN" altLang="en-US" sz="1200" kern="100" dirty="0">
                <a:solidFill>
                  <a:schemeClr val="accent1">
                    <a:lumMod val="50000"/>
                  </a:schemeClr>
                </a:solidFill>
                <a:latin typeface="微软雅黑" charset="0"/>
                <a:ea typeface="微软雅黑" charset="0"/>
                <a:cs typeface="微软雅黑" charset="0"/>
                <a:sym typeface="+mn-ea"/>
              </a:rPr>
              <a:t>请求访问</a:t>
            </a:r>
            <a:r>
              <a:rPr lang="en-US" altLang="zh-CN" sz="1200" kern="100" dirty="0">
                <a:solidFill>
                  <a:schemeClr val="accent1">
                    <a:lumMod val="50000"/>
                  </a:schemeClr>
                </a:solidFill>
                <a:latin typeface="微软雅黑" charset="0"/>
                <a:ea typeface="微软雅黑" charset="0"/>
                <a:cs typeface="微软雅黑" charset="0"/>
                <a:sym typeface="+mn-ea"/>
              </a:rPr>
              <a:t>Web</a:t>
            </a:r>
            <a:r>
              <a:rPr lang="zh-CN" altLang="en-US" sz="1200" kern="100" dirty="0">
                <a:solidFill>
                  <a:schemeClr val="accent1">
                    <a:lumMod val="50000"/>
                  </a:schemeClr>
                </a:solidFill>
                <a:latin typeface="微软雅黑" charset="0"/>
                <a:ea typeface="微软雅黑" charset="0"/>
                <a:cs typeface="微软雅黑" charset="0"/>
                <a:sym typeface="+mn-ea"/>
              </a:rPr>
              <a:t>服务器</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在</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a:t>
            </a:r>
            <a:r>
              <a:rPr lang="en-US" altLang="zh-CN" sz="1200" kern="100" dirty="0">
                <a:solidFill>
                  <a:schemeClr val="accent1">
                    <a:lumMod val="50000"/>
                  </a:schemeClr>
                </a:solidFill>
                <a:latin typeface="微软雅黑" charset="0"/>
                <a:ea typeface="微软雅黑" charset="0"/>
                <a:cs typeface="微软雅黑" charset="0"/>
                <a:sym typeface="+mn-ea"/>
              </a:rPr>
              <a:t>(t1&gt;t0)S</a:t>
            </a:r>
            <a:r>
              <a:rPr lang="zh-CN" altLang="en-US" sz="1200" kern="100" dirty="0">
                <a:solidFill>
                  <a:schemeClr val="accent1">
                    <a:lumMod val="50000"/>
                  </a:schemeClr>
                </a:solidFill>
                <a:latin typeface="微软雅黑" charset="0"/>
                <a:ea typeface="微软雅黑" charset="0"/>
                <a:cs typeface="微软雅黑" charset="0"/>
                <a:sym typeface="+mn-ea"/>
              </a:rPr>
              <a:t>第一次收到了封装</a:t>
            </a:r>
            <a:r>
              <a:rPr lang="en-US" altLang="zh-CN" sz="1200" kern="100" dirty="0">
                <a:solidFill>
                  <a:schemeClr val="accent1">
                    <a:lumMod val="50000"/>
                  </a:schemeClr>
                </a:solidFill>
                <a:latin typeface="微软雅黑" charset="0"/>
                <a:ea typeface="微软雅黑" charset="0"/>
                <a:cs typeface="微软雅黑" charset="0"/>
                <a:sym typeface="+mn-ea"/>
              </a:rPr>
              <a:t>HTTP</a:t>
            </a:r>
            <a:r>
              <a:rPr lang="zh-CN" altLang="en-US" sz="1200" kern="100" dirty="0">
                <a:solidFill>
                  <a:schemeClr val="accent1">
                    <a:lumMod val="50000"/>
                  </a:schemeClr>
                </a:solidFill>
                <a:latin typeface="微软雅黑" charset="0"/>
                <a:ea typeface="微软雅黑" charset="0"/>
                <a:cs typeface="微软雅黑" charset="0"/>
                <a:sym typeface="+mn-ea"/>
              </a:rPr>
              <a:t>请求报文的以太网帧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假设从</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到</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期间网络未发生任何与此次</a:t>
            </a:r>
            <a:r>
              <a:rPr lang="en-US" altLang="zh-CN" sz="1200" kern="100" dirty="0">
                <a:solidFill>
                  <a:schemeClr val="accent1">
                    <a:lumMod val="50000"/>
                  </a:schemeClr>
                </a:solidFill>
                <a:latin typeface="微软雅黑" charset="0"/>
                <a:ea typeface="微软雅黑" charset="0"/>
                <a:cs typeface="微软雅黑" charset="0"/>
                <a:sym typeface="+mn-ea"/>
              </a:rPr>
              <a:t>Web</a:t>
            </a:r>
            <a:r>
              <a:rPr lang="zh-CN" altLang="en-US" sz="1200" kern="100" dirty="0">
                <a:solidFill>
                  <a:schemeClr val="accent1">
                    <a:lumMod val="50000"/>
                  </a:schemeClr>
                </a:solidFill>
                <a:latin typeface="微软雅黑" charset="0"/>
                <a:ea typeface="微软雅黑" charset="0"/>
                <a:cs typeface="微软雅黑" charset="0"/>
                <a:sym typeface="+mn-ea"/>
              </a:rPr>
              <a:t>访问无关的网络通信。</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(2)</a:t>
            </a:r>
            <a:r>
              <a:rPr lang="zh-CN" altLang="en-US" sz="1200" kern="100" dirty="0">
                <a:solidFill>
                  <a:schemeClr val="accent1">
                    <a:lumMod val="50000"/>
                  </a:schemeClr>
                </a:solidFill>
                <a:latin typeface="微软雅黑" charset="0"/>
                <a:ea typeface="微软雅黑" charset="0"/>
                <a:cs typeface="微软雅黑" charset="0"/>
                <a:sym typeface="+mn-ea"/>
              </a:rPr>
              <a:t>若</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的交换表结构为</a:t>
            </a:r>
            <a:r>
              <a:rPr lang="en-US" altLang="zh-CN" sz="1200" kern="100" dirty="0">
                <a:solidFill>
                  <a:schemeClr val="accent1">
                    <a:lumMod val="50000"/>
                  </a:schemeClr>
                </a:solidFill>
                <a:latin typeface="微软雅黑" charset="0"/>
                <a:ea typeface="微软雅黑" charset="0"/>
                <a:cs typeface="微软雅黑" charset="0"/>
                <a:sym typeface="+mn-ea"/>
              </a:rPr>
              <a:t>:&lt;MAC </a:t>
            </a:r>
            <a:r>
              <a:rPr lang="zh-CN" altLang="en-US" sz="1200" kern="100" dirty="0">
                <a:solidFill>
                  <a:schemeClr val="accent1">
                    <a:lumMod val="50000"/>
                  </a:schemeClr>
                </a:solidFill>
                <a:latin typeface="微软雅黑" charset="0"/>
                <a:ea typeface="微软雅黑" charset="0"/>
                <a:cs typeface="微软雅黑" charset="0"/>
                <a:sym typeface="+mn-ea"/>
              </a:rPr>
              <a:t>地址</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端口</a:t>
            </a:r>
            <a:r>
              <a:rPr lang="en-US" altLang="zh-CN" sz="1200" kern="100" dirty="0">
                <a:solidFill>
                  <a:schemeClr val="accent1">
                    <a:lumMod val="50000"/>
                  </a:schemeClr>
                </a:solidFill>
                <a:latin typeface="微软雅黑" charset="0"/>
                <a:ea typeface="微软雅黑" charset="0"/>
                <a:cs typeface="微软雅黑" charset="0"/>
                <a:sym typeface="+mn-ea"/>
              </a:rPr>
              <a:t>&gt;</a:t>
            </a:r>
            <a:r>
              <a:rPr lang="zh-CN" altLang="en-US" sz="1200" kern="100" dirty="0">
                <a:solidFill>
                  <a:schemeClr val="accent1">
                    <a:lumMod val="50000"/>
                  </a:schemeClr>
                </a:solidFill>
                <a:latin typeface="微软雅黑" charset="0"/>
                <a:ea typeface="微软雅黑" charset="0"/>
                <a:cs typeface="微软雅黑" charset="0"/>
                <a:sym typeface="+mn-ea"/>
              </a:rPr>
              <a:t>则</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交换表的内容是什么</a:t>
            </a:r>
            <a:r>
              <a:rPr lang="en-US" altLang="zh-CN" sz="12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8625" y="1704594"/>
            <a:ext cx="4097978" cy="3052321"/>
          </a:xfrm>
          <a:prstGeom prst="rect">
            <a:avLst/>
          </a:prstGeom>
        </p:spPr>
      </p:pic>
      <p:graphicFrame>
        <p:nvGraphicFramePr>
          <p:cNvPr id="2" name="表格 1"/>
          <p:cNvGraphicFramePr>
            <a:graphicFrameLocks noGrp="1"/>
          </p:cNvGraphicFramePr>
          <p:nvPr>
            <p:custDataLst>
              <p:tags r:id="rId2"/>
            </p:custDataLst>
          </p:nvPr>
        </p:nvGraphicFramePr>
        <p:xfrm>
          <a:off x="827881" y="1704594"/>
          <a:ext cx="2912269" cy="148336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0000"/>
                    </a:ext>
                  </a:extLst>
                </a:gridCol>
                <a:gridCol w="880269">
                  <a:extLst>
                    <a:ext uri="{9D8B030D-6E8A-4147-A177-3AD203B41FA5}">
                      <a16:colId xmlns:a16="http://schemas.microsoft.com/office/drawing/2014/main" val="20001"/>
                    </a:ext>
                  </a:extLst>
                </a:gridCol>
              </a:tblGrid>
              <a:tr h="370840">
                <a:tc>
                  <a:txBody>
                    <a:bodyPr/>
                    <a:lstStyle/>
                    <a:p>
                      <a:r>
                        <a:rPr lang="en-US" altLang="zh-CN" dirty="0"/>
                        <a:t>Mac</a:t>
                      </a:r>
                      <a:r>
                        <a:rPr lang="zh-CN" altLang="en-US" dirty="0"/>
                        <a:t>地址</a:t>
                      </a:r>
                    </a:p>
                  </a:txBody>
                  <a:tcPr/>
                </a:tc>
                <a:tc>
                  <a:txBody>
                    <a:bodyPr/>
                    <a:lstStyle/>
                    <a:p>
                      <a:r>
                        <a:rPr lang="zh-CN" altLang="en-US" dirty="0"/>
                        <a:t>端口</a:t>
                      </a:r>
                    </a:p>
                  </a:txBody>
                  <a:tcPr/>
                </a:tc>
                <a:extLst>
                  <a:ext uri="{0D108BD9-81ED-4DB2-BD59-A6C34878D82A}">
                    <a16:rowId xmlns:a16="http://schemas.microsoft.com/office/drawing/2014/main" val="10000"/>
                  </a:ext>
                </a:extLst>
              </a:tr>
              <a:tr h="370840">
                <a:tc>
                  <a:txBody>
                    <a:bodyPr/>
                    <a:lstStyle/>
                    <a:p>
                      <a:r>
                        <a:rPr lang="en-US" altLang="zh-CN" sz="1400" kern="1200" dirty="0">
                          <a:effectLst/>
                        </a:rPr>
                        <a:t>00-11-22-33-44-cc</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val="10001"/>
                  </a:ext>
                </a:extLst>
              </a:tr>
              <a:tr h="370840">
                <a:tc>
                  <a:txBody>
                    <a:bodyPr/>
                    <a:lstStyle/>
                    <a:p>
                      <a:r>
                        <a:rPr lang="en-US" altLang="zh-CN" sz="1400" kern="1200" dirty="0">
                          <a:effectLst/>
                        </a:rPr>
                        <a:t>00-11-22-33-44-bb</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2"/>
                  </a:ext>
                </a:extLst>
              </a:tr>
              <a:tr h="370840">
                <a:tc>
                  <a:txBody>
                    <a:bodyPr/>
                    <a:lstStyle/>
                    <a:p>
                      <a:r>
                        <a:rPr lang="en-US" altLang="zh-CN" sz="1400" kern="1200" dirty="0">
                          <a:effectLst/>
                        </a:rPr>
                        <a:t>00-11-22-33-44-aa</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8576" y="468445"/>
            <a:ext cx="9144000" cy="104644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某网络拓扑如题</a:t>
            </a: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图所示</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以太网交换机</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通过路由器</a:t>
            </a:r>
            <a:r>
              <a:rPr lang="en-US" altLang="zh-CN" sz="1200" kern="100" dirty="0">
                <a:solidFill>
                  <a:schemeClr val="accent1">
                    <a:lumMod val="50000"/>
                  </a:schemeClr>
                </a:solidFill>
                <a:latin typeface="微软雅黑" charset="0"/>
                <a:ea typeface="微软雅黑" charset="0"/>
                <a:cs typeface="微软雅黑" charset="0"/>
                <a:sym typeface="+mn-ea"/>
              </a:rPr>
              <a:t>R</a:t>
            </a:r>
            <a:r>
              <a:rPr lang="zh-CN" altLang="en-US" sz="1200" kern="100" dirty="0">
                <a:solidFill>
                  <a:schemeClr val="accent1">
                    <a:lumMod val="50000"/>
                  </a:schemeClr>
                </a:solidFill>
                <a:latin typeface="微软雅黑" charset="0"/>
                <a:ea typeface="微软雅黑" charset="0"/>
                <a:cs typeface="微软雅黑" charset="0"/>
                <a:sym typeface="+mn-ea"/>
              </a:rPr>
              <a:t>与</a:t>
            </a:r>
            <a:r>
              <a:rPr lang="en-US" altLang="zh-CN" sz="1200" kern="100" dirty="0">
                <a:solidFill>
                  <a:schemeClr val="accent1">
                    <a:lumMod val="50000"/>
                  </a:schemeClr>
                </a:solidFill>
                <a:latin typeface="微软雅黑" charset="0"/>
                <a:ea typeface="微软雅黑" charset="0"/>
                <a:cs typeface="微软雅黑" charset="0"/>
                <a:sym typeface="+mn-ea"/>
              </a:rPr>
              <a:t>Internet</a:t>
            </a:r>
            <a:r>
              <a:rPr lang="zh-CN" altLang="en-US" sz="1200" kern="100" dirty="0">
                <a:solidFill>
                  <a:schemeClr val="accent1">
                    <a:lumMod val="50000"/>
                  </a:schemeClr>
                </a:solidFill>
                <a:latin typeface="微软雅黑" charset="0"/>
                <a:ea typeface="微软雅黑" charset="0"/>
                <a:cs typeface="微软雅黑" charset="0"/>
                <a:sym typeface="+mn-ea"/>
              </a:rPr>
              <a:t>互联。路由器部分接口、本地域名服务器、</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H2</a:t>
            </a:r>
            <a:r>
              <a:rPr lang="zh-CN" altLang="en-US" sz="1200" kern="100" dirty="0">
                <a:solidFill>
                  <a:schemeClr val="accent1">
                    <a:lumMod val="50000"/>
                  </a:schemeClr>
                </a:solidFill>
                <a:latin typeface="微软雅黑" charset="0"/>
                <a:ea typeface="微软雅黑" charset="0"/>
                <a:cs typeface="微软雅黑" charset="0"/>
                <a:sym typeface="+mn-ea"/>
              </a:rPr>
              <a:t>的</a:t>
            </a:r>
            <a:r>
              <a:rPr lang="en-US" altLang="zh-CN" sz="1200" kern="100" dirty="0">
                <a:solidFill>
                  <a:schemeClr val="accent1">
                    <a:lumMod val="50000"/>
                  </a:schemeClr>
                </a:solidFill>
                <a:latin typeface="微软雅黑" charset="0"/>
                <a:ea typeface="微软雅黑" charset="0"/>
                <a:cs typeface="微软雅黑" charset="0"/>
                <a:sym typeface="+mn-ea"/>
              </a:rPr>
              <a:t>IP</a:t>
            </a:r>
            <a:r>
              <a:rPr lang="zh-CN" altLang="en-US" sz="1200" kern="100" dirty="0">
                <a:solidFill>
                  <a:schemeClr val="accent1">
                    <a:lumMod val="50000"/>
                  </a:schemeClr>
                </a:solidFill>
                <a:latin typeface="微软雅黑" charset="0"/>
                <a:ea typeface="微软雅黑" charset="0"/>
                <a:cs typeface="微软雅黑" charset="0"/>
                <a:sym typeface="+mn-ea"/>
              </a:rPr>
              <a:t>地址和</a:t>
            </a:r>
            <a:r>
              <a:rPr lang="en-US" altLang="zh-CN" sz="1200" kern="100" dirty="0">
                <a:solidFill>
                  <a:schemeClr val="accent1">
                    <a:lumMod val="50000"/>
                  </a:schemeClr>
                </a:solidFill>
                <a:latin typeface="微软雅黑" charset="0"/>
                <a:ea typeface="微软雅黑" charset="0"/>
                <a:cs typeface="微软雅黑" charset="0"/>
                <a:sym typeface="+mn-ea"/>
              </a:rPr>
              <a:t>MAC</a:t>
            </a:r>
            <a:r>
              <a:rPr lang="zh-CN" altLang="en-US" sz="1200" kern="100" dirty="0">
                <a:solidFill>
                  <a:schemeClr val="accent1">
                    <a:lumMod val="50000"/>
                  </a:schemeClr>
                </a:solidFill>
                <a:latin typeface="微软雅黑" charset="0"/>
                <a:ea typeface="微软雅黑" charset="0"/>
                <a:cs typeface="微软雅黑" charset="0"/>
                <a:sym typeface="+mn-ea"/>
              </a:rPr>
              <a:t>地址如图中所示。在</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时刻</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的</a:t>
            </a:r>
            <a:r>
              <a:rPr lang="en-US" altLang="zh-CN" sz="1200" kern="100" dirty="0">
                <a:solidFill>
                  <a:schemeClr val="accent1">
                    <a:lumMod val="50000"/>
                  </a:schemeClr>
                </a:solidFill>
                <a:latin typeface="微软雅黑" charset="0"/>
                <a:ea typeface="微软雅黑" charset="0"/>
                <a:cs typeface="微软雅黑" charset="0"/>
                <a:sym typeface="+mn-ea"/>
              </a:rPr>
              <a:t>ARP</a:t>
            </a:r>
            <a:r>
              <a:rPr lang="zh-CN" altLang="en-US" sz="1200" kern="100" dirty="0">
                <a:solidFill>
                  <a:schemeClr val="accent1">
                    <a:lumMod val="50000"/>
                  </a:schemeClr>
                </a:solidFill>
                <a:latin typeface="微软雅黑" charset="0"/>
                <a:ea typeface="微软雅黑" charset="0"/>
                <a:cs typeface="微软雅黑" charset="0"/>
                <a:sym typeface="+mn-ea"/>
              </a:rPr>
              <a:t>表和</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的交换表均为空</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在此刻利用浏览器通过域名</a:t>
            </a:r>
            <a:r>
              <a:rPr lang="en-US" altLang="zh-CN" sz="1200" kern="100" dirty="0">
                <a:solidFill>
                  <a:schemeClr val="accent1">
                    <a:lumMod val="50000"/>
                  </a:schemeClr>
                </a:solidFill>
                <a:latin typeface="微软雅黑" charset="0"/>
                <a:ea typeface="微软雅黑" charset="0"/>
                <a:cs typeface="微软雅黑" charset="0"/>
                <a:sym typeface="+mn-ea"/>
              </a:rPr>
              <a:t>www.abc.com</a:t>
            </a:r>
            <a:r>
              <a:rPr lang="zh-CN" altLang="en-US" sz="1200" kern="100" dirty="0">
                <a:solidFill>
                  <a:schemeClr val="accent1">
                    <a:lumMod val="50000"/>
                  </a:schemeClr>
                </a:solidFill>
                <a:latin typeface="微软雅黑" charset="0"/>
                <a:ea typeface="微软雅黑" charset="0"/>
                <a:cs typeface="微软雅黑" charset="0"/>
                <a:sym typeface="+mn-ea"/>
              </a:rPr>
              <a:t>请求访问</a:t>
            </a:r>
            <a:r>
              <a:rPr lang="en-US" altLang="zh-CN" sz="1200" kern="100" dirty="0">
                <a:solidFill>
                  <a:schemeClr val="accent1">
                    <a:lumMod val="50000"/>
                  </a:schemeClr>
                </a:solidFill>
                <a:latin typeface="微软雅黑" charset="0"/>
                <a:ea typeface="微软雅黑" charset="0"/>
                <a:cs typeface="微软雅黑" charset="0"/>
                <a:sym typeface="+mn-ea"/>
              </a:rPr>
              <a:t>Web</a:t>
            </a:r>
            <a:r>
              <a:rPr lang="zh-CN" altLang="en-US" sz="1200" kern="100" dirty="0">
                <a:solidFill>
                  <a:schemeClr val="accent1">
                    <a:lumMod val="50000"/>
                  </a:schemeClr>
                </a:solidFill>
                <a:latin typeface="微软雅黑" charset="0"/>
                <a:ea typeface="微软雅黑" charset="0"/>
                <a:cs typeface="微软雅黑" charset="0"/>
                <a:sym typeface="+mn-ea"/>
              </a:rPr>
              <a:t>服务器</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在</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a:t>
            </a:r>
            <a:r>
              <a:rPr lang="en-US" altLang="zh-CN" sz="1200" kern="100" dirty="0">
                <a:solidFill>
                  <a:schemeClr val="accent1">
                    <a:lumMod val="50000"/>
                  </a:schemeClr>
                </a:solidFill>
                <a:latin typeface="微软雅黑" charset="0"/>
                <a:ea typeface="微软雅黑" charset="0"/>
                <a:cs typeface="微软雅黑" charset="0"/>
                <a:sym typeface="+mn-ea"/>
              </a:rPr>
              <a:t>(t1&gt;t0)S</a:t>
            </a:r>
            <a:r>
              <a:rPr lang="zh-CN" altLang="en-US" sz="1200" kern="100" dirty="0">
                <a:solidFill>
                  <a:schemeClr val="accent1">
                    <a:lumMod val="50000"/>
                  </a:schemeClr>
                </a:solidFill>
                <a:latin typeface="微软雅黑" charset="0"/>
                <a:ea typeface="微软雅黑" charset="0"/>
                <a:cs typeface="微软雅黑" charset="0"/>
                <a:sym typeface="+mn-ea"/>
              </a:rPr>
              <a:t>第一次收到了封装</a:t>
            </a:r>
            <a:r>
              <a:rPr lang="en-US" altLang="zh-CN" sz="1200" kern="100" dirty="0">
                <a:solidFill>
                  <a:schemeClr val="accent1">
                    <a:lumMod val="50000"/>
                  </a:schemeClr>
                </a:solidFill>
                <a:latin typeface="微软雅黑" charset="0"/>
                <a:ea typeface="微软雅黑" charset="0"/>
                <a:cs typeface="微软雅黑" charset="0"/>
                <a:sym typeface="+mn-ea"/>
              </a:rPr>
              <a:t>HTTP</a:t>
            </a:r>
            <a:r>
              <a:rPr lang="zh-CN" altLang="en-US" sz="1200" kern="100" dirty="0">
                <a:solidFill>
                  <a:schemeClr val="accent1">
                    <a:lumMod val="50000"/>
                  </a:schemeClr>
                </a:solidFill>
                <a:latin typeface="微软雅黑" charset="0"/>
                <a:ea typeface="微软雅黑" charset="0"/>
                <a:cs typeface="微软雅黑" charset="0"/>
                <a:sym typeface="+mn-ea"/>
              </a:rPr>
              <a:t>请求报文的以太网帧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假设从</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到</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期间网络未发生任何与此次</a:t>
            </a:r>
            <a:r>
              <a:rPr lang="en-US" altLang="zh-CN" sz="1200" kern="100" dirty="0">
                <a:solidFill>
                  <a:schemeClr val="accent1">
                    <a:lumMod val="50000"/>
                  </a:schemeClr>
                </a:solidFill>
                <a:latin typeface="微软雅黑" charset="0"/>
                <a:ea typeface="微软雅黑" charset="0"/>
                <a:cs typeface="微软雅黑" charset="0"/>
                <a:sym typeface="+mn-ea"/>
              </a:rPr>
              <a:t>Web</a:t>
            </a:r>
            <a:r>
              <a:rPr lang="zh-CN" altLang="en-US" sz="1200" kern="100" dirty="0">
                <a:solidFill>
                  <a:schemeClr val="accent1">
                    <a:lumMod val="50000"/>
                  </a:schemeClr>
                </a:solidFill>
                <a:latin typeface="微软雅黑" charset="0"/>
                <a:ea typeface="微软雅黑" charset="0"/>
                <a:cs typeface="微软雅黑" charset="0"/>
                <a:sym typeface="+mn-ea"/>
              </a:rPr>
              <a:t>访问无关的网络通信。</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从</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到</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期间</a:t>
            </a:r>
            <a:r>
              <a:rPr lang="en-US" altLang="zh-CN" sz="1200" kern="100" dirty="0">
                <a:solidFill>
                  <a:schemeClr val="accent1">
                    <a:lumMod val="50000"/>
                  </a:schemeClr>
                </a:solidFill>
                <a:latin typeface="微软雅黑" charset="0"/>
                <a:ea typeface="微软雅黑" charset="0"/>
                <a:cs typeface="微软雅黑" charset="0"/>
                <a:sym typeface="+mn-ea"/>
              </a:rPr>
              <a:t>,H2 </a:t>
            </a:r>
            <a:r>
              <a:rPr lang="zh-CN" altLang="en-US" sz="1200" kern="100" dirty="0">
                <a:solidFill>
                  <a:schemeClr val="accent1">
                    <a:lumMod val="50000"/>
                  </a:schemeClr>
                </a:solidFill>
                <a:latin typeface="微软雅黑" charset="0"/>
                <a:ea typeface="微软雅黑" charset="0"/>
                <a:cs typeface="微软雅黑" charset="0"/>
                <a:sym typeface="+mn-ea"/>
              </a:rPr>
              <a:t>至少会接收几个与此次 </a:t>
            </a:r>
            <a:r>
              <a:rPr lang="en-US" altLang="zh-CN" sz="1200" kern="100" dirty="0">
                <a:solidFill>
                  <a:schemeClr val="accent1">
                    <a:lumMod val="50000"/>
                  </a:schemeClr>
                </a:solidFill>
                <a:latin typeface="微软雅黑" charset="0"/>
                <a:ea typeface="微软雅黑" charset="0"/>
                <a:cs typeface="微软雅黑" charset="0"/>
                <a:sym typeface="+mn-ea"/>
              </a:rPr>
              <a:t>Web </a:t>
            </a:r>
            <a:r>
              <a:rPr lang="zh-CN" altLang="en-US" sz="1200" kern="100" dirty="0">
                <a:solidFill>
                  <a:schemeClr val="accent1">
                    <a:lumMod val="50000"/>
                  </a:schemeClr>
                </a:solidFill>
                <a:latin typeface="微软雅黑" charset="0"/>
                <a:ea typeface="微软雅黑" charset="0"/>
                <a:cs typeface="微软雅黑" charset="0"/>
                <a:sym typeface="+mn-ea"/>
              </a:rPr>
              <a:t>访问相关的帧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接收到的是什么帧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帧的目的 </a:t>
            </a:r>
            <a:r>
              <a:rPr lang="en-US" altLang="zh-CN" sz="1200" kern="100" dirty="0">
                <a:solidFill>
                  <a:schemeClr val="accent1">
                    <a:lumMod val="50000"/>
                  </a:schemeClr>
                </a:solidFill>
                <a:latin typeface="微软雅黑" charset="0"/>
                <a:ea typeface="微软雅黑" charset="0"/>
                <a:cs typeface="微软雅黑" charset="0"/>
                <a:sym typeface="+mn-ea"/>
              </a:rPr>
              <a:t>MAC </a:t>
            </a:r>
            <a:r>
              <a:rPr lang="zh-CN" altLang="en-US" sz="1200" kern="100" dirty="0">
                <a:solidFill>
                  <a:schemeClr val="accent1">
                    <a:lumMod val="50000"/>
                  </a:schemeClr>
                </a:solidFill>
                <a:latin typeface="微软雅黑" charset="0"/>
                <a:ea typeface="微软雅黑" charset="0"/>
                <a:cs typeface="微软雅黑" charset="0"/>
                <a:sym typeface="+mn-ea"/>
              </a:rPr>
              <a:t>地址是什么</a:t>
            </a:r>
            <a:r>
              <a:rPr lang="en-US" altLang="zh-CN" sz="1200" kern="100" dirty="0">
                <a:solidFill>
                  <a:schemeClr val="accent1">
                    <a:lumMod val="50000"/>
                  </a:schemeClr>
                </a:solidFill>
                <a:latin typeface="微软雅黑" charset="0"/>
                <a:ea typeface="微软雅黑" charset="0"/>
                <a:cs typeface="微软雅黑" charset="0"/>
                <a:sym typeface="+mn-ea"/>
              </a:rPr>
              <a:t>?</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7097" y="1848104"/>
            <a:ext cx="3112781" cy="2318511"/>
          </a:xfrm>
          <a:prstGeom prst="rect">
            <a:avLst/>
          </a:prstGeom>
        </p:spPr>
      </p:pic>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8576" y="468445"/>
            <a:ext cx="9144000" cy="104644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某网络拓扑如题</a:t>
            </a: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图所示</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以太网交换机</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通过路由器</a:t>
            </a:r>
            <a:r>
              <a:rPr lang="en-US" altLang="zh-CN" sz="1200" kern="100" dirty="0">
                <a:solidFill>
                  <a:schemeClr val="accent1">
                    <a:lumMod val="50000"/>
                  </a:schemeClr>
                </a:solidFill>
                <a:latin typeface="微软雅黑" charset="0"/>
                <a:ea typeface="微软雅黑" charset="0"/>
                <a:cs typeface="微软雅黑" charset="0"/>
                <a:sym typeface="+mn-ea"/>
              </a:rPr>
              <a:t>R</a:t>
            </a:r>
            <a:r>
              <a:rPr lang="zh-CN" altLang="en-US" sz="1200" kern="100" dirty="0">
                <a:solidFill>
                  <a:schemeClr val="accent1">
                    <a:lumMod val="50000"/>
                  </a:schemeClr>
                </a:solidFill>
                <a:latin typeface="微软雅黑" charset="0"/>
                <a:ea typeface="微软雅黑" charset="0"/>
                <a:cs typeface="微软雅黑" charset="0"/>
                <a:sym typeface="+mn-ea"/>
              </a:rPr>
              <a:t>与</a:t>
            </a:r>
            <a:r>
              <a:rPr lang="en-US" altLang="zh-CN" sz="1200" kern="100" dirty="0">
                <a:solidFill>
                  <a:schemeClr val="accent1">
                    <a:lumMod val="50000"/>
                  </a:schemeClr>
                </a:solidFill>
                <a:latin typeface="微软雅黑" charset="0"/>
                <a:ea typeface="微软雅黑" charset="0"/>
                <a:cs typeface="微软雅黑" charset="0"/>
                <a:sym typeface="+mn-ea"/>
              </a:rPr>
              <a:t>Internet</a:t>
            </a:r>
            <a:r>
              <a:rPr lang="zh-CN" altLang="en-US" sz="1200" kern="100" dirty="0">
                <a:solidFill>
                  <a:schemeClr val="accent1">
                    <a:lumMod val="50000"/>
                  </a:schemeClr>
                </a:solidFill>
                <a:latin typeface="微软雅黑" charset="0"/>
                <a:ea typeface="微软雅黑" charset="0"/>
                <a:cs typeface="微软雅黑" charset="0"/>
                <a:sym typeface="+mn-ea"/>
              </a:rPr>
              <a:t>互联。路由器部分接口、本地域名服务器、</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H2</a:t>
            </a:r>
            <a:r>
              <a:rPr lang="zh-CN" altLang="en-US" sz="1200" kern="100" dirty="0">
                <a:solidFill>
                  <a:schemeClr val="accent1">
                    <a:lumMod val="50000"/>
                  </a:schemeClr>
                </a:solidFill>
                <a:latin typeface="微软雅黑" charset="0"/>
                <a:ea typeface="微软雅黑" charset="0"/>
                <a:cs typeface="微软雅黑" charset="0"/>
                <a:sym typeface="+mn-ea"/>
              </a:rPr>
              <a:t>的</a:t>
            </a:r>
            <a:r>
              <a:rPr lang="en-US" altLang="zh-CN" sz="1200" kern="100" dirty="0">
                <a:solidFill>
                  <a:schemeClr val="accent1">
                    <a:lumMod val="50000"/>
                  </a:schemeClr>
                </a:solidFill>
                <a:latin typeface="微软雅黑" charset="0"/>
                <a:ea typeface="微软雅黑" charset="0"/>
                <a:cs typeface="微软雅黑" charset="0"/>
                <a:sym typeface="+mn-ea"/>
              </a:rPr>
              <a:t>IP</a:t>
            </a:r>
            <a:r>
              <a:rPr lang="zh-CN" altLang="en-US" sz="1200" kern="100" dirty="0">
                <a:solidFill>
                  <a:schemeClr val="accent1">
                    <a:lumMod val="50000"/>
                  </a:schemeClr>
                </a:solidFill>
                <a:latin typeface="微软雅黑" charset="0"/>
                <a:ea typeface="微软雅黑" charset="0"/>
                <a:cs typeface="微软雅黑" charset="0"/>
                <a:sym typeface="+mn-ea"/>
              </a:rPr>
              <a:t>地址和</a:t>
            </a:r>
            <a:r>
              <a:rPr lang="en-US" altLang="zh-CN" sz="1200" kern="100" dirty="0">
                <a:solidFill>
                  <a:schemeClr val="accent1">
                    <a:lumMod val="50000"/>
                  </a:schemeClr>
                </a:solidFill>
                <a:latin typeface="微软雅黑" charset="0"/>
                <a:ea typeface="微软雅黑" charset="0"/>
                <a:cs typeface="微软雅黑" charset="0"/>
                <a:sym typeface="+mn-ea"/>
              </a:rPr>
              <a:t>MAC</a:t>
            </a:r>
            <a:r>
              <a:rPr lang="zh-CN" altLang="en-US" sz="1200" kern="100" dirty="0">
                <a:solidFill>
                  <a:schemeClr val="accent1">
                    <a:lumMod val="50000"/>
                  </a:schemeClr>
                </a:solidFill>
                <a:latin typeface="微软雅黑" charset="0"/>
                <a:ea typeface="微软雅黑" charset="0"/>
                <a:cs typeface="微软雅黑" charset="0"/>
                <a:sym typeface="+mn-ea"/>
              </a:rPr>
              <a:t>地址如图中所示。在</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时刻</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的</a:t>
            </a:r>
            <a:r>
              <a:rPr lang="en-US" altLang="zh-CN" sz="1200" kern="100" dirty="0">
                <a:solidFill>
                  <a:schemeClr val="accent1">
                    <a:lumMod val="50000"/>
                  </a:schemeClr>
                </a:solidFill>
                <a:latin typeface="微软雅黑" charset="0"/>
                <a:ea typeface="微软雅黑" charset="0"/>
                <a:cs typeface="微软雅黑" charset="0"/>
                <a:sym typeface="+mn-ea"/>
              </a:rPr>
              <a:t>ARP</a:t>
            </a:r>
            <a:r>
              <a:rPr lang="zh-CN" altLang="en-US" sz="1200" kern="100" dirty="0">
                <a:solidFill>
                  <a:schemeClr val="accent1">
                    <a:lumMod val="50000"/>
                  </a:schemeClr>
                </a:solidFill>
                <a:latin typeface="微软雅黑" charset="0"/>
                <a:ea typeface="微软雅黑" charset="0"/>
                <a:cs typeface="微软雅黑" charset="0"/>
                <a:sym typeface="+mn-ea"/>
              </a:rPr>
              <a:t>表和</a:t>
            </a:r>
            <a:r>
              <a:rPr lang="en-US" altLang="zh-CN" sz="1200" kern="100" dirty="0">
                <a:solidFill>
                  <a:schemeClr val="accent1">
                    <a:lumMod val="50000"/>
                  </a:schemeClr>
                </a:solidFill>
                <a:latin typeface="微软雅黑" charset="0"/>
                <a:ea typeface="微软雅黑" charset="0"/>
                <a:cs typeface="微软雅黑" charset="0"/>
                <a:sym typeface="+mn-ea"/>
              </a:rPr>
              <a:t>S</a:t>
            </a:r>
            <a:r>
              <a:rPr lang="zh-CN" altLang="en-US" sz="1200" kern="100" dirty="0">
                <a:solidFill>
                  <a:schemeClr val="accent1">
                    <a:lumMod val="50000"/>
                  </a:schemeClr>
                </a:solidFill>
                <a:latin typeface="微软雅黑" charset="0"/>
                <a:ea typeface="微软雅黑" charset="0"/>
                <a:cs typeface="微软雅黑" charset="0"/>
                <a:sym typeface="+mn-ea"/>
              </a:rPr>
              <a:t>的交换表均为空</a:t>
            </a:r>
            <a:r>
              <a:rPr lang="en-US" altLang="zh-CN" sz="1200" kern="100" dirty="0">
                <a:solidFill>
                  <a:schemeClr val="accent1">
                    <a:lumMod val="50000"/>
                  </a:schemeClr>
                </a:solidFill>
                <a:latin typeface="微软雅黑" charset="0"/>
                <a:ea typeface="微软雅黑" charset="0"/>
                <a:cs typeface="微软雅黑" charset="0"/>
                <a:sym typeface="+mn-ea"/>
              </a:rPr>
              <a:t>,H1</a:t>
            </a:r>
            <a:r>
              <a:rPr lang="zh-CN" altLang="en-US" sz="1200" kern="100" dirty="0">
                <a:solidFill>
                  <a:schemeClr val="accent1">
                    <a:lumMod val="50000"/>
                  </a:schemeClr>
                </a:solidFill>
                <a:latin typeface="微软雅黑" charset="0"/>
                <a:ea typeface="微软雅黑" charset="0"/>
                <a:cs typeface="微软雅黑" charset="0"/>
                <a:sym typeface="+mn-ea"/>
              </a:rPr>
              <a:t>在此刻利用浏览器通过域名</a:t>
            </a:r>
            <a:r>
              <a:rPr lang="en-US" altLang="zh-CN" sz="1200" kern="100" dirty="0">
                <a:solidFill>
                  <a:schemeClr val="accent1">
                    <a:lumMod val="50000"/>
                  </a:schemeClr>
                </a:solidFill>
                <a:latin typeface="微软雅黑" charset="0"/>
                <a:ea typeface="微软雅黑" charset="0"/>
                <a:cs typeface="微软雅黑" charset="0"/>
                <a:sym typeface="+mn-ea"/>
              </a:rPr>
              <a:t>www.abc.com</a:t>
            </a:r>
            <a:r>
              <a:rPr lang="zh-CN" altLang="en-US" sz="1200" kern="100" dirty="0">
                <a:solidFill>
                  <a:schemeClr val="accent1">
                    <a:lumMod val="50000"/>
                  </a:schemeClr>
                </a:solidFill>
                <a:latin typeface="微软雅黑" charset="0"/>
                <a:ea typeface="微软雅黑" charset="0"/>
                <a:cs typeface="微软雅黑" charset="0"/>
                <a:sym typeface="+mn-ea"/>
              </a:rPr>
              <a:t>请求访问</a:t>
            </a:r>
            <a:r>
              <a:rPr lang="en-US" altLang="zh-CN" sz="1200" kern="100" dirty="0">
                <a:solidFill>
                  <a:schemeClr val="accent1">
                    <a:lumMod val="50000"/>
                  </a:schemeClr>
                </a:solidFill>
                <a:latin typeface="微软雅黑" charset="0"/>
                <a:ea typeface="微软雅黑" charset="0"/>
                <a:cs typeface="微软雅黑" charset="0"/>
                <a:sym typeface="+mn-ea"/>
              </a:rPr>
              <a:t>Web</a:t>
            </a:r>
            <a:r>
              <a:rPr lang="zh-CN" altLang="en-US" sz="1200" kern="100" dirty="0">
                <a:solidFill>
                  <a:schemeClr val="accent1">
                    <a:lumMod val="50000"/>
                  </a:schemeClr>
                </a:solidFill>
                <a:latin typeface="微软雅黑" charset="0"/>
                <a:ea typeface="微软雅黑" charset="0"/>
                <a:cs typeface="微软雅黑" charset="0"/>
                <a:sym typeface="+mn-ea"/>
              </a:rPr>
              <a:t>服务器</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在</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a:t>
            </a:r>
            <a:r>
              <a:rPr lang="en-US" altLang="zh-CN" sz="1200" kern="100" dirty="0">
                <a:solidFill>
                  <a:schemeClr val="accent1">
                    <a:lumMod val="50000"/>
                  </a:schemeClr>
                </a:solidFill>
                <a:latin typeface="微软雅黑" charset="0"/>
                <a:ea typeface="微软雅黑" charset="0"/>
                <a:cs typeface="微软雅黑" charset="0"/>
                <a:sym typeface="+mn-ea"/>
              </a:rPr>
              <a:t>(t1&gt;t0)S</a:t>
            </a:r>
            <a:r>
              <a:rPr lang="zh-CN" altLang="en-US" sz="1200" kern="100" dirty="0">
                <a:solidFill>
                  <a:schemeClr val="accent1">
                    <a:lumMod val="50000"/>
                  </a:schemeClr>
                </a:solidFill>
                <a:latin typeface="微软雅黑" charset="0"/>
                <a:ea typeface="微软雅黑" charset="0"/>
                <a:cs typeface="微软雅黑" charset="0"/>
                <a:sym typeface="+mn-ea"/>
              </a:rPr>
              <a:t>第一次收到了封装</a:t>
            </a:r>
            <a:r>
              <a:rPr lang="en-US" altLang="zh-CN" sz="1200" kern="100" dirty="0">
                <a:solidFill>
                  <a:schemeClr val="accent1">
                    <a:lumMod val="50000"/>
                  </a:schemeClr>
                </a:solidFill>
                <a:latin typeface="微软雅黑" charset="0"/>
                <a:ea typeface="微软雅黑" charset="0"/>
                <a:cs typeface="微软雅黑" charset="0"/>
                <a:sym typeface="+mn-ea"/>
              </a:rPr>
              <a:t>HTTP</a:t>
            </a:r>
            <a:r>
              <a:rPr lang="zh-CN" altLang="en-US" sz="1200" kern="100" dirty="0">
                <a:solidFill>
                  <a:schemeClr val="accent1">
                    <a:lumMod val="50000"/>
                  </a:schemeClr>
                </a:solidFill>
                <a:latin typeface="微软雅黑" charset="0"/>
                <a:ea typeface="微软雅黑" charset="0"/>
                <a:cs typeface="微软雅黑" charset="0"/>
                <a:sym typeface="+mn-ea"/>
              </a:rPr>
              <a:t>请求报文的以太网帧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假设从</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到</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期间网络未发生任何与此次</a:t>
            </a:r>
            <a:r>
              <a:rPr lang="en-US" altLang="zh-CN" sz="1200" kern="100" dirty="0">
                <a:solidFill>
                  <a:schemeClr val="accent1">
                    <a:lumMod val="50000"/>
                  </a:schemeClr>
                </a:solidFill>
                <a:latin typeface="微软雅黑" charset="0"/>
                <a:ea typeface="微软雅黑" charset="0"/>
                <a:cs typeface="微软雅黑" charset="0"/>
                <a:sym typeface="+mn-ea"/>
              </a:rPr>
              <a:t>Web</a:t>
            </a:r>
            <a:r>
              <a:rPr lang="zh-CN" altLang="en-US" sz="1200" kern="100" dirty="0">
                <a:solidFill>
                  <a:schemeClr val="accent1">
                    <a:lumMod val="50000"/>
                  </a:schemeClr>
                </a:solidFill>
                <a:latin typeface="微软雅黑" charset="0"/>
                <a:ea typeface="微软雅黑" charset="0"/>
                <a:cs typeface="微软雅黑" charset="0"/>
                <a:sym typeface="+mn-ea"/>
              </a:rPr>
              <a:t>访问无关的网络通信。</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从</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到</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期间</a:t>
            </a:r>
            <a:r>
              <a:rPr lang="en-US" altLang="zh-CN" sz="1200" kern="100" dirty="0">
                <a:solidFill>
                  <a:schemeClr val="accent1">
                    <a:lumMod val="50000"/>
                  </a:schemeClr>
                </a:solidFill>
                <a:latin typeface="微软雅黑" charset="0"/>
                <a:ea typeface="微软雅黑" charset="0"/>
                <a:cs typeface="微软雅黑" charset="0"/>
                <a:sym typeface="+mn-ea"/>
              </a:rPr>
              <a:t>,H2 </a:t>
            </a:r>
            <a:r>
              <a:rPr lang="zh-CN" altLang="en-US" sz="1200" kern="100" dirty="0">
                <a:solidFill>
                  <a:schemeClr val="accent1">
                    <a:lumMod val="50000"/>
                  </a:schemeClr>
                </a:solidFill>
                <a:latin typeface="微软雅黑" charset="0"/>
                <a:ea typeface="微软雅黑" charset="0"/>
                <a:cs typeface="微软雅黑" charset="0"/>
                <a:sym typeface="+mn-ea"/>
              </a:rPr>
              <a:t>至少会接收几个与此次 </a:t>
            </a:r>
            <a:r>
              <a:rPr lang="en-US" altLang="zh-CN" sz="1200" kern="100" dirty="0">
                <a:solidFill>
                  <a:schemeClr val="accent1">
                    <a:lumMod val="50000"/>
                  </a:schemeClr>
                </a:solidFill>
                <a:latin typeface="微软雅黑" charset="0"/>
                <a:ea typeface="微软雅黑" charset="0"/>
                <a:cs typeface="微软雅黑" charset="0"/>
                <a:sym typeface="+mn-ea"/>
              </a:rPr>
              <a:t>Web </a:t>
            </a:r>
            <a:r>
              <a:rPr lang="zh-CN" altLang="en-US" sz="1200" kern="100" dirty="0">
                <a:solidFill>
                  <a:schemeClr val="accent1">
                    <a:lumMod val="50000"/>
                  </a:schemeClr>
                </a:solidFill>
                <a:latin typeface="微软雅黑" charset="0"/>
                <a:ea typeface="微软雅黑" charset="0"/>
                <a:cs typeface="微软雅黑" charset="0"/>
                <a:sym typeface="+mn-ea"/>
              </a:rPr>
              <a:t>访问相关的帧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接收到的是什么帧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帧的目的 </a:t>
            </a:r>
            <a:r>
              <a:rPr lang="en-US" altLang="zh-CN" sz="1200" kern="100" dirty="0">
                <a:solidFill>
                  <a:schemeClr val="accent1">
                    <a:lumMod val="50000"/>
                  </a:schemeClr>
                </a:solidFill>
                <a:latin typeface="微软雅黑" charset="0"/>
                <a:ea typeface="微软雅黑" charset="0"/>
                <a:cs typeface="微软雅黑" charset="0"/>
                <a:sym typeface="+mn-ea"/>
              </a:rPr>
              <a:t>MAC </a:t>
            </a:r>
            <a:r>
              <a:rPr lang="zh-CN" altLang="en-US" sz="1200" kern="100" dirty="0">
                <a:solidFill>
                  <a:schemeClr val="accent1">
                    <a:lumMod val="50000"/>
                  </a:schemeClr>
                </a:solidFill>
                <a:latin typeface="微软雅黑" charset="0"/>
                <a:ea typeface="微软雅黑" charset="0"/>
                <a:cs typeface="微软雅黑" charset="0"/>
                <a:sym typeface="+mn-ea"/>
              </a:rPr>
              <a:t>地址是什么</a:t>
            </a:r>
            <a:r>
              <a:rPr lang="en-US" altLang="zh-CN" sz="1200" kern="100" dirty="0">
                <a:solidFill>
                  <a:schemeClr val="accent1">
                    <a:lumMod val="50000"/>
                  </a:schemeClr>
                </a:solidFill>
                <a:latin typeface="微软雅黑" charset="0"/>
                <a:ea typeface="微软雅黑" charset="0"/>
                <a:cs typeface="微软雅黑" charset="0"/>
                <a:sym typeface="+mn-ea"/>
              </a:rPr>
              <a:t>?</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7097" y="1848104"/>
            <a:ext cx="3112781" cy="2318511"/>
          </a:xfrm>
          <a:prstGeom prst="rect">
            <a:avLst/>
          </a:prstGeom>
        </p:spPr>
      </p:pic>
      <p:sp>
        <p:nvSpPr>
          <p:cNvPr id="2" name="矩形 1"/>
          <p:cNvSpPr/>
          <p:nvPr/>
        </p:nvSpPr>
        <p:spPr>
          <a:xfrm>
            <a:off x="88900" y="1661745"/>
            <a:ext cx="4965700" cy="1077218"/>
          </a:xfrm>
          <a:prstGeom prst="rect">
            <a:avLst/>
          </a:prstGeom>
        </p:spPr>
        <p:txBody>
          <a:bodyPr wrap="square">
            <a:spAutoFit/>
          </a:bodyPr>
          <a:lstStyle/>
          <a:p>
            <a:r>
              <a:rPr lang="zh-CN" altLang="en-US" sz="1600" dirty="0">
                <a:solidFill>
                  <a:schemeClr val="accent1"/>
                </a:solidFill>
                <a:latin typeface="楷体" panose="02010609060101010101" pitchFamily="49" charset="-122"/>
                <a:ea typeface="楷体" panose="02010609060101010101" pitchFamily="49" charset="-122"/>
              </a:rPr>
              <a:t>由 </a:t>
            </a:r>
            <a:r>
              <a:rPr lang="en-US" altLang="zh-CN" sz="1600" dirty="0">
                <a:solidFill>
                  <a:schemeClr val="accent1"/>
                </a:solidFill>
                <a:latin typeface="楷体" panose="02010609060101010101" pitchFamily="49" charset="-122"/>
                <a:ea typeface="楷体" panose="02010609060101010101" pitchFamily="49" charset="-122"/>
              </a:rPr>
              <a:t>2) </a:t>
            </a:r>
            <a:r>
              <a:rPr lang="zh-CN" altLang="en-US" sz="1600" dirty="0">
                <a:solidFill>
                  <a:schemeClr val="accent1"/>
                </a:solidFill>
                <a:latin typeface="楷体" panose="02010609060101010101" pitchFamily="49" charset="-122"/>
                <a:ea typeface="楷体" panose="02010609060101010101" pitchFamily="49" charset="-122"/>
              </a:rPr>
              <a:t>的分析可知，</a:t>
            </a:r>
            <a:endParaRPr lang="en-US" altLang="zh-CN" sz="1600" dirty="0">
              <a:solidFill>
                <a:schemeClr val="accent1"/>
              </a:solidFill>
              <a:latin typeface="楷体" panose="02010609060101010101" pitchFamily="49" charset="-122"/>
              <a:ea typeface="楷体" panose="02010609060101010101" pitchFamily="49" charset="-122"/>
            </a:endParaRPr>
          </a:p>
          <a:p>
            <a:r>
              <a:rPr lang="en-US" altLang="zh-CN" sz="1600" dirty="0">
                <a:solidFill>
                  <a:schemeClr val="accent1"/>
                </a:solidFill>
                <a:latin typeface="楷体" panose="02010609060101010101" pitchFamily="49" charset="-122"/>
                <a:ea typeface="楷体" panose="02010609060101010101" pitchFamily="49" charset="-122"/>
              </a:rPr>
              <a:t>H2</a:t>
            </a:r>
            <a:r>
              <a:rPr lang="zh-CN" altLang="en-US" sz="1600" dirty="0">
                <a:solidFill>
                  <a:schemeClr val="accent1"/>
                </a:solidFill>
                <a:latin typeface="楷体" panose="02010609060101010101" pitchFamily="49" charset="-122"/>
                <a:ea typeface="楷体" panose="02010609060101010101" pitchFamily="49" charset="-122"/>
              </a:rPr>
              <a:t>至少会接收到 </a:t>
            </a:r>
            <a:r>
              <a:rPr lang="en-US" altLang="zh-CN" sz="1600" dirty="0">
                <a:solidFill>
                  <a:schemeClr val="accent1"/>
                </a:solidFill>
                <a:latin typeface="楷体" panose="02010609060101010101" pitchFamily="49" charset="-122"/>
                <a:ea typeface="楷体" panose="02010609060101010101" pitchFamily="49" charset="-122"/>
              </a:rPr>
              <a:t>2</a:t>
            </a:r>
            <a:r>
              <a:rPr lang="zh-CN" altLang="en-US" sz="1600" dirty="0">
                <a:solidFill>
                  <a:schemeClr val="accent1"/>
                </a:solidFill>
                <a:latin typeface="楷体" panose="02010609060101010101" pitchFamily="49" charset="-122"/>
                <a:ea typeface="楷体" panose="02010609060101010101" pitchFamily="49" charset="-122"/>
              </a:rPr>
              <a:t>个和此次</a:t>
            </a:r>
            <a:r>
              <a:rPr lang="en-US" altLang="zh-CN" sz="1600" dirty="0">
                <a:solidFill>
                  <a:schemeClr val="accent1"/>
                </a:solidFill>
                <a:latin typeface="楷体" panose="02010609060101010101" pitchFamily="49" charset="-122"/>
                <a:ea typeface="楷体" panose="02010609060101010101" pitchFamily="49" charset="-122"/>
              </a:rPr>
              <a:t>Web </a:t>
            </a:r>
            <a:r>
              <a:rPr lang="zh-CN" altLang="en-US" sz="1600" dirty="0">
                <a:solidFill>
                  <a:schemeClr val="accent1"/>
                </a:solidFill>
                <a:latin typeface="楷体" panose="02010609060101010101" pitchFamily="49" charset="-122"/>
                <a:ea typeface="楷体" panose="02010609060101010101" pitchFamily="49" charset="-122"/>
              </a:rPr>
              <a:t>访问相关的帧。</a:t>
            </a:r>
            <a:endParaRPr lang="en-US" altLang="zh-CN" sz="1600" dirty="0">
              <a:solidFill>
                <a:schemeClr val="accent1"/>
              </a:solidFill>
              <a:latin typeface="楷体" panose="02010609060101010101" pitchFamily="49" charset="-122"/>
              <a:ea typeface="楷体" panose="02010609060101010101" pitchFamily="49" charset="-122"/>
            </a:endParaRPr>
          </a:p>
          <a:p>
            <a:r>
              <a:rPr lang="zh-CN" altLang="en-US" sz="1600" dirty="0">
                <a:solidFill>
                  <a:schemeClr val="accent1"/>
                </a:solidFill>
                <a:latin typeface="楷体" panose="02010609060101010101" pitchFamily="49" charset="-122"/>
                <a:ea typeface="楷体" panose="02010609060101010101" pitchFamily="49" charset="-122"/>
              </a:rPr>
              <a:t> 接收到的均是封装 </a:t>
            </a:r>
            <a:r>
              <a:rPr lang="en-US" altLang="zh-CN" sz="1600" dirty="0">
                <a:solidFill>
                  <a:schemeClr val="accent1"/>
                </a:solidFill>
                <a:latin typeface="楷体" panose="02010609060101010101" pitchFamily="49" charset="-122"/>
                <a:ea typeface="楷体" panose="02010609060101010101" pitchFamily="49" charset="-122"/>
              </a:rPr>
              <a:t>ARP</a:t>
            </a:r>
            <a:r>
              <a:rPr lang="zh-CN" altLang="en-US" sz="1600" dirty="0">
                <a:solidFill>
                  <a:schemeClr val="accent1"/>
                </a:solidFill>
                <a:latin typeface="楷体" panose="02010609060101010101" pitchFamily="49" charset="-122"/>
                <a:ea typeface="楷体" panose="02010609060101010101" pitchFamily="49" charset="-122"/>
              </a:rPr>
              <a:t>查询报文的以太网帧；</a:t>
            </a:r>
            <a:endParaRPr lang="en-US" altLang="zh-CN" sz="1600" dirty="0">
              <a:solidFill>
                <a:schemeClr val="accent1"/>
              </a:solidFill>
              <a:latin typeface="楷体" panose="02010609060101010101" pitchFamily="49" charset="-122"/>
              <a:ea typeface="楷体" panose="02010609060101010101" pitchFamily="49" charset="-122"/>
            </a:endParaRPr>
          </a:p>
          <a:p>
            <a:r>
              <a:rPr lang="zh-CN" altLang="en-US" sz="1600" dirty="0">
                <a:solidFill>
                  <a:schemeClr val="accent1"/>
                </a:solidFill>
                <a:latin typeface="楷体" panose="02010609060101010101" pitchFamily="49" charset="-122"/>
                <a:ea typeface="楷体" panose="02010609060101010101" pitchFamily="49" charset="-122"/>
              </a:rPr>
              <a:t>这些帧的目的</a:t>
            </a:r>
            <a:r>
              <a:rPr lang="en-US" altLang="zh-CN" sz="1600" dirty="0">
                <a:solidFill>
                  <a:schemeClr val="accent1"/>
                </a:solidFill>
                <a:latin typeface="楷体" panose="02010609060101010101" pitchFamily="49" charset="-122"/>
                <a:ea typeface="楷体" panose="02010609060101010101" pitchFamily="49" charset="-122"/>
              </a:rPr>
              <a:t>MAC</a:t>
            </a:r>
            <a:r>
              <a:rPr lang="zh-CN" altLang="en-US" sz="1600" dirty="0">
                <a:solidFill>
                  <a:schemeClr val="accent1"/>
                </a:solidFill>
                <a:latin typeface="楷体" panose="02010609060101010101" pitchFamily="49" charset="-122"/>
                <a:ea typeface="楷体" panose="02010609060101010101" pitchFamily="49" charset="-122"/>
              </a:rPr>
              <a:t>地址均是</a:t>
            </a:r>
            <a:r>
              <a:rPr lang="en-US" altLang="zh-CN" sz="1600" dirty="0">
                <a:solidFill>
                  <a:schemeClr val="accent1"/>
                </a:solidFill>
                <a:latin typeface="楷体" panose="02010609060101010101" pitchFamily="49" charset="-122"/>
                <a:ea typeface="楷体" panose="02010609060101010101" pitchFamily="49" charset="-122"/>
              </a:rPr>
              <a:t>FF-FF-FF-FF-FF-FF</a:t>
            </a:r>
            <a:r>
              <a:rPr lang="zh-CN" altLang="en-US" sz="1600" dirty="0">
                <a:solidFill>
                  <a:schemeClr val="accent1"/>
                </a:solidFill>
                <a:latin typeface="楷体" panose="02010609060101010101" pitchFamily="49" charset="-122"/>
                <a:ea typeface="楷体" panose="02010609060101010101" pitchFamily="49" charset="-122"/>
              </a:rPr>
              <a:t>。 </a:t>
            </a: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2020</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602992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1209"/>
            <a:ext cx="9144000" cy="3281082"/>
          </a:xfrm>
          <a:prstGeom prst="rect">
            <a:avLst/>
          </a:prstGeom>
        </p:spPr>
      </p:pic>
      <p:sp>
        <p:nvSpPr>
          <p:cNvPr id="3" name="圆角矩形 2"/>
          <p:cNvSpPr/>
          <p:nvPr/>
        </p:nvSpPr>
        <p:spPr>
          <a:xfrm>
            <a:off x="7630795" y="1257300"/>
            <a:ext cx="1421765" cy="2393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rgbClr val="888888"/>
                </a:solidFill>
              </a:rPr>
              <a:t>协议要素、网络设备</a:t>
            </a:r>
          </a:p>
        </p:txBody>
      </p:sp>
    </p:spTree>
    <p:custDataLst>
      <p:tags r:id="rId1"/>
    </p:custDataLst>
    <p:extLst>
      <p:ext uri="{BB962C8B-B14F-4D97-AF65-F5344CB8AC3E}">
        <p14:creationId xmlns:p14="http://schemas.microsoft.com/office/powerpoint/2010/main" val="10149890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下图描述的协议要素是（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I.</a:t>
            </a:r>
            <a:r>
              <a:rPr lang="zh-CN" altLang="en-US" kern="100" dirty="0">
                <a:solidFill>
                  <a:schemeClr val="accent1">
                    <a:lumMod val="50000"/>
                  </a:schemeClr>
                </a:solidFill>
                <a:latin typeface="微软雅黑" charset="0"/>
                <a:ea typeface="微软雅黑" charset="0"/>
                <a:cs typeface="微软雅黑" charset="0"/>
                <a:sym typeface="+mn-ea"/>
              </a:rPr>
              <a:t>语法 </a:t>
            </a:r>
            <a:r>
              <a:rPr lang="en-US" altLang="zh-CN" kern="100" dirty="0">
                <a:solidFill>
                  <a:schemeClr val="accent1">
                    <a:lumMod val="50000"/>
                  </a:schemeClr>
                </a:solidFill>
                <a:latin typeface="微软雅黑" charset="0"/>
                <a:ea typeface="微软雅黑" charset="0"/>
                <a:cs typeface="微软雅黑" charset="0"/>
                <a:sym typeface="+mn-ea"/>
              </a:rPr>
              <a:t>II. </a:t>
            </a:r>
            <a:r>
              <a:rPr lang="zh-CN" altLang="en-US" kern="100" dirty="0">
                <a:solidFill>
                  <a:schemeClr val="accent1">
                    <a:lumMod val="50000"/>
                  </a:schemeClr>
                </a:solidFill>
                <a:latin typeface="微软雅黑" charset="0"/>
                <a:ea typeface="微软雅黑" charset="0"/>
                <a:cs typeface="微软雅黑" charset="0"/>
                <a:sym typeface="+mn-ea"/>
              </a:rPr>
              <a:t>语义 </a:t>
            </a:r>
            <a:r>
              <a:rPr lang="en-US" altLang="zh-CN" kern="100" dirty="0">
                <a:solidFill>
                  <a:schemeClr val="accent1">
                    <a:lumMod val="50000"/>
                  </a:schemeClr>
                </a:solidFill>
                <a:latin typeface="微软雅黑" charset="0"/>
                <a:ea typeface="微软雅黑" charset="0"/>
                <a:cs typeface="微软雅黑" charset="0"/>
                <a:sym typeface="+mn-ea"/>
              </a:rPr>
              <a:t>III. </a:t>
            </a:r>
            <a:r>
              <a:rPr lang="zh-CN" altLang="en-US" kern="100" dirty="0">
                <a:solidFill>
                  <a:schemeClr val="accent1">
                    <a:lumMod val="50000"/>
                  </a:schemeClr>
                </a:solidFill>
                <a:latin typeface="微软雅黑" charset="0"/>
                <a:ea typeface="微软雅黑" charset="0"/>
                <a:cs typeface="微软雅黑" charset="0"/>
                <a:sym typeface="+mn-ea"/>
              </a:rPr>
              <a:t>时序</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仅 </a:t>
            </a:r>
            <a:r>
              <a:rPr lang="en-US" altLang="zh-CN" kern="100" dirty="0">
                <a:solidFill>
                  <a:schemeClr val="accent1">
                    <a:lumMod val="50000"/>
                  </a:schemeClr>
                </a:solidFill>
                <a:latin typeface="微软雅黑" charset="0"/>
                <a:ea typeface="微软雅黑" charset="0"/>
                <a:cs typeface="微软雅黑" charset="0"/>
                <a:sym typeface="+mn-ea"/>
              </a:rPr>
              <a:t>II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III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II</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III</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382" y="1228976"/>
            <a:ext cx="2389448" cy="1596005"/>
          </a:xfrm>
          <a:prstGeom prst="rect">
            <a:avLst/>
          </a:prstGeom>
        </p:spPr>
      </p:pic>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7" name="图片 6" descr="图片2"/>
          <p:cNvPicPr>
            <a:picLocks noChangeAspect="1"/>
          </p:cNvPicPr>
          <p:nvPr/>
        </p:nvPicPr>
        <p:blipFill>
          <a:blip r:embed="rId4"/>
          <a:stretch>
            <a:fillRect/>
          </a:stretch>
        </p:blipFill>
        <p:spPr>
          <a:xfrm>
            <a:off x="0" y="803910"/>
            <a:ext cx="9144000" cy="353568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832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假设通过同一信道，数据链路层分别采用停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协议和</a:t>
            </a:r>
            <a:r>
              <a:rPr lang="en-US" altLang="zh-CN" kern="100" dirty="0">
                <a:solidFill>
                  <a:schemeClr val="accent1">
                    <a:lumMod val="50000"/>
                  </a:schemeClr>
                </a:solidFill>
                <a:latin typeface="微软雅黑" charset="0"/>
                <a:ea typeface="微软雅黑" charset="0"/>
                <a:cs typeface="微软雅黑" charset="0"/>
                <a:sym typeface="+mn-ea"/>
              </a:rPr>
              <a:t>SR</a:t>
            </a:r>
            <a:r>
              <a:rPr lang="zh-CN" altLang="en-US" kern="100" dirty="0">
                <a:solidFill>
                  <a:schemeClr val="accent1">
                    <a:lumMod val="50000"/>
                  </a:schemeClr>
                </a:solidFill>
                <a:latin typeface="微软雅黑" charset="0"/>
                <a:ea typeface="微软雅黑" charset="0"/>
                <a:cs typeface="微软雅黑" charset="0"/>
                <a:sym typeface="+mn-ea"/>
              </a:rPr>
              <a:t>协议</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发送窗口和接收窗口相等</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传输数据，三个协议数据帧长相同，忽略确认帧长度，帧序号位数为</a:t>
            </a:r>
            <a:r>
              <a:rPr lang="en-US" altLang="zh-CN" kern="100" dirty="0">
                <a:solidFill>
                  <a:schemeClr val="accent1">
                    <a:lumMod val="50000"/>
                  </a:schemeClr>
                </a:solidFill>
                <a:latin typeface="微软雅黑" charset="0"/>
                <a:ea typeface="微软雅黑" charset="0"/>
                <a:cs typeface="微软雅黑" charset="0"/>
                <a:sym typeface="+mn-ea"/>
              </a:rPr>
              <a:t>3</a:t>
            </a:r>
            <a:r>
              <a:rPr lang="zh-CN" altLang="en-US" kern="100" dirty="0">
                <a:solidFill>
                  <a:schemeClr val="accent1">
                    <a:lumMod val="50000"/>
                  </a:schemeClr>
                </a:solidFill>
                <a:latin typeface="微软雅黑" charset="0"/>
                <a:ea typeface="微软雅黑" charset="0"/>
                <a:cs typeface="微软雅黑" charset="0"/>
                <a:sym typeface="+mn-ea"/>
              </a:rPr>
              <a:t>比特。若对应三个协议的发送方最大信道利用率分别是</a:t>
            </a:r>
            <a:r>
              <a:rPr lang="en-US" altLang="zh-CN" kern="100" dirty="0">
                <a:solidFill>
                  <a:schemeClr val="accent1">
                    <a:lumMod val="50000"/>
                  </a:schemeClr>
                </a:solidFill>
                <a:latin typeface="微软雅黑" charset="0"/>
                <a:ea typeface="微软雅黑" charset="0"/>
                <a:cs typeface="微软雅黑" charset="0"/>
                <a:sym typeface="+mn-ea"/>
              </a:rPr>
              <a:t>U1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U2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U3</a:t>
            </a:r>
            <a:r>
              <a:rPr lang="zh-CN" altLang="en-US" kern="100" dirty="0">
                <a:solidFill>
                  <a:schemeClr val="accent1">
                    <a:lumMod val="50000"/>
                  </a:schemeClr>
                </a:solidFill>
                <a:latin typeface="微软雅黑" charset="0"/>
                <a:ea typeface="微软雅黑" charset="0"/>
                <a:cs typeface="微软雅黑" charset="0"/>
                <a:sym typeface="+mn-ea"/>
              </a:rPr>
              <a:t>，则</a:t>
            </a:r>
            <a:r>
              <a:rPr lang="en-US" altLang="zh-CN" kern="100" dirty="0">
                <a:solidFill>
                  <a:schemeClr val="accent1">
                    <a:lumMod val="50000"/>
                  </a:schemeClr>
                </a:solidFill>
                <a:latin typeface="微软雅黑" charset="0"/>
                <a:ea typeface="微软雅黑" charset="0"/>
                <a:cs typeface="微软雅黑" charset="0"/>
                <a:sym typeface="+mn-ea"/>
              </a:rPr>
              <a:t>U1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U2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U3</a:t>
            </a:r>
            <a:r>
              <a:rPr lang="zh-CN" altLang="en-US" kern="100" dirty="0">
                <a:solidFill>
                  <a:schemeClr val="accent1">
                    <a:lumMod val="50000"/>
                  </a:schemeClr>
                </a:solidFill>
                <a:latin typeface="微软雅黑" charset="0"/>
                <a:ea typeface="微软雅黑" charset="0"/>
                <a:cs typeface="微软雅黑" charset="0"/>
                <a:sym typeface="+mn-ea"/>
              </a:rPr>
              <a:t>满足的关系是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A.U1&lt;=U2&lt;=U3</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B.U1&lt;=U3&lt;=U2</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C.U2&lt;=U3&lt;=U1</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D.U3&lt;=U2&lt;=U1</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13" name="箭头-工具"/>
          <p:cNvCxnSpPr/>
          <p:nvPr/>
        </p:nvCxnSpPr>
        <p:spPr>
          <a:xfrm>
            <a:off x="5778199" y="3000371"/>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7690184" y="2980051"/>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5810584" y="3244846"/>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5784549" y="3624576"/>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095365" y="3042920"/>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t2</a:t>
            </a:r>
          </a:p>
        </p:txBody>
      </p:sp>
      <p:sp>
        <p:nvSpPr>
          <p:cNvPr id="19" name="圆角矩形 2"/>
          <p:cNvSpPr/>
          <p:nvPr/>
        </p:nvSpPr>
        <p:spPr>
          <a:xfrm rot="21114524">
            <a:off x="5942330" y="3523615"/>
            <a:ext cx="1038225" cy="476250"/>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t4</a:t>
            </a:r>
          </a:p>
        </p:txBody>
      </p:sp>
      <p:pic>
        <p:nvPicPr>
          <p:cNvPr id="20" name="图片 19"/>
          <p:cNvPicPr>
            <a:picLocks noChangeAspect="1"/>
          </p:cNvPicPr>
          <p:nvPr/>
        </p:nvPicPr>
        <p:blipFill>
          <a:blip r:embed="rId4"/>
          <a:stretch>
            <a:fillRect/>
          </a:stretch>
        </p:blipFill>
        <p:spPr>
          <a:xfrm>
            <a:off x="4649931" y="1596512"/>
            <a:ext cx="926863" cy="1054988"/>
          </a:xfrm>
          <a:prstGeom prst="rect">
            <a:avLst/>
          </a:prstGeom>
        </p:spPr>
      </p:pic>
      <p:pic>
        <p:nvPicPr>
          <p:cNvPr id="21" name="图片 20"/>
          <p:cNvPicPr>
            <a:picLocks noChangeAspect="1"/>
          </p:cNvPicPr>
          <p:nvPr/>
        </p:nvPicPr>
        <p:blipFill>
          <a:blip r:embed="rId4"/>
          <a:stretch>
            <a:fillRect/>
          </a:stretch>
        </p:blipFill>
        <p:spPr>
          <a:xfrm flipH="1">
            <a:off x="7451865" y="1605554"/>
            <a:ext cx="1093041" cy="1054988"/>
          </a:xfrm>
          <a:prstGeom prst="rect">
            <a:avLst/>
          </a:prstGeom>
        </p:spPr>
      </p:pic>
      <p:cxnSp>
        <p:nvCxnSpPr>
          <p:cNvPr id="22" name="箭头-工具"/>
          <p:cNvCxnSpPr/>
          <p:nvPr/>
        </p:nvCxnSpPr>
        <p:spPr>
          <a:xfrm>
            <a:off x="5197986" y="2486601"/>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7728765" y="2536781"/>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4875013" y="2648019"/>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7710288" y="2955609"/>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t3</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p:sp>
        <p:nvSpPr>
          <p:cNvPr id="2" name="矩形 1"/>
          <p:cNvSpPr/>
          <p:nvPr/>
        </p:nvSpPr>
        <p:spPr>
          <a:xfrm>
            <a:off x="1073037" y="2792582"/>
            <a:ext cx="168507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p:sp>
        <p:nvSpPr>
          <p:cNvPr id="4" name="矩形 3"/>
          <p:cNvSpPr/>
          <p:nvPr/>
        </p:nvSpPr>
        <p:spPr>
          <a:xfrm>
            <a:off x="2718322" y="2578587"/>
            <a:ext cx="1839595" cy="368300"/>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发送方传输时延</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p:sp>
        <p:nvSpPr>
          <p:cNvPr id="5" name="矩形 4"/>
          <p:cNvSpPr/>
          <p:nvPr/>
        </p:nvSpPr>
        <p:spPr>
          <a:xfrm>
            <a:off x="3214892" y="3030707"/>
            <a:ext cx="925195" cy="368300"/>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总时延</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p:cxnSp>
        <p:nvCxnSpPr>
          <p:cNvPr id="6" name="直接连接符 5"/>
          <p:cNvCxnSpPr/>
          <p:nvPr/>
        </p:nvCxnSpPr>
        <p:spPr>
          <a:xfrm>
            <a:off x="2758440" y="2946400"/>
            <a:ext cx="175958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33032" y="3641577"/>
            <a:ext cx="168507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p:sp>
        <p:nvSpPr>
          <p:cNvPr id="8" name="矩形 7"/>
          <p:cNvSpPr/>
          <p:nvPr/>
        </p:nvSpPr>
        <p:spPr>
          <a:xfrm>
            <a:off x="3478417" y="3451077"/>
            <a:ext cx="758825" cy="368300"/>
          </a:xfrm>
          <a:prstGeom prst="rect">
            <a:avLst/>
          </a:prstGeom>
        </p:spPr>
        <p:txBody>
          <a:bodyPr wrap="none">
            <a:spAutoFit/>
          </a:bodyPr>
          <a:lstStyle/>
          <a:p>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n * t1 </a:t>
            </a:r>
          </a:p>
        </p:txBody>
      </p:sp>
      <p:sp>
        <p:nvSpPr>
          <p:cNvPr id="9" name="矩形 8"/>
          <p:cNvSpPr/>
          <p:nvPr/>
        </p:nvSpPr>
        <p:spPr>
          <a:xfrm>
            <a:off x="3174887" y="3879702"/>
            <a:ext cx="1365885" cy="368300"/>
          </a:xfrm>
          <a:prstGeom prst="rect">
            <a:avLst/>
          </a:prstGeom>
        </p:spPr>
        <p:txBody>
          <a:bodyPr wrap="none">
            <a:spAutoFit/>
          </a:bodyPr>
          <a:lstStyle/>
          <a:p>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t1+t2+t3+t4 </a:t>
            </a:r>
          </a:p>
        </p:txBody>
      </p:sp>
      <p:cxnSp>
        <p:nvCxnSpPr>
          <p:cNvPr id="10" name="直接连接符 9"/>
          <p:cNvCxnSpPr/>
          <p:nvPr/>
        </p:nvCxnSpPr>
        <p:spPr>
          <a:xfrm>
            <a:off x="2718435" y="3795395"/>
            <a:ext cx="175958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bldLvl="0" animBg="1"/>
      <p:bldP spid="25" grpId="0" animBg="1"/>
      <p:bldP spid="2" grpId="0"/>
      <p:bldP spid="4" grpId="0"/>
      <p:bldP spid="5" grpId="0"/>
      <p:bldP spid="7" grpId="0"/>
      <p:bldP spid="8" grpId="0"/>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6" name="图片 5" descr="图片1"/>
          <p:cNvPicPr>
            <a:picLocks noChangeAspect="1"/>
          </p:cNvPicPr>
          <p:nvPr/>
        </p:nvPicPr>
        <p:blipFill>
          <a:blip r:embed="rId4"/>
          <a:stretch>
            <a:fillRect/>
          </a:stretch>
        </p:blipFill>
        <p:spPr>
          <a:xfrm>
            <a:off x="0" y="654685"/>
            <a:ext cx="9144000" cy="3834130"/>
          </a:xfrm>
          <a:prstGeom prst="rect">
            <a:avLst/>
          </a:prstGeom>
        </p:spPr>
      </p:pic>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下图描述的协议要素是（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I.</a:t>
            </a:r>
            <a:r>
              <a:rPr lang="zh-CN" altLang="en-US" kern="100" dirty="0">
                <a:solidFill>
                  <a:schemeClr val="accent1">
                    <a:lumMod val="50000"/>
                  </a:schemeClr>
                </a:solidFill>
                <a:latin typeface="微软雅黑" charset="0"/>
                <a:ea typeface="微软雅黑" charset="0"/>
                <a:cs typeface="微软雅黑" charset="0"/>
                <a:sym typeface="+mn-ea"/>
              </a:rPr>
              <a:t>语法 </a:t>
            </a:r>
            <a:r>
              <a:rPr lang="en-US" altLang="zh-CN" kern="100" dirty="0">
                <a:solidFill>
                  <a:schemeClr val="accent1">
                    <a:lumMod val="50000"/>
                  </a:schemeClr>
                </a:solidFill>
                <a:latin typeface="微软雅黑" charset="0"/>
                <a:ea typeface="微软雅黑" charset="0"/>
                <a:cs typeface="微软雅黑" charset="0"/>
                <a:sym typeface="+mn-ea"/>
              </a:rPr>
              <a:t>II. </a:t>
            </a:r>
            <a:r>
              <a:rPr lang="zh-CN" altLang="en-US" kern="100" dirty="0">
                <a:solidFill>
                  <a:schemeClr val="accent1">
                    <a:lumMod val="50000"/>
                  </a:schemeClr>
                </a:solidFill>
                <a:latin typeface="微软雅黑" charset="0"/>
                <a:ea typeface="微软雅黑" charset="0"/>
                <a:cs typeface="微软雅黑" charset="0"/>
                <a:sym typeface="+mn-ea"/>
              </a:rPr>
              <a:t>语义 </a:t>
            </a:r>
            <a:r>
              <a:rPr lang="en-US" altLang="zh-CN" kern="100" dirty="0">
                <a:solidFill>
                  <a:schemeClr val="accent1">
                    <a:lumMod val="50000"/>
                  </a:schemeClr>
                </a:solidFill>
                <a:latin typeface="微软雅黑" charset="0"/>
                <a:ea typeface="微软雅黑" charset="0"/>
                <a:cs typeface="微软雅黑" charset="0"/>
                <a:sym typeface="+mn-ea"/>
              </a:rPr>
              <a:t>III. </a:t>
            </a:r>
            <a:r>
              <a:rPr lang="zh-CN" altLang="en-US" kern="100" dirty="0">
                <a:solidFill>
                  <a:schemeClr val="accent1">
                    <a:lumMod val="50000"/>
                  </a:schemeClr>
                </a:solidFill>
                <a:latin typeface="微软雅黑" charset="0"/>
                <a:ea typeface="微软雅黑" charset="0"/>
                <a:cs typeface="微软雅黑" charset="0"/>
                <a:sym typeface="+mn-ea"/>
              </a:rPr>
              <a:t>时序</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仅 </a:t>
            </a:r>
            <a:r>
              <a:rPr lang="en-US" altLang="zh-CN" kern="100" dirty="0">
                <a:solidFill>
                  <a:schemeClr val="accent1">
                    <a:lumMod val="50000"/>
                  </a:schemeClr>
                </a:solidFill>
                <a:latin typeface="微软雅黑" charset="0"/>
                <a:ea typeface="微软雅黑" charset="0"/>
                <a:cs typeface="微软雅黑" charset="0"/>
                <a:sym typeface="+mn-ea"/>
              </a:rPr>
              <a:t>II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III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II</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III</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382" y="1228976"/>
            <a:ext cx="2389448" cy="1596005"/>
          </a:xfrm>
          <a:prstGeom prst="rect">
            <a:avLst/>
          </a:prstGeom>
        </p:spPr>
      </p:pic>
      <p:pic>
        <p:nvPicPr>
          <p:cNvPr id="2" name="图片 1"/>
          <p:cNvPicPr>
            <a:picLocks noChangeAspect="1"/>
          </p:cNvPicPr>
          <p:nvPr/>
        </p:nvPicPr>
        <p:blipFill rotWithShape="1">
          <a:blip r:embed="rId5"/>
          <a:srcRect b="1561"/>
          <a:stretch>
            <a:fillRect/>
          </a:stretch>
        </p:blipFill>
        <p:spPr>
          <a:xfrm>
            <a:off x="4346966" y="941583"/>
            <a:ext cx="4570872" cy="2815641"/>
          </a:xfrm>
          <a:prstGeom prst="rect">
            <a:avLst/>
          </a:prstGeom>
        </p:spPr>
      </p:pic>
      <p:pic>
        <p:nvPicPr>
          <p:cNvPr id="15"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90236" y="206319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下列关于虚电路网络的叙述中，错误的是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可以确保数据分组传输顺序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需要为每条虚电路预分配带宽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建立虚电路时需要进行路由选择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依据虚电路号</a:t>
            </a:r>
            <a:r>
              <a:rPr lang="en-US" altLang="zh-CN" kern="100" dirty="0">
                <a:solidFill>
                  <a:schemeClr val="accent1">
                    <a:lumMod val="50000"/>
                  </a:schemeClr>
                </a:solidFill>
                <a:latin typeface="微软雅黑" charset="0"/>
                <a:ea typeface="微软雅黑" charset="0"/>
                <a:cs typeface="微软雅黑" charset="0"/>
                <a:sym typeface="+mn-ea"/>
              </a:rPr>
              <a:t>(VCID)</a:t>
            </a:r>
            <a:r>
              <a:rPr lang="zh-CN" altLang="en-US" kern="100" dirty="0">
                <a:solidFill>
                  <a:schemeClr val="accent1">
                    <a:lumMod val="50000"/>
                  </a:schemeClr>
                </a:solidFill>
                <a:latin typeface="微软雅黑" charset="0"/>
                <a:ea typeface="微软雅黑" charset="0"/>
                <a:cs typeface="微软雅黑" charset="0"/>
                <a:sym typeface="+mn-ea"/>
              </a:rPr>
              <a:t>进行数据分组转发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下列关于虚电路网络的叙述中，错误的是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可以确保数据分组传输顺序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需要为每条虚电路预分配带宽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建立虚电路时需要进行路由选择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依据虚电路号</a:t>
            </a:r>
            <a:r>
              <a:rPr lang="en-US" altLang="zh-CN" kern="100" dirty="0">
                <a:solidFill>
                  <a:schemeClr val="accent1">
                    <a:lumMod val="50000"/>
                  </a:schemeClr>
                </a:solidFill>
                <a:latin typeface="微软雅黑" charset="0"/>
                <a:ea typeface="微软雅黑" charset="0"/>
                <a:cs typeface="微软雅黑" charset="0"/>
                <a:sym typeface="+mn-ea"/>
              </a:rPr>
              <a:t>(VCID)</a:t>
            </a:r>
            <a:r>
              <a:rPr lang="zh-CN" altLang="en-US" kern="100" dirty="0">
                <a:solidFill>
                  <a:schemeClr val="accent1">
                    <a:lumMod val="50000"/>
                  </a:schemeClr>
                </a:solidFill>
                <a:latin typeface="微软雅黑" charset="0"/>
                <a:ea typeface="微软雅黑" charset="0"/>
                <a:cs typeface="微软雅黑" charset="0"/>
                <a:sym typeface="+mn-ea"/>
              </a:rPr>
              <a:t>进行数据分组转发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4" name="图片 3" descr="截屏2023-09-23 下午12.39.56的副本"/>
          <p:cNvPicPr>
            <a:picLocks noChangeAspect="1"/>
          </p:cNvPicPr>
          <p:nvPr/>
        </p:nvPicPr>
        <p:blipFill>
          <a:blip r:embed="rId4"/>
          <a:stretch>
            <a:fillRect/>
          </a:stretch>
        </p:blipFill>
        <p:spPr>
          <a:xfrm>
            <a:off x="3436620" y="2231390"/>
            <a:ext cx="4978400" cy="2643505"/>
          </a:xfrm>
          <a:prstGeom prst="rect">
            <a:avLst/>
          </a:prstGeom>
        </p:spPr>
      </p:pic>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下列关于虚电路网络的叙述中，错误的是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可以确保数据分组传输顺序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需要为每条虚电路预分配带宽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建立虚电路时需要进行路由选择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依据虚电路号</a:t>
            </a:r>
            <a:r>
              <a:rPr lang="en-US" altLang="zh-CN" kern="100" dirty="0">
                <a:solidFill>
                  <a:schemeClr val="accent1">
                    <a:lumMod val="50000"/>
                  </a:schemeClr>
                </a:solidFill>
                <a:latin typeface="微软雅黑" charset="0"/>
                <a:ea typeface="微软雅黑" charset="0"/>
                <a:cs typeface="微软雅黑" charset="0"/>
                <a:sym typeface="+mn-ea"/>
              </a:rPr>
              <a:t>(VCID)</a:t>
            </a:r>
            <a:r>
              <a:rPr lang="zh-CN" altLang="en-US" kern="100" dirty="0">
                <a:solidFill>
                  <a:schemeClr val="accent1">
                    <a:lumMod val="50000"/>
                  </a:schemeClr>
                </a:solidFill>
                <a:latin typeface="微软雅黑" charset="0"/>
                <a:ea typeface="微软雅黑" charset="0"/>
                <a:cs typeface="微软雅黑" charset="0"/>
                <a:sym typeface="+mn-ea"/>
              </a:rPr>
              <a:t>进行数据分组转发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212798"/>
            <a:ext cx="427648" cy="369332"/>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9499" y="2341118"/>
            <a:ext cx="5257800" cy="26924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  </a:t>
            </a:r>
            <a:r>
              <a:rPr lang="zh-CN" altLang="en-US" kern="100" dirty="0">
                <a:solidFill>
                  <a:schemeClr val="accent1">
                    <a:lumMod val="50000"/>
                  </a:schemeClr>
                </a:solidFill>
                <a:latin typeface="微软雅黑" charset="0"/>
                <a:ea typeface="微软雅黑" charset="0"/>
                <a:cs typeface="微软雅黑" charset="0"/>
                <a:sym typeface="+mn-ea"/>
              </a:rPr>
              <a:t>下图所示的网络中，冲突域和广播域的个数分别是</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4</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4</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4</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923" y="1209020"/>
            <a:ext cx="6172200" cy="2124075"/>
          </a:xfrm>
          <a:prstGeom prst="rect">
            <a:avLst/>
          </a:prstGeom>
        </p:spPr>
      </p:pic>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  </a:t>
            </a:r>
            <a:r>
              <a:rPr lang="zh-CN" altLang="en-US" kern="100" dirty="0">
                <a:solidFill>
                  <a:schemeClr val="accent1">
                    <a:lumMod val="50000"/>
                  </a:schemeClr>
                </a:solidFill>
                <a:latin typeface="微软雅黑" charset="0"/>
                <a:ea typeface="微软雅黑" charset="0"/>
                <a:cs typeface="微软雅黑" charset="0"/>
                <a:sym typeface="+mn-ea"/>
              </a:rPr>
              <a:t>下图所示的网络中，冲突域和广播域的个数分别是</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4</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4</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4</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120" y="1022350"/>
            <a:ext cx="6172200" cy="2124075"/>
          </a:xfrm>
          <a:prstGeom prst="rect">
            <a:avLst/>
          </a:prstGeom>
        </p:spPr>
      </p:pic>
      <p:pic>
        <p:nvPicPr>
          <p:cNvPr id="2" name="图片 1"/>
          <p:cNvPicPr>
            <a:picLocks noChangeAspect="1"/>
          </p:cNvPicPr>
          <p:nvPr/>
        </p:nvPicPr>
        <p:blipFill>
          <a:blip r:embed="rId5"/>
          <a:stretch>
            <a:fillRect/>
          </a:stretch>
        </p:blipFill>
        <p:spPr>
          <a:xfrm>
            <a:off x="2510438" y="1022350"/>
            <a:ext cx="6275882" cy="3685835"/>
          </a:xfrm>
          <a:prstGeom prst="rect">
            <a:avLst/>
          </a:prstGeom>
        </p:spPr>
      </p:pic>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353" y="1093317"/>
            <a:ext cx="7605852" cy="2617446"/>
          </a:xfrm>
          <a:prstGeom prst="rect">
            <a:avLst/>
          </a:prstGeom>
        </p:spPr>
      </p:pic>
      <p:sp>
        <p:nvSpPr>
          <p:cNvPr id="1048865" name="文本框 9"/>
          <p:cNvSpPr txBox="1"/>
          <p:nvPr/>
        </p:nvSpPr>
        <p:spPr>
          <a:xfrm>
            <a:off x="137795" y="607060"/>
            <a:ext cx="8907780" cy="320087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  </a:t>
            </a:r>
            <a:r>
              <a:rPr lang="zh-CN" altLang="en-US" kern="100" dirty="0">
                <a:solidFill>
                  <a:schemeClr val="accent1">
                    <a:lumMod val="50000"/>
                  </a:schemeClr>
                </a:solidFill>
                <a:latin typeface="微软雅黑" charset="0"/>
                <a:ea typeface="微软雅黑" charset="0"/>
                <a:cs typeface="微软雅黑" charset="0"/>
                <a:sym typeface="+mn-ea"/>
              </a:rPr>
              <a:t>下图所示的网络中，冲突域和广播域的个数分别是</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4</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 </a:t>
            </a:r>
          </a:p>
          <a:p>
            <a:pPr marL="342900" lvl="1" indent="-342900" algn="just">
              <a:lnSpc>
                <a:spcPct val="100000"/>
              </a:lnSpc>
              <a:buClrTx/>
              <a:buSzTx/>
              <a:buAutoNum type="alphaUcPeriod" startAt="4"/>
            </a:pPr>
            <a:r>
              <a:rPr lang="en-US" altLang="zh-CN" kern="100" dirty="0">
                <a:solidFill>
                  <a:schemeClr val="accent1">
                    <a:lumMod val="50000"/>
                  </a:schemeClr>
                </a:solidFill>
                <a:latin typeface="微软雅黑" charset="0"/>
                <a:ea typeface="微软雅黑" charset="0"/>
                <a:cs typeface="微软雅黑" charset="0"/>
                <a:sym typeface="+mn-ea"/>
              </a:rPr>
              <a:t>4</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4</a:t>
            </a: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dirty="0">
              <a:solidFill>
                <a:srgbClr val="1F4E79"/>
              </a:solidFill>
              <a:latin typeface="微软雅黑" charset="0"/>
              <a:ea typeface="微软雅黑" charset="0"/>
              <a:cs typeface="微软雅黑" charset="0"/>
            </a:endParaRPr>
          </a:p>
        </p:txBody>
      </p:sp>
      <p:sp>
        <p:nvSpPr>
          <p:cNvPr id="19" name="椭圆 18"/>
          <p:cNvSpPr/>
          <p:nvPr/>
        </p:nvSpPr>
        <p:spPr>
          <a:xfrm>
            <a:off x="5185090" y="1176398"/>
            <a:ext cx="3635354" cy="3223502"/>
          </a:xfrm>
          <a:prstGeom prst="ellipse">
            <a:avLst/>
          </a:prstGeom>
          <a:solidFill>
            <a:schemeClr val="accent2">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48456" y="1167746"/>
            <a:ext cx="3635354" cy="3223502"/>
          </a:xfrm>
          <a:prstGeom prst="ellipse">
            <a:avLst/>
          </a:prstGeom>
          <a:solidFill>
            <a:schemeClr val="accent2">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椭圆 1"/>
          <p:cNvSpPr/>
          <p:nvPr/>
        </p:nvSpPr>
        <p:spPr>
          <a:xfrm>
            <a:off x="1674382" y="2123456"/>
            <a:ext cx="1823730" cy="1964173"/>
          </a:xfrm>
          <a:prstGeom prst="ellipse">
            <a:avLst/>
          </a:prstGeom>
          <a:solidFill>
            <a:schemeClr val="accent6">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498112" y="2123456"/>
            <a:ext cx="1823730" cy="1964173"/>
          </a:xfrm>
          <a:prstGeom prst="ellipse">
            <a:avLst/>
          </a:prstGeom>
          <a:solidFill>
            <a:schemeClr val="accent6">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115079" y="2123456"/>
            <a:ext cx="1823730" cy="1964173"/>
          </a:xfrm>
          <a:prstGeom prst="ellipse">
            <a:avLst/>
          </a:prstGeom>
          <a:solidFill>
            <a:schemeClr val="accent6">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002767" y="2123456"/>
            <a:ext cx="1823730" cy="1964173"/>
          </a:xfrm>
          <a:prstGeom prst="ellipse">
            <a:avLst/>
          </a:prstGeom>
          <a:solidFill>
            <a:schemeClr val="accent6">
              <a:lumMod val="40000"/>
              <a:lumOff val="6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46883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假设主机甲采用停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等协议向主机乙发送数据帧，数据帧长与确认帧长均为</a:t>
            </a:r>
            <a:r>
              <a:rPr lang="en-US" altLang="zh-CN" kern="100" dirty="0">
                <a:solidFill>
                  <a:schemeClr val="accent1">
                    <a:lumMod val="50000"/>
                  </a:schemeClr>
                </a:solidFill>
                <a:latin typeface="微软雅黑" charset="0"/>
                <a:ea typeface="微软雅黑" charset="0"/>
                <a:cs typeface="微软雅黑" charset="0"/>
                <a:sym typeface="+mn-ea"/>
              </a:rPr>
              <a:t>1000B</a:t>
            </a:r>
            <a:r>
              <a:rPr lang="zh-CN" altLang="en-US" kern="100" dirty="0">
                <a:solidFill>
                  <a:schemeClr val="accent1">
                    <a:lumMod val="50000"/>
                  </a:schemeClr>
                </a:solidFill>
                <a:latin typeface="微软雅黑" charset="0"/>
                <a:ea typeface="微软雅黑" charset="0"/>
                <a:cs typeface="微软雅黑" charset="0"/>
                <a:sym typeface="+mn-ea"/>
              </a:rPr>
              <a:t>，数据传输速率是 </a:t>
            </a:r>
            <a:r>
              <a:rPr lang="en-US" altLang="zh-CN" kern="100" dirty="0">
                <a:solidFill>
                  <a:schemeClr val="accent1">
                    <a:lumMod val="50000"/>
                  </a:schemeClr>
                </a:solidFill>
                <a:latin typeface="微软雅黑" charset="0"/>
                <a:ea typeface="微软雅黑" charset="0"/>
                <a:cs typeface="微软雅黑" charset="0"/>
                <a:sym typeface="+mn-ea"/>
              </a:rPr>
              <a:t>10kbps</a:t>
            </a:r>
            <a:r>
              <a:rPr lang="zh-CN" altLang="en-US" kern="100" dirty="0">
                <a:solidFill>
                  <a:schemeClr val="accent1">
                    <a:lumMod val="50000"/>
                  </a:schemeClr>
                </a:solidFill>
                <a:latin typeface="微软雅黑" charset="0"/>
                <a:ea typeface="微软雅黑" charset="0"/>
                <a:cs typeface="微软雅黑" charset="0"/>
                <a:sym typeface="+mn-ea"/>
              </a:rPr>
              <a:t>，单项传播延时是</a:t>
            </a:r>
            <a:r>
              <a:rPr lang="en-US" altLang="zh-CN" kern="100" dirty="0">
                <a:solidFill>
                  <a:schemeClr val="accent1">
                    <a:lumMod val="50000"/>
                  </a:schemeClr>
                </a:solidFill>
                <a:latin typeface="微软雅黑" charset="0"/>
                <a:ea typeface="微软雅黑" charset="0"/>
                <a:cs typeface="微软雅黑" charset="0"/>
                <a:sym typeface="+mn-ea"/>
              </a:rPr>
              <a:t>200ms</a:t>
            </a:r>
            <a:r>
              <a:rPr lang="zh-CN" altLang="en-US" kern="100" dirty="0">
                <a:solidFill>
                  <a:schemeClr val="accent1">
                    <a:lumMod val="50000"/>
                  </a:schemeClr>
                </a:solidFill>
                <a:latin typeface="微软雅黑" charset="0"/>
                <a:ea typeface="微软雅黑" charset="0"/>
                <a:cs typeface="微软雅黑" charset="0"/>
                <a:sym typeface="+mn-ea"/>
              </a:rPr>
              <a:t>。则甲的最大信道利用率为（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80%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66.7%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44.4%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40%</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3"/>
          <a:stretch>
            <a:fillRect/>
          </a:stretch>
        </p:blipFill>
        <p:spPr>
          <a:xfrm>
            <a:off x="649497" y="1353127"/>
            <a:ext cx="3752365" cy="2437245"/>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536" y="901606"/>
            <a:ext cx="3752365" cy="3752365"/>
          </a:xfrm>
          <a:prstGeom prst="rect">
            <a:avLst/>
          </a:prstGeom>
        </p:spPr>
      </p:pic>
      <p:sp>
        <p:nvSpPr>
          <p:cNvPr id="35" name="矩形 34"/>
          <p:cNvSpPr/>
          <p:nvPr/>
        </p:nvSpPr>
        <p:spPr>
          <a:xfrm>
            <a:off x="1333626" y="3986481"/>
            <a:ext cx="2680307" cy="369332"/>
          </a:xfrm>
          <a:prstGeom prst="rect">
            <a:avLst/>
          </a:prstGeom>
        </p:spPr>
        <p:txBody>
          <a:bodyPr wrap="square">
            <a:spAutoFit/>
          </a:bodyPr>
          <a:lstStyle/>
          <a:p>
            <a:r>
              <a:rPr lang="zh-CN" altLang="en-US" b="1" dirty="0">
                <a:solidFill>
                  <a:srgbClr val="00B0F0"/>
                </a:solidFill>
                <a:latin typeface="楷体" panose="02010609060101010101" pitchFamily="49" charset="-122"/>
                <a:ea typeface="楷体" panose="02010609060101010101" pitchFamily="49" charset="-122"/>
              </a:rPr>
              <a:t>传输时延 </a:t>
            </a:r>
            <a:r>
              <a:rPr lang="en-US" altLang="zh-CN" b="1" dirty="0">
                <a:solidFill>
                  <a:srgbClr val="00B0F0"/>
                </a:solidFill>
                <a:latin typeface="楷体" panose="02010609060101010101" pitchFamily="49" charset="-122"/>
                <a:ea typeface="楷体" panose="02010609060101010101" pitchFamily="49" charset="-122"/>
              </a:rPr>
              <a:t>/ </a:t>
            </a:r>
            <a:r>
              <a:rPr lang="zh-CN" altLang="en-US" b="1" dirty="0">
                <a:solidFill>
                  <a:srgbClr val="00B0F0"/>
                </a:solidFill>
                <a:latin typeface="楷体" panose="02010609060101010101" pitchFamily="49" charset="-122"/>
                <a:ea typeface="楷体" panose="02010609060101010101" pitchFamily="49" charset="-122"/>
              </a:rPr>
              <a:t>发送时延</a:t>
            </a:r>
            <a:endParaRPr lang="en-US" altLang="zh-CN" dirty="0">
              <a:solidFill>
                <a:srgbClr val="1F4E79"/>
              </a:solidFill>
              <a:latin typeface="楷体" panose="02010609060101010101" pitchFamily="49" charset="-122"/>
              <a:ea typeface="楷体" panose="02010609060101010101" pitchFamily="49" charset="-122"/>
            </a:endParaRPr>
          </a:p>
        </p:txBody>
      </p:sp>
      <p:sp>
        <p:nvSpPr>
          <p:cNvPr id="36" name="矩形 35"/>
          <p:cNvSpPr/>
          <p:nvPr/>
        </p:nvSpPr>
        <p:spPr>
          <a:xfrm>
            <a:off x="6188363" y="3986481"/>
            <a:ext cx="1234082" cy="369332"/>
          </a:xfrm>
          <a:prstGeom prst="rect">
            <a:avLst/>
          </a:prstGeom>
        </p:spPr>
        <p:txBody>
          <a:bodyPr wrap="square">
            <a:spAutoFit/>
          </a:bodyPr>
          <a:lstStyle/>
          <a:p>
            <a:r>
              <a:rPr lang="zh-CN" altLang="en-US" b="1" dirty="0">
                <a:solidFill>
                  <a:srgbClr val="00B0F0"/>
                </a:solidFill>
                <a:latin typeface="楷体" panose="02010609060101010101" pitchFamily="49" charset="-122"/>
                <a:ea typeface="楷体" panose="02010609060101010101" pitchFamily="49" charset="-122"/>
              </a:rPr>
              <a:t>传播时延</a:t>
            </a:r>
            <a:endParaRPr lang="en-US" altLang="zh-CN" dirty="0">
              <a:solidFill>
                <a:srgbClr val="1F4E79"/>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832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假设通过同一信道，数据链路层分别采用停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协议和</a:t>
            </a:r>
            <a:r>
              <a:rPr lang="en-US" altLang="zh-CN" kern="100" dirty="0">
                <a:solidFill>
                  <a:schemeClr val="accent1">
                    <a:lumMod val="50000"/>
                  </a:schemeClr>
                </a:solidFill>
                <a:latin typeface="微软雅黑" charset="0"/>
                <a:ea typeface="微软雅黑" charset="0"/>
                <a:cs typeface="微软雅黑" charset="0"/>
                <a:sym typeface="+mn-ea"/>
              </a:rPr>
              <a:t>SR</a:t>
            </a:r>
            <a:r>
              <a:rPr lang="zh-CN" altLang="en-US" kern="100" dirty="0">
                <a:solidFill>
                  <a:schemeClr val="accent1">
                    <a:lumMod val="50000"/>
                  </a:schemeClr>
                </a:solidFill>
                <a:latin typeface="微软雅黑" charset="0"/>
                <a:ea typeface="微软雅黑" charset="0"/>
                <a:cs typeface="微软雅黑" charset="0"/>
                <a:sym typeface="+mn-ea"/>
              </a:rPr>
              <a:t>协议</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发送窗口和接收窗口相等</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传输数据，三个协议数据帧长相同，忽略确认帧长度，帧序号位数为</a:t>
            </a:r>
            <a:r>
              <a:rPr lang="en-US" altLang="zh-CN" kern="100" dirty="0">
                <a:solidFill>
                  <a:schemeClr val="accent1">
                    <a:lumMod val="50000"/>
                  </a:schemeClr>
                </a:solidFill>
                <a:latin typeface="微软雅黑" charset="0"/>
                <a:ea typeface="微软雅黑" charset="0"/>
                <a:cs typeface="微软雅黑" charset="0"/>
                <a:sym typeface="+mn-ea"/>
              </a:rPr>
              <a:t>3</a:t>
            </a:r>
            <a:r>
              <a:rPr lang="zh-CN" altLang="en-US" kern="100" dirty="0">
                <a:solidFill>
                  <a:schemeClr val="accent1">
                    <a:lumMod val="50000"/>
                  </a:schemeClr>
                </a:solidFill>
                <a:latin typeface="微软雅黑" charset="0"/>
                <a:ea typeface="微软雅黑" charset="0"/>
                <a:cs typeface="微软雅黑" charset="0"/>
                <a:sym typeface="+mn-ea"/>
              </a:rPr>
              <a:t>比特。若对应三个协议的发送方最大信道利用率分别是</a:t>
            </a:r>
            <a:r>
              <a:rPr lang="en-US" altLang="zh-CN" kern="100" dirty="0">
                <a:solidFill>
                  <a:schemeClr val="accent1">
                    <a:lumMod val="50000"/>
                  </a:schemeClr>
                </a:solidFill>
                <a:latin typeface="微软雅黑" charset="0"/>
                <a:ea typeface="微软雅黑" charset="0"/>
                <a:cs typeface="微软雅黑" charset="0"/>
                <a:sym typeface="+mn-ea"/>
              </a:rPr>
              <a:t>U1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U2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U3</a:t>
            </a:r>
            <a:r>
              <a:rPr lang="zh-CN" altLang="en-US" kern="100" dirty="0">
                <a:solidFill>
                  <a:schemeClr val="accent1">
                    <a:lumMod val="50000"/>
                  </a:schemeClr>
                </a:solidFill>
                <a:latin typeface="微软雅黑" charset="0"/>
                <a:ea typeface="微软雅黑" charset="0"/>
                <a:cs typeface="微软雅黑" charset="0"/>
                <a:sym typeface="+mn-ea"/>
              </a:rPr>
              <a:t>，则</a:t>
            </a:r>
            <a:r>
              <a:rPr lang="en-US" altLang="zh-CN" kern="100" dirty="0">
                <a:solidFill>
                  <a:schemeClr val="accent1">
                    <a:lumMod val="50000"/>
                  </a:schemeClr>
                </a:solidFill>
                <a:latin typeface="微软雅黑" charset="0"/>
                <a:ea typeface="微软雅黑" charset="0"/>
                <a:cs typeface="微软雅黑" charset="0"/>
                <a:sym typeface="+mn-ea"/>
              </a:rPr>
              <a:t>U1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U2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U3</a:t>
            </a:r>
            <a:r>
              <a:rPr lang="zh-CN" altLang="en-US" kern="100" dirty="0">
                <a:solidFill>
                  <a:schemeClr val="accent1">
                    <a:lumMod val="50000"/>
                  </a:schemeClr>
                </a:solidFill>
                <a:latin typeface="微软雅黑" charset="0"/>
                <a:ea typeface="微软雅黑" charset="0"/>
                <a:cs typeface="微软雅黑" charset="0"/>
                <a:sym typeface="+mn-ea"/>
              </a:rPr>
              <a:t>满足的关系是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A.U1&lt;=U2&lt;=U3</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B.U1&lt;=U3&lt;=U2</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C.U2&lt;=U3&lt;=U1</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D.U3&lt;=U2&lt;=U1</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80508" y="2017470"/>
            <a:ext cx="427648" cy="369332"/>
          </a:xfrm>
          <a:prstGeom prst="rect">
            <a:avLst/>
          </a:prstGeom>
        </p:spPr>
      </p:pic>
      <mc:AlternateContent xmlns:mc="http://schemas.openxmlformats.org/markup-compatibility/2006" xmlns:a14="http://schemas.microsoft.com/office/drawing/2010/main">
        <mc:Choice Requires="a14">
          <p:graphicFrame>
            <p:nvGraphicFramePr>
              <p:cNvPr id="3" name="表格 2"/>
              <p:cNvGraphicFramePr/>
              <p:nvPr>
                <p:custDataLst>
                  <p:tags r:id="rId2"/>
                </p:custDataLst>
              </p:nvPr>
            </p:nvGraphicFramePr>
            <p:xfrm>
              <a:off x="1367790" y="2541270"/>
              <a:ext cx="6408420" cy="2356930"/>
            </p:xfrm>
            <a:graphic>
              <a:graphicData uri="http://schemas.openxmlformats.org/drawingml/2006/table">
                <a:tbl>
                  <a:tblPr firstRow="1" bandRow="1">
                    <a:tableStyleId>{5C22544A-7EE6-4342-B048-85BDC9FD1C3A}</a:tableStyleId>
                  </a:tblPr>
                  <a:tblGrid>
                    <a:gridCol w="1602105">
                      <a:extLst>
                        <a:ext uri="{9D8B030D-6E8A-4147-A177-3AD203B41FA5}">
                          <a16:colId xmlns:a16="http://schemas.microsoft.com/office/drawing/2014/main" val="20000"/>
                        </a:ext>
                      </a:extLst>
                    </a:gridCol>
                    <a:gridCol w="1316355">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946910">
                      <a:extLst>
                        <a:ext uri="{9D8B030D-6E8A-4147-A177-3AD203B41FA5}">
                          <a16:colId xmlns:a16="http://schemas.microsoft.com/office/drawing/2014/main" val="20003"/>
                        </a:ext>
                      </a:extLst>
                    </a:gridCol>
                  </a:tblGrid>
                  <a:tr h="640080">
                    <a:tc>
                      <a:txBody>
                        <a:bodyPr/>
                        <a:lstStyle/>
                        <a:p>
                          <a:pPr>
                            <a:buNone/>
                          </a:pPr>
                          <a:endParaRPr lang="zh-CN" altLang="en-US" sz="2800">
                            <a:latin typeface="微软雅黑" charset="0"/>
                            <a:ea typeface="微软雅黑" charset="0"/>
                          </a:endParaRPr>
                        </a:p>
                      </a:txBody>
                      <a:tcPr>
                        <a:solidFill>
                          <a:srgbClr val="00B0F0"/>
                        </a:solidFill>
                      </a:tcPr>
                    </a:tc>
                    <a:tc>
                      <a:txBody>
                        <a:bodyPr/>
                        <a:lstStyle/>
                        <a:p>
                          <a:pPr>
                            <a:buNone/>
                          </a:pPr>
                          <a:r>
                            <a:rPr lang="zh-CN" altLang="en-US" sz="1800"/>
                            <a:t>停等协议</a:t>
                          </a:r>
                        </a:p>
                      </a:txBody>
                      <a:tcPr>
                        <a:solidFill>
                          <a:srgbClr val="00B0F0"/>
                        </a:solidFill>
                      </a:tcPr>
                    </a:tc>
                    <a:tc>
                      <a:txBody>
                        <a:bodyPr/>
                        <a:lstStyle/>
                        <a:p>
                          <a:pPr>
                            <a:buNone/>
                          </a:pPr>
                          <a:r>
                            <a:rPr lang="zh-CN" altLang="en-US" sz="1800"/>
                            <a:t>后退</a:t>
                          </a:r>
                          <a:r>
                            <a:rPr lang="en-US" altLang="zh-CN" sz="1800"/>
                            <a:t>N</a:t>
                          </a:r>
                          <a:r>
                            <a:rPr lang="zh-CN" altLang="en-US" sz="1800"/>
                            <a:t>帧协议</a:t>
                          </a:r>
                        </a:p>
                        <a:p>
                          <a:pPr>
                            <a:buNone/>
                          </a:pPr>
                          <a:r>
                            <a:rPr lang="zh-CN" altLang="en-US" sz="1800"/>
                            <a:t>（</a:t>
                          </a:r>
                          <a:r>
                            <a:rPr lang="en-US" altLang="zh-CN" sz="1800"/>
                            <a:t>GBN)</a:t>
                          </a:r>
                        </a:p>
                      </a:txBody>
                      <a:tcPr>
                        <a:solidFill>
                          <a:srgbClr val="00B0F0"/>
                        </a:solidFill>
                      </a:tcPr>
                    </a:tc>
                    <a:tc>
                      <a:txBody>
                        <a:bodyPr/>
                        <a:lstStyle/>
                        <a:p>
                          <a:pPr>
                            <a:buNone/>
                          </a:pPr>
                          <a:r>
                            <a:rPr lang="zh-CN" altLang="en-US" sz="1800"/>
                            <a:t>选择重传协议（</a:t>
                          </a:r>
                          <a:r>
                            <a:rPr lang="en-US" altLang="zh-CN" sz="1800"/>
                            <a:t>SR)</a:t>
                          </a:r>
                        </a:p>
                      </a:txBody>
                      <a:tcPr>
                        <a:solidFill>
                          <a:srgbClr val="00B0F0"/>
                        </a:solidFill>
                      </a:tcPr>
                    </a:tc>
                    <a:extLst>
                      <a:ext uri="{0D108BD9-81ED-4DB2-BD59-A6C34878D82A}">
                        <a16:rowId xmlns:a16="http://schemas.microsoft.com/office/drawing/2014/main" val="10000"/>
                      </a:ext>
                    </a:extLst>
                  </a:tr>
                  <a:tr h="596900">
                    <a:tc>
                      <a:txBody>
                        <a:bodyPr/>
                        <a:lstStyle/>
                        <a:p>
                          <a:pPr>
                            <a:buNone/>
                          </a:pPr>
                          <a:r>
                            <a:rPr lang="zh-CN" altLang="en-US" sz="1800"/>
                            <a:t>发送窗口</a:t>
                          </a:r>
                        </a:p>
                      </a:txBody>
                      <a:tcPr>
                        <a:solidFill>
                          <a:schemeClr val="accent1">
                            <a:lumMod val="20000"/>
                            <a:lumOff val="80000"/>
                          </a:schemeClr>
                        </a:solidFill>
                      </a:tcPr>
                    </a:tc>
                    <a:tc>
                      <a:txBody>
                        <a:bodyPr/>
                        <a:lstStyle/>
                        <a:p>
                          <a:pPr>
                            <a:buNone/>
                          </a:pPr>
                          <a:r>
                            <a:rPr lang="en-US" altLang="zh-CN" sz="1800"/>
                            <a:t>1</a:t>
                          </a:r>
                        </a:p>
                      </a:txBody>
                      <a:tcPr>
                        <a:solidFill>
                          <a:schemeClr val="accent1">
                            <a:lumMod val="20000"/>
                            <a:lumOff val="80000"/>
                          </a:schemeClr>
                        </a:solidFill>
                      </a:tcPr>
                    </a:tc>
                    <a:tc>
                      <a:txBody>
                        <a:bodyPr/>
                        <a:lstStyle/>
                        <a:p>
                          <a:pPr>
                            <a:buNone/>
                          </a:pPr>
                          <a14:m>
                            <m:oMath xmlns:m="http://schemas.openxmlformats.org/officeDocument/2006/math">
                              <m:r>
                                <a:rPr lang="en-US" altLang="zh-CN" sz="1800" i="1">
                                  <a:latin typeface="Cambria Math" panose="02040503050406030204" pitchFamily="18" charset="0"/>
                                  <a:cs typeface="DejaVu Math TeX Gyre" panose="02000503000000000000" charset="0"/>
                                </a:rPr>
                                <m:t>1, </m:t>
                              </m:r>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𝑘</m:t>
                                  </m:r>
                                </m:sup>
                              </m:sSup>
                            </m:oMath>
                          </a14:m>
                          <a:r>
                            <a:rPr lang="en-US" altLang="zh-CN" sz="1800"/>
                            <a:t>-1</a:t>
                          </a:r>
                        </a:p>
                      </a:txBody>
                      <a:tcPr>
                        <a:solidFill>
                          <a:schemeClr val="accent1">
                            <a:lumMod val="20000"/>
                            <a:lumOff val="80000"/>
                          </a:schemeClr>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𝑘</m:t>
                                  </m:r>
                                  <m:r>
                                    <a:rPr lang="en-US" altLang="zh-CN" sz="1800" i="1">
                                      <a:latin typeface="Cambria Math" panose="02040503050406030204" pitchFamily="18" charset="0"/>
                                      <a:cs typeface="DejaVu Math TeX Gyre" panose="02000503000000000000" charset="0"/>
                                    </a:rPr>
                                    <m:t>−1</m:t>
                                  </m:r>
                                </m:sup>
                              </m:sSup>
                            </m:oMath>
                          </a14:m>
                          <a:endParaRPr lang="en-US" altLang="zh-CN" sz="1800" i="1">
                            <a:latin typeface="DejaVu Math TeX Gyre" panose="02000503000000000000" charset="0"/>
                            <a:cs typeface="DejaVu Math TeX Gyre" panose="02000503000000000000" charset="0"/>
                          </a:endParaRPr>
                        </a:p>
                      </a:txBody>
                      <a:tcPr>
                        <a:solidFill>
                          <a:schemeClr val="accent1">
                            <a:lumMod val="20000"/>
                            <a:lumOff val="80000"/>
                          </a:schemeClr>
                        </a:solidFill>
                      </a:tcPr>
                    </a:tc>
                    <a:extLst>
                      <a:ext uri="{0D108BD9-81ED-4DB2-BD59-A6C34878D82A}">
                        <a16:rowId xmlns:a16="http://schemas.microsoft.com/office/drawing/2014/main" val="10001"/>
                      </a:ext>
                    </a:extLst>
                  </a:tr>
                  <a:tr h="490855">
                    <a:tc>
                      <a:txBody>
                        <a:bodyPr/>
                        <a:lstStyle/>
                        <a:p>
                          <a:pPr>
                            <a:buNone/>
                          </a:pPr>
                          <a:r>
                            <a:rPr lang="zh-CN" altLang="en-US" sz="1800"/>
                            <a:t>接收窗口</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𝑘</m:t>
                                  </m:r>
                                  <m:r>
                                    <a:rPr lang="en-US" altLang="zh-CN" sz="1800" i="1">
                                      <a:latin typeface="Cambria Math" panose="02040503050406030204" pitchFamily="18" charset="0"/>
                                      <a:cs typeface="DejaVu Math TeX Gyre" panose="02000503000000000000" charset="0"/>
                                    </a:rPr>
                                    <m:t>−1</m:t>
                                  </m:r>
                                </m:sup>
                              </m:sSup>
                            </m:oMath>
                          </a14:m>
                          <a:endParaRPr lang="zh-CN" altLang="en-US" sz="1800"/>
                        </a:p>
                        <a:p>
                          <a:pPr>
                            <a:buNone/>
                          </a:pPr>
                          <a:endParaRPr lang="zh-CN" altLang="en-US" sz="1800"/>
                        </a:p>
                      </a:txBody>
                      <a:tcPr>
                        <a:solidFill>
                          <a:schemeClr val="bg1"/>
                        </a:solidFill>
                      </a:tcPr>
                    </a:tc>
                    <a:extLst>
                      <a:ext uri="{0D108BD9-81ED-4DB2-BD59-A6C34878D82A}">
                        <a16:rowId xmlns:a16="http://schemas.microsoft.com/office/drawing/2014/main" val="10002"/>
                      </a:ext>
                    </a:extLst>
                  </a:tr>
                  <a:tr h="474980">
                    <a:tc>
                      <a:txBody>
                        <a:bodyPr/>
                        <a:lstStyle/>
                        <a:p>
                          <a:pPr>
                            <a:buNone/>
                          </a:pPr>
                          <a:endParaRPr lang="zh-CN" altLang="en-US"/>
                        </a:p>
                      </a:txBody>
                      <a:tcPr>
                        <a:solidFill>
                          <a:schemeClr val="accent1">
                            <a:lumMod val="20000"/>
                            <a:lumOff val="80000"/>
                          </a:schemeClr>
                        </a:solidFill>
                      </a:tcPr>
                    </a:tc>
                    <a:tc gridSpan="3">
                      <a:txBody>
                        <a:bodyPr/>
                        <a:lstStyle/>
                        <a:p>
                          <a:pPr>
                            <a:buNone/>
                          </a:pPr>
                          <a14:m>
                            <m:oMathPara xmlns:m="http://schemas.openxmlformats.org/officeDocument/2006/math">
                              <m:oMathParaPr>
                                <m:jc m:val="centerGroup"/>
                              </m:oMathParaPr>
                              <m:oMath xmlns:m="http://schemas.openxmlformats.org/officeDocument/2006/math">
                                <m:r>
                                  <a:rPr lang="zh-CN" altLang="en-US" sz="2000" b="0" i="1">
                                    <a:solidFill>
                                      <a:srgbClr val="FF0000"/>
                                    </a:solidFill>
                                    <a:latin typeface="Cambria Math" panose="02040503050406030204" pitchFamily="18" charset="0"/>
                                    <a:ea typeface="微软雅黑" charset="0"/>
                                    <a:cs typeface="DejaVu Math TeX Gyre" panose="02000503000000000000" charset="0"/>
                                  </a:rPr>
                                  <m:t>发送窗口</m:t>
                                </m:r>
                                <m:r>
                                  <a:rPr lang="en-US" altLang="zh-CN" sz="2000" b="0" i="1">
                                    <a:latin typeface="Cambria Math" panose="02040503050406030204" pitchFamily="18" charset="0"/>
                                    <a:ea typeface="宋体" charset="0"/>
                                    <a:cs typeface="DejaVu Math TeX Gyre" panose="02000503000000000000" charset="0"/>
                                  </a:rPr>
                                  <m:t>+</m:t>
                                </m:r>
                                <m:r>
                                  <a:rPr lang="zh-CN" altLang="en-US" sz="2000" b="0" i="1">
                                    <a:solidFill>
                                      <a:srgbClr val="FF0000"/>
                                    </a:solidFill>
                                    <a:latin typeface="Cambria Math" panose="02040503050406030204" pitchFamily="18" charset="0"/>
                                    <a:ea typeface="宋体" charset="0"/>
                                    <a:cs typeface="DejaVu Math TeX Gyre" panose="02000503000000000000" charset="0"/>
                                  </a:rPr>
                                  <m:t>接收窗口</m:t>
                                </m:r>
                                <m:r>
                                  <a:rPr lang="en-US" altLang="zh-CN" sz="2000" i="1">
                                    <a:latin typeface="Cambria Math" panose="02040503050406030204" pitchFamily="18" charset="0"/>
                                    <a:ea typeface="宋体" charset="0"/>
                                    <a:cs typeface="DejaVu Math TeX Gyre" panose="02000503000000000000" charset="0"/>
                                  </a:rPr>
                                  <m:t> ≤</m:t>
                                </m:r>
                                <m:sSup>
                                  <m:sSupPr>
                                    <m:ctrlPr>
                                      <a:rPr lang="en-US" altLang="zh-CN" sz="2000" i="1">
                                        <a:latin typeface="Cambria Math" panose="02040503050406030204" pitchFamily="18" charset="0"/>
                                        <a:cs typeface="DejaVu Math TeX Gyre" panose="02000503000000000000" charset="0"/>
                                      </a:rPr>
                                    </m:ctrlPr>
                                  </m:sSupPr>
                                  <m:e>
                                    <m:r>
                                      <a:rPr lang="en-US" altLang="zh-CN" sz="2000" i="1">
                                        <a:latin typeface="Cambria Math" panose="02040503050406030204" pitchFamily="18" charset="0"/>
                                        <a:cs typeface="DejaVu Math TeX Gyre" panose="02000503000000000000" charset="0"/>
                                      </a:rPr>
                                      <m:t>2</m:t>
                                    </m:r>
                                  </m:e>
                                  <m:sup>
                                    <m:r>
                                      <a:rPr lang="en-US" altLang="zh-CN" sz="2000" i="1">
                                        <a:latin typeface="Cambria Math" panose="02040503050406030204" pitchFamily="18" charset="0"/>
                                        <a:cs typeface="DejaVu Math TeX Gyre" panose="02000503000000000000" charset="0"/>
                                      </a:rPr>
                                      <m:t>𝑘</m:t>
                                    </m:r>
                                  </m:sup>
                                </m:sSup>
                              </m:oMath>
                            </m:oMathPara>
                          </a14:m>
                          <a:endParaRPr lang="en-US" altLang="zh-CN" sz="2000" i="1">
                            <a:latin typeface="DejaVu Math TeX Gyre" panose="02000503000000000000" charset="0"/>
                            <a:cs typeface="DejaVu Math TeX Gyre" panose="02000503000000000000" charset="0"/>
                          </a:endParaRPr>
                        </a:p>
                      </a:txBody>
                      <a:tcPr>
                        <a:solidFill>
                          <a:schemeClr val="accent1">
                            <a:lumMod val="20000"/>
                            <a:lumOff val="8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mc:Choice>
        <mc:Fallback xmlns="">
          <p:graphicFrame>
            <p:nvGraphicFramePr>
              <p:cNvPr id="3" name="表格 2"/>
              <p:cNvGraphicFramePr/>
              <p:nvPr>
                <p:custDataLst>
                  <p:tags r:id="rId7"/>
                </p:custDataLst>
              </p:nvPr>
            </p:nvGraphicFramePr>
            <p:xfrm>
              <a:off x="1367790" y="2541270"/>
              <a:ext cx="6408420" cy="2380615"/>
            </p:xfrm>
            <a:graphic>
              <a:graphicData uri="http://schemas.openxmlformats.org/drawingml/2006/table">
                <a:tbl>
                  <a:tblPr firstRow="1" bandRow="1">
                    <a:tableStyleId>{5C22544A-7EE6-4342-B048-85BDC9FD1C3A}</a:tableStyleId>
                  </a:tblPr>
                  <a:tblGrid>
                    <a:gridCol w="1602105"/>
                    <a:gridCol w="1316355"/>
                    <a:gridCol w="1543050"/>
                    <a:gridCol w="1946910"/>
                  </a:tblGrid>
                  <a:tr h="640080">
                    <a:tc>
                      <a:txBody>
                        <a:bodyPr/>
                        <a:p>
                          <a:pPr>
                            <a:buNone/>
                          </a:pPr>
                          <a:endParaRPr lang="zh-CN" altLang="en-US" sz="2800">
                            <a:latin typeface="微软雅黑" charset="0"/>
                            <a:ea typeface="微软雅黑" charset="0"/>
                          </a:endParaRPr>
                        </a:p>
                      </a:txBody>
                      <a:tcPr>
                        <a:solidFill>
                          <a:srgbClr val="00B0F0"/>
                        </a:solidFill>
                      </a:tcPr>
                    </a:tc>
                    <a:tc>
                      <a:txBody>
                        <a:bodyPr/>
                        <a:p>
                          <a:pPr>
                            <a:buNone/>
                          </a:pPr>
                          <a:r>
                            <a:rPr lang="zh-CN" altLang="en-US" sz="1800"/>
                            <a:t>停等协议</a:t>
                          </a:r>
                          <a:endParaRPr lang="zh-CN" altLang="en-US" sz="1800"/>
                        </a:p>
                      </a:txBody>
                      <a:tcPr>
                        <a:solidFill>
                          <a:srgbClr val="00B0F0"/>
                        </a:solidFill>
                      </a:tcPr>
                    </a:tc>
                    <a:tc>
                      <a:txBody>
                        <a:bodyPr/>
                        <a:p>
                          <a:pPr>
                            <a:buNone/>
                          </a:pPr>
                          <a:r>
                            <a:rPr lang="zh-CN" altLang="en-US" sz="1800"/>
                            <a:t>后退</a:t>
                          </a:r>
                          <a:r>
                            <a:rPr lang="en-US" altLang="zh-CN" sz="1800"/>
                            <a:t>N</a:t>
                          </a:r>
                          <a:r>
                            <a:rPr lang="zh-CN" altLang="en-US" sz="1800"/>
                            <a:t>帧协议</a:t>
                          </a:r>
                          <a:endParaRPr lang="zh-CN" altLang="en-US" sz="1800"/>
                        </a:p>
                        <a:p>
                          <a:pPr>
                            <a:buNone/>
                          </a:pPr>
                          <a:r>
                            <a:rPr lang="zh-CN" altLang="en-US" sz="1800"/>
                            <a:t>（</a:t>
                          </a:r>
                          <a:r>
                            <a:rPr lang="en-US" altLang="zh-CN" sz="1800"/>
                            <a:t>GBN)</a:t>
                          </a:r>
                          <a:endParaRPr lang="en-US" altLang="zh-CN" sz="1800"/>
                        </a:p>
                      </a:txBody>
                      <a:tcPr>
                        <a:solidFill>
                          <a:srgbClr val="00B0F0"/>
                        </a:solidFill>
                      </a:tcPr>
                    </a:tc>
                    <a:tc>
                      <a:txBody>
                        <a:bodyPr/>
                        <a:p>
                          <a:pPr>
                            <a:buNone/>
                          </a:pPr>
                          <a:r>
                            <a:rPr lang="zh-CN" altLang="en-US" sz="1800"/>
                            <a:t>选择重传协议（</a:t>
                          </a:r>
                          <a:r>
                            <a:rPr lang="en-US" altLang="zh-CN" sz="1800"/>
                            <a:t>SR)</a:t>
                          </a:r>
                          <a:endParaRPr lang="en-US" altLang="zh-CN" sz="1800"/>
                        </a:p>
                      </a:txBody>
                      <a:tcPr>
                        <a:solidFill>
                          <a:srgbClr val="00B0F0"/>
                        </a:solidFill>
                      </a:tcPr>
                    </a:tc>
                  </a:tr>
                  <a:tr h="596900">
                    <a:tc>
                      <a:txBody>
                        <a:bodyPr/>
                        <a:p>
                          <a:pPr>
                            <a:buNone/>
                          </a:pPr>
                          <a:r>
                            <a:rPr lang="zh-CN" altLang="en-US" sz="1800"/>
                            <a:t>发送窗口</a:t>
                          </a:r>
                          <a:endParaRPr lang="zh-CN" altLang="en-US" sz="1800"/>
                        </a:p>
                      </a:txBody>
                      <a:tcPr>
                        <a:solidFill>
                          <a:schemeClr val="accent1">
                            <a:lumMod val="20000"/>
                            <a:lumOff val="80000"/>
                          </a:schemeClr>
                        </a:solidFill>
                      </a:tcPr>
                    </a:tc>
                    <a:tc>
                      <a:txBody>
                        <a:bodyPr/>
                        <a:p>
                          <a:pPr>
                            <a:buNone/>
                          </a:pPr>
                          <a:r>
                            <a:rPr lang="en-US" altLang="zh-CN" sz="1800"/>
                            <a:t>1</a:t>
                          </a:r>
                          <a:endParaRPr lang="en-US" altLang="zh-CN" sz="1800"/>
                        </a:p>
                      </a:txBody>
                      <a:tcPr>
                        <a:solidFill>
                          <a:schemeClr val="accent1">
                            <a:lumMod val="20000"/>
                            <a:lumOff val="80000"/>
                          </a:schemeClr>
                        </a:solidFill>
                      </a:tcPr>
                    </a:tc>
                    <a:tc>
                      <a:txBody>
                        <a:bodyPr/>
                        <a:lstStyle/>
                        <a:p>
                          <a:endParaRPr lang="zh-CN"/>
                        </a:p>
                      </a:txBody>
                      <a:tcPr>
                        <a:blipFill>
                          <a:blip r:embed="rId8"/>
                        </a:blipFill>
                      </a:tcPr>
                    </a:tc>
                    <a:tc>
                      <a:txBody>
                        <a:bodyPr/>
                        <a:lstStyle/>
                        <a:p>
                          <a:endParaRPr lang="zh-CN"/>
                        </a:p>
                      </a:txBody>
                      <a:tcPr>
                        <a:blipFill>
                          <a:blip r:embed="rId8"/>
                        </a:blipFill>
                      </a:tcPr>
                    </a:tc>
                  </a:tr>
                  <a:tr h="672465">
                    <a:tc>
                      <a:txBody>
                        <a:bodyPr/>
                        <a:p>
                          <a:pPr>
                            <a:buNone/>
                          </a:pPr>
                          <a:r>
                            <a:rPr lang="zh-CN" altLang="en-US" sz="1800"/>
                            <a:t>接收窗口</a:t>
                          </a:r>
                          <a:endParaRPr lang="zh-CN" altLang="en-US"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lstStyle/>
                        <a:p>
                          <a:endParaRPr lang="zh-CN"/>
                        </a:p>
                      </a:txBody>
                      <a:tcPr>
                        <a:blipFill>
                          <a:blip r:embed="rId8"/>
                        </a:blipFill>
                      </a:tcPr>
                    </a:tc>
                  </a:tr>
                  <a:tr h="474980">
                    <a:tc>
                      <a:txBody>
                        <a:bodyPr/>
                        <a:p>
                          <a:pPr>
                            <a:buNone/>
                          </a:pPr>
                          <a:endParaRPr lang="zh-CN" altLang="en-US"/>
                        </a:p>
                      </a:txBody>
                      <a:tcPr>
                        <a:solidFill>
                          <a:schemeClr val="accent1">
                            <a:lumMod val="20000"/>
                            <a:lumOff val="80000"/>
                          </a:schemeClr>
                        </a:solidFill>
                      </a:tcPr>
                    </a:tc>
                    <a:tc gridSpan="3">
                      <a:txBody>
                        <a:bodyPr/>
                        <a:lstStyle/>
                        <a:p>
                          <a:endParaRPr lang="zh-CN"/>
                        </a:p>
                      </a:txBody>
                      <a:tcPr>
                        <a:blipFill>
                          <a:blip r:embed="rId8"/>
                        </a:blipFill>
                      </a:tcPr>
                    </a:tc>
                    <a:tc hMerge="1">
                      <a:tcPr/>
                    </a:tc>
                    <a:tc hMerge="1">
                      <a:tcPr/>
                    </a:tc>
                  </a:tr>
                </a:tbl>
              </a:graphicData>
            </a:graphic>
          </p:graphicFrame>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假设主机甲采用停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等协议向主机乙发送数据帧，数据帧长与确认帧长均为</a:t>
            </a:r>
            <a:r>
              <a:rPr lang="en-US" altLang="zh-CN" kern="100" dirty="0">
                <a:solidFill>
                  <a:schemeClr val="accent1">
                    <a:lumMod val="50000"/>
                  </a:schemeClr>
                </a:solidFill>
                <a:latin typeface="微软雅黑" charset="0"/>
                <a:ea typeface="微软雅黑" charset="0"/>
                <a:cs typeface="微软雅黑" charset="0"/>
                <a:sym typeface="+mn-ea"/>
              </a:rPr>
              <a:t>1000B</a:t>
            </a:r>
            <a:r>
              <a:rPr lang="zh-CN" altLang="en-US" kern="100" dirty="0">
                <a:solidFill>
                  <a:schemeClr val="accent1">
                    <a:lumMod val="50000"/>
                  </a:schemeClr>
                </a:solidFill>
                <a:latin typeface="微软雅黑" charset="0"/>
                <a:ea typeface="微软雅黑" charset="0"/>
                <a:cs typeface="微软雅黑" charset="0"/>
                <a:sym typeface="+mn-ea"/>
              </a:rPr>
              <a:t>，数据传输速率是 </a:t>
            </a:r>
            <a:r>
              <a:rPr lang="en-US" altLang="zh-CN" kern="100" dirty="0">
                <a:solidFill>
                  <a:schemeClr val="accent1">
                    <a:lumMod val="50000"/>
                  </a:schemeClr>
                </a:solidFill>
                <a:latin typeface="微软雅黑" charset="0"/>
                <a:ea typeface="微软雅黑" charset="0"/>
                <a:cs typeface="微软雅黑" charset="0"/>
                <a:sym typeface="+mn-ea"/>
              </a:rPr>
              <a:t>10kbps</a:t>
            </a:r>
            <a:r>
              <a:rPr lang="zh-CN" altLang="en-US" kern="100" dirty="0">
                <a:solidFill>
                  <a:schemeClr val="accent1">
                    <a:lumMod val="50000"/>
                  </a:schemeClr>
                </a:solidFill>
                <a:latin typeface="微软雅黑" charset="0"/>
                <a:ea typeface="微软雅黑" charset="0"/>
                <a:cs typeface="微软雅黑" charset="0"/>
                <a:sym typeface="+mn-ea"/>
              </a:rPr>
              <a:t>，单项传播延时是</a:t>
            </a:r>
            <a:r>
              <a:rPr lang="en-US" altLang="zh-CN" kern="100" dirty="0">
                <a:solidFill>
                  <a:schemeClr val="accent1">
                    <a:lumMod val="50000"/>
                  </a:schemeClr>
                </a:solidFill>
                <a:latin typeface="微软雅黑" charset="0"/>
                <a:ea typeface="微软雅黑" charset="0"/>
                <a:cs typeface="微软雅黑" charset="0"/>
                <a:sym typeface="+mn-ea"/>
              </a:rPr>
              <a:t>200ms</a:t>
            </a:r>
            <a:r>
              <a:rPr lang="zh-CN" altLang="en-US" kern="100" dirty="0">
                <a:solidFill>
                  <a:schemeClr val="accent1">
                    <a:lumMod val="50000"/>
                  </a:schemeClr>
                </a:solidFill>
                <a:latin typeface="微软雅黑" charset="0"/>
                <a:ea typeface="微软雅黑" charset="0"/>
                <a:cs typeface="微软雅黑" charset="0"/>
                <a:sym typeface="+mn-ea"/>
              </a:rPr>
              <a:t>。则甲的最大信道利用率为（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80%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66.7%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44.4%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40%</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13"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4"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5"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 name="圆角矩形 2"/>
          <p:cNvSpPr/>
          <p:nvPr/>
        </p:nvSpPr>
        <p:spPr>
          <a:xfrm>
            <a:off x="6585585" y="2753995"/>
            <a:ext cx="116395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200ms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7" name="圆角矩形 2"/>
          <p:cNvSpPr/>
          <p:nvPr/>
        </p:nvSpPr>
        <p:spPr>
          <a:xfrm rot="21114524">
            <a:off x="6560820" y="3202940"/>
            <a:ext cx="11887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200ms</a:t>
            </a:r>
          </a:p>
        </p:txBody>
      </p:sp>
      <p:pic>
        <p:nvPicPr>
          <p:cNvPr id="39" name="图片 38"/>
          <p:cNvPicPr>
            <a:picLocks noChangeAspect="1"/>
          </p:cNvPicPr>
          <p:nvPr/>
        </p:nvPicPr>
        <p:blipFill>
          <a:blip r:embed="rId4"/>
          <a:stretch>
            <a:fillRect/>
          </a:stretch>
        </p:blipFill>
        <p:spPr>
          <a:xfrm>
            <a:off x="5120466" y="1307587"/>
            <a:ext cx="926863" cy="1054988"/>
          </a:xfrm>
          <a:prstGeom prst="rect">
            <a:avLst/>
          </a:prstGeom>
        </p:spPr>
      </p:pic>
      <p:pic>
        <p:nvPicPr>
          <p:cNvPr id="40" name="图片 39"/>
          <p:cNvPicPr>
            <a:picLocks noChangeAspect="1"/>
          </p:cNvPicPr>
          <p:nvPr/>
        </p:nvPicPr>
        <p:blipFill>
          <a:blip r:embed="rId4"/>
          <a:stretch>
            <a:fillRect/>
          </a:stretch>
        </p:blipFill>
        <p:spPr>
          <a:xfrm flipH="1">
            <a:off x="7922400" y="1316629"/>
            <a:ext cx="1093041" cy="1054988"/>
          </a:xfrm>
          <a:prstGeom prst="rect">
            <a:avLst/>
          </a:prstGeom>
        </p:spPr>
      </p:pic>
      <p:cxnSp>
        <p:nvCxnSpPr>
          <p:cNvPr id="41"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6"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47" name="圆角矩形 2"/>
          <p:cNvSpPr/>
          <p:nvPr/>
        </p:nvSpPr>
        <p:spPr>
          <a:xfrm rot="199821">
            <a:off x="8072240" y="2646692"/>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46" grpId="0" bldLvl="0" animBg="1"/>
      <p:bldP spid="47"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假设主机甲采用停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等协议向主机乙发送数据帧，数据帧长与确认帧长均为</a:t>
            </a:r>
            <a:r>
              <a:rPr lang="en-US" altLang="zh-CN" kern="100" dirty="0">
                <a:solidFill>
                  <a:schemeClr val="accent1">
                    <a:lumMod val="50000"/>
                  </a:schemeClr>
                </a:solidFill>
                <a:latin typeface="微软雅黑" charset="0"/>
                <a:ea typeface="微软雅黑" charset="0"/>
                <a:cs typeface="微软雅黑" charset="0"/>
                <a:sym typeface="+mn-ea"/>
              </a:rPr>
              <a:t>1000B</a:t>
            </a:r>
            <a:r>
              <a:rPr lang="zh-CN" altLang="en-US" kern="100" dirty="0">
                <a:solidFill>
                  <a:schemeClr val="accent1">
                    <a:lumMod val="50000"/>
                  </a:schemeClr>
                </a:solidFill>
                <a:latin typeface="微软雅黑" charset="0"/>
                <a:ea typeface="微软雅黑" charset="0"/>
                <a:cs typeface="微软雅黑" charset="0"/>
                <a:sym typeface="+mn-ea"/>
              </a:rPr>
              <a:t>，数据传输速率是 </a:t>
            </a:r>
            <a:r>
              <a:rPr lang="en-US" altLang="zh-CN" kern="100" dirty="0">
                <a:solidFill>
                  <a:schemeClr val="accent1">
                    <a:lumMod val="50000"/>
                  </a:schemeClr>
                </a:solidFill>
                <a:latin typeface="微软雅黑" charset="0"/>
                <a:ea typeface="微软雅黑" charset="0"/>
                <a:cs typeface="微软雅黑" charset="0"/>
                <a:sym typeface="+mn-ea"/>
              </a:rPr>
              <a:t>10kbps</a:t>
            </a:r>
            <a:r>
              <a:rPr lang="zh-CN" altLang="en-US" kern="100" dirty="0">
                <a:solidFill>
                  <a:schemeClr val="accent1">
                    <a:lumMod val="50000"/>
                  </a:schemeClr>
                </a:solidFill>
                <a:latin typeface="微软雅黑" charset="0"/>
                <a:ea typeface="微软雅黑" charset="0"/>
                <a:cs typeface="微软雅黑" charset="0"/>
                <a:sym typeface="+mn-ea"/>
              </a:rPr>
              <a:t>，单项传播延时是</a:t>
            </a:r>
            <a:r>
              <a:rPr lang="en-US" altLang="zh-CN" kern="100" dirty="0">
                <a:solidFill>
                  <a:schemeClr val="accent1">
                    <a:lumMod val="50000"/>
                  </a:schemeClr>
                </a:solidFill>
                <a:latin typeface="微软雅黑" charset="0"/>
                <a:ea typeface="微软雅黑" charset="0"/>
                <a:cs typeface="微软雅黑" charset="0"/>
                <a:sym typeface="+mn-ea"/>
              </a:rPr>
              <a:t>200ms</a:t>
            </a:r>
            <a:r>
              <a:rPr lang="zh-CN" altLang="en-US" kern="100" dirty="0">
                <a:solidFill>
                  <a:schemeClr val="accent1">
                    <a:lumMod val="50000"/>
                  </a:schemeClr>
                </a:solidFill>
                <a:latin typeface="微软雅黑" charset="0"/>
                <a:ea typeface="微软雅黑" charset="0"/>
                <a:cs typeface="微软雅黑" charset="0"/>
                <a:sym typeface="+mn-ea"/>
              </a:rPr>
              <a:t>。则甲的最大信道利用率为（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80%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66.7%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44.4%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40%</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2063190"/>
            <a:ext cx="427648" cy="369332"/>
          </a:xfrm>
          <a:prstGeom prst="rect">
            <a:avLst/>
          </a:prstGeom>
        </p:spPr>
      </p:pic>
      <p:cxnSp>
        <p:nvCxnSpPr>
          <p:cNvPr id="13"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4"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5"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 name="圆角矩形 2"/>
          <p:cNvSpPr/>
          <p:nvPr/>
        </p:nvSpPr>
        <p:spPr>
          <a:xfrm>
            <a:off x="6585585" y="2753995"/>
            <a:ext cx="116395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200ms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7" name="圆角矩形 2"/>
          <p:cNvSpPr/>
          <p:nvPr/>
        </p:nvSpPr>
        <p:spPr>
          <a:xfrm rot="21114524">
            <a:off x="6560820" y="3202940"/>
            <a:ext cx="11887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200ms</a:t>
            </a:r>
          </a:p>
        </p:txBody>
      </p:sp>
      <p:pic>
        <p:nvPicPr>
          <p:cNvPr id="39" name="图片 38"/>
          <p:cNvPicPr>
            <a:picLocks noChangeAspect="1"/>
          </p:cNvPicPr>
          <p:nvPr/>
        </p:nvPicPr>
        <p:blipFill>
          <a:blip r:embed="rId6"/>
          <a:stretch>
            <a:fillRect/>
          </a:stretch>
        </p:blipFill>
        <p:spPr>
          <a:xfrm>
            <a:off x="5120466" y="1307587"/>
            <a:ext cx="926863" cy="1054988"/>
          </a:xfrm>
          <a:prstGeom prst="rect">
            <a:avLst/>
          </a:prstGeom>
        </p:spPr>
      </p:pic>
      <p:pic>
        <p:nvPicPr>
          <p:cNvPr id="40" name="图片 39"/>
          <p:cNvPicPr>
            <a:picLocks noChangeAspect="1"/>
          </p:cNvPicPr>
          <p:nvPr/>
        </p:nvPicPr>
        <p:blipFill>
          <a:blip r:embed="rId6"/>
          <a:stretch>
            <a:fillRect/>
          </a:stretch>
        </p:blipFill>
        <p:spPr>
          <a:xfrm flipH="1">
            <a:off x="7922400" y="1316629"/>
            <a:ext cx="1093041" cy="1054988"/>
          </a:xfrm>
          <a:prstGeom prst="rect">
            <a:avLst/>
          </a:prstGeom>
        </p:spPr>
      </p:pic>
      <p:cxnSp>
        <p:nvCxnSpPr>
          <p:cNvPr id="41"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6"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47" name="圆角矩形 2"/>
          <p:cNvSpPr/>
          <p:nvPr/>
        </p:nvSpPr>
        <p:spPr>
          <a:xfrm rot="199821">
            <a:off x="8072240" y="2646692"/>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9" name="矩形 48"/>
              <p:cNvSpPr/>
              <p:nvPr/>
            </p:nvSpPr>
            <p:spPr>
              <a:xfrm>
                <a:off x="2120513" y="2520992"/>
                <a:ext cx="2285308" cy="6173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kern="100" smtClean="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1+400</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𝑚𝑠</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2</m:t>
                          </m:r>
                        </m:den>
                      </m:f>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2120513" y="2520992"/>
                <a:ext cx="2285308" cy="617348"/>
              </a:xfrm>
              <a:prstGeom prst="rect">
                <a:avLst/>
              </a:prstGeom>
              <a:blipFill rotWithShape="1">
                <a:blip r:embed="rId7"/>
                <a:stretch>
                  <a:fillRect l="-11" t="-7" r="8" b="28"/>
                </a:stretch>
              </a:blipFill>
            </p:spPr>
            <p:txBody>
              <a:bodyPr/>
              <a:lstStyle/>
              <a:p>
                <a:r>
                  <a:rPr lang="zh-CN" altLang="en-US">
                    <a:noFill/>
                  </a:rPr>
                  <a:t> </a:t>
                </a:r>
              </a:p>
            </p:txBody>
          </p:sp>
        </mc:Fallback>
      </mc:AlternateContent>
      <p:sp>
        <p:nvSpPr>
          <p:cNvPr id="9" name="矩形 8"/>
          <p:cNvSpPr/>
          <p:nvPr/>
        </p:nvSpPr>
        <p:spPr>
          <a:xfrm>
            <a:off x="190236" y="2642423"/>
            <a:ext cx="2146742"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最大信道利用率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56" name="矩形 55"/>
              <p:cNvSpPr/>
              <p:nvPr/>
            </p:nvSpPr>
            <p:spPr>
              <a:xfrm>
                <a:off x="318824" y="3348241"/>
                <a:ext cx="4980268" cy="65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t</m:t>
                      </m:r>
                      <m: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1=</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𝐵</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𝑘𝑏𝑝𝑠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1000∗8</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10∗1000</m:t>
                          </m:r>
                        </m:den>
                      </m:f>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=0.8</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𝑠</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=800</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𝑚𝑠</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318824" y="3348241"/>
                <a:ext cx="4980268" cy="659411"/>
              </a:xfrm>
              <a:prstGeom prst="rect">
                <a:avLst/>
              </a:prstGeom>
              <a:blipFill rotWithShape="1">
                <a:blip r:embed="rId8"/>
                <a:stretch>
                  <a:fillRect l="-1" t="-79"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261521" y="3977787"/>
                <a:ext cx="4614746" cy="6412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kern="100" smtClean="0">
                          <a:solidFill>
                            <a:schemeClr val="accent1">
                              <a:lumMod val="50000"/>
                            </a:schemeClr>
                          </a:solidFill>
                          <a:latin typeface="Cambria Math" panose="02040503050406030204" pitchFamily="18" charset="0"/>
                          <a:ea typeface="楷体" panose="02010609060101010101" pitchFamily="49" charset="-122"/>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800</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+400+</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800</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8</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20</m:t>
                          </m:r>
                        </m:den>
                      </m:f>
                      <m:r>
                        <a:rPr lang="en-US" altLang="zh-CN" i="1" kern="100" smtClean="0">
                          <a:solidFill>
                            <a:schemeClr val="accent1">
                              <a:lumMod val="50000"/>
                            </a:schemeClr>
                          </a:solidFill>
                          <a:latin typeface="Cambria Math" panose="02040503050406030204" pitchFamily="18" charset="0"/>
                          <a:ea typeface="楷体" panose="02010609060101010101" pitchFamily="49" charset="-122"/>
                          <a:sym typeface="+mn-ea"/>
                        </a:rPr>
                        <m:t>=4</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0%</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1261521" y="3977787"/>
                <a:ext cx="4614746" cy="641201"/>
              </a:xfrm>
              <a:prstGeom prst="rect">
                <a:avLst/>
              </a:prstGeom>
              <a:blipFill rotWithShape="1">
                <a:blip r:embed="rId9"/>
                <a:stretch>
                  <a:fillRect l="-9" t="-23" r="13" b="99"/>
                </a:stretch>
              </a:blipFill>
            </p:spPr>
            <p:txBody>
              <a:bodyPr/>
              <a:lstStyle/>
              <a:p>
                <a:r>
                  <a:rPr lang="zh-CN" altLang="en-US">
                    <a:noFill/>
                  </a:rPr>
                  <a:t> </a:t>
                </a:r>
              </a:p>
            </p:txBody>
          </p:sp>
        </mc:Fallback>
      </mc:AlternateContent>
      <p:sp>
        <p:nvSpPr>
          <p:cNvPr id="58" name="矩形 57"/>
          <p:cNvSpPr/>
          <p:nvPr/>
        </p:nvSpPr>
        <p:spPr>
          <a:xfrm>
            <a:off x="222489" y="4108950"/>
            <a:ext cx="2031325"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最大信道利用率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某</a:t>
            </a:r>
            <a:r>
              <a:rPr lang="en-US" altLang="zh-CN" kern="100" dirty="0">
                <a:solidFill>
                  <a:schemeClr val="accent1">
                    <a:lumMod val="50000"/>
                  </a:schemeClr>
                </a:solidFill>
                <a:latin typeface="微软雅黑" charset="0"/>
                <a:ea typeface="微软雅黑" charset="0"/>
                <a:cs typeface="微软雅黑" charset="0"/>
                <a:sym typeface="+mn-ea"/>
              </a:rPr>
              <a:t>IEEE 802.11 </a:t>
            </a:r>
            <a:r>
              <a:rPr lang="zh-CN" altLang="en-US" kern="100" dirty="0">
                <a:solidFill>
                  <a:schemeClr val="accent1">
                    <a:lumMod val="50000"/>
                  </a:schemeClr>
                </a:solidFill>
                <a:latin typeface="微软雅黑" charset="0"/>
                <a:ea typeface="微软雅黑" charset="0"/>
                <a:cs typeface="微软雅黑" charset="0"/>
                <a:sym typeface="+mn-ea"/>
              </a:rPr>
              <a:t>无线局域网中，主机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之间发送或接收 </a:t>
            </a:r>
            <a:r>
              <a:rPr lang="en-US" altLang="zh-CN" kern="100" dirty="0">
                <a:solidFill>
                  <a:schemeClr val="accent1">
                    <a:lumMod val="50000"/>
                  </a:schemeClr>
                </a:solidFill>
                <a:latin typeface="微软雅黑" charset="0"/>
                <a:ea typeface="微软雅黑" charset="0"/>
                <a:cs typeface="微软雅黑" charset="0"/>
                <a:sym typeface="+mn-ea"/>
              </a:rPr>
              <a:t>CSMA/CA</a:t>
            </a:r>
            <a:r>
              <a:rPr lang="zh-CN" altLang="en-US" kern="100" dirty="0">
                <a:solidFill>
                  <a:schemeClr val="accent1">
                    <a:lumMod val="50000"/>
                  </a:schemeClr>
                </a:solidFill>
                <a:latin typeface="微软雅黑" charset="0"/>
                <a:ea typeface="微软雅黑" charset="0"/>
                <a:cs typeface="微软雅黑" charset="0"/>
                <a:sym typeface="+mn-ea"/>
              </a:rPr>
              <a:t>帧的过程如 下图所示。在</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或</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发送帧前所等待的帧间间隔时间</a:t>
            </a:r>
            <a:r>
              <a:rPr lang="en-US" altLang="zh-CN" kern="100" dirty="0">
                <a:solidFill>
                  <a:schemeClr val="accent1">
                    <a:lumMod val="50000"/>
                  </a:schemeClr>
                </a:solidFill>
                <a:latin typeface="微软雅黑" charset="0"/>
                <a:ea typeface="微软雅黑" charset="0"/>
                <a:cs typeface="微软雅黑" charset="0"/>
                <a:sym typeface="+mn-ea"/>
              </a:rPr>
              <a:t>(IFS)</a:t>
            </a:r>
            <a:r>
              <a:rPr lang="zh-CN" altLang="en-US" kern="100" dirty="0">
                <a:solidFill>
                  <a:schemeClr val="accent1">
                    <a:lumMod val="50000"/>
                  </a:schemeClr>
                </a:solidFill>
                <a:latin typeface="微软雅黑" charset="0"/>
                <a:ea typeface="微软雅黑" charset="0"/>
                <a:cs typeface="微软雅黑" charset="0"/>
                <a:sym typeface="+mn-ea"/>
              </a:rPr>
              <a:t>中，最长的是（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IFS1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IFS2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IFS3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IFS4</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300" y="1486619"/>
            <a:ext cx="2509700" cy="3049821"/>
          </a:xfrm>
          <a:prstGeom prst="rect">
            <a:avLst/>
          </a:prstGeom>
        </p:spPr>
      </p:pic>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某</a:t>
            </a:r>
            <a:r>
              <a:rPr lang="en-US" altLang="zh-CN" kern="100" dirty="0">
                <a:solidFill>
                  <a:schemeClr val="accent1">
                    <a:lumMod val="50000"/>
                  </a:schemeClr>
                </a:solidFill>
                <a:latin typeface="微软雅黑" charset="0"/>
                <a:ea typeface="微软雅黑" charset="0"/>
                <a:cs typeface="微软雅黑" charset="0"/>
                <a:sym typeface="+mn-ea"/>
              </a:rPr>
              <a:t>IEEE 802.11 </a:t>
            </a:r>
            <a:r>
              <a:rPr lang="zh-CN" altLang="en-US" kern="100" dirty="0">
                <a:solidFill>
                  <a:schemeClr val="accent1">
                    <a:lumMod val="50000"/>
                  </a:schemeClr>
                </a:solidFill>
                <a:latin typeface="微软雅黑" charset="0"/>
                <a:ea typeface="微软雅黑" charset="0"/>
                <a:cs typeface="微软雅黑" charset="0"/>
                <a:sym typeface="+mn-ea"/>
              </a:rPr>
              <a:t>无线局域网中，主机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之间发送或接收 </a:t>
            </a:r>
            <a:r>
              <a:rPr lang="en-US" altLang="zh-CN" kern="100" dirty="0">
                <a:solidFill>
                  <a:schemeClr val="accent1">
                    <a:lumMod val="50000"/>
                  </a:schemeClr>
                </a:solidFill>
                <a:latin typeface="微软雅黑" charset="0"/>
                <a:ea typeface="微软雅黑" charset="0"/>
                <a:cs typeface="微软雅黑" charset="0"/>
                <a:sym typeface="+mn-ea"/>
              </a:rPr>
              <a:t>CSMA/CA</a:t>
            </a:r>
            <a:r>
              <a:rPr lang="zh-CN" altLang="en-US" kern="100" dirty="0">
                <a:solidFill>
                  <a:schemeClr val="accent1">
                    <a:lumMod val="50000"/>
                  </a:schemeClr>
                </a:solidFill>
                <a:latin typeface="微软雅黑" charset="0"/>
                <a:ea typeface="微软雅黑" charset="0"/>
                <a:cs typeface="微软雅黑" charset="0"/>
                <a:sym typeface="+mn-ea"/>
              </a:rPr>
              <a:t>帧的过程如 下图所示。在</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或</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发送帧前所等待的帧间间隔时间</a:t>
            </a:r>
            <a:r>
              <a:rPr lang="en-US" altLang="zh-CN" kern="100" dirty="0">
                <a:solidFill>
                  <a:schemeClr val="accent1">
                    <a:lumMod val="50000"/>
                  </a:schemeClr>
                </a:solidFill>
                <a:latin typeface="微软雅黑" charset="0"/>
                <a:ea typeface="微软雅黑" charset="0"/>
                <a:cs typeface="微软雅黑" charset="0"/>
                <a:sym typeface="+mn-ea"/>
              </a:rPr>
              <a:t>(IFS)</a:t>
            </a:r>
            <a:r>
              <a:rPr lang="zh-CN" altLang="en-US" kern="100" dirty="0">
                <a:solidFill>
                  <a:schemeClr val="accent1">
                    <a:lumMod val="50000"/>
                  </a:schemeClr>
                </a:solidFill>
                <a:latin typeface="微软雅黑" charset="0"/>
                <a:ea typeface="微软雅黑" charset="0"/>
                <a:cs typeface="微软雅黑" charset="0"/>
                <a:sym typeface="+mn-ea"/>
              </a:rPr>
              <a:t>中，最长的是（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IFS1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IFS2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IFS3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IFS4</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300" y="1486619"/>
            <a:ext cx="2509700" cy="3049821"/>
          </a:xfrm>
          <a:prstGeom prst="rect">
            <a:avLst/>
          </a:prstGeom>
        </p:spPr>
      </p:pic>
      <p:sp>
        <p:nvSpPr>
          <p:cNvPr id="2" name="矩形 1"/>
          <p:cNvSpPr/>
          <p:nvPr/>
        </p:nvSpPr>
        <p:spPr>
          <a:xfrm>
            <a:off x="1531166" y="1484223"/>
            <a:ext cx="4677610" cy="1477328"/>
          </a:xfrm>
          <a:prstGeom prst="rect">
            <a:avLst/>
          </a:prstGeom>
        </p:spPr>
        <p:txBody>
          <a:bodyPr wrap="square">
            <a:spAutoFit/>
          </a:bodyPr>
          <a:lstStyle/>
          <a:p>
            <a:r>
              <a:rPr lang="en-US" altLang="zh-CN" dirty="0">
                <a:solidFill>
                  <a:schemeClr val="accent1"/>
                </a:solidFill>
                <a:latin typeface="楷体" panose="02010609060101010101" pitchFamily="49" charset="-122"/>
                <a:ea typeface="楷体" panose="02010609060101010101" pitchFamily="49" charset="-122"/>
              </a:rPr>
              <a:t>802.11 </a:t>
            </a:r>
            <a:r>
              <a:rPr lang="zh-CN" altLang="en-US" dirty="0">
                <a:solidFill>
                  <a:schemeClr val="accent1"/>
                </a:solidFill>
                <a:latin typeface="楷体" panose="02010609060101010101" pitchFamily="49" charset="-122"/>
                <a:ea typeface="楷体" panose="02010609060101010101" pitchFamily="49" charset="-122"/>
              </a:rPr>
              <a:t>规定，所有的站在完成发送后，必须再等待一段很短的时间</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继续监听</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才能发送下一帧。</a:t>
            </a:r>
            <a:endParaRPr lang="en-US" altLang="zh-CN" dirty="0">
              <a:solidFill>
                <a:schemeClr val="accent1"/>
              </a:solidFill>
              <a:latin typeface="楷体" panose="02010609060101010101" pitchFamily="49" charset="-122"/>
              <a:ea typeface="楷体" panose="02010609060101010101" pitchFamily="49" charset="-122"/>
            </a:endParaRPr>
          </a:p>
          <a:p>
            <a:r>
              <a:rPr lang="zh-CN" altLang="en-US" dirty="0">
                <a:solidFill>
                  <a:schemeClr val="accent1"/>
                </a:solidFill>
                <a:latin typeface="楷体" panose="02010609060101010101" pitchFamily="49" charset="-122"/>
                <a:ea typeface="楷体" panose="02010609060101010101" pitchFamily="49" charset="-122"/>
              </a:rPr>
              <a:t>这段时间通称为帧间间隔 </a:t>
            </a:r>
            <a:r>
              <a:rPr lang="en-US" altLang="zh-CN" dirty="0">
                <a:solidFill>
                  <a:schemeClr val="accent1"/>
                </a:solidFill>
                <a:latin typeface="楷体" panose="02010609060101010101" pitchFamily="49" charset="-122"/>
                <a:ea typeface="楷体" panose="02010609060101010101" pitchFamily="49" charset="-122"/>
              </a:rPr>
              <a:t>IFS(Inter Frame Space)</a:t>
            </a:r>
            <a:r>
              <a:rPr lang="zh-CN" altLang="en-US" dirty="0">
                <a:solidFill>
                  <a:schemeClr val="accent1"/>
                </a:solidFill>
                <a:latin typeface="楷体" panose="02010609060101010101" pitchFamily="49" charset="-122"/>
                <a:ea typeface="楷体" panose="02010609060101010101" pitchFamily="49" charset="-122"/>
              </a:rPr>
              <a:t>。</a:t>
            </a:r>
          </a:p>
        </p:txBody>
      </p:sp>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某</a:t>
            </a:r>
            <a:r>
              <a:rPr lang="en-US" altLang="zh-CN" kern="100" dirty="0">
                <a:solidFill>
                  <a:schemeClr val="accent1">
                    <a:lumMod val="50000"/>
                  </a:schemeClr>
                </a:solidFill>
                <a:latin typeface="微软雅黑" charset="0"/>
                <a:ea typeface="微软雅黑" charset="0"/>
                <a:cs typeface="微软雅黑" charset="0"/>
                <a:sym typeface="+mn-ea"/>
              </a:rPr>
              <a:t>IEEE 802.11 </a:t>
            </a:r>
            <a:r>
              <a:rPr lang="zh-CN" altLang="en-US" kern="100" dirty="0">
                <a:solidFill>
                  <a:schemeClr val="accent1">
                    <a:lumMod val="50000"/>
                  </a:schemeClr>
                </a:solidFill>
                <a:latin typeface="微软雅黑" charset="0"/>
                <a:ea typeface="微软雅黑" charset="0"/>
                <a:cs typeface="微软雅黑" charset="0"/>
                <a:sym typeface="+mn-ea"/>
              </a:rPr>
              <a:t>无线局域网中，主机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之间发送或接收 </a:t>
            </a:r>
            <a:r>
              <a:rPr lang="en-US" altLang="zh-CN" kern="100" dirty="0">
                <a:solidFill>
                  <a:schemeClr val="accent1">
                    <a:lumMod val="50000"/>
                  </a:schemeClr>
                </a:solidFill>
                <a:latin typeface="微软雅黑" charset="0"/>
                <a:ea typeface="微软雅黑" charset="0"/>
                <a:cs typeface="微软雅黑" charset="0"/>
                <a:sym typeface="+mn-ea"/>
              </a:rPr>
              <a:t>CSMA/CA</a:t>
            </a:r>
            <a:r>
              <a:rPr lang="zh-CN" altLang="en-US" kern="100" dirty="0">
                <a:solidFill>
                  <a:schemeClr val="accent1">
                    <a:lumMod val="50000"/>
                  </a:schemeClr>
                </a:solidFill>
                <a:latin typeface="微软雅黑" charset="0"/>
                <a:ea typeface="微软雅黑" charset="0"/>
                <a:cs typeface="微软雅黑" charset="0"/>
                <a:sym typeface="+mn-ea"/>
              </a:rPr>
              <a:t>帧的过程如 下图所示。在</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或</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发送帧前所等待的帧间间隔时间</a:t>
            </a:r>
            <a:r>
              <a:rPr lang="en-US" altLang="zh-CN" kern="100" dirty="0">
                <a:solidFill>
                  <a:schemeClr val="accent1">
                    <a:lumMod val="50000"/>
                  </a:schemeClr>
                </a:solidFill>
                <a:latin typeface="微软雅黑" charset="0"/>
                <a:ea typeface="微软雅黑" charset="0"/>
                <a:cs typeface="微软雅黑" charset="0"/>
                <a:sym typeface="+mn-ea"/>
              </a:rPr>
              <a:t>(IFS)</a:t>
            </a:r>
            <a:r>
              <a:rPr lang="zh-CN" altLang="en-US" kern="100" dirty="0">
                <a:solidFill>
                  <a:schemeClr val="accent1">
                    <a:lumMod val="50000"/>
                  </a:schemeClr>
                </a:solidFill>
                <a:latin typeface="微软雅黑" charset="0"/>
                <a:ea typeface="微软雅黑" charset="0"/>
                <a:cs typeface="微软雅黑" charset="0"/>
                <a:sym typeface="+mn-ea"/>
              </a:rPr>
              <a:t>中，最长的是（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IFS1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IFS2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IFS3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IFS4</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300" y="1486619"/>
            <a:ext cx="2509700" cy="3049821"/>
          </a:xfrm>
          <a:prstGeom prst="rect">
            <a:avLst/>
          </a:prstGeom>
        </p:spPr>
      </p:pic>
      <p:sp>
        <p:nvSpPr>
          <p:cNvPr id="2" name="矩形 1"/>
          <p:cNvSpPr/>
          <p:nvPr/>
        </p:nvSpPr>
        <p:spPr>
          <a:xfrm>
            <a:off x="1531166" y="1484223"/>
            <a:ext cx="4677610" cy="1477328"/>
          </a:xfrm>
          <a:prstGeom prst="rect">
            <a:avLst/>
          </a:prstGeom>
        </p:spPr>
        <p:txBody>
          <a:bodyPr wrap="square">
            <a:spAutoFit/>
          </a:bodyPr>
          <a:lstStyle/>
          <a:p>
            <a:r>
              <a:rPr lang="en-US" altLang="zh-CN" dirty="0">
                <a:solidFill>
                  <a:schemeClr val="accent1"/>
                </a:solidFill>
                <a:latin typeface="楷体" panose="02010609060101010101" pitchFamily="49" charset="-122"/>
                <a:ea typeface="楷体" panose="02010609060101010101" pitchFamily="49" charset="-122"/>
              </a:rPr>
              <a:t>802.11 </a:t>
            </a:r>
            <a:r>
              <a:rPr lang="zh-CN" altLang="en-US" dirty="0">
                <a:solidFill>
                  <a:schemeClr val="accent1"/>
                </a:solidFill>
                <a:latin typeface="楷体" panose="02010609060101010101" pitchFamily="49" charset="-122"/>
                <a:ea typeface="楷体" panose="02010609060101010101" pitchFamily="49" charset="-122"/>
              </a:rPr>
              <a:t>规定，所有的站在完成发送后，必须再等待一段很短的时间</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继续监听</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才能发送下一帧。</a:t>
            </a:r>
            <a:endParaRPr lang="en-US" altLang="zh-CN" dirty="0">
              <a:solidFill>
                <a:schemeClr val="accent1"/>
              </a:solidFill>
              <a:latin typeface="楷体" panose="02010609060101010101" pitchFamily="49" charset="-122"/>
              <a:ea typeface="楷体" panose="02010609060101010101" pitchFamily="49" charset="-122"/>
            </a:endParaRPr>
          </a:p>
          <a:p>
            <a:r>
              <a:rPr lang="zh-CN" altLang="en-US" dirty="0">
                <a:solidFill>
                  <a:schemeClr val="accent1"/>
                </a:solidFill>
                <a:latin typeface="楷体" panose="02010609060101010101" pitchFamily="49" charset="-122"/>
                <a:ea typeface="楷体" panose="02010609060101010101" pitchFamily="49" charset="-122"/>
              </a:rPr>
              <a:t>这段时间通称为帧间间隔 </a:t>
            </a:r>
            <a:r>
              <a:rPr lang="en-US" altLang="zh-CN" dirty="0">
                <a:solidFill>
                  <a:schemeClr val="accent1"/>
                </a:solidFill>
                <a:latin typeface="楷体" panose="02010609060101010101" pitchFamily="49" charset="-122"/>
                <a:ea typeface="楷体" panose="02010609060101010101" pitchFamily="49" charset="-122"/>
              </a:rPr>
              <a:t>IFS(Inter Frame Space)</a:t>
            </a:r>
            <a:r>
              <a:rPr lang="zh-CN" altLang="en-US" dirty="0">
                <a:solidFill>
                  <a:schemeClr val="accent1"/>
                </a:solidFill>
                <a:latin typeface="楷体" panose="02010609060101010101" pitchFamily="49" charset="-122"/>
                <a:ea typeface="楷体" panose="02010609060101010101" pitchFamily="49" charset="-122"/>
              </a:rPr>
              <a:t>。</a:t>
            </a:r>
          </a:p>
        </p:txBody>
      </p:sp>
      <p:sp>
        <p:nvSpPr>
          <p:cNvPr id="4" name="矩形 3"/>
          <p:cNvSpPr/>
          <p:nvPr/>
        </p:nvSpPr>
        <p:spPr>
          <a:xfrm>
            <a:off x="190236" y="3051165"/>
            <a:ext cx="6426759" cy="1754326"/>
          </a:xfrm>
          <a:prstGeom prst="rect">
            <a:avLst/>
          </a:prstGeom>
        </p:spPr>
        <p:txBody>
          <a:bodyPr wrap="square">
            <a:spAutoFit/>
          </a:bodyPr>
          <a:lstStyle/>
          <a:p>
            <a:r>
              <a:rPr lang="en-US" altLang="zh-CN" b="1" dirty="0">
                <a:solidFill>
                  <a:srgbClr val="FF0000"/>
                </a:solidFill>
                <a:latin typeface="楷体" panose="02010609060101010101" pitchFamily="49" charset="-122"/>
                <a:ea typeface="楷体" panose="02010609060101010101" pitchFamily="49" charset="-122"/>
              </a:rPr>
              <a:t>DIFS(</a:t>
            </a:r>
            <a:r>
              <a:rPr lang="zh-CN" altLang="en-US" b="1" dirty="0">
                <a:solidFill>
                  <a:srgbClr val="FF0000"/>
                </a:solidFill>
                <a:latin typeface="楷体" panose="02010609060101010101" pitchFamily="49" charset="-122"/>
                <a:ea typeface="楷体" panose="02010609060101010101" pitchFamily="49" charset="-122"/>
              </a:rPr>
              <a:t>分布式协调 </a:t>
            </a:r>
            <a:r>
              <a:rPr lang="en-US" altLang="zh-CN" b="1" dirty="0">
                <a:solidFill>
                  <a:srgbClr val="FF0000"/>
                </a:solidFill>
                <a:latin typeface="楷体" panose="02010609060101010101" pitchFamily="49" charset="-122"/>
                <a:ea typeface="楷体" panose="02010609060101010101" pitchFamily="49" charset="-122"/>
              </a:rPr>
              <a:t>IFS)</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最长的 </a:t>
            </a:r>
            <a:r>
              <a:rPr lang="en-US" altLang="zh-CN" dirty="0">
                <a:solidFill>
                  <a:srgbClr val="FF0000"/>
                </a:solidFill>
                <a:latin typeface="楷体" panose="02010609060101010101" pitchFamily="49" charset="-122"/>
                <a:ea typeface="楷体" panose="02010609060101010101" pitchFamily="49" charset="-122"/>
              </a:rPr>
              <a:t>IFS</a:t>
            </a:r>
            <a:r>
              <a:rPr lang="zh-CN" altLang="en-US" dirty="0">
                <a:solidFill>
                  <a:srgbClr val="FF0000"/>
                </a:solidFill>
                <a:latin typeface="楷体" panose="02010609060101010101" pitchFamily="49" charset="-122"/>
                <a:ea typeface="楷体" panose="02010609060101010101" pitchFamily="49" charset="-122"/>
              </a:rPr>
              <a:t>，优先级最低，用于异步帧竞争访问的时延。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b="1" dirty="0">
                <a:solidFill>
                  <a:srgbClr val="FF0000"/>
                </a:solidFill>
                <a:latin typeface="楷体" panose="02010609060101010101" pitchFamily="49" charset="-122"/>
                <a:ea typeface="楷体" panose="02010609060101010101" pitchFamily="49" charset="-122"/>
              </a:rPr>
              <a:t>PIFS</a:t>
            </a:r>
            <a:r>
              <a:rPr lang="zh-CN" altLang="en-US" b="1" dirty="0">
                <a:solidFill>
                  <a:srgbClr val="FF0000"/>
                </a:solidFill>
                <a:latin typeface="楷体" panose="02010609060101010101" pitchFamily="49" charset="-122"/>
                <a:ea typeface="楷体" panose="02010609060101010101" pitchFamily="49" charset="-122"/>
              </a:rPr>
              <a:t>（点协调 </a:t>
            </a:r>
            <a:r>
              <a:rPr lang="en-US" altLang="zh-CN" b="1" dirty="0">
                <a:solidFill>
                  <a:srgbClr val="FF0000"/>
                </a:solidFill>
                <a:latin typeface="楷体" panose="02010609060101010101" pitchFamily="49" charset="-122"/>
                <a:ea typeface="楷体" panose="02010609060101010101" pitchFamily="49" charset="-122"/>
              </a:rPr>
              <a:t>IFS</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中等长度的 </a:t>
            </a:r>
            <a:r>
              <a:rPr lang="en-US" altLang="zh-CN" dirty="0">
                <a:solidFill>
                  <a:srgbClr val="FF0000"/>
                </a:solidFill>
                <a:latin typeface="楷体" panose="02010609060101010101" pitchFamily="49" charset="-122"/>
                <a:ea typeface="楷体" panose="02010609060101010101" pitchFamily="49" charset="-122"/>
              </a:rPr>
              <a:t>IFS</a:t>
            </a:r>
            <a:r>
              <a:rPr lang="zh-CN" altLang="en-US" dirty="0">
                <a:solidFill>
                  <a:srgbClr val="FF0000"/>
                </a:solidFill>
                <a:latin typeface="楷体" panose="02010609060101010101" pitchFamily="49" charset="-122"/>
                <a:ea typeface="楷体" panose="02010609060101010101" pitchFamily="49" charset="-122"/>
              </a:rPr>
              <a:t>，优先级居中，在 </a:t>
            </a:r>
            <a:r>
              <a:rPr lang="en-US" altLang="zh-CN" dirty="0">
                <a:solidFill>
                  <a:srgbClr val="FF0000"/>
                </a:solidFill>
                <a:latin typeface="楷体" panose="02010609060101010101" pitchFamily="49" charset="-122"/>
                <a:ea typeface="楷体" panose="02010609060101010101" pitchFamily="49" charset="-122"/>
              </a:rPr>
              <a:t>PCF </a:t>
            </a:r>
            <a:r>
              <a:rPr lang="zh-CN" altLang="en-US" dirty="0">
                <a:solidFill>
                  <a:srgbClr val="FF0000"/>
                </a:solidFill>
                <a:latin typeface="楷体" panose="02010609060101010101" pitchFamily="49" charset="-122"/>
                <a:ea typeface="楷体" panose="02010609060101010101" pitchFamily="49" charset="-122"/>
              </a:rPr>
              <a:t>操作中使用。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b="1" dirty="0">
                <a:solidFill>
                  <a:srgbClr val="FF0000"/>
                </a:solidFill>
                <a:latin typeface="楷体" panose="02010609060101010101" pitchFamily="49" charset="-122"/>
                <a:ea typeface="楷体" panose="02010609060101010101" pitchFamily="49" charset="-122"/>
              </a:rPr>
              <a:t>SIFS </a:t>
            </a:r>
            <a:r>
              <a:rPr lang="zh-CN" altLang="en-US" b="1" dirty="0">
                <a:solidFill>
                  <a:srgbClr val="FF0000"/>
                </a:solidFill>
                <a:latin typeface="楷体" panose="02010609060101010101" pitchFamily="49" charset="-122"/>
                <a:ea typeface="楷体" panose="02010609060101010101" pitchFamily="49" charset="-122"/>
              </a:rPr>
              <a:t>（短 </a:t>
            </a:r>
            <a:r>
              <a:rPr lang="en-US" altLang="zh-CN" b="1" dirty="0">
                <a:solidFill>
                  <a:srgbClr val="FF0000"/>
                </a:solidFill>
                <a:latin typeface="楷体" panose="02010609060101010101" pitchFamily="49" charset="-122"/>
                <a:ea typeface="楷体" panose="02010609060101010101" pitchFamily="49" charset="-122"/>
              </a:rPr>
              <a:t>IFS</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最短的 </a:t>
            </a:r>
            <a:r>
              <a:rPr lang="en-US" altLang="zh-CN" dirty="0">
                <a:solidFill>
                  <a:srgbClr val="FF0000"/>
                </a:solidFill>
                <a:latin typeface="楷体" panose="02010609060101010101" pitchFamily="49" charset="-122"/>
                <a:ea typeface="楷体" panose="02010609060101010101" pitchFamily="49" charset="-122"/>
              </a:rPr>
              <a:t>IFS</a:t>
            </a:r>
            <a:r>
              <a:rPr lang="zh-CN" altLang="en-US" dirty="0">
                <a:solidFill>
                  <a:srgbClr val="FF0000"/>
                </a:solidFill>
                <a:latin typeface="楷体" panose="02010609060101010101" pitchFamily="49" charset="-122"/>
                <a:ea typeface="楷体" panose="02010609060101010101" pitchFamily="49" charset="-122"/>
              </a:rPr>
              <a:t>，优先级最高，用于需要立即响应的操作。</a:t>
            </a:r>
          </a:p>
        </p:txBody>
      </p:sp>
    </p:spTree>
    <p:custDataLst>
      <p:tags r:id="rId1"/>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某</a:t>
            </a:r>
            <a:r>
              <a:rPr lang="en-US" altLang="zh-CN" kern="100" dirty="0">
                <a:solidFill>
                  <a:schemeClr val="accent1">
                    <a:lumMod val="50000"/>
                  </a:schemeClr>
                </a:solidFill>
                <a:latin typeface="微软雅黑" charset="0"/>
                <a:ea typeface="微软雅黑" charset="0"/>
                <a:cs typeface="微软雅黑" charset="0"/>
                <a:sym typeface="+mn-ea"/>
              </a:rPr>
              <a:t>IEEE 802.11 </a:t>
            </a:r>
            <a:r>
              <a:rPr lang="zh-CN" altLang="en-US" kern="100" dirty="0">
                <a:solidFill>
                  <a:schemeClr val="accent1">
                    <a:lumMod val="50000"/>
                  </a:schemeClr>
                </a:solidFill>
                <a:latin typeface="微软雅黑" charset="0"/>
                <a:ea typeface="微软雅黑" charset="0"/>
                <a:cs typeface="微软雅黑" charset="0"/>
                <a:sym typeface="+mn-ea"/>
              </a:rPr>
              <a:t>无线局域网中，主机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之间发送或接收 </a:t>
            </a:r>
            <a:r>
              <a:rPr lang="en-US" altLang="zh-CN" kern="100" dirty="0">
                <a:solidFill>
                  <a:schemeClr val="accent1">
                    <a:lumMod val="50000"/>
                  </a:schemeClr>
                </a:solidFill>
                <a:latin typeface="微软雅黑" charset="0"/>
                <a:ea typeface="微软雅黑" charset="0"/>
                <a:cs typeface="微软雅黑" charset="0"/>
                <a:sym typeface="+mn-ea"/>
              </a:rPr>
              <a:t>CSMA/CA</a:t>
            </a:r>
            <a:r>
              <a:rPr lang="zh-CN" altLang="en-US" kern="100" dirty="0">
                <a:solidFill>
                  <a:schemeClr val="accent1">
                    <a:lumMod val="50000"/>
                  </a:schemeClr>
                </a:solidFill>
                <a:latin typeface="微软雅黑" charset="0"/>
                <a:ea typeface="微软雅黑" charset="0"/>
                <a:cs typeface="微软雅黑" charset="0"/>
                <a:sym typeface="+mn-ea"/>
              </a:rPr>
              <a:t>帧的过程如 下图所示。在</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或</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发送帧前所等待的帧间间隔时间</a:t>
            </a:r>
            <a:r>
              <a:rPr lang="en-US" altLang="zh-CN" kern="100" dirty="0">
                <a:solidFill>
                  <a:schemeClr val="accent1">
                    <a:lumMod val="50000"/>
                  </a:schemeClr>
                </a:solidFill>
                <a:latin typeface="微软雅黑" charset="0"/>
                <a:ea typeface="微软雅黑" charset="0"/>
                <a:cs typeface="微软雅黑" charset="0"/>
                <a:sym typeface="+mn-ea"/>
              </a:rPr>
              <a:t>(IFS)</a:t>
            </a:r>
            <a:r>
              <a:rPr lang="zh-CN" altLang="en-US" kern="100" dirty="0">
                <a:solidFill>
                  <a:schemeClr val="accent1">
                    <a:lumMod val="50000"/>
                  </a:schemeClr>
                </a:solidFill>
                <a:latin typeface="微软雅黑" charset="0"/>
                <a:ea typeface="微软雅黑" charset="0"/>
                <a:cs typeface="微软雅黑" charset="0"/>
                <a:sym typeface="+mn-ea"/>
              </a:rPr>
              <a:t>中，最长的是（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IFS1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IFS2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IFS3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IFS4</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300" y="1486619"/>
            <a:ext cx="2509700" cy="3049821"/>
          </a:xfrm>
          <a:prstGeom prst="rect">
            <a:avLst/>
          </a:prstGeom>
        </p:spPr>
      </p:pic>
      <p:sp>
        <p:nvSpPr>
          <p:cNvPr id="2" name="矩形 1"/>
          <p:cNvSpPr/>
          <p:nvPr/>
        </p:nvSpPr>
        <p:spPr>
          <a:xfrm>
            <a:off x="1531166" y="1484223"/>
            <a:ext cx="4677610" cy="1477328"/>
          </a:xfrm>
          <a:prstGeom prst="rect">
            <a:avLst/>
          </a:prstGeom>
        </p:spPr>
        <p:txBody>
          <a:bodyPr wrap="square">
            <a:spAutoFit/>
          </a:bodyPr>
          <a:lstStyle/>
          <a:p>
            <a:r>
              <a:rPr lang="en-US" altLang="zh-CN" dirty="0">
                <a:solidFill>
                  <a:schemeClr val="accent1"/>
                </a:solidFill>
                <a:latin typeface="楷体" panose="02010609060101010101" pitchFamily="49" charset="-122"/>
                <a:ea typeface="楷体" panose="02010609060101010101" pitchFamily="49" charset="-122"/>
              </a:rPr>
              <a:t>802.11 </a:t>
            </a:r>
            <a:r>
              <a:rPr lang="zh-CN" altLang="en-US" dirty="0">
                <a:solidFill>
                  <a:schemeClr val="accent1"/>
                </a:solidFill>
                <a:latin typeface="楷体" panose="02010609060101010101" pitchFamily="49" charset="-122"/>
                <a:ea typeface="楷体" panose="02010609060101010101" pitchFamily="49" charset="-122"/>
              </a:rPr>
              <a:t>规定，所有的站在完成发送后，必须再等待一段很短的时间</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继续监听</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才能发送下一帧。</a:t>
            </a:r>
            <a:endParaRPr lang="en-US" altLang="zh-CN" dirty="0">
              <a:solidFill>
                <a:schemeClr val="accent1"/>
              </a:solidFill>
              <a:latin typeface="楷体" panose="02010609060101010101" pitchFamily="49" charset="-122"/>
              <a:ea typeface="楷体" panose="02010609060101010101" pitchFamily="49" charset="-122"/>
            </a:endParaRPr>
          </a:p>
          <a:p>
            <a:r>
              <a:rPr lang="zh-CN" altLang="en-US" dirty="0">
                <a:solidFill>
                  <a:schemeClr val="accent1"/>
                </a:solidFill>
                <a:latin typeface="楷体" panose="02010609060101010101" pitchFamily="49" charset="-122"/>
                <a:ea typeface="楷体" panose="02010609060101010101" pitchFamily="49" charset="-122"/>
              </a:rPr>
              <a:t>这段时间通称为帧间间隔 </a:t>
            </a:r>
            <a:r>
              <a:rPr lang="en-US" altLang="zh-CN" dirty="0">
                <a:solidFill>
                  <a:schemeClr val="accent1"/>
                </a:solidFill>
                <a:latin typeface="楷体" panose="02010609060101010101" pitchFamily="49" charset="-122"/>
                <a:ea typeface="楷体" panose="02010609060101010101" pitchFamily="49" charset="-122"/>
              </a:rPr>
              <a:t>IFS(Inter Frame Space)</a:t>
            </a:r>
            <a:r>
              <a:rPr lang="zh-CN" altLang="en-US" dirty="0">
                <a:solidFill>
                  <a:schemeClr val="accent1"/>
                </a:solidFill>
                <a:latin typeface="楷体" panose="02010609060101010101" pitchFamily="49" charset="-122"/>
                <a:ea typeface="楷体" panose="02010609060101010101" pitchFamily="49" charset="-122"/>
              </a:rPr>
              <a:t>。</a:t>
            </a:r>
          </a:p>
        </p:txBody>
      </p:sp>
      <p:sp>
        <p:nvSpPr>
          <p:cNvPr id="4" name="矩形 3"/>
          <p:cNvSpPr/>
          <p:nvPr/>
        </p:nvSpPr>
        <p:spPr>
          <a:xfrm>
            <a:off x="190236" y="3051165"/>
            <a:ext cx="6426759" cy="1754326"/>
          </a:xfrm>
          <a:prstGeom prst="rect">
            <a:avLst/>
          </a:prstGeom>
        </p:spPr>
        <p:txBody>
          <a:bodyPr wrap="square">
            <a:spAutoFit/>
          </a:bodyPr>
          <a:lstStyle/>
          <a:p>
            <a:r>
              <a:rPr lang="en-US" altLang="zh-CN" b="1" dirty="0">
                <a:solidFill>
                  <a:srgbClr val="FF0000"/>
                </a:solidFill>
                <a:latin typeface="楷体" panose="02010609060101010101" pitchFamily="49" charset="-122"/>
                <a:ea typeface="楷体" panose="02010609060101010101" pitchFamily="49" charset="-122"/>
              </a:rPr>
              <a:t>DIFS(</a:t>
            </a:r>
            <a:r>
              <a:rPr lang="zh-CN" altLang="en-US" b="1" dirty="0">
                <a:solidFill>
                  <a:srgbClr val="FF0000"/>
                </a:solidFill>
                <a:latin typeface="楷体" panose="02010609060101010101" pitchFamily="49" charset="-122"/>
                <a:ea typeface="楷体" panose="02010609060101010101" pitchFamily="49" charset="-122"/>
              </a:rPr>
              <a:t>分布式协调 </a:t>
            </a:r>
            <a:r>
              <a:rPr lang="en-US" altLang="zh-CN" b="1" dirty="0">
                <a:solidFill>
                  <a:srgbClr val="FF0000"/>
                </a:solidFill>
                <a:latin typeface="楷体" panose="02010609060101010101" pitchFamily="49" charset="-122"/>
                <a:ea typeface="楷体" panose="02010609060101010101" pitchFamily="49" charset="-122"/>
              </a:rPr>
              <a:t>IFS)</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最长的 </a:t>
            </a:r>
            <a:r>
              <a:rPr lang="en-US" altLang="zh-CN" dirty="0">
                <a:solidFill>
                  <a:srgbClr val="FF0000"/>
                </a:solidFill>
                <a:latin typeface="楷体" panose="02010609060101010101" pitchFamily="49" charset="-122"/>
                <a:ea typeface="楷体" panose="02010609060101010101" pitchFamily="49" charset="-122"/>
              </a:rPr>
              <a:t>IFS</a:t>
            </a:r>
            <a:r>
              <a:rPr lang="zh-CN" altLang="en-US" dirty="0">
                <a:solidFill>
                  <a:srgbClr val="FF0000"/>
                </a:solidFill>
                <a:latin typeface="楷体" panose="02010609060101010101" pitchFamily="49" charset="-122"/>
                <a:ea typeface="楷体" panose="02010609060101010101" pitchFamily="49" charset="-122"/>
              </a:rPr>
              <a:t>，优先级最低，用于异步帧竞争访问的时延。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b="1" dirty="0">
                <a:solidFill>
                  <a:srgbClr val="FF0000"/>
                </a:solidFill>
                <a:latin typeface="楷体" panose="02010609060101010101" pitchFamily="49" charset="-122"/>
                <a:ea typeface="楷体" panose="02010609060101010101" pitchFamily="49" charset="-122"/>
              </a:rPr>
              <a:t>PIFS</a:t>
            </a:r>
            <a:r>
              <a:rPr lang="zh-CN" altLang="en-US" b="1" dirty="0">
                <a:solidFill>
                  <a:srgbClr val="FF0000"/>
                </a:solidFill>
                <a:latin typeface="楷体" panose="02010609060101010101" pitchFamily="49" charset="-122"/>
                <a:ea typeface="楷体" panose="02010609060101010101" pitchFamily="49" charset="-122"/>
              </a:rPr>
              <a:t>（点协调 </a:t>
            </a:r>
            <a:r>
              <a:rPr lang="en-US" altLang="zh-CN" b="1" dirty="0">
                <a:solidFill>
                  <a:srgbClr val="FF0000"/>
                </a:solidFill>
                <a:latin typeface="楷体" panose="02010609060101010101" pitchFamily="49" charset="-122"/>
                <a:ea typeface="楷体" panose="02010609060101010101" pitchFamily="49" charset="-122"/>
              </a:rPr>
              <a:t>IFS</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中等长度的 </a:t>
            </a:r>
            <a:r>
              <a:rPr lang="en-US" altLang="zh-CN" dirty="0">
                <a:solidFill>
                  <a:srgbClr val="FF0000"/>
                </a:solidFill>
                <a:latin typeface="楷体" panose="02010609060101010101" pitchFamily="49" charset="-122"/>
                <a:ea typeface="楷体" panose="02010609060101010101" pitchFamily="49" charset="-122"/>
              </a:rPr>
              <a:t>IFS</a:t>
            </a:r>
            <a:r>
              <a:rPr lang="zh-CN" altLang="en-US" dirty="0">
                <a:solidFill>
                  <a:srgbClr val="FF0000"/>
                </a:solidFill>
                <a:latin typeface="楷体" panose="02010609060101010101" pitchFamily="49" charset="-122"/>
                <a:ea typeface="楷体" panose="02010609060101010101" pitchFamily="49" charset="-122"/>
              </a:rPr>
              <a:t>，优先级居中，在 </a:t>
            </a:r>
            <a:r>
              <a:rPr lang="en-US" altLang="zh-CN" dirty="0">
                <a:solidFill>
                  <a:srgbClr val="FF0000"/>
                </a:solidFill>
                <a:latin typeface="楷体" panose="02010609060101010101" pitchFamily="49" charset="-122"/>
                <a:ea typeface="楷体" panose="02010609060101010101" pitchFamily="49" charset="-122"/>
              </a:rPr>
              <a:t>PCF </a:t>
            </a:r>
            <a:r>
              <a:rPr lang="zh-CN" altLang="en-US" dirty="0">
                <a:solidFill>
                  <a:srgbClr val="FF0000"/>
                </a:solidFill>
                <a:latin typeface="楷体" panose="02010609060101010101" pitchFamily="49" charset="-122"/>
                <a:ea typeface="楷体" panose="02010609060101010101" pitchFamily="49" charset="-122"/>
              </a:rPr>
              <a:t>操作中使用。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b="1" dirty="0">
                <a:solidFill>
                  <a:srgbClr val="FF0000"/>
                </a:solidFill>
                <a:latin typeface="楷体" panose="02010609060101010101" pitchFamily="49" charset="-122"/>
                <a:ea typeface="楷体" panose="02010609060101010101" pitchFamily="49" charset="-122"/>
              </a:rPr>
              <a:t>SIFS </a:t>
            </a:r>
            <a:r>
              <a:rPr lang="zh-CN" altLang="en-US" b="1" dirty="0">
                <a:solidFill>
                  <a:srgbClr val="FF0000"/>
                </a:solidFill>
                <a:latin typeface="楷体" panose="02010609060101010101" pitchFamily="49" charset="-122"/>
                <a:ea typeface="楷体" panose="02010609060101010101" pitchFamily="49" charset="-122"/>
              </a:rPr>
              <a:t>（短 </a:t>
            </a:r>
            <a:r>
              <a:rPr lang="en-US" altLang="zh-CN" b="1" dirty="0">
                <a:solidFill>
                  <a:srgbClr val="FF0000"/>
                </a:solidFill>
                <a:latin typeface="楷体" panose="02010609060101010101" pitchFamily="49" charset="-122"/>
                <a:ea typeface="楷体" panose="02010609060101010101" pitchFamily="49" charset="-122"/>
              </a:rPr>
              <a:t>IFS</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最短的 </a:t>
            </a:r>
            <a:r>
              <a:rPr lang="en-US" altLang="zh-CN" dirty="0">
                <a:solidFill>
                  <a:srgbClr val="FF0000"/>
                </a:solidFill>
                <a:latin typeface="楷体" panose="02010609060101010101" pitchFamily="49" charset="-122"/>
                <a:ea typeface="楷体" panose="02010609060101010101" pitchFamily="49" charset="-122"/>
              </a:rPr>
              <a:t>IFS</a:t>
            </a:r>
            <a:r>
              <a:rPr lang="zh-CN" altLang="en-US" dirty="0">
                <a:solidFill>
                  <a:srgbClr val="FF0000"/>
                </a:solidFill>
                <a:latin typeface="楷体" panose="02010609060101010101" pitchFamily="49" charset="-122"/>
                <a:ea typeface="楷体" panose="02010609060101010101" pitchFamily="49" charset="-122"/>
              </a:rPr>
              <a:t>，优先级最高，用于需要立即响应的操作。</a:t>
            </a:r>
          </a:p>
        </p:txBody>
      </p:sp>
      <p:sp>
        <p:nvSpPr>
          <p:cNvPr id="5" name="矩形 4"/>
          <p:cNvSpPr/>
          <p:nvPr/>
        </p:nvSpPr>
        <p:spPr>
          <a:xfrm>
            <a:off x="6498290" y="3386340"/>
            <a:ext cx="652743" cy="369332"/>
          </a:xfrm>
          <a:prstGeom prst="rect">
            <a:avLst/>
          </a:prstGeom>
        </p:spPr>
        <p:txBody>
          <a:bodyPr wrap="none">
            <a:spAutoFit/>
          </a:bodyPr>
          <a:lstStyle/>
          <a:p>
            <a:r>
              <a:rPr lang="en-US" altLang="zh-CN" b="1" dirty="0">
                <a:solidFill>
                  <a:srgbClr val="FF0000"/>
                </a:solidFill>
                <a:latin typeface="楷体" panose="02010609060101010101" pitchFamily="49" charset="-122"/>
                <a:ea typeface="楷体" panose="02010609060101010101" pitchFamily="49" charset="-122"/>
              </a:rPr>
              <a:t>SIFS</a:t>
            </a:r>
          </a:p>
        </p:txBody>
      </p:sp>
      <p:sp>
        <p:nvSpPr>
          <p:cNvPr id="17" name="矩形 16"/>
          <p:cNvSpPr/>
          <p:nvPr/>
        </p:nvSpPr>
        <p:spPr>
          <a:xfrm>
            <a:off x="8550927" y="3978894"/>
            <a:ext cx="652743" cy="369332"/>
          </a:xfrm>
          <a:prstGeom prst="rect">
            <a:avLst/>
          </a:prstGeom>
        </p:spPr>
        <p:txBody>
          <a:bodyPr wrap="none">
            <a:spAutoFit/>
          </a:bodyPr>
          <a:lstStyle/>
          <a:p>
            <a:r>
              <a:rPr lang="en-US" altLang="zh-CN" b="1" dirty="0">
                <a:solidFill>
                  <a:srgbClr val="FF0000"/>
                </a:solidFill>
                <a:latin typeface="楷体" panose="02010609060101010101" pitchFamily="49" charset="-122"/>
                <a:ea typeface="楷体" panose="02010609060101010101" pitchFamily="49" charset="-122"/>
              </a:rPr>
              <a:t>SIFS</a:t>
            </a:r>
          </a:p>
        </p:txBody>
      </p:sp>
      <p:sp>
        <p:nvSpPr>
          <p:cNvPr id="18" name="矩形 17"/>
          <p:cNvSpPr/>
          <p:nvPr/>
        </p:nvSpPr>
        <p:spPr>
          <a:xfrm>
            <a:off x="8560496" y="2642785"/>
            <a:ext cx="652743" cy="369332"/>
          </a:xfrm>
          <a:prstGeom prst="rect">
            <a:avLst/>
          </a:prstGeom>
        </p:spPr>
        <p:txBody>
          <a:bodyPr wrap="none">
            <a:spAutoFit/>
          </a:bodyPr>
          <a:lstStyle/>
          <a:p>
            <a:r>
              <a:rPr lang="en-US" altLang="zh-CN" b="1" dirty="0">
                <a:solidFill>
                  <a:srgbClr val="FF0000"/>
                </a:solidFill>
                <a:latin typeface="楷体" panose="02010609060101010101" pitchFamily="49" charset="-122"/>
                <a:ea typeface="楷体" panose="02010609060101010101" pitchFamily="49" charset="-122"/>
              </a:rPr>
              <a:t>SIFS</a:t>
            </a:r>
          </a:p>
        </p:txBody>
      </p:sp>
      <p:sp>
        <p:nvSpPr>
          <p:cNvPr id="19" name="矩形 18"/>
          <p:cNvSpPr/>
          <p:nvPr/>
        </p:nvSpPr>
        <p:spPr>
          <a:xfrm>
            <a:off x="6543675" y="2176720"/>
            <a:ext cx="652743" cy="369332"/>
          </a:xfrm>
          <a:prstGeom prst="rect">
            <a:avLst/>
          </a:prstGeom>
        </p:spPr>
        <p:txBody>
          <a:bodyPr wrap="none">
            <a:spAutoFit/>
          </a:bodyPr>
          <a:lstStyle/>
          <a:p>
            <a:r>
              <a:rPr lang="en-US" altLang="zh-CN" b="1" dirty="0">
                <a:solidFill>
                  <a:srgbClr val="FF0000"/>
                </a:solidFill>
                <a:latin typeface="楷体" panose="02010609060101010101" pitchFamily="49" charset="-122"/>
                <a:ea typeface="楷体" panose="02010609060101010101" pitchFamily="49" charset="-122"/>
              </a:rPr>
              <a:t>DIFS</a:t>
            </a:r>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某</a:t>
            </a:r>
            <a:r>
              <a:rPr lang="en-US" altLang="zh-CN" kern="100" dirty="0">
                <a:solidFill>
                  <a:schemeClr val="accent1">
                    <a:lumMod val="50000"/>
                  </a:schemeClr>
                </a:solidFill>
                <a:latin typeface="微软雅黑" charset="0"/>
                <a:ea typeface="微软雅黑" charset="0"/>
                <a:cs typeface="微软雅黑" charset="0"/>
                <a:sym typeface="+mn-ea"/>
              </a:rPr>
              <a:t>IEEE 802.11 </a:t>
            </a:r>
            <a:r>
              <a:rPr lang="zh-CN" altLang="en-US" kern="100" dirty="0">
                <a:solidFill>
                  <a:schemeClr val="accent1">
                    <a:lumMod val="50000"/>
                  </a:schemeClr>
                </a:solidFill>
                <a:latin typeface="微软雅黑" charset="0"/>
                <a:ea typeface="微软雅黑" charset="0"/>
                <a:cs typeface="微软雅黑" charset="0"/>
                <a:sym typeface="+mn-ea"/>
              </a:rPr>
              <a:t>无线局域网中，主机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之间发送或接收 </a:t>
            </a:r>
            <a:r>
              <a:rPr lang="en-US" altLang="zh-CN" kern="100" dirty="0">
                <a:solidFill>
                  <a:schemeClr val="accent1">
                    <a:lumMod val="50000"/>
                  </a:schemeClr>
                </a:solidFill>
                <a:latin typeface="微软雅黑" charset="0"/>
                <a:ea typeface="微软雅黑" charset="0"/>
                <a:cs typeface="微软雅黑" charset="0"/>
                <a:sym typeface="+mn-ea"/>
              </a:rPr>
              <a:t>CSMA/CA</a:t>
            </a:r>
            <a:r>
              <a:rPr lang="zh-CN" altLang="en-US" kern="100" dirty="0">
                <a:solidFill>
                  <a:schemeClr val="accent1">
                    <a:lumMod val="50000"/>
                  </a:schemeClr>
                </a:solidFill>
                <a:latin typeface="微软雅黑" charset="0"/>
                <a:ea typeface="微软雅黑" charset="0"/>
                <a:cs typeface="微软雅黑" charset="0"/>
                <a:sym typeface="+mn-ea"/>
              </a:rPr>
              <a:t>帧的过程如 下图所示。在</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或</a:t>
            </a:r>
            <a:r>
              <a:rPr lang="en-US" altLang="zh-CN" kern="100" dirty="0">
                <a:solidFill>
                  <a:schemeClr val="accent1">
                    <a:lumMod val="50000"/>
                  </a:schemeClr>
                </a:solidFill>
                <a:latin typeface="微软雅黑" charset="0"/>
                <a:ea typeface="微软雅黑" charset="0"/>
                <a:cs typeface="微软雅黑" charset="0"/>
                <a:sym typeface="+mn-ea"/>
              </a:rPr>
              <a:t>AP</a:t>
            </a:r>
            <a:r>
              <a:rPr lang="zh-CN" altLang="en-US" kern="100" dirty="0">
                <a:solidFill>
                  <a:schemeClr val="accent1">
                    <a:lumMod val="50000"/>
                  </a:schemeClr>
                </a:solidFill>
                <a:latin typeface="微软雅黑" charset="0"/>
                <a:ea typeface="微软雅黑" charset="0"/>
                <a:cs typeface="微软雅黑" charset="0"/>
                <a:sym typeface="+mn-ea"/>
              </a:rPr>
              <a:t>发送帧前所等待的帧间间隔时间</a:t>
            </a:r>
            <a:r>
              <a:rPr lang="en-US" altLang="zh-CN" kern="100" dirty="0">
                <a:solidFill>
                  <a:schemeClr val="accent1">
                    <a:lumMod val="50000"/>
                  </a:schemeClr>
                </a:solidFill>
                <a:latin typeface="微软雅黑" charset="0"/>
                <a:ea typeface="微软雅黑" charset="0"/>
                <a:cs typeface="微软雅黑" charset="0"/>
                <a:sym typeface="+mn-ea"/>
              </a:rPr>
              <a:t>(IFS)</a:t>
            </a:r>
            <a:r>
              <a:rPr lang="zh-CN" altLang="en-US" kern="100" dirty="0">
                <a:solidFill>
                  <a:schemeClr val="accent1">
                    <a:lumMod val="50000"/>
                  </a:schemeClr>
                </a:solidFill>
                <a:latin typeface="微软雅黑" charset="0"/>
                <a:ea typeface="微软雅黑" charset="0"/>
                <a:cs typeface="微软雅黑" charset="0"/>
                <a:sym typeface="+mn-ea"/>
              </a:rPr>
              <a:t>中，最长的是（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IFS1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IFS2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IFS3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IFS4</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4300" y="1486619"/>
            <a:ext cx="2509700" cy="3049821"/>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249374"/>
            <a:ext cx="427648" cy="369332"/>
          </a:xfrm>
          <a:prstGeom prst="rect">
            <a:avLst/>
          </a:prstGeom>
        </p:spPr>
      </p:pic>
      <p:sp>
        <p:nvSpPr>
          <p:cNvPr id="2" name="矩形 1"/>
          <p:cNvSpPr/>
          <p:nvPr/>
        </p:nvSpPr>
        <p:spPr>
          <a:xfrm>
            <a:off x="1531166" y="1484223"/>
            <a:ext cx="4677610" cy="1477328"/>
          </a:xfrm>
          <a:prstGeom prst="rect">
            <a:avLst/>
          </a:prstGeom>
        </p:spPr>
        <p:txBody>
          <a:bodyPr wrap="square">
            <a:spAutoFit/>
          </a:bodyPr>
          <a:lstStyle/>
          <a:p>
            <a:r>
              <a:rPr lang="en-US" altLang="zh-CN" dirty="0">
                <a:solidFill>
                  <a:schemeClr val="accent1"/>
                </a:solidFill>
                <a:latin typeface="楷体" panose="02010609060101010101" pitchFamily="49" charset="-122"/>
                <a:ea typeface="楷体" panose="02010609060101010101" pitchFamily="49" charset="-122"/>
              </a:rPr>
              <a:t>802.11 </a:t>
            </a:r>
            <a:r>
              <a:rPr lang="zh-CN" altLang="en-US" dirty="0">
                <a:solidFill>
                  <a:schemeClr val="accent1"/>
                </a:solidFill>
                <a:latin typeface="楷体" panose="02010609060101010101" pitchFamily="49" charset="-122"/>
                <a:ea typeface="楷体" panose="02010609060101010101" pitchFamily="49" charset="-122"/>
              </a:rPr>
              <a:t>规定，所有的站在完成发送后，必须再等待一段很短的时间</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继续监听</a:t>
            </a:r>
            <a:r>
              <a:rPr lang="en-US" altLang="zh-CN" dirty="0">
                <a:solidFill>
                  <a:schemeClr val="accent1"/>
                </a:solidFill>
                <a:latin typeface="楷体" panose="02010609060101010101" pitchFamily="49" charset="-122"/>
                <a:ea typeface="楷体" panose="02010609060101010101" pitchFamily="49" charset="-122"/>
              </a:rPr>
              <a:t>)</a:t>
            </a:r>
            <a:r>
              <a:rPr lang="zh-CN" altLang="en-US" dirty="0">
                <a:solidFill>
                  <a:schemeClr val="accent1"/>
                </a:solidFill>
                <a:latin typeface="楷体" panose="02010609060101010101" pitchFamily="49" charset="-122"/>
                <a:ea typeface="楷体" panose="02010609060101010101" pitchFamily="49" charset="-122"/>
              </a:rPr>
              <a:t>才能发送下一帧。</a:t>
            </a:r>
            <a:endParaRPr lang="en-US" altLang="zh-CN" dirty="0">
              <a:solidFill>
                <a:schemeClr val="accent1"/>
              </a:solidFill>
              <a:latin typeface="楷体" panose="02010609060101010101" pitchFamily="49" charset="-122"/>
              <a:ea typeface="楷体" panose="02010609060101010101" pitchFamily="49" charset="-122"/>
            </a:endParaRPr>
          </a:p>
          <a:p>
            <a:r>
              <a:rPr lang="zh-CN" altLang="en-US" dirty="0">
                <a:solidFill>
                  <a:schemeClr val="accent1"/>
                </a:solidFill>
                <a:latin typeface="楷体" panose="02010609060101010101" pitchFamily="49" charset="-122"/>
                <a:ea typeface="楷体" panose="02010609060101010101" pitchFamily="49" charset="-122"/>
              </a:rPr>
              <a:t>这段时间通称为帧间间隔 </a:t>
            </a:r>
            <a:r>
              <a:rPr lang="en-US" altLang="zh-CN" dirty="0">
                <a:solidFill>
                  <a:schemeClr val="accent1"/>
                </a:solidFill>
                <a:latin typeface="楷体" panose="02010609060101010101" pitchFamily="49" charset="-122"/>
                <a:ea typeface="楷体" panose="02010609060101010101" pitchFamily="49" charset="-122"/>
              </a:rPr>
              <a:t>IFS(Inter Frame Space)</a:t>
            </a:r>
            <a:r>
              <a:rPr lang="zh-CN" altLang="en-US" dirty="0">
                <a:solidFill>
                  <a:schemeClr val="accent1"/>
                </a:solidFill>
                <a:latin typeface="楷体" panose="02010609060101010101" pitchFamily="49" charset="-122"/>
                <a:ea typeface="楷体" panose="02010609060101010101" pitchFamily="49" charset="-122"/>
              </a:rPr>
              <a:t>。</a:t>
            </a:r>
          </a:p>
        </p:txBody>
      </p:sp>
      <p:sp>
        <p:nvSpPr>
          <p:cNvPr id="4" name="矩形 3"/>
          <p:cNvSpPr/>
          <p:nvPr/>
        </p:nvSpPr>
        <p:spPr>
          <a:xfrm>
            <a:off x="190236" y="3051165"/>
            <a:ext cx="6426759" cy="1754326"/>
          </a:xfrm>
          <a:prstGeom prst="rect">
            <a:avLst/>
          </a:prstGeom>
        </p:spPr>
        <p:txBody>
          <a:bodyPr wrap="square">
            <a:spAutoFit/>
          </a:bodyPr>
          <a:lstStyle/>
          <a:p>
            <a:r>
              <a:rPr lang="en-US" altLang="zh-CN" b="1" dirty="0">
                <a:solidFill>
                  <a:srgbClr val="FF0000"/>
                </a:solidFill>
                <a:latin typeface="楷体" panose="02010609060101010101" pitchFamily="49" charset="-122"/>
                <a:ea typeface="楷体" panose="02010609060101010101" pitchFamily="49" charset="-122"/>
              </a:rPr>
              <a:t>DIFS(</a:t>
            </a:r>
            <a:r>
              <a:rPr lang="zh-CN" altLang="en-US" b="1" dirty="0">
                <a:solidFill>
                  <a:srgbClr val="FF0000"/>
                </a:solidFill>
                <a:latin typeface="楷体" panose="02010609060101010101" pitchFamily="49" charset="-122"/>
                <a:ea typeface="楷体" panose="02010609060101010101" pitchFamily="49" charset="-122"/>
              </a:rPr>
              <a:t>分布式协调 </a:t>
            </a:r>
            <a:r>
              <a:rPr lang="en-US" altLang="zh-CN" b="1" dirty="0">
                <a:solidFill>
                  <a:srgbClr val="FF0000"/>
                </a:solidFill>
                <a:latin typeface="楷体" panose="02010609060101010101" pitchFamily="49" charset="-122"/>
                <a:ea typeface="楷体" panose="02010609060101010101" pitchFamily="49" charset="-122"/>
              </a:rPr>
              <a:t>IFS)</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最长的 </a:t>
            </a:r>
            <a:r>
              <a:rPr lang="en-US" altLang="zh-CN" dirty="0">
                <a:solidFill>
                  <a:srgbClr val="FF0000"/>
                </a:solidFill>
                <a:latin typeface="楷体" panose="02010609060101010101" pitchFamily="49" charset="-122"/>
                <a:ea typeface="楷体" panose="02010609060101010101" pitchFamily="49" charset="-122"/>
              </a:rPr>
              <a:t>IFS</a:t>
            </a:r>
            <a:r>
              <a:rPr lang="zh-CN" altLang="en-US" dirty="0">
                <a:solidFill>
                  <a:srgbClr val="FF0000"/>
                </a:solidFill>
                <a:latin typeface="楷体" panose="02010609060101010101" pitchFamily="49" charset="-122"/>
                <a:ea typeface="楷体" panose="02010609060101010101" pitchFamily="49" charset="-122"/>
              </a:rPr>
              <a:t>，优先级最低，用于异步帧竞争访问的时延。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b="1" dirty="0">
                <a:solidFill>
                  <a:srgbClr val="FF0000"/>
                </a:solidFill>
                <a:latin typeface="楷体" panose="02010609060101010101" pitchFamily="49" charset="-122"/>
                <a:ea typeface="楷体" panose="02010609060101010101" pitchFamily="49" charset="-122"/>
              </a:rPr>
              <a:t>PIFS</a:t>
            </a:r>
            <a:r>
              <a:rPr lang="zh-CN" altLang="en-US" b="1" dirty="0">
                <a:solidFill>
                  <a:srgbClr val="FF0000"/>
                </a:solidFill>
                <a:latin typeface="楷体" panose="02010609060101010101" pitchFamily="49" charset="-122"/>
                <a:ea typeface="楷体" panose="02010609060101010101" pitchFamily="49" charset="-122"/>
              </a:rPr>
              <a:t>（点协调 </a:t>
            </a:r>
            <a:r>
              <a:rPr lang="en-US" altLang="zh-CN" b="1" dirty="0">
                <a:solidFill>
                  <a:srgbClr val="FF0000"/>
                </a:solidFill>
                <a:latin typeface="楷体" panose="02010609060101010101" pitchFamily="49" charset="-122"/>
                <a:ea typeface="楷体" panose="02010609060101010101" pitchFamily="49" charset="-122"/>
              </a:rPr>
              <a:t>IFS</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中等长度的 </a:t>
            </a:r>
            <a:r>
              <a:rPr lang="en-US" altLang="zh-CN" dirty="0">
                <a:solidFill>
                  <a:srgbClr val="FF0000"/>
                </a:solidFill>
                <a:latin typeface="楷体" panose="02010609060101010101" pitchFamily="49" charset="-122"/>
                <a:ea typeface="楷体" panose="02010609060101010101" pitchFamily="49" charset="-122"/>
              </a:rPr>
              <a:t>IFS</a:t>
            </a:r>
            <a:r>
              <a:rPr lang="zh-CN" altLang="en-US" dirty="0">
                <a:solidFill>
                  <a:srgbClr val="FF0000"/>
                </a:solidFill>
                <a:latin typeface="楷体" panose="02010609060101010101" pitchFamily="49" charset="-122"/>
                <a:ea typeface="楷体" panose="02010609060101010101" pitchFamily="49" charset="-122"/>
              </a:rPr>
              <a:t>，优先级居中，在 </a:t>
            </a:r>
            <a:r>
              <a:rPr lang="en-US" altLang="zh-CN" dirty="0">
                <a:solidFill>
                  <a:srgbClr val="FF0000"/>
                </a:solidFill>
                <a:latin typeface="楷体" panose="02010609060101010101" pitchFamily="49" charset="-122"/>
                <a:ea typeface="楷体" panose="02010609060101010101" pitchFamily="49" charset="-122"/>
              </a:rPr>
              <a:t>PCF </a:t>
            </a:r>
            <a:r>
              <a:rPr lang="zh-CN" altLang="en-US" dirty="0">
                <a:solidFill>
                  <a:srgbClr val="FF0000"/>
                </a:solidFill>
                <a:latin typeface="楷体" panose="02010609060101010101" pitchFamily="49" charset="-122"/>
                <a:ea typeface="楷体" panose="02010609060101010101" pitchFamily="49" charset="-122"/>
              </a:rPr>
              <a:t>操作中使用。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b="1" dirty="0">
                <a:solidFill>
                  <a:srgbClr val="FF0000"/>
                </a:solidFill>
                <a:latin typeface="楷体" panose="02010609060101010101" pitchFamily="49" charset="-122"/>
                <a:ea typeface="楷体" panose="02010609060101010101" pitchFamily="49" charset="-122"/>
              </a:rPr>
              <a:t>SIFS </a:t>
            </a:r>
            <a:r>
              <a:rPr lang="zh-CN" altLang="en-US" b="1" dirty="0">
                <a:solidFill>
                  <a:srgbClr val="FF0000"/>
                </a:solidFill>
                <a:latin typeface="楷体" panose="02010609060101010101" pitchFamily="49" charset="-122"/>
                <a:ea typeface="楷体" panose="02010609060101010101" pitchFamily="49" charset="-122"/>
              </a:rPr>
              <a:t>（短 </a:t>
            </a:r>
            <a:r>
              <a:rPr lang="en-US" altLang="zh-CN" b="1" dirty="0">
                <a:solidFill>
                  <a:srgbClr val="FF0000"/>
                </a:solidFill>
                <a:latin typeface="楷体" panose="02010609060101010101" pitchFamily="49" charset="-122"/>
                <a:ea typeface="楷体" panose="02010609060101010101" pitchFamily="49" charset="-122"/>
              </a:rPr>
              <a:t>IFS</a:t>
            </a:r>
            <a:r>
              <a:rPr lang="zh-CN" altLang="en-US" b="1" dirty="0">
                <a:solidFill>
                  <a:srgbClr val="FF0000"/>
                </a:solidFill>
                <a:latin typeface="楷体" panose="02010609060101010101" pitchFamily="49" charset="-122"/>
                <a:ea typeface="楷体" panose="02010609060101010101" pitchFamily="49" charset="-122"/>
              </a:rPr>
              <a:t>）：</a:t>
            </a:r>
            <a:endParaRPr lang="en-US" altLang="zh-CN" b="1"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最短的 </a:t>
            </a:r>
            <a:r>
              <a:rPr lang="en-US" altLang="zh-CN" dirty="0">
                <a:solidFill>
                  <a:srgbClr val="FF0000"/>
                </a:solidFill>
                <a:latin typeface="楷体" panose="02010609060101010101" pitchFamily="49" charset="-122"/>
                <a:ea typeface="楷体" panose="02010609060101010101" pitchFamily="49" charset="-122"/>
              </a:rPr>
              <a:t>IFS</a:t>
            </a:r>
            <a:r>
              <a:rPr lang="zh-CN" altLang="en-US" dirty="0">
                <a:solidFill>
                  <a:srgbClr val="FF0000"/>
                </a:solidFill>
                <a:latin typeface="楷体" panose="02010609060101010101" pitchFamily="49" charset="-122"/>
                <a:ea typeface="楷体" panose="02010609060101010101" pitchFamily="49" charset="-122"/>
              </a:rPr>
              <a:t>，优先级最高，用于需要立即响应的操作。</a:t>
            </a:r>
          </a:p>
        </p:txBody>
      </p:sp>
      <p:sp>
        <p:nvSpPr>
          <p:cNvPr id="5" name="矩形 4"/>
          <p:cNvSpPr/>
          <p:nvPr/>
        </p:nvSpPr>
        <p:spPr>
          <a:xfrm>
            <a:off x="6498290" y="3386340"/>
            <a:ext cx="652743" cy="369332"/>
          </a:xfrm>
          <a:prstGeom prst="rect">
            <a:avLst/>
          </a:prstGeom>
        </p:spPr>
        <p:txBody>
          <a:bodyPr wrap="none">
            <a:spAutoFit/>
          </a:bodyPr>
          <a:lstStyle/>
          <a:p>
            <a:r>
              <a:rPr lang="en-US" altLang="zh-CN" b="1" dirty="0">
                <a:solidFill>
                  <a:srgbClr val="FF0000"/>
                </a:solidFill>
                <a:latin typeface="楷体" panose="02010609060101010101" pitchFamily="49" charset="-122"/>
                <a:ea typeface="楷体" panose="02010609060101010101" pitchFamily="49" charset="-122"/>
              </a:rPr>
              <a:t>SIFS</a:t>
            </a:r>
          </a:p>
        </p:txBody>
      </p:sp>
      <p:sp>
        <p:nvSpPr>
          <p:cNvPr id="17" name="矩形 16"/>
          <p:cNvSpPr/>
          <p:nvPr/>
        </p:nvSpPr>
        <p:spPr>
          <a:xfrm>
            <a:off x="8550927" y="3978894"/>
            <a:ext cx="652743" cy="369332"/>
          </a:xfrm>
          <a:prstGeom prst="rect">
            <a:avLst/>
          </a:prstGeom>
        </p:spPr>
        <p:txBody>
          <a:bodyPr wrap="none">
            <a:spAutoFit/>
          </a:bodyPr>
          <a:lstStyle/>
          <a:p>
            <a:r>
              <a:rPr lang="en-US" altLang="zh-CN" b="1" dirty="0">
                <a:solidFill>
                  <a:srgbClr val="FF0000"/>
                </a:solidFill>
                <a:latin typeface="楷体" panose="02010609060101010101" pitchFamily="49" charset="-122"/>
                <a:ea typeface="楷体" panose="02010609060101010101" pitchFamily="49" charset="-122"/>
              </a:rPr>
              <a:t>SIFS</a:t>
            </a:r>
          </a:p>
        </p:txBody>
      </p:sp>
      <p:sp>
        <p:nvSpPr>
          <p:cNvPr id="18" name="矩形 17"/>
          <p:cNvSpPr/>
          <p:nvPr/>
        </p:nvSpPr>
        <p:spPr>
          <a:xfrm>
            <a:off x="8560496" y="2642785"/>
            <a:ext cx="652743" cy="369332"/>
          </a:xfrm>
          <a:prstGeom prst="rect">
            <a:avLst/>
          </a:prstGeom>
        </p:spPr>
        <p:txBody>
          <a:bodyPr wrap="none">
            <a:spAutoFit/>
          </a:bodyPr>
          <a:lstStyle/>
          <a:p>
            <a:r>
              <a:rPr lang="en-US" altLang="zh-CN" b="1" dirty="0">
                <a:solidFill>
                  <a:srgbClr val="FF0000"/>
                </a:solidFill>
                <a:latin typeface="楷体" panose="02010609060101010101" pitchFamily="49" charset="-122"/>
                <a:ea typeface="楷体" panose="02010609060101010101" pitchFamily="49" charset="-122"/>
              </a:rPr>
              <a:t>SIFS</a:t>
            </a:r>
          </a:p>
        </p:txBody>
      </p:sp>
      <p:sp>
        <p:nvSpPr>
          <p:cNvPr id="19" name="矩形 18"/>
          <p:cNvSpPr/>
          <p:nvPr/>
        </p:nvSpPr>
        <p:spPr>
          <a:xfrm>
            <a:off x="6543675" y="2176720"/>
            <a:ext cx="652743" cy="369332"/>
          </a:xfrm>
          <a:prstGeom prst="rect">
            <a:avLst/>
          </a:prstGeom>
        </p:spPr>
        <p:txBody>
          <a:bodyPr wrap="none">
            <a:spAutoFit/>
          </a:bodyPr>
          <a:lstStyle/>
          <a:p>
            <a:r>
              <a:rPr lang="en-US" altLang="zh-CN" b="1" dirty="0">
                <a:solidFill>
                  <a:srgbClr val="FF0000"/>
                </a:solidFill>
                <a:latin typeface="楷体" panose="02010609060101010101" pitchFamily="49" charset="-122"/>
                <a:ea typeface="楷体" panose="02010609060101010101" pitchFamily="49" charset="-122"/>
              </a:rPr>
              <a:t>DIFS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49542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38.</a:t>
            </a:r>
            <a:r>
              <a:rPr lang="zh-CN" altLang="en-US" kern="100" dirty="0">
                <a:solidFill>
                  <a:schemeClr val="accent1">
                    <a:lumMod val="50000"/>
                  </a:schemeClr>
                </a:solidFill>
                <a:latin typeface="微软雅黑" charset="0"/>
                <a:ea typeface="微软雅黑" charset="0"/>
                <a:cs typeface="微软雅黑" charset="0"/>
              </a:rPr>
              <a:t>若主机甲与主机乙已建立一条 </a:t>
            </a:r>
            <a:r>
              <a:rPr lang="en-US" altLang="zh-CN" kern="100" dirty="0">
                <a:solidFill>
                  <a:schemeClr val="accent1">
                    <a:lumMod val="50000"/>
                  </a:schemeClr>
                </a:solidFill>
                <a:latin typeface="微软雅黑" charset="0"/>
                <a:ea typeface="微软雅黑" charset="0"/>
                <a:cs typeface="微软雅黑" charset="0"/>
              </a:rPr>
              <a:t>TCP </a:t>
            </a:r>
            <a:r>
              <a:rPr lang="zh-CN" altLang="en-US" kern="100" dirty="0">
                <a:solidFill>
                  <a:schemeClr val="accent1">
                    <a:lumMod val="50000"/>
                  </a:schemeClr>
                </a:solidFill>
                <a:latin typeface="微软雅黑" charset="0"/>
                <a:ea typeface="微软雅黑" charset="0"/>
                <a:cs typeface="微软雅黑" charset="0"/>
              </a:rPr>
              <a:t>连接，最大段长</a:t>
            </a:r>
            <a:r>
              <a:rPr lang="en-US" altLang="zh-CN" kern="100" dirty="0">
                <a:solidFill>
                  <a:schemeClr val="accent1">
                    <a:lumMod val="50000"/>
                  </a:schemeClr>
                </a:solidFill>
                <a:latin typeface="微软雅黑" charset="0"/>
                <a:ea typeface="微软雅黑" charset="0"/>
                <a:cs typeface="微软雅黑" charset="0"/>
              </a:rPr>
              <a:t>(MSS)</a:t>
            </a:r>
            <a:r>
              <a:rPr lang="zh-CN" altLang="en-US" kern="100" dirty="0">
                <a:solidFill>
                  <a:schemeClr val="accent1">
                    <a:lumMod val="50000"/>
                  </a:schemeClr>
                </a:solidFill>
                <a:latin typeface="微软雅黑" charset="0"/>
                <a:ea typeface="微软雅黑" charset="0"/>
                <a:cs typeface="微软雅黑" charset="0"/>
              </a:rPr>
              <a:t>为</a:t>
            </a:r>
            <a:r>
              <a:rPr lang="en-US" altLang="zh-CN" kern="100" dirty="0">
                <a:solidFill>
                  <a:schemeClr val="accent1">
                    <a:lumMod val="50000"/>
                  </a:schemeClr>
                </a:solidFill>
                <a:latin typeface="微软雅黑" charset="0"/>
                <a:ea typeface="微软雅黑" charset="0"/>
                <a:cs typeface="微软雅黑" charset="0"/>
              </a:rPr>
              <a:t>IKB</a:t>
            </a:r>
            <a:r>
              <a:rPr lang="zh-CN" altLang="en-US" kern="100" dirty="0">
                <a:solidFill>
                  <a:schemeClr val="accent1">
                    <a:lumMod val="50000"/>
                  </a:schemeClr>
                </a:solidFill>
                <a:latin typeface="微软雅黑" charset="0"/>
                <a:ea typeface="微软雅黑" charset="0"/>
                <a:cs typeface="微软雅黑" charset="0"/>
              </a:rPr>
              <a:t>，往返时间</a:t>
            </a:r>
            <a:r>
              <a:rPr lang="en-US" altLang="zh-CN" kern="100" dirty="0">
                <a:solidFill>
                  <a:schemeClr val="accent1">
                    <a:lumMod val="50000"/>
                  </a:schemeClr>
                </a:solidFill>
                <a:latin typeface="微软雅黑" charset="0"/>
                <a:ea typeface="微软雅黑" charset="0"/>
                <a:cs typeface="微软雅黑" charset="0"/>
              </a:rPr>
              <a:t>(RTT)</a:t>
            </a:r>
            <a:r>
              <a:rPr lang="zh-CN" altLang="en-US" kern="100" dirty="0">
                <a:solidFill>
                  <a:schemeClr val="accent1">
                    <a:lumMod val="50000"/>
                  </a:schemeClr>
                </a:solidFill>
                <a:latin typeface="微软雅黑" charset="0"/>
                <a:ea typeface="微软雅黑" charset="0"/>
                <a:cs typeface="微软雅黑" charset="0"/>
              </a:rPr>
              <a:t>为</a:t>
            </a:r>
            <a:r>
              <a:rPr lang="en-US" altLang="zh-CN" kern="100" dirty="0">
                <a:solidFill>
                  <a:schemeClr val="accent1">
                    <a:lumMod val="50000"/>
                  </a:schemeClr>
                </a:solidFill>
                <a:latin typeface="微软雅黑" charset="0"/>
                <a:ea typeface="微软雅黑" charset="0"/>
                <a:cs typeface="微软雅黑" charset="0"/>
              </a:rPr>
              <a:t>2ms</a:t>
            </a:r>
            <a:r>
              <a:rPr lang="zh-CN" altLang="en-US" kern="100" dirty="0">
                <a:solidFill>
                  <a:schemeClr val="accent1">
                    <a:lumMod val="50000"/>
                  </a:schemeClr>
                </a:solidFill>
                <a:latin typeface="微软雅黑" charset="0"/>
                <a:ea typeface="微软雅黑" charset="0"/>
                <a:cs typeface="微软雅黑" charset="0"/>
              </a:rPr>
              <a:t>，则在不出现拥塞的前提下，拥塞窗口从 </a:t>
            </a:r>
            <a:r>
              <a:rPr lang="en-US" altLang="zh-CN" kern="100" dirty="0">
                <a:solidFill>
                  <a:schemeClr val="accent1">
                    <a:lumMod val="50000"/>
                  </a:schemeClr>
                </a:solidFill>
                <a:latin typeface="微软雅黑" charset="0"/>
                <a:ea typeface="微软雅黑" charset="0"/>
                <a:cs typeface="微软雅黑" charset="0"/>
              </a:rPr>
              <a:t>8KB </a:t>
            </a:r>
            <a:r>
              <a:rPr lang="zh-CN" altLang="en-US" kern="100" dirty="0">
                <a:solidFill>
                  <a:schemeClr val="accent1">
                    <a:lumMod val="50000"/>
                  </a:schemeClr>
                </a:solidFill>
                <a:latin typeface="微软雅黑" charset="0"/>
                <a:ea typeface="微软雅黑" charset="0"/>
                <a:cs typeface="微软雅黑" charset="0"/>
              </a:rPr>
              <a:t>增长到 </a:t>
            </a:r>
            <a:r>
              <a:rPr lang="en-US" altLang="zh-CN" kern="100" dirty="0">
                <a:solidFill>
                  <a:schemeClr val="accent1">
                    <a:lumMod val="50000"/>
                  </a:schemeClr>
                </a:solidFill>
                <a:latin typeface="微软雅黑" charset="0"/>
                <a:ea typeface="微软雅黑" charset="0"/>
                <a:cs typeface="微软雅黑" charset="0"/>
              </a:rPr>
              <a:t>32KB </a:t>
            </a:r>
            <a:r>
              <a:rPr lang="zh-CN" altLang="en-US" kern="100" dirty="0">
                <a:solidFill>
                  <a:schemeClr val="accent1">
                    <a:lumMod val="50000"/>
                  </a:schemeClr>
                </a:solidFill>
                <a:latin typeface="微软雅黑" charset="0"/>
                <a:ea typeface="微软雅黑" charset="0"/>
                <a:cs typeface="微软雅黑" charset="0"/>
              </a:rPr>
              <a:t>所需的最长时间是 </a:t>
            </a:r>
            <a:endParaRPr lang="en-US" altLang="zh-CN" kern="100" dirty="0">
              <a:solidFill>
                <a:schemeClr val="accent1">
                  <a:lumMod val="50000"/>
                </a:schemeClr>
              </a:solidFill>
              <a:latin typeface="微软雅黑" charset="0"/>
              <a:ea typeface="微软雅黑" charset="0"/>
              <a:cs typeface="微软雅黑" charset="0"/>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A.   4ms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B.   8ms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C.   24ms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D.   48ms</a:t>
            </a: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49542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38.</a:t>
            </a:r>
            <a:r>
              <a:rPr lang="zh-CN" altLang="en-US" kern="100" dirty="0">
                <a:solidFill>
                  <a:schemeClr val="accent1">
                    <a:lumMod val="50000"/>
                  </a:schemeClr>
                </a:solidFill>
                <a:latin typeface="微软雅黑" charset="0"/>
                <a:ea typeface="微软雅黑" charset="0"/>
                <a:cs typeface="微软雅黑" charset="0"/>
              </a:rPr>
              <a:t>若主机甲与主机乙已建立一条 </a:t>
            </a:r>
            <a:r>
              <a:rPr lang="en-US" altLang="zh-CN" kern="100" dirty="0">
                <a:solidFill>
                  <a:schemeClr val="accent1">
                    <a:lumMod val="50000"/>
                  </a:schemeClr>
                </a:solidFill>
                <a:latin typeface="微软雅黑" charset="0"/>
                <a:ea typeface="微软雅黑" charset="0"/>
                <a:cs typeface="微软雅黑" charset="0"/>
              </a:rPr>
              <a:t>TCP </a:t>
            </a:r>
            <a:r>
              <a:rPr lang="zh-CN" altLang="en-US" kern="100" dirty="0">
                <a:solidFill>
                  <a:schemeClr val="accent1">
                    <a:lumMod val="50000"/>
                  </a:schemeClr>
                </a:solidFill>
                <a:latin typeface="微软雅黑" charset="0"/>
                <a:ea typeface="微软雅黑" charset="0"/>
                <a:cs typeface="微软雅黑" charset="0"/>
              </a:rPr>
              <a:t>连接，最大段长</a:t>
            </a:r>
            <a:r>
              <a:rPr lang="en-US" altLang="zh-CN" kern="100" dirty="0">
                <a:solidFill>
                  <a:schemeClr val="accent1">
                    <a:lumMod val="50000"/>
                  </a:schemeClr>
                </a:solidFill>
                <a:latin typeface="微软雅黑" charset="0"/>
                <a:ea typeface="微软雅黑" charset="0"/>
                <a:cs typeface="微软雅黑" charset="0"/>
              </a:rPr>
              <a:t>(MSS)</a:t>
            </a:r>
            <a:r>
              <a:rPr lang="zh-CN" altLang="en-US" kern="100" dirty="0">
                <a:solidFill>
                  <a:schemeClr val="accent1">
                    <a:lumMod val="50000"/>
                  </a:schemeClr>
                </a:solidFill>
                <a:latin typeface="微软雅黑" charset="0"/>
                <a:ea typeface="微软雅黑" charset="0"/>
                <a:cs typeface="微软雅黑" charset="0"/>
              </a:rPr>
              <a:t>为</a:t>
            </a:r>
            <a:r>
              <a:rPr lang="en-US" altLang="zh-CN" kern="100" dirty="0">
                <a:solidFill>
                  <a:schemeClr val="accent1">
                    <a:lumMod val="50000"/>
                  </a:schemeClr>
                </a:solidFill>
                <a:latin typeface="微软雅黑" charset="0"/>
                <a:ea typeface="微软雅黑" charset="0"/>
                <a:cs typeface="微软雅黑" charset="0"/>
              </a:rPr>
              <a:t>IKB</a:t>
            </a:r>
            <a:r>
              <a:rPr lang="zh-CN" altLang="en-US" kern="100" dirty="0">
                <a:solidFill>
                  <a:schemeClr val="accent1">
                    <a:lumMod val="50000"/>
                  </a:schemeClr>
                </a:solidFill>
                <a:latin typeface="微软雅黑" charset="0"/>
                <a:ea typeface="微软雅黑" charset="0"/>
                <a:cs typeface="微软雅黑" charset="0"/>
              </a:rPr>
              <a:t>，往返时间</a:t>
            </a:r>
            <a:r>
              <a:rPr lang="en-US" altLang="zh-CN" kern="100" dirty="0">
                <a:solidFill>
                  <a:schemeClr val="accent1">
                    <a:lumMod val="50000"/>
                  </a:schemeClr>
                </a:solidFill>
                <a:latin typeface="微软雅黑" charset="0"/>
                <a:ea typeface="微软雅黑" charset="0"/>
                <a:cs typeface="微软雅黑" charset="0"/>
              </a:rPr>
              <a:t>(RTT)</a:t>
            </a:r>
            <a:r>
              <a:rPr lang="zh-CN" altLang="en-US" kern="100" dirty="0">
                <a:solidFill>
                  <a:schemeClr val="accent1">
                    <a:lumMod val="50000"/>
                  </a:schemeClr>
                </a:solidFill>
                <a:latin typeface="微软雅黑" charset="0"/>
                <a:ea typeface="微软雅黑" charset="0"/>
                <a:cs typeface="微软雅黑" charset="0"/>
              </a:rPr>
              <a:t>为</a:t>
            </a:r>
            <a:r>
              <a:rPr lang="en-US" altLang="zh-CN" kern="100" dirty="0">
                <a:solidFill>
                  <a:schemeClr val="accent1">
                    <a:lumMod val="50000"/>
                  </a:schemeClr>
                </a:solidFill>
                <a:latin typeface="微软雅黑" charset="0"/>
                <a:ea typeface="微软雅黑" charset="0"/>
                <a:cs typeface="微软雅黑" charset="0"/>
              </a:rPr>
              <a:t>2ms</a:t>
            </a:r>
            <a:r>
              <a:rPr lang="zh-CN" altLang="en-US" kern="100" dirty="0">
                <a:solidFill>
                  <a:schemeClr val="accent1">
                    <a:lumMod val="50000"/>
                  </a:schemeClr>
                </a:solidFill>
                <a:latin typeface="微软雅黑" charset="0"/>
                <a:ea typeface="微软雅黑" charset="0"/>
                <a:cs typeface="微软雅黑" charset="0"/>
              </a:rPr>
              <a:t>，则在不出现拥塞的前提下，拥塞窗口从 </a:t>
            </a:r>
            <a:r>
              <a:rPr lang="en-US" altLang="zh-CN" kern="100" dirty="0">
                <a:solidFill>
                  <a:schemeClr val="accent1">
                    <a:lumMod val="50000"/>
                  </a:schemeClr>
                </a:solidFill>
                <a:latin typeface="微软雅黑" charset="0"/>
                <a:ea typeface="微软雅黑" charset="0"/>
                <a:cs typeface="微软雅黑" charset="0"/>
              </a:rPr>
              <a:t>8KB </a:t>
            </a:r>
            <a:r>
              <a:rPr lang="zh-CN" altLang="en-US" kern="100" dirty="0">
                <a:solidFill>
                  <a:schemeClr val="accent1">
                    <a:lumMod val="50000"/>
                  </a:schemeClr>
                </a:solidFill>
                <a:latin typeface="微软雅黑" charset="0"/>
                <a:ea typeface="微软雅黑" charset="0"/>
                <a:cs typeface="微软雅黑" charset="0"/>
              </a:rPr>
              <a:t>增长到 </a:t>
            </a:r>
            <a:r>
              <a:rPr lang="en-US" altLang="zh-CN" kern="100" dirty="0">
                <a:solidFill>
                  <a:schemeClr val="accent1">
                    <a:lumMod val="50000"/>
                  </a:schemeClr>
                </a:solidFill>
                <a:latin typeface="微软雅黑" charset="0"/>
                <a:ea typeface="微软雅黑" charset="0"/>
                <a:cs typeface="微软雅黑" charset="0"/>
              </a:rPr>
              <a:t>32KB </a:t>
            </a:r>
            <a:r>
              <a:rPr lang="zh-CN" altLang="en-US" kern="100" dirty="0">
                <a:solidFill>
                  <a:schemeClr val="accent1">
                    <a:lumMod val="50000"/>
                  </a:schemeClr>
                </a:solidFill>
                <a:latin typeface="微软雅黑" charset="0"/>
                <a:ea typeface="微软雅黑" charset="0"/>
                <a:cs typeface="微软雅黑" charset="0"/>
              </a:rPr>
              <a:t>所需的最长时间是 </a:t>
            </a:r>
            <a:endParaRPr lang="en-US" altLang="zh-CN" kern="100" dirty="0">
              <a:solidFill>
                <a:schemeClr val="accent1">
                  <a:lumMod val="50000"/>
                </a:schemeClr>
              </a:solidFill>
              <a:latin typeface="微软雅黑" charset="0"/>
              <a:ea typeface="微软雅黑" charset="0"/>
              <a:cs typeface="微软雅黑" charset="0"/>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A.   4ms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B.   8ms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C.   24ms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D.   48ms</a:t>
            </a: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圆角矩形 13"/>
          <p:cNvSpPr/>
          <p:nvPr/>
        </p:nvSpPr>
        <p:spPr>
          <a:xfrm>
            <a:off x="2375535" y="3065780"/>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拥塞避免</a:t>
            </a:r>
          </a:p>
        </p:txBody>
      </p:sp>
      <p:sp>
        <p:nvSpPr>
          <p:cNvPr id="13" name="圆角矩形 13"/>
          <p:cNvSpPr/>
          <p:nvPr/>
        </p:nvSpPr>
        <p:spPr>
          <a:xfrm>
            <a:off x="2375535" y="1834515"/>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慢开始</a:t>
            </a:r>
          </a:p>
        </p:txBody>
      </p:sp>
      <p:sp>
        <p:nvSpPr>
          <p:cNvPr id="14" name="圆角矩形 13"/>
          <p:cNvSpPr/>
          <p:nvPr/>
        </p:nvSpPr>
        <p:spPr>
          <a:xfrm>
            <a:off x="4138930" y="3065780"/>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增长慢</a:t>
            </a:r>
          </a:p>
        </p:txBody>
      </p:sp>
      <p:sp>
        <p:nvSpPr>
          <p:cNvPr id="15" name="圆角矩形 13"/>
          <p:cNvSpPr/>
          <p:nvPr/>
        </p:nvSpPr>
        <p:spPr>
          <a:xfrm>
            <a:off x="4138930" y="1834515"/>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增长快</a:t>
            </a:r>
          </a:p>
        </p:txBody>
      </p:sp>
    </p:spTree>
    <p:custDataLst>
      <p:tags r:id="rId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49542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38.</a:t>
            </a:r>
            <a:r>
              <a:rPr lang="zh-CN" altLang="en-US" kern="100" dirty="0">
                <a:solidFill>
                  <a:schemeClr val="accent1">
                    <a:lumMod val="50000"/>
                  </a:schemeClr>
                </a:solidFill>
                <a:latin typeface="微软雅黑" charset="0"/>
                <a:ea typeface="微软雅黑" charset="0"/>
                <a:cs typeface="微软雅黑" charset="0"/>
              </a:rPr>
              <a:t>若主机甲与主机乙已建立一条 </a:t>
            </a:r>
            <a:r>
              <a:rPr lang="en-US" altLang="zh-CN" kern="100" dirty="0">
                <a:solidFill>
                  <a:schemeClr val="accent1">
                    <a:lumMod val="50000"/>
                  </a:schemeClr>
                </a:solidFill>
                <a:latin typeface="微软雅黑" charset="0"/>
                <a:ea typeface="微软雅黑" charset="0"/>
                <a:cs typeface="微软雅黑" charset="0"/>
              </a:rPr>
              <a:t>TCP </a:t>
            </a:r>
            <a:r>
              <a:rPr lang="zh-CN" altLang="en-US" kern="100" dirty="0">
                <a:solidFill>
                  <a:schemeClr val="accent1">
                    <a:lumMod val="50000"/>
                  </a:schemeClr>
                </a:solidFill>
                <a:latin typeface="微软雅黑" charset="0"/>
                <a:ea typeface="微软雅黑" charset="0"/>
                <a:cs typeface="微软雅黑" charset="0"/>
              </a:rPr>
              <a:t>连接，最大段长</a:t>
            </a:r>
            <a:r>
              <a:rPr lang="en-US" altLang="zh-CN" kern="100" dirty="0">
                <a:solidFill>
                  <a:schemeClr val="accent1">
                    <a:lumMod val="50000"/>
                  </a:schemeClr>
                </a:solidFill>
                <a:latin typeface="微软雅黑" charset="0"/>
                <a:ea typeface="微软雅黑" charset="0"/>
                <a:cs typeface="微软雅黑" charset="0"/>
              </a:rPr>
              <a:t>(MSS)</a:t>
            </a:r>
            <a:r>
              <a:rPr lang="zh-CN" altLang="en-US" kern="100" dirty="0">
                <a:solidFill>
                  <a:schemeClr val="accent1">
                    <a:lumMod val="50000"/>
                  </a:schemeClr>
                </a:solidFill>
                <a:latin typeface="微软雅黑" charset="0"/>
                <a:ea typeface="微软雅黑" charset="0"/>
                <a:cs typeface="微软雅黑" charset="0"/>
              </a:rPr>
              <a:t>为</a:t>
            </a:r>
            <a:r>
              <a:rPr lang="en-US" altLang="zh-CN" kern="100" dirty="0">
                <a:solidFill>
                  <a:schemeClr val="accent1">
                    <a:lumMod val="50000"/>
                  </a:schemeClr>
                </a:solidFill>
                <a:latin typeface="微软雅黑" charset="0"/>
                <a:ea typeface="微软雅黑" charset="0"/>
                <a:cs typeface="微软雅黑" charset="0"/>
              </a:rPr>
              <a:t>IKB</a:t>
            </a:r>
            <a:r>
              <a:rPr lang="zh-CN" altLang="en-US" kern="100" dirty="0">
                <a:solidFill>
                  <a:schemeClr val="accent1">
                    <a:lumMod val="50000"/>
                  </a:schemeClr>
                </a:solidFill>
                <a:latin typeface="微软雅黑" charset="0"/>
                <a:ea typeface="微软雅黑" charset="0"/>
                <a:cs typeface="微软雅黑" charset="0"/>
              </a:rPr>
              <a:t>，往返时间</a:t>
            </a:r>
            <a:r>
              <a:rPr lang="en-US" altLang="zh-CN" kern="100" dirty="0">
                <a:solidFill>
                  <a:schemeClr val="accent1">
                    <a:lumMod val="50000"/>
                  </a:schemeClr>
                </a:solidFill>
                <a:latin typeface="微软雅黑" charset="0"/>
                <a:ea typeface="微软雅黑" charset="0"/>
                <a:cs typeface="微软雅黑" charset="0"/>
              </a:rPr>
              <a:t>(RTT)</a:t>
            </a:r>
            <a:r>
              <a:rPr lang="zh-CN" altLang="en-US" kern="100" dirty="0">
                <a:solidFill>
                  <a:schemeClr val="accent1">
                    <a:lumMod val="50000"/>
                  </a:schemeClr>
                </a:solidFill>
                <a:latin typeface="微软雅黑" charset="0"/>
                <a:ea typeface="微软雅黑" charset="0"/>
                <a:cs typeface="微软雅黑" charset="0"/>
              </a:rPr>
              <a:t>为</a:t>
            </a:r>
            <a:r>
              <a:rPr lang="en-US" altLang="zh-CN" kern="100" dirty="0">
                <a:solidFill>
                  <a:schemeClr val="accent1">
                    <a:lumMod val="50000"/>
                  </a:schemeClr>
                </a:solidFill>
                <a:latin typeface="微软雅黑" charset="0"/>
                <a:ea typeface="微软雅黑" charset="0"/>
                <a:cs typeface="微软雅黑" charset="0"/>
              </a:rPr>
              <a:t>2ms</a:t>
            </a:r>
            <a:r>
              <a:rPr lang="zh-CN" altLang="en-US" kern="100" dirty="0">
                <a:solidFill>
                  <a:schemeClr val="accent1">
                    <a:lumMod val="50000"/>
                  </a:schemeClr>
                </a:solidFill>
                <a:latin typeface="微软雅黑" charset="0"/>
                <a:ea typeface="微软雅黑" charset="0"/>
                <a:cs typeface="微软雅黑" charset="0"/>
              </a:rPr>
              <a:t>，则在不出现拥塞的前提下，拥塞窗口从 </a:t>
            </a:r>
            <a:r>
              <a:rPr lang="en-US" altLang="zh-CN" kern="100" dirty="0">
                <a:solidFill>
                  <a:schemeClr val="accent1">
                    <a:lumMod val="50000"/>
                  </a:schemeClr>
                </a:solidFill>
                <a:latin typeface="微软雅黑" charset="0"/>
                <a:ea typeface="微软雅黑" charset="0"/>
                <a:cs typeface="微软雅黑" charset="0"/>
              </a:rPr>
              <a:t>8KB </a:t>
            </a:r>
            <a:r>
              <a:rPr lang="zh-CN" altLang="en-US" kern="100" dirty="0">
                <a:solidFill>
                  <a:schemeClr val="accent1">
                    <a:lumMod val="50000"/>
                  </a:schemeClr>
                </a:solidFill>
                <a:latin typeface="微软雅黑" charset="0"/>
                <a:ea typeface="微软雅黑" charset="0"/>
                <a:cs typeface="微软雅黑" charset="0"/>
              </a:rPr>
              <a:t>增长到 </a:t>
            </a:r>
            <a:r>
              <a:rPr lang="en-US" altLang="zh-CN" kern="100" dirty="0">
                <a:solidFill>
                  <a:schemeClr val="accent1">
                    <a:lumMod val="50000"/>
                  </a:schemeClr>
                </a:solidFill>
                <a:latin typeface="微软雅黑" charset="0"/>
                <a:ea typeface="微软雅黑" charset="0"/>
                <a:cs typeface="微软雅黑" charset="0"/>
              </a:rPr>
              <a:t>32KB </a:t>
            </a:r>
            <a:r>
              <a:rPr lang="zh-CN" altLang="en-US" kern="100" dirty="0">
                <a:solidFill>
                  <a:schemeClr val="accent1">
                    <a:lumMod val="50000"/>
                  </a:schemeClr>
                </a:solidFill>
                <a:latin typeface="微软雅黑" charset="0"/>
                <a:ea typeface="微软雅黑" charset="0"/>
                <a:cs typeface="微软雅黑" charset="0"/>
              </a:rPr>
              <a:t>所需的最长时间是 </a:t>
            </a:r>
            <a:endParaRPr lang="en-US" altLang="zh-CN" kern="100" dirty="0">
              <a:solidFill>
                <a:schemeClr val="accent1">
                  <a:lumMod val="50000"/>
                </a:schemeClr>
              </a:solidFill>
              <a:latin typeface="微软雅黑" charset="0"/>
              <a:ea typeface="微软雅黑" charset="0"/>
              <a:cs typeface="微软雅黑" charset="0"/>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A.   4ms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B.   8ms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C.   24ms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rPr>
              <a:t>D.   48ms</a:t>
            </a: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圆角矩形 13"/>
          <p:cNvSpPr/>
          <p:nvPr/>
        </p:nvSpPr>
        <p:spPr>
          <a:xfrm>
            <a:off x="2375535" y="3065780"/>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拥塞避免</a:t>
            </a:r>
          </a:p>
        </p:txBody>
      </p:sp>
      <p:sp>
        <p:nvSpPr>
          <p:cNvPr id="41" name="圆角矩形 2"/>
          <p:cNvSpPr/>
          <p:nvPr/>
        </p:nvSpPr>
        <p:spPr>
          <a:xfrm>
            <a:off x="2703195" y="2337435"/>
            <a:ext cx="176403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最短时间</a:t>
            </a:r>
          </a:p>
        </p:txBody>
      </p:sp>
      <p:sp>
        <p:nvSpPr>
          <p:cNvPr id="10" name="圆角矩形 2"/>
          <p:cNvSpPr/>
          <p:nvPr/>
        </p:nvSpPr>
        <p:spPr>
          <a:xfrm>
            <a:off x="2543175" y="3654425"/>
            <a:ext cx="390715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最长时间</a:t>
            </a:r>
            <a:r>
              <a:rPr kumimoji="1" lang="en-US" altLang="zh-CN" sz="20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 = 32- 8 = 24RTT </a:t>
            </a:r>
          </a:p>
        </p:txBody>
      </p:sp>
      <p:sp>
        <p:nvSpPr>
          <p:cNvPr id="13" name="圆角矩形 13"/>
          <p:cNvSpPr/>
          <p:nvPr/>
        </p:nvSpPr>
        <p:spPr>
          <a:xfrm>
            <a:off x="2375535" y="1834515"/>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慢开始</a:t>
            </a:r>
          </a:p>
        </p:txBody>
      </p:sp>
      <p:sp>
        <p:nvSpPr>
          <p:cNvPr id="14" name="圆角矩形 13"/>
          <p:cNvSpPr/>
          <p:nvPr/>
        </p:nvSpPr>
        <p:spPr>
          <a:xfrm>
            <a:off x="4138930" y="3065780"/>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增长慢</a:t>
            </a:r>
          </a:p>
        </p:txBody>
      </p:sp>
      <p:sp>
        <p:nvSpPr>
          <p:cNvPr id="15" name="圆角矩形 13"/>
          <p:cNvSpPr/>
          <p:nvPr/>
        </p:nvSpPr>
        <p:spPr>
          <a:xfrm>
            <a:off x="4138930" y="1834515"/>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增长快</a:t>
            </a:r>
          </a:p>
        </p:txBody>
      </p:sp>
      <p:pic>
        <p:nvPicPr>
          <p:cNvPr id="19"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203575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已知</a:t>
            </a:r>
            <a:r>
              <a:rPr lang="en-US" altLang="zh-CN" kern="100" dirty="0">
                <a:solidFill>
                  <a:schemeClr val="accent1">
                    <a:lumMod val="50000"/>
                  </a:schemeClr>
                </a:solidFill>
                <a:latin typeface="微软雅黑" charset="0"/>
                <a:ea typeface="微软雅黑" charset="0"/>
                <a:cs typeface="微软雅黑" charset="0"/>
                <a:sym typeface="+mn-ea"/>
              </a:rPr>
              <a:t>10BaseT</a:t>
            </a:r>
            <a:r>
              <a:rPr lang="zh-CN" altLang="en-US" kern="100" dirty="0">
                <a:solidFill>
                  <a:schemeClr val="accent1">
                    <a:lumMod val="50000"/>
                  </a:schemeClr>
                </a:solidFill>
                <a:latin typeface="微软雅黑" charset="0"/>
                <a:ea typeface="微软雅黑" charset="0"/>
                <a:cs typeface="微软雅黑" charset="0"/>
                <a:sym typeface="+mn-ea"/>
              </a:rPr>
              <a:t>以太网的争用时间片为</a:t>
            </a:r>
            <a:r>
              <a:rPr lang="en-US" altLang="zh-CN" kern="100" dirty="0">
                <a:solidFill>
                  <a:schemeClr val="accent1">
                    <a:lumMod val="50000"/>
                  </a:schemeClr>
                </a:solidFill>
                <a:latin typeface="微软雅黑" charset="0"/>
                <a:ea typeface="微软雅黑" charset="0"/>
                <a:cs typeface="微软雅黑" charset="0"/>
                <a:sym typeface="+mn-ea"/>
              </a:rPr>
              <a:t>51.2us</a:t>
            </a:r>
            <a:r>
              <a:rPr lang="zh-CN" altLang="en-US" kern="100" dirty="0">
                <a:solidFill>
                  <a:schemeClr val="accent1">
                    <a:lumMod val="50000"/>
                  </a:schemeClr>
                </a:solidFill>
                <a:latin typeface="微软雅黑" charset="0"/>
                <a:ea typeface="微软雅黑" charset="0"/>
                <a:cs typeface="微软雅黑" charset="0"/>
                <a:sym typeface="+mn-ea"/>
              </a:rPr>
              <a:t>。若网卡在发送某帧时发生了连续</a:t>
            </a:r>
            <a:r>
              <a:rPr lang="en-US" altLang="zh-CN" kern="100" dirty="0">
                <a:solidFill>
                  <a:schemeClr val="accent1">
                    <a:lumMod val="50000"/>
                  </a:schemeClr>
                </a:solidFill>
                <a:latin typeface="微软雅黑" charset="0"/>
                <a:ea typeface="微软雅黑" charset="0"/>
                <a:cs typeface="微软雅黑" charset="0"/>
                <a:sym typeface="+mn-ea"/>
              </a:rPr>
              <a:t>4</a:t>
            </a:r>
            <a:r>
              <a:rPr lang="zh-CN" altLang="en-US" kern="100" dirty="0">
                <a:solidFill>
                  <a:schemeClr val="accent1">
                    <a:lumMod val="50000"/>
                  </a:schemeClr>
                </a:solidFill>
                <a:latin typeface="微软雅黑" charset="0"/>
                <a:ea typeface="微软雅黑" charset="0"/>
                <a:cs typeface="微软雅黑" charset="0"/>
                <a:sym typeface="+mn-ea"/>
              </a:rPr>
              <a:t>次冲突，则基于二进制指数退避算法确定的再次尝试重发该帧前等待的最长时间是</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A.51.2us</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B.204.8us</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C.768us</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D.819.2us</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文本框 1"/>
          <p:cNvSpPr txBox="1"/>
          <p:nvPr/>
        </p:nvSpPr>
        <p:spPr>
          <a:xfrm>
            <a:off x="2102485" y="1716405"/>
            <a:ext cx="3924300" cy="645160"/>
          </a:xfrm>
          <a:prstGeom prst="rect">
            <a:avLst/>
          </a:prstGeom>
          <a:noFill/>
        </p:spPr>
        <p:txBody>
          <a:bodyPr wrap="square" rtlCol="0">
            <a:spAutoFit/>
          </a:bodyPr>
          <a:lstStyle/>
          <a:p>
            <a:r>
              <a:rPr lang="zh-CN" altLang="en-US" b="1">
                <a:solidFill>
                  <a:srgbClr val="00B0F0"/>
                </a:solidFill>
                <a:latin typeface="楷体" charset="0"/>
                <a:ea typeface="楷体" charset="0"/>
              </a:rPr>
              <a:t>当主机检测到碰撞时，需要停止发送，并等待一段时间后进行重传。</a:t>
            </a:r>
          </a:p>
        </p:txBody>
      </p:sp>
      <p:sp>
        <p:nvSpPr>
          <p:cNvPr id="16" name="圆角矩形 2"/>
          <p:cNvSpPr/>
          <p:nvPr/>
        </p:nvSpPr>
        <p:spPr>
          <a:xfrm>
            <a:off x="1600200" y="908685"/>
            <a:ext cx="2030095" cy="330835"/>
          </a:xfrm>
          <a:prstGeom prst="roundRect">
            <a:avLst>
              <a:gd name="adj" fmla="val 0"/>
            </a:avLst>
          </a:prstGeom>
          <a:no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endParaRPr lang="en-US" altLang="zh-CN" b="1" kern="100" dirty="0">
              <a:solidFill>
                <a:srgbClr val="00B0F0"/>
              </a:solidFill>
              <a:effectLst/>
              <a:latin typeface="微软雅黑" charset="0"/>
              <a:ea typeface="微软雅黑" charset="0"/>
              <a:cs typeface="微软雅黑"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480131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  </a:t>
            </a:r>
            <a:r>
              <a:rPr lang="zh-CN" altLang="en-US" kern="100" dirty="0">
                <a:solidFill>
                  <a:schemeClr val="accent1">
                    <a:lumMod val="50000"/>
                  </a:schemeClr>
                </a:solidFill>
                <a:latin typeface="微软雅黑" charset="0"/>
                <a:ea typeface="微软雅黑" charset="0"/>
                <a:cs typeface="微软雅黑" charset="0"/>
                <a:sym typeface="+mn-ea"/>
              </a:rPr>
              <a:t>若主机甲与主机乙建立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连接时，发送的 </a:t>
            </a:r>
            <a:r>
              <a:rPr lang="en-US" altLang="zh-CN" kern="100" dirty="0">
                <a:solidFill>
                  <a:schemeClr val="accent1">
                    <a:lumMod val="50000"/>
                  </a:schemeClr>
                </a:solidFill>
                <a:latin typeface="微软雅黑" charset="0"/>
                <a:ea typeface="微软雅黑" charset="0"/>
                <a:cs typeface="微软雅黑" charset="0"/>
                <a:sym typeface="+mn-ea"/>
              </a:rPr>
              <a:t>SYN </a:t>
            </a:r>
            <a:r>
              <a:rPr lang="zh-CN" altLang="en-US" kern="100" dirty="0">
                <a:solidFill>
                  <a:schemeClr val="accent1">
                    <a:lumMod val="50000"/>
                  </a:schemeClr>
                </a:solidFill>
                <a:latin typeface="微软雅黑" charset="0"/>
                <a:ea typeface="微软雅黑" charset="0"/>
                <a:cs typeface="微软雅黑" charset="0"/>
                <a:sym typeface="+mn-ea"/>
              </a:rPr>
              <a:t>段的序号为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，在断开连接时， 甲发送给乙的 </a:t>
            </a:r>
            <a:r>
              <a:rPr lang="en-US" altLang="zh-CN" kern="100" dirty="0">
                <a:solidFill>
                  <a:schemeClr val="accent1">
                    <a:lumMod val="50000"/>
                  </a:schemeClr>
                </a:solidFill>
                <a:latin typeface="微软雅黑" charset="0"/>
                <a:ea typeface="微软雅黑" charset="0"/>
                <a:cs typeface="微软雅黑" charset="0"/>
                <a:sym typeface="+mn-ea"/>
              </a:rPr>
              <a:t>FIN </a:t>
            </a:r>
            <a:r>
              <a:rPr lang="zh-CN" altLang="en-US" kern="100" dirty="0">
                <a:solidFill>
                  <a:schemeClr val="accent1">
                    <a:lumMod val="50000"/>
                  </a:schemeClr>
                </a:solidFill>
                <a:latin typeface="微软雅黑" charset="0"/>
                <a:ea typeface="微软雅黑" charset="0"/>
                <a:cs typeface="微软雅黑" charset="0"/>
                <a:sym typeface="+mn-ea"/>
              </a:rPr>
              <a:t>段中的序号为 </a:t>
            </a:r>
            <a:r>
              <a:rPr lang="en-US" altLang="zh-CN" kern="100" dirty="0">
                <a:solidFill>
                  <a:schemeClr val="accent1">
                    <a:lumMod val="50000"/>
                  </a:schemeClr>
                </a:solidFill>
                <a:latin typeface="微软雅黑" charset="0"/>
                <a:ea typeface="微软雅黑" charset="0"/>
                <a:cs typeface="微软雅黑" charset="0"/>
                <a:sym typeface="+mn-ea"/>
              </a:rPr>
              <a:t>5001</a:t>
            </a:r>
            <a:r>
              <a:rPr lang="zh-CN" altLang="en-US" kern="100" dirty="0">
                <a:solidFill>
                  <a:schemeClr val="accent1">
                    <a:lumMod val="50000"/>
                  </a:schemeClr>
                </a:solidFill>
                <a:latin typeface="微软雅黑" charset="0"/>
                <a:ea typeface="微软雅黑" charset="0"/>
                <a:cs typeface="微软雅黑" charset="0"/>
                <a:sym typeface="+mn-ea"/>
              </a:rPr>
              <a:t>，则在无任何重传的情况下，甲向乙已经发送的应用层数据的字节数为（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4002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4001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4000 </a:t>
            </a:r>
          </a:p>
          <a:p>
            <a:pPr marL="342900" lvl="1" indent="-342900" algn="just">
              <a:lnSpc>
                <a:spcPct val="100000"/>
              </a:lnSpc>
              <a:buClrTx/>
              <a:buSzTx/>
              <a:buAutoNum type="alphaUcPeriod" startAt="4"/>
            </a:pPr>
            <a:r>
              <a:rPr lang="en-US" altLang="zh-CN" kern="100" dirty="0">
                <a:solidFill>
                  <a:schemeClr val="accent1">
                    <a:lumMod val="50000"/>
                  </a:schemeClr>
                </a:solidFill>
                <a:latin typeface="微软雅黑" charset="0"/>
                <a:ea typeface="微软雅黑" charset="0"/>
                <a:cs typeface="微软雅黑" charset="0"/>
                <a:sym typeface="+mn-ea"/>
              </a:rPr>
              <a:t>3999</a:t>
            </a: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2345538" y="1634780"/>
            <a:ext cx="6029318" cy="299760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480131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  </a:t>
            </a:r>
            <a:r>
              <a:rPr lang="zh-CN" altLang="en-US" kern="100" dirty="0">
                <a:solidFill>
                  <a:schemeClr val="accent1">
                    <a:lumMod val="50000"/>
                  </a:schemeClr>
                </a:solidFill>
                <a:latin typeface="微软雅黑" charset="0"/>
                <a:ea typeface="微软雅黑" charset="0"/>
                <a:cs typeface="微软雅黑" charset="0"/>
                <a:sym typeface="+mn-ea"/>
              </a:rPr>
              <a:t>若主机甲与主机乙建立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连接时，发送的 </a:t>
            </a:r>
            <a:r>
              <a:rPr lang="en-US" altLang="zh-CN" kern="100" dirty="0">
                <a:solidFill>
                  <a:schemeClr val="accent1">
                    <a:lumMod val="50000"/>
                  </a:schemeClr>
                </a:solidFill>
                <a:latin typeface="微软雅黑" charset="0"/>
                <a:ea typeface="微软雅黑" charset="0"/>
                <a:cs typeface="微软雅黑" charset="0"/>
                <a:sym typeface="+mn-ea"/>
              </a:rPr>
              <a:t>SYN </a:t>
            </a:r>
            <a:r>
              <a:rPr lang="zh-CN" altLang="en-US" kern="100" dirty="0">
                <a:solidFill>
                  <a:schemeClr val="accent1">
                    <a:lumMod val="50000"/>
                  </a:schemeClr>
                </a:solidFill>
                <a:latin typeface="微软雅黑" charset="0"/>
                <a:ea typeface="微软雅黑" charset="0"/>
                <a:cs typeface="微软雅黑" charset="0"/>
                <a:sym typeface="+mn-ea"/>
              </a:rPr>
              <a:t>段的序号为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，在断开连接时， 甲发送给乙的 </a:t>
            </a:r>
            <a:r>
              <a:rPr lang="en-US" altLang="zh-CN" kern="100" dirty="0">
                <a:solidFill>
                  <a:schemeClr val="accent1">
                    <a:lumMod val="50000"/>
                  </a:schemeClr>
                </a:solidFill>
                <a:latin typeface="微软雅黑" charset="0"/>
                <a:ea typeface="微软雅黑" charset="0"/>
                <a:cs typeface="微软雅黑" charset="0"/>
                <a:sym typeface="+mn-ea"/>
              </a:rPr>
              <a:t>FIN </a:t>
            </a:r>
            <a:r>
              <a:rPr lang="zh-CN" altLang="en-US" kern="100" dirty="0">
                <a:solidFill>
                  <a:schemeClr val="accent1">
                    <a:lumMod val="50000"/>
                  </a:schemeClr>
                </a:solidFill>
                <a:latin typeface="微软雅黑" charset="0"/>
                <a:ea typeface="微软雅黑" charset="0"/>
                <a:cs typeface="微软雅黑" charset="0"/>
                <a:sym typeface="+mn-ea"/>
              </a:rPr>
              <a:t>段中的序号为 </a:t>
            </a:r>
            <a:r>
              <a:rPr lang="en-US" altLang="zh-CN" kern="100" dirty="0">
                <a:solidFill>
                  <a:schemeClr val="accent1">
                    <a:lumMod val="50000"/>
                  </a:schemeClr>
                </a:solidFill>
                <a:latin typeface="微软雅黑" charset="0"/>
                <a:ea typeface="微软雅黑" charset="0"/>
                <a:cs typeface="微软雅黑" charset="0"/>
                <a:sym typeface="+mn-ea"/>
              </a:rPr>
              <a:t>5001</a:t>
            </a:r>
            <a:r>
              <a:rPr lang="zh-CN" altLang="en-US" kern="100" dirty="0">
                <a:solidFill>
                  <a:schemeClr val="accent1">
                    <a:lumMod val="50000"/>
                  </a:schemeClr>
                </a:solidFill>
                <a:latin typeface="微软雅黑" charset="0"/>
                <a:ea typeface="微软雅黑" charset="0"/>
                <a:cs typeface="微软雅黑" charset="0"/>
                <a:sym typeface="+mn-ea"/>
              </a:rPr>
              <a:t>，则在无任何重传的情况下，甲向乙已经发送的应用层数据的字节数为（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4002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4001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4000 </a:t>
            </a:r>
          </a:p>
          <a:p>
            <a:pPr marL="342900" lvl="1" indent="-342900" algn="just">
              <a:lnSpc>
                <a:spcPct val="100000"/>
              </a:lnSpc>
              <a:buClrTx/>
              <a:buSzTx/>
              <a:buAutoNum type="alphaUcPeriod" startAt="4"/>
            </a:pPr>
            <a:r>
              <a:rPr lang="en-US" altLang="zh-CN" kern="100" dirty="0">
                <a:solidFill>
                  <a:schemeClr val="accent1">
                    <a:lumMod val="50000"/>
                  </a:schemeClr>
                </a:solidFill>
                <a:latin typeface="微软雅黑" charset="0"/>
                <a:ea typeface="微软雅黑" charset="0"/>
                <a:cs typeface="微软雅黑" charset="0"/>
                <a:sym typeface="+mn-ea"/>
              </a:rPr>
              <a:t>3999</a:t>
            </a: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5400" y="1054700"/>
            <a:ext cx="3577464" cy="3577464"/>
          </a:xfrm>
          <a:prstGeom prst="rect">
            <a:avLst/>
          </a:prstGeom>
        </p:spPr>
      </p:pic>
      <p:sp>
        <p:nvSpPr>
          <p:cNvPr id="1048865" name="文本框 9"/>
          <p:cNvSpPr txBox="1"/>
          <p:nvPr/>
        </p:nvSpPr>
        <p:spPr>
          <a:xfrm>
            <a:off x="137795" y="607060"/>
            <a:ext cx="8907780" cy="480131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  </a:t>
            </a:r>
            <a:r>
              <a:rPr lang="zh-CN" altLang="en-US" kern="100" dirty="0">
                <a:solidFill>
                  <a:schemeClr val="accent1">
                    <a:lumMod val="50000"/>
                  </a:schemeClr>
                </a:solidFill>
                <a:latin typeface="微软雅黑" charset="0"/>
                <a:ea typeface="微软雅黑" charset="0"/>
                <a:cs typeface="微软雅黑" charset="0"/>
                <a:sym typeface="+mn-ea"/>
              </a:rPr>
              <a:t>若主机甲与主机乙建立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连接时，发送的 </a:t>
            </a:r>
            <a:r>
              <a:rPr lang="en-US" altLang="zh-CN" kern="100" dirty="0">
                <a:solidFill>
                  <a:schemeClr val="accent1">
                    <a:lumMod val="50000"/>
                  </a:schemeClr>
                </a:solidFill>
                <a:latin typeface="微软雅黑" charset="0"/>
                <a:ea typeface="微软雅黑" charset="0"/>
                <a:cs typeface="微软雅黑" charset="0"/>
                <a:sym typeface="+mn-ea"/>
              </a:rPr>
              <a:t>SYN </a:t>
            </a:r>
            <a:r>
              <a:rPr lang="zh-CN" altLang="en-US" kern="100" dirty="0">
                <a:solidFill>
                  <a:schemeClr val="accent1">
                    <a:lumMod val="50000"/>
                  </a:schemeClr>
                </a:solidFill>
                <a:latin typeface="微软雅黑" charset="0"/>
                <a:ea typeface="微软雅黑" charset="0"/>
                <a:cs typeface="微软雅黑" charset="0"/>
                <a:sym typeface="+mn-ea"/>
              </a:rPr>
              <a:t>段的序号为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，在断开连接时， 甲发送给乙的 </a:t>
            </a:r>
            <a:r>
              <a:rPr lang="en-US" altLang="zh-CN" kern="100" dirty="0">
                <a:solidFill>
                  <a:schemeClr val="accent1">
                    <a:lumMod val="50000"/>
                  </a:schemeClr>
                </a:solidFill>
                <a:latin typeface="微软雅黑" charset="0"/>
                <a:ea typeface="微软雅黑" charset="0"/>
                <a:cs typeface="微软雅黑" charset="0"/>
                <a:sym typeface="+mn-ea"/>
              </a:rPr>
              <a:t>FIN </a:t>
            </a:r>
            <a:r>
              <a:rPr lang="zh-CN" altLang="en-US" kern="100" dirty="0">
                <a:solidFill>
                  <a:schemeClr val="accent1">
                    <a:lumMod val="50000"/>
                  </a:schemeClr>
                </a:solidFill>
                <a:latin typeface="微软雅黑" charset="0"/>
                <a:ea typeface="微软雅黑" charset="0"/>
                <a:cs typeface="微软雅黑" charset="0"/>
                <a:sym typeface="+mn-ea"/>
              </a:rPr>
              <a:t>段中的序号为 </a:t>
            </a:r>
            <a:r>
              <a:rPr lang="en-US" altLang="zh-CN" kern="100" dirty="0">
                <a:solidFill>
                  <a:schemeClr val="accent1">
                    <a:lumMod val="50000"/>
                  </a:schemeClr>
                </a:solidFill>
                <a:latin typeface="微软雅黑" charset="0"/>
                <a:ea typeface="微软雅黑" charset="0"/>
                <a:cs typeface="微软雅黑" charset="0"/>
                <a:sym typeface="+mn-ea"/>
              </a:rPr>
              <a:t>5001</a:t>
            </a:r>
            <a:r>
              <a:rPr lang="zh-CN" altLang="en-US" kern="100" dirty="0">
                <a:solidFill>
                  <a:schemeClr val="accent1">
                    <a:lumMod val="50000"/>
                  </a:schemeClr>
                </a:solidFill>
                <a:latin typeface="微软雅黑" charset="0"/>
                <a:ea typeface="微软雅黑" charset="0"/>
                <a:cs typeface="微软雅黑" charset="0"/>
                <a:sym typeface="+mn-ea"/>
              </a:rPr>
              <a:t>，则在无任何重传的情况下，甲向乙已经发送的应用层数据的字节数为（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4002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4001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4000 </a:t>
            </a:r>
          </a:p>
          <a:p>
            <a:pPr marL="342900" lvl="1" indent="-342900" algn="just">
              <a:lnSpc>
                <a:spcPct val="100000"/>
              </a:lnSpc>
              <a:buClrTx/>
              <a:buSzTx/>
              <a:buAutoNum type="alphaUcPeriod" startAt="4"/>
            </a:pPr>
            <a:r>
              <a:rPr lang="en-US" altLang="zh-CN" kern="100" dirty="0">
                <a:solidFill>
                  <a:schemeClr val="accent1">
                    <a:lumMod val="50000"/>
                  </a:schemeClr>
                </a:solidFill>
                <a:latin typeface="微软雅黑" charset="0"/>
                <a:ea typeface="微软雅黑" charset="0"/>
                <a:cs typeface="微软雅黑" charset="0"/>
                <a:sym typeface="+mn-ea"/>
              </a:rPr>
              <a:t>3999</a:t>
            </a: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kern="100" dirty="0">
              <a:solidFill>
                <a:schemeClr val="accent1">
                  <a:lumMod val="50000"/>
                </a:schemeClr>
              </a:solidFill>
              <a:latin typeface="微软雅黑" charset="0"/>
              <a:ea typeface="微软雅黑" charset="0"/>
              <a:cs typeface="微软雅黑" charset="0"/>
              <a:sym typeface="+mn-ea"/>
            </a:endParaRPr>
          </a:p>
        </p:txBody>
      </p:sp>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b="67467"/>
          <a:stretch>
            <a:fillRect/>
          </a:stretch>
        </p:blipFill>
        <p:spPr>
          <a:xfrm>
            <a:off x="3689508" y="1737550"/>
            <a:ext cx="2738724" cy="764908"/>
          </a:xfrm>
          <a:prstGeom prst="rect">
            <a:avLst/>
          </a:prstGeom>
        </p:spPr>
      </p:pic>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矩形 1"/>
          <p:cNvSpPr/>
          <p:nvPr/>
        </p:nvSpPr>
        <p:spPr>
          <a:xfrm>
            <a:off x="4142924" y="2637136"/>
            <a:ext cx="2285308" cy="923330"/>
          </a:xfrm>
          <a:prstGeom prst="rect">
            <a:avLst/>
          </a:prstGeom>
        </p:spPr>
        <p:txBody>
          <a:bodyPr wrap="square">
            <a:spAutoFit/>
          </a:bodyPr>
          <a:lstStyle/>
          <a:p>
            <a:r>
              <a:rPr lang="zh-CN" altLang="en-US"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起始序号 </a:t>
            </a:r>
            <a:r>
              <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 1001</a:t>
            </a:r>
          </a:p>
          <a:p>
            <a:r>
              <a:rPr lang="zh-CN" altLang="en-US"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结束序号  </a:t>
            </a:r>
            <a:r>
              <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5000</a:t>
            </a:r>
          </a:p>
          <a:p>
            <a:r>
              <a:rPr lang="zh-CN" altLang="en-US"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字节数</a:t>
            </a:r>
            <a:r>
              <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    4000</a:t>
            </a:r>
            <a:endParaRPr lang="zh-CN" altLang="en-US" dirty="0">
              <a:latin typeface="楷体" panose="02010609060101010101" pitchFamily="49" charset="-122"/>
              <a:ea typeface="楷体" panose="02010609060101010101" pitchFamily="49" charset="-122"/>
            </a:endParaRPr>
          </a:p>
        </p:txBody>
      </p:sp>
      <p:sp>
        <p:nvSpPr>
          <p:cNvPr id="9" name="矩形 8"/>
          <p:cNvSpPr/>
          <p:nvPr/>
        </p:nvSpPr>
        <p:spPr>
          <a:xfrm>
            <a:off x="4384237" y="1990252"/>
            <a:ext cx="1415772" cy="461665"/>
          </a:xfrm>
          <a:prstGeom prst="rect">
            <a:avLst/>
          </a:prstGeom>
        </p:spPr>
        <p:txBody>
          <a:bodyPr wrap="none">
            <a:spAutoFit/>
          </a:bodyPr>
          <a:lstStyle/>
          <a:p>
            <a:r>
              <a:rPr lang="zh-CN" altLang="en-US" sz="2400" kern="100" dirty="0">
                <a:solidFill>
                  <a:srgbClr val="FF0000"/>
                </a:solidFill>
                <a:latin typeface="楷体" panose="02010609060101010101" pitchFamily="49" charset="-122"/>
                <a:ea typeface="楷体" panose="02010609060101010101" pitchFamily="49" charset="-122"/>
                <a:cs typeface="微软雅黑" charset="0"/>
                <a:sym typeface="+mn-ea"/>
              </a:rPr>
              <a:t>数据部分</a:t>
            </a:r>
            <a:endParaRPr lang="en-US" altLang="zh-CN" sz="2400" kern="100" dirty="0">
              <a:solidFill>
                <a:srgbClr val="FF0000"/>
              </a:solidFill>
              <a:latin typeface="楷体" panose="02010609060101010101" pitchFamily="49" charset="-122"/>
              <a:ea typeface="楷体" panose="02010609060101010101" pitchFamily="49" charset="-122"/>
              <a:cs typeface="微软雅黑" charset="0"/>
              <a:sym typeface="+mn-ea"/>
            </a:endParaRPr>
          </a:p>
        </p:txBody>
      </p:sp>
      <p:pic>
        <p:nvPicPr>
          <p:cNvPr id="17"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90236" y="2054046"/>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862322"/>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r>
              <a:rPr lang="en-US" altLang="zh-CN" kern="100" dirty="0">
                <a:solidFill>
                  <a:schemeClr val="accent1">
                    <a:lumMod val="50000"/>
                  </a:schemeClr>
                </a:solidFill>
                <a:latin typeface="微软雅黑" charset="0"/>
                <a:ea typeface="微软雅黑" charset="0"/>
              </a:rPr>
              <a:t>40.</a:t>
            </a:r>
            <a:r>
              <a:rPr lang="zh-CN" altLang="en-US" kern="100" dirty="0">
                <a:solidFill>
                  <a:schemeClr val="accent1">
                    <a:lumMod val="50000"/>
                  </a:schemeClr>
                </a:solidFill>
                <a:latin typeface="微软雅黑" charset="0"/>
                <a:ea typeface="微软雅黑" charset="0"/>
              </a:rPr>
              <a:t>  假设下图所示网络中的本地域名服务器只提供递归查询服务，其他域名服务器均只提供迭代查询服务</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局域网内主机访问</a:t>
            </a:r>
            <a:r>
              <a:rPr lang="en-US" altLang="zh-CN" kern="100" dirty="0">
                <a:solidFill>
                  <a:schemeClr val="accent1">
                    <a:lumMod val="50000"/>
                  </a:schemeClr>
                </a:solidFill>
                <a:latin typeface="微软雅黑" charset="0"/>
                <a:ea typeface="微软雅黑" charset="0"/>
              </a:rPr>
              <a:t>Internet</a:t>
            </a:r>
            <a:r>
              <a:rPr lang="zh-CN" altLang="en-US" kern="100" dirty="0">
                <a:solidFill>
                  <a:schemeClr val="accent1">
                    <a:lumMod val="50000"/>
                  </a:schemeClr>
                </a:solidFill>
                <a:latin typeface="微软雅黑" charset="0"/>
                <a:ea typeface="微软雅黑" charset="0"/>
              </a:rPr>
              <a:t>上各服务器的往返时间</a:t>
            </a:r>
            <a:r>
              <a:rPr lang="en-US" altLang="zh-CN" kern="100" dirty="0">
                <a:solidFill>
                  <a:schemeClr val="accent1">
                    <a:lumMod val="50000"/>
                  </a:schemeClr>
                </a:solidFill>
                <a:latin typeface="微软雅黑" charset="0"/>
                <a:ea typeface="微软雅黑" charset="0"/>
              </a:rPr>
              <a:t>(RTT)</a:t>
            </a:r>
            <a:r>
              <a:rPr lang="zh-CN" altLang="en-US" kern="100" dirty="0">
                <a:solidFill>
                  <a:schemeClr val="accent1">
                    <a:lumMod val="50000"/>
                  </a:schemeClr>
                </a:solidFill>
                <a:latin typeface="微软雅黑" charset="0"/>
                <a:ea typeface="微软雅黑" charset="0"/>
              </a:rPr>
              <a:t>均为</a:t>
            </a:r>
            <a:r>
              <a:rPr lang="en-US" altLang="zh-CN" kern="100" dirty="0">
                <a:solidFill>
                  <a:schemeClr val="accent1">
                    <a:lumMod val="50000"/>
                  </a:schemeClr>
                </a:solidFill>
                <a:latin typeface="微软雅黑" charset="0"/>
                <a:ea typeface="微软雅黑" charset="0"/>
              </a:rPr>
              <a:t>10ms</a:t>
            </a:r>
            <a:r>
              <a:rPr lang="zh-CN" altLang="en-US" kern="100" dirty="0">
                <a:solidFill>
                  <a:schemeClr val="accent1">
                    <a:lumMod val="50000"/>
                  </a:schemeClr>
                </a:solidFill>
                <a:latin typeface="微软雅黑" charset="0"/>
                <a:ea typeface="微软雅黑" charset="0"/>
              </a:rPr>
              <a:t>，忽略其他各种时延。若主机 </a:t>
            </a:r>
            <a:r>
              <a:rPr lang="en-US" altLang="zh-CN" kern="100" dirty="0">
                <a:solidFill>
                  <a:schemeClr val="accent1">
                    <a:lumMod val="50000"/>
                  </a:schemeClr>
                </a:solidFill>
                <a:latin typeface="微软雅黑" charset="0"/>
                <a:ea typeface="微软雅黑" charset="0"/>
              </a:rPr>
              <a:t>H </a:t>
            </a:r>
            <a:r>
              <a:rPr lang="zh-CN" altLang="en-US" kern="100" dirty="0">
                <a:solidFill>
                  <a:schemeClr val="accent1">
                    <a:lumMod val="50000"/>
                  </a:schemeClr>
                </a:solidFill>
                <a:latin typeface="微软雅黑" charset="0"/>
                <a:ea typeface="微软雅黑" charset="0"/>
              </a:rPr>
              <a:t>通过超链接 </a:t>
            </a:r>
            <a:r>
              <a:rPr lang="en-US" altLang="zh-CN" kern="100" dirty="0">
                <a:solidFill>
                  <a:schemeClr val="accent1">
                    <a:lumMod val="50000"/>
                  </a:schemeClr>
                </a:solidFill>
                <a:latin typeface="微软雅黑" charset="0"/>
                <a:ea typeface="微软雅黑" charset="0"/>
              </a:rPr>
              <a:t>http://www.abc.com/index.html</a:t>
            </a:r>
            <a:r>
              <a:rPr lang="zh-CN" altLang="en-US" kern="100" dirty="0">
                <a:solidFill>
                  <a:schemeClr val="accent1">
                    <a:lumMod val="50000"/>
                  </a:schemeClr>
                </a:solidFill>
                <a:latin typeface="微软雅黑" charset="0"/>
                <a:ea typeface="微软雅黑" charset="0"/>
              </a:rPr>
              <a:t>请求浏览纯文本 </a:t>
            </a:r>
            <a:r>
              <a:rPr lang="en-US" altLang="zh-CN" kern="100" dirty="0">
                <a:solidFill>
                  <a:schemeClr val="accent1">
                    <a:lumMod val="50000"/>
                  </a:schemeClr>
                </a:solidFill>
                <a:latin typeface="微软雅黑" charset="0"/>
                <a:ea typeface="微软雅黑" charset="0"/>
              </a:rPr>
              <a:t>Web </a:t>
            </a:r>
            <a:r>
              <a:rPr lang="zh-CN" altLang="en-US" kern="100" dirty="0">
                <a:solidFill>
                  <a:schemeClr val="accent1">
                    <a:lumMod val="50000"/>
                  </a:schemeClr>
                </a:solidFill>
                <a:latin typeface="微软雅黑" charset="0"/>
                <a:ea typeface="微软雅黑" charset="0"/>
              </a:rPr>
              <a:t>页 </a:t>
            </a:r>
            <a:r>
              <a:rPr lang="en-US" altLang="zh-CN" kern="100" dirty="0">
                <a:solidFill>
                  <a:schemeClr val="accent1">
                    <a:lumMod val="50000"/>
                  </a:schemeClr>
                </a:solidFill>
                <a:latin typeface="微软雅黑" charset="0"/>
                <a:ea typeface="微软雅黑" charset="0"/>
              </a:rPr>
              <a:t>index.html</a:t>
            </a:r>
            <a:r>
              <a:rPr lang="zh-CN" altLang="en-US" kern="100" dirty="0">
                <a:solidFill>
                  <a:schemeClr val="accent1">
                    <a:lumMod val="50000"/>
                  </a:schemeClr>
                </a:solidFill>
                <a:latin typeface="微软雅黑" charset="0"/>
                <a:ea typeface="微软雅黑" charset="0"/>
              </a:rPr>
              <a:t>，则从点击超链接开始到浏览器接收到 </a:t>
            </a:r>
            <a:r>
              <a:rPr lang="en-US" altLang="zh-CN" kern="100" dirty="0">
                <a:solidFill>
                  <a:schemeClr val="accent1">
                    <a:lumMod val="50000"/>
                  </a:schemeClr>
                </a:solidFill>
                <a:latin typeface="微软雅黑" charset="0"/>
                <a:ea typeface="微软雅黑" charset="0"/>
              </a:rPr>
              <a:t>index.html </a:t>
            </a:r>
            <a:r>
              <a:rPr lang="zh-CN" altLang="en-US" kern="100" dirty="0">
                <a:solidFill>
                  <a:schemeClr val="accent1">
                    <a:lumMod val="50000"/>
                  </a:schemeClr>
                </a:solidFill>
                <a:latin typeface="微软雅黑" charset="0"/>
                <a:ea typeface="微软雅黑" charset="0"/>
              </a:rPr>
              <a:t>页面为止，所需的最短时间与最长时间分别是</a:t>
            </a:r>
          </a:p>
          <a:p>
            <a:pPr marL="0" lvl="1" algn="just"/>
            <a:r>
              <a:rPr lang="en-US" altLang="zh-CN" kern="100" dirty="0">
                <a:solidFill>
                  <a:schemeClr val="accent1">
                    <a:lumMod val="50000"/>
                  </a:schemeClr>
                </a:solidFill>
                <a:latin typeface="微软雅黑" charset="0"/>
                <a:ea typeface="微软雅黑" charset="0"/>
              </a:rPr>
              <a:t>A. 10ms, 40ms </a:t>
            </a:r>
          </a:p>
          <a:p>
            <a:pPr marL="0" lvl="1" algn="just"/>
            <a:r>
              <a:rPr lang="en-US" altLang="zh-CN" kern="100" dirty="0">
                <a:solidFill>
                  <a:schemeClr val="accent1">
                    <a:lumMod val="50000"/>
                  </a:schemeClr>
                </a:solidFill>
                <a:latin typeface="微软雅黑" charset="0"/>
                <a:ea typeface="微软雅黑" charset="0"/>
              </a:rPr>
              <a:t>B. 10ms, 50ms </a:t>
            </a:r>
          </a:p>
          <a:p>
            <a:pPr marL="0" lvl="1" algn="just"/>
            <a:r>
              <a:rPr lang="en-US" altLang="zh-CN" kern="100" dirty="0">
                <a:solidFill>
                  <a:schemeClr val="accent1">
                    <a:lumMod val="50000"/>
                  </a:schemeClr>
                </a:solidFill>
                <a:latin typeface="微软雅黑" charset="0"/>
                <a:ea typeface="微软雅黑" charset="0"/>
              </a:rPr>
              <a:t>C. 20ms, 40ms </a:t>
            </a:r>
          </a:p>
          <a:p>
            <a:pPr marL="0" lvl="1" algn="just"/>
            <a:r>
              <a:rPr lang="en-US" altLang="zh-CN" kern="100" dirty="0">
                <a:solidFill>
                  <a:schemeClr val="accent1">
                    <a:lumMod val="50000"/>
                  </a:schemeClr>
                </a:solidFill>
                <a:latin typeface="微软雅黑" charset="0"/>
                <a:ea typeface="微软雅黑" charset="0"/>
              </a:rPr>
              <a:t>D. 20ms, 50ms </a:t>
            </a:r>
          </a:p>
          <a:p>
            <a:endParaRPr lang="en-US" altLang="zh-CN" dirty="0"/>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9676" y="2038221"/>
            <a:ext cx="5216189" cy="2092033"/>
          </a:xfrm>
          <a:prstGeom prst="rect">
            <a:avLst/>
          </a:prstGeom>
        </p:spPr>
      </p:pic>
      <p:cxnSp>
        <p:nvCxnSpPr>
          <p:cNvPr id="30" name="直接箭头连接符 29"/>
          <p:cNvCxnSpPr/>
          <p:nvPr/>
        </p:nvCxnSpPr>
        <p:spPr>
          <a:xfrm flipV="1">
            <a:off x="4743564" y="3564867"/>
            <a:ext cx="1980366" cy="268815"/>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1" name="直接箭头连接符 30"/>
          <p:cNvCxnSpPr/>
          <p:nvPr/>
        </p:nvCxnSpPr>
        <p:spPr>
          <a:xfrm flipH="1">
            <a:off x="4653854" y="3668092"/>
            <a:ext cx="2092385" cy="295684"/>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 name="直接箭头连接符 1"/>
          <p:cNvCxnSpPr/>
          <p:nvPr/>
        </p:nvCxnSpPr>
        <p:spPr>
          <a:xfrm flipV="1">
            <a:off x="4833099" y="3825217"/>
            <a:ext cx="1980366" cy="268815"/>
          </a:xfrm>
          <a:prstGeom prst="straightConnector1">
            <a:avLst/>
          </a:prstGeom>
          <a:ln w="444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4" name="直接箭头连接符 3"/>
          <p:cNvCxnSpPr/>
          <p:nvPr/>
        </p:nvCxnSpPr>
        <p:spPr>
          <a:xfrm flipH="1">
            <a:off x="4743389" y="3928442"/>
            <a:ext cx="2092385" cy="295684"/>
          </a:xfrm>
          <a:prstGeom prst="straightConnector1">
            <a:avLst/>
          </a:prstGeom>
          <a:ln w="444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862322"/>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r>
              <a:rPr lang="en-US" altLang="zh-CN" kern="100" dirty="0">
                <a:solidFill>
                  <a:schemeClr val="accent1">
                    <a:lumMod val="50000"/>
                  </a:schemeClr>
                </a:solidFill>
                <a:latin typeface="微软雅黑" charset="0"/>
                <a:ea typeface="微软雅黑" charset="0"/>
              </a:rPr>
              <a:t>40.</a:t>
            </a:r>
            <a:r>
              <a:rPr lang="zh-CN" altLang="en-US" kern="100" dirty="0">
                <a:solidFill>
                  <a:schemeClr val="accent1">
                    <a:lumMod val="50000"/>
                  </a:schemeClr>
                </a:solidFill>
                <a:latin typeface="微软雅黑" charset="0"/>
                <a:ea typeface="微软雅黑" charset="0"/>
              </a:rPr>
              <a:t>  假设下图所示网络中的本地域名服务器只提供递归查询服务，其他域名服务器均只提供迭代查询服务</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局域网内主机访问</a:t>
            </a:r>
            <a:r>
              <a:rPr lang="en-US" altLang="zh-CN" kern="100" dirty="0">
                <a:solidFill>
                  <a:schemeClr val="accent1">
                    <a:lumMod val="50000"/>
                  </a:schemeClr>
                </a:solidFill>
                <a:latin typeface="微软雅黑" charset="0"/>
                <a:ea typeface="微软雅黑" charset="0"/>
              </a:rPr>
              <a:t>Internet</a:t>
            </a:r>
            <a:r>
              <a:rPr lang="zh-CN" altLang="en-US" kern="100" dirty="0">
                <a:solidFill>
                  <a:schemeClr val="accent1">
                    <a:lumMod val="50000"/>
                  </a:schemeClr>
                </a:solidFill>
                <a:latin typeface="微软雅黑" charset="0"/>
                <a:ea typeface="微软雅黑" charset="0"/>
              </a:rPr>
              <a:t>上各服务器的往返时间</a:t>
            </a:r>
            <a:r>
              <a:rPr lang="en-US" altLang="zh-CN" kern="100" dirty="0">
                <a:solidFill>
                  <a:schemeClr val="accent1">
                    <a:lumMod val="50000"/>
                  </a:schemeClr>
                </a:solidFill>
                <a:latin typeface="微软雅黑" charset="0"/>
                <a:ea typeface="微软雅黑" charset="0"/>
              </a:rPr>
              <a:t>(RTT)</a:t>
            </a:r>
            <a:r>
              <a:rPr lang="zh-CN" altLang="en-US" kern="100" dirty="0">
                <a:solidFill>
                  <a:schemeClr val="accent1">
                    <a:lumMod val="50000"/>
                  </a:schemeClr>
                </a:solidFill>
                <a:latin typeface="微软雅黑" charset="0"/>
                <a:ea typeface="微软雅黑" charset="0"/>
              </a:rPr>
              <a:t>均为</a:t>
            </a:r>
            <a:r>
              <a:rPr lang="en-US" altLang="zh-CN" kern="100" dirty="0">
                <a:solidFill>
                  <a:schemeClr val="accent1">
                    <a:lumMod val="50000"/>
                  </a:schemeClr>
                </a:solidFill>
                <a:latin typeface="微软雅黑" charset="0"/>
                <a:ea typeface="微软雅黑" charset="0"/>
              </a:rPr>
              <a:t>10ms</a:t>
            </a:r>
            <a:r>
              <a:rPr lang="zh-CN" altLang="en-US" kern="100" dirty="0">
                <a:solidFill>
                  <a:schemeClr val="accent1">
                    <a:lumMod val="50000"/>
                  </a:schemeClr>
                </a:solidFill>
                <a:latin typeface="微软雅黑" charset="0"/>
                <a:ea typeface="微软雅黑" charset="0"/>
              </a:rPr>
              <a:t>，忽略其他各种时延。若主机 </a:t>
            </a:r>
            <a:r>
              <a:rPr lang="en-US" altLang="zh-CN" kern="100" dirty="0">
                <a:solidFill>
                  <a:schemeClr val="accent1">
                    <a:lumMod val="50000"/>
                  </a:schemeClr>
                </a:solidFill>
                <a:latin typeface="微软雅黑" charset="0"/>
                <a:ea typeface="微软雅黑" charset="0"/>
              </a:rPr>
              <a:t>H </a:t>
            </a:r>
            <a:r>
              <a:rPr lang="zh-CN" altLang="en-US" kern="100" dirty="0">
                <a:solidFill>
                  <a:schemeClr val="accent1">
                    <a:lumMod val="50000"/>
                  </a:schemeClr>
                </a:solidFill>
                <a:latin typeface="微软雅黑" charset="0"/>
                <a:ea typeface="微软雅黑" charset="0"/>
              </a:rPr>
              <a:t>通过超链接 </a:t>
            </a:r>
            <a:r>
              <a:rPr lang="en-US" altLang="zh-CN" kern="100" dirty="0">
                <a:solidFill>
                  <a:schemeClr val="accent1">
                    <a:lumMod val="50000"/>
                  </a:schemeClr>
                </a:solidFill>
                <a:latin typeface="微软雅黑" charset="0"/>
                <a:ea typeface="微软雅黑" charset="0"/>
              </a:rPr>
              <a:t>http://www.abc.com/index.html</a:t>
            </a:r>
            <a:r>
              <a:rPr lang="zh-CN" altLang="en-US" kern="100" dirty="0">
                <a:solidFill>
                  <a:schemeClr val="accent1">
                    <a:lumMod val="50000"/>
                  </a:schemeClr>
                </a:solidFill>
                <a:latin typeface="微软雅黑" charset="0"/>
                <a:ea typeface="微软雅黑" charset="0"/>
              </a:rPr>
              <a:t>请求浏览纯文本 </a:t>
            </a:r>
            <a:r>
              <a:rPr lang="en-US" altLang="zh-CN" kern="100" dirty="0">
                <a:solidFill>
                  <a:schemeClr val="accent1">
                    <a:lumMod val="50000"/>
                  </a:schemeClr>
                </a:solidFill>
                <a:latin typeface="微软雅黑" charset="0"/>
                <a:ea typeface="微软雅黑" charset="0"/>
              </a:rPr>
              <a:t>Web </a:t>
            </a:r>
            <a:r>
              <a:rPr lang="zh-CN" altLang="en-US" kern="100" dirty="0">
                <a:solidFill>
                  <a:schemeClr val="accent1">
                    <a:lumMod val="50000"/>
                  </a:schemeClr>
                </a:solidFill>
                <a:latin typeface="微软雅黑" charset="0"/>
                <a:ea typeface="微软雅黑" charset="0"/>
              </a:rPr>
              <a:t>页 </a:t>
            </a:r>
            <a:r>
              <a:rPr lang="en-US" altLang="zh-CN" kern="100" dirty="0">
                <a:solidFill>
                  <a:schemeClr val="accent1">
                    <a:lumMod val="50000"/>
                  </a:schemeClr>
                </a:solidFill>
                <a:latin typeface="微软雅黑" charset="0"/>
                <a:ea typeface="微软雅黑" charset="0"/>
              </a:rPr>
              <a:t>index.html</a:t>
            </a:r>
            <a:r>
              <a:rPr lang="zh-CN" altLang="en-US" kern="100" dirty="0">
                <a:solidFill>
                  <a:schemeClr val="accent1">
                    <a:lumMod val="50000"/>
                  </a:schemeClr>
                </a:solidFill>
                <a:latin typeface="微软雅黑" charset="0"/>
                <a:ea typeface="微软雅黑" charset="0"/>
              </a:rPr>
              <a:t>，则从点击超链接开始到浏览器接收到 </a:t>
            </a:r>
            <a:r>
              <a:rPr lang="en-US" altLang="zh-CN" kern="100" dirty="0">
                <a:solidFill>
                  <a:schemeClr val="accent1">
                    <a:lumMod val="50000"/>
                  </a:schemeClr>
                </a:solidFill>
                <a:latin typeface="微软雅黑" charset="0"/>
                <a:ea typeface="微软雅黑" charset="0"/>
              </a:rPr>
              <a:t>index.html </a:t>
            </a:r>
            <a:r>
              <a:rPr lang="zh-CN" altLang="en-US" kern="100" dirty="0">
                <a:solidFill>
                  <a:schemeClr val="accent1">
                    <a:lumMod val="50000"/>
                  </a:schemeClr>
                </a:solidFill>
                <a:latin typeface="微软雅黑" charset="0"/>
                <a:ea typeface="微软雅黑" charset="0"/>
              </a:rPr>
              <a:t>页面为止，所需的最短时间与最长时间分别是</a:t>
            </a:r>
          </a:p>
          <a:p>
            <a:pPr marL="0" lvl="1" algn="just"/>
            <a:r>
              <a:rPr lang="en-US" altLang="zh-CN" kern="100" dirty="0">
                <a:solidFill>
                  <a:schemeClr val="accent1">
                    <a:lumMod val="50000"/>
                  </a:schemeClr>
                </a:solidFill>
                <a:latin typeface="微软雅黑" charset="0"/>
                <a:ea typeface="微软雅黑" charset="0"/>
              </a:rPr>
              <a:t>A. 10ms, 40ms </a:t>
            </a:r>
          </a:p>
          <a:p>
            <a:pPr marL="0" lvl="1" algn="just"/>
            <a:r>
              <a:rPr lang="en-US" altLang="zh-CN" kern="100" dirty="0">
                <a:solidFill>
                  <a:schemeClr val="accent1">
                    <a:lumMod val="50000"/>
                  </a:schemeClr>
                </a:solidFill>
                <a:latin typeface="微软雅黑" charset="0"/>
                <a:ea typeface="微软雅黑" charset="0"/>
              </a:rPr>
              <a:t>B. 10ms, 50ms </a:t>
            </a:r>
          </a:p>
          <a:p>
            <a:pPr marL="0" lvl="1" algn="just"/>
            <a:r>
              <a:rPr lang="en-US" altLang="zh-CN" kern="100" dirty="0">
                <a:solidFill>
                  <a:schemeClr val="accent1">
                    <a:lumMod val="50000"/>
                  </a:schemeClr>
                </a:solidFill>
                <a:latin typeface="微软雅黑" charset="0"/>
                <a:ea typeface="微软雅黑" charset="0"/>
              </a:rPr>
              <a:t>C. 20ms, 40ms </a:t>
            </a:r>
          </a:p>
          <a:p>
            <a:pPr marL="0" lvl="1" algn="just"/>
            <a:r>
              <a:rPr lang="en-US" altLang="zh-CN" kern="100" dirty="0">
                <a:solidFill>
                  <a:schemeClr val="accent1">
                    <a:lumMod val="50000"/>
                  </a:schemeClr>
                </a:solidFill>
                <a:latin typeface="微软雅黑" charset="0"/>
                <a:ea typeface="微软雅黑" charset="0"/>
              </a:rPr>
              <a:t>D. 20ms, 50ms </a:t>
            </a:r>
          </a:p>
          <a:p>
            <a:endParaRPr lang="en-US" altLang="zh-CN" dirty="0"/>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9676" y="2038221"/>
            <a:ext cx="5216189" cy="2092033"/>
          </a:xfrm>
          <a:prstGeom prst="rect">
            <a:avLst/>
          </a:prstGeom>
        </p:spPr>
      </p:pic>
      <p:cxnSp>
        <p:nvCxnSpPr>
          <p:cNvPr id="14" name="直接箭头连接符 13"/>
          <p:cNvCxnSpPr/>
          <p:nvPr/>
        </p:nvCxnSpPr>
        <p:spPr>
          <a:xfrm flipH="1" flipV="1">
            <a:off x="4015740" y="2969895"/>
            <a:ext cx="282575" cy="949325"/>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nvCxnSpPr>
        <p:spPr>
          <a:xfrm>
            <a:off x="4208780" y="2943860"/>
            <a:ext cx="361950" cy="856615"/>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a:xfrm flipV="1">
            <a:off x="4227195" y="2210435"/>
            <a:ext cx="2862580" cy="378460"/>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a:xfrm flipH="1">
            <a:off x="4191000" y="2338070"/>
            <a:ext cx="2823845" cy="321945"/>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接箭头连接符 39"/>
          <p:cNvCxnSpPr/>
          <p:nvPr/>
        </p:nvCxnSpPr>
        <p:spPr>
          <a:xfrm>
            <a:off x="4227195" y="2740025"/>
            <a:ext cx="1799590" cy="0"/>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4" name="直接箭头连接符 43"/>
          <p:cNvCxnSpPr/>
          <p:nvPr/>
        </p:nvCxnSpPr>
        <p:spPr>
          <a:xfrm flipH="1">
            <a:off x="4250690" y="2848610"/>
            <a:ext cx="1738630" cy="0"/>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7" name="直接箭头连接符 46"/>
          <p:cNvCxnSpPr/>
          <p:nvPr/>
        </p:nvCxnSpPr>
        <p:spPr>
          <a:xfrm flipV="1">
            <a:off x="4743564" y="3564867"/>
            <a:ext cx="1980366" cy="268815"/>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8" name="直接箭头连接符 47"/>
          <p:cNvCxnSpPr/>
          <p:nvPr/>
        </p:nvCxnSpPr>
        <p:spPr>
          <a:xfrm flipH="1">
            <a:off x="4653854" y="3668092"/>
            <a:ext cx="2092385" cy="295684"/>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9" name="直接箭头连接符 48"/>
          <p:cNvCxnSpPr/>
          <p:nvPr/>
        </p:nvCxnSpPr>
        <p:spPr>
          <a:xfrm>
            <a:off x="4262755" y="2849880"/>
            <a:ext cx="3350260" cy="252095"/>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50" name="直接箭头连接符 49"/>
          <p:cNvCxnSpPr/>
          <p:nvPr/>
        </p:nvCxnSpPr>
        <p:spPr>
          <a:xfrm flipH="1" flipV="1">
            <a:off x="4215130" y="2921635"/>
            <a:ext cx="3420110" cy="273050"/>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right)">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right)">
                                      <p:cBhvr>
                                        <p:cTn id="5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862322"/>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r>
              <a:rPr lang="en-US" altLang="zh-CN" kern="100" dirty="0">
                <a:solidFill>
                  <a:schemeClr val="accent1">
                    <a:lumMod val="50000"/>
                  </a:schemeClr>
                </a:solidFill>
                <a:latin typeface="微软雅黑" charset="0"/>
                <a:ea typeface="微软雅黑" charset="0"/>
              </a:rPr>
              <a:t>40.</a:t>
            </a:r>
            <a:r>
              <a:rPr lang="zh-CN" altLang="en-US" kern="100" dirty="0">
                <a:solidFill>
                  <a:schemeClr val="accent1">
                    <a:lumMod val="50000"/>
                  </a:schemeClr>
                </a:solidFill>
                <a:latin typeface="微软雅黑" charset="0"/>
                <a:ea typeface="微软雅黑" charset="0"/>
              </a:rPr>
              <a:t>  假设下图所示网络中的本地域名服务器只提供递归查询服务，其他域名服务器均只提供迭代查询服务</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局域网内主机访问</a:t>
            </a:r>
            <a:r>
              <a:rPr lang="en-US" altLang="zh-CN" kern="100" dirty="0">
                <a:solidFill>
                  <a:schemeClr val="accent1">
                    <a:lumMod val="50000"/>
                  </a:schemeClr>
                </a:solidFill>
                <a:latin typeface="微软雅黑" charset="0"/>
                <a:ea typeface="微软雅黑" charset="0"/>
              </a:rPr>
              <a:t>Internet</a:t>
            </a:r>
            <a:r>
              <a:rPr lang="zh-CN" altLang="en-US" kern="100" dirty="0">
                <a:solidFill>
                  <a:schemeClr val="accent1">
                    <a:lumMod val="50000"/>
                  </a:schemeClr>
                </a:solidFill>
                <a:latin typeface="微软雅黑" charset="0"/>
                <a:ea typeface="微软雅黑" charset="0"/>
              </a:rPr>
              <a:t>上各服务器的往返时间</a:t>
            </a:r>
            <a:r>
              <a:rPr lang="en-US" altLang="zh-CN" kern="100" dirty="0">
                <a:solidFill>
                  <a:schemeClr val="accent1">
                    <a:lumMod val="50000"/>
                  </a:schemeClr>
                </a:solidFill>
                <a:latin typeface="微软雅黑" charset="0"/>
                <a:ea typeface="微软雅黑" charset="0"/>
              </a:rPr>
              <a:t>(RTT)</a:t>
            </a:r>
            <a:r>
              <a:rPr lang="zh-CN" altLang="en-US" kern="100" dirty="0">
                <a:solidFill>
                  <a:schemeClr val="accent1">
                    <a:lumMod val="50000"/>
                  </a:schemeClr>
                </a:solidFill>
                <a:latin typeface="微软雅黑" charset="0"/>
                <a:ea typeface="微软雅黑" charset="0"/>
              </a:rPr>
              <a:t>均为</a:t>
            </a:r>
            <a:r>
              <a:rPr lang="en-US" altLang="zh-CN" kern="100" dirty="0">
                <a:solidFill>
                  <a:schemeClr val="accent1">
                    <a:lumMod val="50000"/>
                  </a:schemeClr>
                </a:solidFill>
                <a:latin typeface="微软雅黑" charset="0"/>
                <a:ea typeface="微软雅黑" charset="0"/>
              </a:rPr>
              <a:t>10ms</a:t>
            </a:r>
            <a:r>
              <a:rPr lang="zh-CN" altLang="en-US" kern="100" dirty="0">
                <a:solidFill>
                  <a:schemeClr val="accent1">
                    <a:lumMod val="50000"/>
                  </a:schemeClr>
                </a:solidFill>
                <a:latin typeface="微软雅黑" charset="0"/>
                <a:ea typeface="微软雅黑" charset="0"/>
              </a:rPr>
              <a:t>，忽略其他各种时延。若主机 </a:t>
            </a:r>
            <a:r>
              <a:rPr lang="en-US" altLang="zh-CN" kern="100" dirty="0">
                <a:solidFill>
                  <a:schemeClr val="accent1">
                    <a:lumMod val="50000"/>
                  </a:schemeClr>
                </a:solidFill>
                <a:latin typeface="微软雅黑" charset="0"/>
                <a:ea typeface="微软雅黑" charset="0"/>
              </a:rPr>
              <a:t>H </a:t>
            </a:r>
            <a:r>
              <a:rPr lang="zh-CN" altLang="en-US" kern="100" dirty="0">
                <a:solidFill>
                  <a:schemeClr val="accent1">
                    <a:lumMod val="50000"/>
                  </a:schemeClr>
                </a:solidFill>
                <a:latin typeface="微软雅黑" charset="0"/>
                <a:ea typeface="微软雅黑" charset="0"/>
              </a:rPr>
              <a:t>通过超链接 </a:t>
            </a:r>
            <a:r>
              <a:rPr lang="en-US" altLang="zh-CN" kern="100" dirty="0">
                <a:solidFill>
                  <a:schemeClr val="accent1">
                    <a:lumMod val="50000"/>
                  </a:schemeClr>
                </a:solidFill>
                <a:latin typeface="微软雅黑" charset="0"/>
                <a:ea typeface="微软雅黑" charset="0"/>
              </a:rPr>
              <a:t>http://www.abc.com/index.html</a:t>
            </a:r>
            <a:r>
              <a:rPr lang="zh-CN" altLang="en-US" kern="100" dirty="0">
                <a:solidFill>
                  <a:schemeClr val="accent1">
                    <a:lumMod val="50000"/>
                  </a:schemeClr>
                </a:solidFill>
                <a:latin typeface="微软雅黑" charset="0"/>
                <a:ea typeface="微软雅黑" charset="0"/>
              </a:rPr>
              <a:t>请求浏览纯文本 </a:t>
            </a:r>
            <a:r>
              <a:rPr lang="en-US" altLang="zh-CN" kern="100" dirty="0">
                <a:solidFill>
                  <a:schemeClr val="accent1">
                    <a:lumMod val="50000"/>
                  </a:schemeClr>
                </a:solidFill>
                <a:latin typeface="微软雅黑" charset="0"/>
                <a:ea typeface="微软雅黑" charset="0"/>
              </a:rPr>
              <a:t>Web </a:t>
            </a:r>
            <a:r>
              <a:rPr lang="zh-CN" altLang="en-US" kern="100" dirty="0">
                <a:solidFill>
                  <a:schemeClr val="accent1">
                    <a:lumMod val="50000"/>
                  </a:schemeClr>
                </a:solidFill>
                <a:latin typeface="微软雅黑" charset="0"/>
                <a:ea typeface="微软雅黑" charset="0"/>
              </a:rPr>
              <a:t>页 </a:t>
            </a:r>
            <a:r>
              <a:rPr lang="en-US" altLang="zh-CN" kern="100" dirty="0">
                <a:solidFill>
                  <a:schemeClr val="accent1">
                    <a:lumMod val="50000"/>
                  </a:schemeClr>
                </a:solidFill>
                <a:latin typeface="微软雅黑" charset="0"/>
                <a:ea typeface="微软雅黑" charset="0"/>
              </a:rPr>
              <a:t>index.html</a:t>
            </a:r>
            <a:r>
              <a:rPr lang="zh-CN" altLang="en-US" kern="100" dirty="0">
                <a:solidFill>
                  <a:schemeClr val="accent1">
                    <a:lumMod val="50000"/>
                  </a:schemeClr>
                </a:solidFill>
                <a:latin typeface="微软雅黑" charset="0"/>
                <a:ea typeface="微软雅黑" charset="0"/>
              </a:rPr>
              <a:t>，则从点击超链接开始到浏览器接收到 </a:t>
            </a:r>
            <a:r>
              <a:rPr lang="en-US" altLang="zh-CN" kern="100" dirty="0">
                <a:solidFill>
                  <a:schemeClr val="accent1">
                    <a:lumMod val="50000"/>
                  </a:schemeClr>
                </a:solidFill>
                <a:latin typeface="微软雅黑" charset="0"/>
                <a:ea typeface="微软雅黑" charset="0"/>
              </a:rPr>
              <a:t>index.html </a:t>
            </a:r>
            <a:r>
              <a:rPr lang="zh-CN" altLang="en-US" kern="100" dirty="0">
                <a:solidFill>
                  <a:schemeClr val="accent1">
                    <a:lumMod val="50000"/>
                  </a:schemeClr>
                </a:solidFill>
                <a:latin typeface="微软雅黑" charset="0"/>
                <a:ea typeface="微软雅黑" charset="0"/>
              </a:rPr>
              <a:t>页面为止，所需的最短时间与最长时间分别是</a:t>
            </a:r>
          </a:p>
          <a:p>
            <a:pPr marL="0" lvl="1" algn="just"/>
            <a:r>
              <a:rPr lang="en-US" altLang="zh-CN" kern="100" dirty="0">
                <a:solidFill>
                  <a:schemeClr val="accent1">
                    <a:lumMod val="50000"/>
                  </a:schemeClr>
                </a:solidFill>
                <a:latin typeface="微软雅黑" charset="0"/>
                <a:ea typeface="微软雅黑" charset="0"/>
              </a:rPr>
              <a:t>A. 10ms, 40ms </a:t>
            </a:r>
          </a:p>
          <a:p>
            <a:pPr marL="0" lvl="1" algn="just"/>
            <a:r>
              <a:rPr lang="en-US" altLang="zh-CN" kern="100" dirty="0">
                <a:solidFill>
                  <a:schemeClr val="accent1">
                    <a:lumMod val="50000"/>
                  </a:schemeClr>
                </a:solidFill>
                <a:latin typeface="微软雅黑" charset="0"/>
                <a:ea typeface="微软雅黑" charset="0"/>
              </a:rPr>
              <a:t>B. 10ms, 50ms </a:t>
            </a:r>
          </a:p>
          <a:p>
            <a:pPr marL="0" lvl="1" algn="just"/>
            <a:r>
              <a:rPr lang="en-US" altLang="zh-CN" kern="100" dirty="0">
                <a:solidFill>
                  <a:schemeClr val="accent1">
                    <a:lumMod val="50000"/>
                  </a:schemeClr>
                </a:solidFill>
                <a:latin typeface="微软雅黑" charset="0"/>
                <a:ea typeface="微软雅黑" charset="0"/>
              </a:rPr>
              <a:t>C. 20ms, 40ms </a:t>
            </a:r>
          </a:p>
          <a:p>
            <a:pPr marL="0" lvl="1" algn="just"/>
            <a:r>
              <a:rPr lang="en-US" altLang="zh-CN" kern="100" dirty="0">
                <a:solidFill>
                  <a:schemeClr val="accent1">
                    <a:lumMod val="50000"/>
                  </a:schemeClr>
                </a:solidFill>
                <a:latin typeface="微软雅黑" charset="0"/>
                <a:ea typeface="微软雅黑" charset="0"/>
              </a:rPr>
              <a:t>D. 20ms, 50ms </a:t>
            </a:r>
          </a:p>
          <a:p>
            <a:endParaRPr lang="en-US" altLang="zh-CN" dirty="0"/>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9676" y="2038221"/>
            <a:ext cx="5216189" cy="2092033"/>
          </a:xfrm>
          <a:prstGeom prst="rect">
            <a:avLst/>
          </a:prstGeom>
        </p:spPr>
      </p:pic>
      <p:cxnSp>
        <p:nvCxnSpPr>
          <p:cNvPr id="14" name="直接箭头连接符 13"/>
          <p:cNvCxnSpPr/>
          <p:nvPr/>
        </p:nvCxnSpPr>
        <p:spPr>
          <a:xfrm flipH="1" flipV="1">
            <a:off x="4015740" y="2969895"/>
            <a:ext cx="282575" cy="949325"/>
          </a:xfrm>
          <a:prstGeom prst="straightConnector1">
            <a:avLst/>
          </a:prstGeom>
          <a:ln w="44450">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nvCxnSpPr>
        <p:spPr>
          <a:xfrm>
            <a:off x="4208780" y="2943860"/>
            <a:ext cx="361950" cy="856615"/>
          </a:xfrm>
          <a:prstGeom prst="straightConnector1">
            <a:avLst/>
          </a:prstGeom>
          <a:ln w="44450">
            <a:solidFill>
              <a:schemeClr val="bg2"/>
            </a:solidFill>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p:nvPr/>
        </p:nvCxnSpPr>
        <p:spPr>
          <a:xfrm flipV="1">
            <a:off x="4227195" y="2210435"/>
            <a:ext cx="2862580" cy="378460"/>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p:nvPr/>
        </p:nvCxnSpPr>
        <p:spPr>
          <a:xfrm flipH="1">
            <a:off x="4191000" y="2338070"/>
            <a:ext cx="2823845" cy="321945"/>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0" name="直接箭头连接符 39"/>
          <p:cNvCxnSpPr/>
          <p:nvPr/>
        </p:nvCxnSpPr>
        <p:spPr>
          <a:xfrm>
            <a:off x="4227195" y="2740025"/>
            <a:ext cx="1799590" cy="0"/>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4" name="直接箭头连接符 43"/>
          <p:cNvCxnSpPr/>
          <p:nvPr/>
        </p:nvCxnSpPr>
        <p:spPr>
          <a:xfrm flipH="1">
            <a:off x="4250690" y="2848610"/>
            <a:ext cx="1738630" cy="0"/>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7" name="直接箭头连接符 46"/>
          <p:cNvCxnSpPr/>
          <p:nvPr/>
        </p:nvCxnSpPr>
        <p:spPr>
          <a:xfrm flipV="1">
            <a:off x="4743564" y="3564867"/>
            <a:ext cx="1980366" cy="268815"/>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8" name="直接箭头连接符 47"/>
          <p:cNvCxnSpPr/>
          <p:nvPr/>
        </p:nvCxnSpPr>
        <p:spPr>
          <a:xfrm flipH="1">
            <a:off x="4653854" y="3668092"/>
            <a:ext cx="2092385" cy="295684"/>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49" name="直接箭头连接符 48"/>
          <p:cNvCxnSpPr/>
          <p:nvPr/>
        </p:nvCxnSpPr>
        <p:spPr>
          <a:xfrm>
            <a:off x="4262755" y="2849880"/>
            <a:ext cx="3350260" cy="252095"/>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50" name="直接箭头连接符 49"/>
          <p:cNvCxnSpPr/>
          <p:nvPr/>
        </p:nvCxnSpPr>
        <p:spPr>
          <a:xfrm flipH="1" flipV="1">
            <a:off x="4215130" y="2921635"/>
            <a:ext cx="3420110" cy="273050"/>
          </a:xfrm>
          <a:prstGeom prst="straightConnector1">
            <a:avLst/>
          </a:prstGeom>
          <a:ln w="444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pic>
        <p:nvPicPr>
          <p:cNvPr id="2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840430"/>
            <a:ext cx="427648" cy="369332"/>
          </a:xfrm>
          <a:prstGeom prst="rect">
            <a:avLst/>
          </a:prstGeom>
        </p:spPr>
      </p:pic>
      <p:cxnSp>
        <p:nvCxnSpPr>
          <p:cNvPr id="2" name="直接箭头连接符 1"/>
          <p:cNvCxnSpPr/>
          <p:nvPr/>
        </p:nvCxnSpPr>
        <p:spPr>
          <a:xfrm flipV="1">
            <a:off x="4833099" y="3825217"/>
            <a:ext cx="1980366" cy="268815"/>
          </a:xfrm>
          <a:prstGeom prst="straightConnector1">
            <a:avLst/>
          </a:prstGeom>
          <a:ln w="444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4" name="直接箭头连接符 3"/>
          <p:cNvCxnSpPr/>
          <p:nvPr/>
        </p:nvCxnSpPr>
        <p:spPr>
          <a:xfrm flipH="1">
            <a:off x="4743389" y="3928442"/>
            <a:ext cx="2092385" cy="295684"/>
          </a:xfrm>
          <a:prstGeom prst="straightConnector1">
            <a:avLst/>
          </a:prstGeom>
          <a:ln w="444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47745"/>
            <a:ext cx="8907780" cy="280076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47.(9</a:t>
            </a:r>
            <a:r>
              <a:rPr lang="zh-CN" altLang="en-US" sz="1600" kern="100" dirty="0">
                <a:solidFill>
                  <a:schemeClr val="accent1">
                    <a:lumMod val="50000"/>
                  </a:schemeClr>
                </a:solidFill>
                <a:latin typeface="微软雅黑" charset="0"/>
                <a:ea typeface="微软雅黑" charset="0"/>
                <a:cs typeface="微软雅黑" charset="0"/>
                <a:sym typeface="+mn-ea"/>
              </a:rPr>
              <a:t>分</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某校园网有两个局域网，通过路由器</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R2 </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互联后接入</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S1</a:t>
            </a:r>
            <a:r>
              <a:rPr lang="zh-CN" altLang="en-US" sz="1600" kern="100" dirty="0">
                <a:solidFill>
                  <a:schemeClr val="accent1">
                    <a:lumMod val="50000"/>
                  </a:schemeClr>
                </a:solidFill>
                <a:latin typeface="微软雅黑" charset="0"/>
                <a:ea typeface="微软雅黑" charset="0"/>
                <a:cs typeface="微软雅黑" charset="0"/>
                <a:sym typeface="+mn-ea"/>
              </a:rPr>
              <a:t>和 </a:t>
            </a:r>
            <a:r>
              <a:rPr lang="en-US" altLang="zh-CN" sz="1600" kern="100" dirty="0">
                <a:solidFill>
                  <a:schemeClr val="accent1">
                    <a:lumMod val="50000"/>
                  </a:schemeClr>
                </a:solidFill>
                <a:latin typeface="微软雅黑" charset="0"/>
                <a:ea typeface="微软雅黑" charset="0"/>
                <a:cs typeface="微软雅黑" charset="0"/>
                <a:sym typeface="+mn-ea"/>
              </a:rPr>
              <a:t>S2</a:t>
            </a:r>
            <a:r>
              <a:rPr lang="zh-CN" altLang="en-US" sz="1600" kern="100" dirty="0">
                <a:solidFill>
                  <a:schemeClr val="accent1">
                    <a:lumMod val="50000"/>
                  </a:schemeClr>
                </a:solidFill>
                <a:latin typeface="微软雅黑" charset="0"/>
                <a:ea typeface="微软雅黑" charset="0"/>
                <a:cs typeface="微软雅黑" charset="0"/>
                <a:sym typeface="+mn-ea"/>
              </a:rPr>
              <a:t>为以太网交换机。局域网采用静态</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地址配置，路由器部分接口以及各主机的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地址如下图所示。</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                                                                              假设</a:t>
            </a:r>
            <a:r>
              <a:rPr lang="en-US" altLang="zh-CN" sz="1600" kern="100" dirty="0">
                <a:solidFill>
                  <a:schemeClr val="accent1">
                    <a:lumMod val="50000"/>
                  </a:schemeClr>
                </a:solidFill>
                <a:latin typeface="微软雅黑" charset="0"/>
                <a:ea typeface="微软雅黑" charset="0"/>
                <a:cs typeface="微软雅黑" charset="0"/>
                <a:sym typeface="+mn-ea"/>
              </a:rPr>
              <a:t>NAT</a:t>
            </a:r>
            <a:r>
              <a:rPr lang="zh-CN" altLang="en-US" sz="1600" kern="100" dirty="0">
                <a:solidFill>
                  <a:schemeClr val="accent1">
                    <a:lumMod val="50000"/>
                  </a:schemeClr>
                </a:solidFill>
                <a:latin typeface="微软雅黑" charset="0"/>
                <a:ea typeface="微软雅黑" charset="0"/>
                <a:cs typeface="微软雅黑" charset="0"/>
                <a:sym typeface="+mn-ea"/>
              </a:rPr>
              <a:t>转换表结构为</a:t>
            </a:r>
            <a:r>
              <a:rPr lang="en-US" altLang="zh-CN" sz="16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请回答下列问题</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为使</a:t>
            </a:r>
            <a:r>
              <a:rPr lang="en-US" altLang="zh-CN" sz="1600" kern="100" dirty="0">
                <a:solidFill>
                  <a:schemeClr val="accent1">
                    <a:lumMod val="50000"/>
                  </a:schemeClr>
                </a:solidFill>
                <a:latin typeface="微软雅黑" charset="0"/>
                <a:ea typeface="微软雅黑" charset="0"/>
                <a:cs typeface="微软雅黑" charset="0"/>
                <a:sym typeface="+mn-ea"/>
              </a:rPr>
              <a:t>H2 </a:t>
            </a:r>
            <a:r>
              <a:rPr lang="zh-CN" altLang="en-US" sz="1600" kern="100" dirty="0">
                <a:solidFill>
                  <a:schemeClr val="accent1">
                    <a:lumMod val="50000"/>
                  </a:schemeClr>
                </a:solidFill>
                <a:latin typeface="微软雅黑" charset="0"/>
                <a:ea typeface="微软雅黑" charset="0"/>
                <a:cs typeface="微软雅黑" charset="0"/>
                <a:sym typeface="+mn-ea"/>
              </a:rPr>
              <a:t>和 </a:t>
            </a:r>
            <a:r>
              <a:rPr lang="en-US" altLang="zh-CN" sz="1600" kern="100" dirty="0">
                <a:solidFill>
                  <a:schemeClr val="accent1">
                    <a:lumMod val="50000"/>
                  </a:schemeClr>
                </a:solidFill>
                <a:latin typeface="微软雅黑" charset="0"/>
                <a:ea typeface="微软雅黑" charset="0"/>
                <a:cs typeface="微软雅黑" charset="0"/>
                <a:sym typeface="+mn-ea"/>
              </a:rPr>
              <a:t>H3 </a:t>
            </a:r>
            <a:r>
              <a:rPr lang="zh-CN" altLang="en-US" sz="1600" kern="100" dirty="0">
                <a:solidFill>
                  <a:schemeClr val="accent1">
                    <a:lumMod val="50000"/>
                  </a:schemeClr>
                </a:solidFill>
                <a:latin typeface="微软雅黑" charset="0"/>
                <a:ea typeface="微软雅黑" charset="0"/>
                <a:cs typeface="微软雅黑" charset="0"/>
                <a:sym typeface="+mn-ea"/>
              </a:rPr>
              <a:t>能够访问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服务器</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使用默认端口号</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，需要进行什么配置</a:t>
            </a:r>
            <a:r>
              <a:rPr lang="en-US" altLang="zh-CN" sz="16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795" y="1262977"/>
            <a:ext cx="4146782" cy="153797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544" y="1450284"/>
            <a:ext cx="4953000" cy="857250"/>
          </a:xfrm>
          <a:prstGeom prst="rect">
            <a:avLst/>
          </a:prstGeom>
        </p:spPr>
      </p:pic>
      <p:sp>
        <p:nvSpPr>
          <p:cNvPr id="6" name="矩形: 单圆角 5"/>
          <p:cNvSpPr/>
          <p:nvPr/>
        </p:nvSpPr>
        <p:spPr>
          <a:xfrm>
            <a:off x="2589262"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H2</a:t>
            </a:r>
            <a:endParaRPr lang="zh-CN" altLang="en-US" sz="700" dirty="0">
              <a:solidFill>
                <a:schemeClr val="tx1">
                  <a:lumMod val="65000"/>
                  <a:lumOff val="35000"/>
                </a:schemeClr>
              </a:solidFill>
            </a:endParaRPr>
          </a:p>
        </p:txBody>
      </p:sp>
      <p:sp>
        <p:nvSpPr>
          <p:cNvPr id="17" name="矩形: 单圆角 16"/>
          <p:cNvSpPr/>
          <p:nvPr/>
        </p:nvSpPr>
        <p:spPr>
          <a:xfrm>
            <a:off x="3580734"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H3</a:t>
            </a:r>
            <a:endParaRPr lang="zh-CN" altLang="en-US" sz="700" dirty="0">
              <a:solidFill>
                <a:schemeClr val="tx1">
                  <a:lumMod val="65000"/>
                  <a:lumOff val="35000"/>
                </a:schemeClr>
              </a:solidFill>
            </a:endParaRPr>
          </a:p>
        </p:txBody>
      </p:sp>
    </p:spTree>
    <p:custDataLst>
      <p:tags r:id="rId1"/>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47745"/>
            <a:ext cx="8907780" cy="353943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47.(9</a:t>
            </a:r>
            <a:r>
              <a:rPr lang="zh-CN" altLang="en-US" sz="1600" kern="100" dirty="0">
                <a:solidFill>
                  <a:schemeClr val="accent1">
                    <a:lumMod val="50000"/>
                  </a:schemeClr>
                </a:solidFill>
                <a:latin typeface="微软雅黑" charset="0"/>
                <a:ea typeface="微软雅黑" charset="0"/>
                <a:cs typeface="微软雅黑" charset="0"/>
                <a:sym typeface="+mn-ea"/>
              </a:rPr>
              <a:t>分</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某校园网有两个局域网，通过路由器</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R2 </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互联后接入</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S1</a:t>
            </a:r>
            <a:r>
              <a:rPr lang="zh-CN" altLang="en-US" sz="1600" kern="100" dirty="0">
                <a:solidFill>
                  <a:schemeClr val="accent1">
                    <a:lumMod val="50000"/>
                  </a:schemeClr>
                </a:solidFill>
                <a:latin typeface="微软雅黑" charset="0"/>
                <a:ea typeface="微软雅黑" charset="0"/>
                <a:cs typeface="微软雅黑" charset="0"/>
                <a:sym typeface="+mn-ea"/>
              </a:rPr>
              <a:t>和 </a:t>
            </a:r>
            <a:r>
              <a:rPr lang="en-US" altLang="zh-CN" sz="1600" kern="100" dirty="0">
                <a:solidFill>
                  <a:schemeClr val="accent1">
                    <a:lumMod val="50000"/>
                  </a:schemeClr>
                </a:solidFill>
                <a:latin typeface="微软雅黑" charset="0"/>
                <a:ea typeface="微软雅黑" charset="0"/>
                <a:cs typeface="微软雅黑" charset="0"/>
                <a:sym typeface="+mn-ea"/>
              </a:rPr>
              <a:t>S2</a:t>
            </a:r>
            <a:r>
              <a:rPr lang="zh-CN" altLang="en-US" sz="1600" kern="100" dirty="0">
                <a:solidFill>
                  <a:schemeClr val="accent1">
                    <a:lumMod val="50000"/>
                  </a:schemeClr>
                </a:solidFill>
                <a:latin typeface="微软雅黑" charset="0"/>
                <a:ea typeface="微软雅黑" charset="0"/>
                <a:cs typeface="微软雅黑" charset="0"/>
                <a:sym typeface="+mn-ea"/>
              </a:rPr>
              <a:t>为以太网交换机。局域网采用静态</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地址配置，路由器部分接口以及各主机的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地址如下图所示。</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                                                                              假设</a:t>
            </a:r>
            <a:r>
              <a:rPr lang="en-US" altLang="zh-CN" sz="1600" kern="100" dirty="0">
                <a:solidFill>
                  <a:schemeClr val="accent1">
                    <a:lumMod val="50000"/>
                  </a:schemeClr>
                </a:solidFill>
                <a:latin typeface="微软雅黑" charset="0"/>
                <a:ea typeface="微软雅黑" charset="0"/>
                <a:cs typeface="微软雅黑" charset="0"/>
                <a:sym typeface="+mn-ea"/>
              </a:rPr>
              <a:t>NAT</a:t>
            </a:r>
            <a:r>
              <a:rPr lang="zh-CN" altLang="en-US" sz="1600" kern="100" dirty="0">
                <a:solidFill>
                  <a:schemeClr val="accent1">
                    <a:lumMod val="50000"/>
                  </a:schemeClr>
                </a:solidFill>
                <a:latin typeface="微软雅黑" charset="0"/>
                <a:ea typeface="微软雅黑" charset="0"/>
                <a:cs typeface="微软雅黑" charset="0"/>
                <a:sym typeface="+mn-ea"/>
              </a:rPr>
              <a:t>转换表结构为</a:t>
            </a:r>
            <a:r>
              <a:rPr lang="en-US" altLang="zh-CN" sz="16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请回答下列问题</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若 </a:t>
            </a:r>
            <a:r>
              <a:rPr lang="en-US" altLang="zh-CN" sz="1600" kern="100" dirty="0">
                <a:solidFill>
                  <a:schemeClr val="accent1">
                    <a:lumMod val="50000"/>
                  </a:schemeClr>
                </a:solidFill>
                <a:latin typeface="微软雅黑" charset="0"/>
                <a:ea typeface="微软雅黑" charset="0"/>
                <a:cs typeface="微软雅黑" charset="0"/>
                <a:sym typeface="+mn-ea"/>
              </a:rPr>
              <a:t>H2 </a:t>
            </a:r>
            <a:r>
              <a:rPr lang="zh-CN" altLang="en-US" sz="1600" kern="100" dirty="0">
                <a:solidFill>
                  <a:schemeClr val="accent1">
                    <a:lumMod val="50000"/>
                  </a:schemeClr>
                </a:solidFill>
                <a:latin typeface="微软雅黑" charset="0"/>
                <a:ea typeface="微软雅黑" charset="0"/>
                <a:cs typeface="微软雅黑" charset="0"/>
                <a:sym typeface="+mn-ea"/>
              </a:rPr>
              <a:t>主动访问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服务器时，将 </a:t>
            </a:r>
            <a:r>
              <a:rPr lang="en-US" altLang="zh-CN" sz="1600" kern="100" dirty="0">
                <a:solidFill>
                  <a:schemeClr val="accent1">
                    <a:lumMod val="50000"/>
                  </a:schemeClr>
                </a:solidFill>
                <a:latin typeface="微软雅黑" charset="0"/>
                <a:ea typeface="微软雅黑" charset="0"/>
                <a:cs typeface="微软雅黑" charset="0"/>
                <a:sym typeface="+mn-ea"/>
              </a:rPr>
              <a:t>HTTP</a:t>
            </a:r>
            <a:r>
              <a:rPr lang="zh-CN" altLang="en-US" sz="1600" kern="100" dirty="0">
                <a:solidFill>
                  <a:schemeClr val="accent1">
                    <a:lumMod val="50000"/>
                  </a:schemeClr>
                </a:solidFill>
                <a:latin typeface="微软雅黑" charset="0"/>
                <a:ea typeface="微软雅黑" charset="0"/>
                <a:cs typeface="微软雅黑" charset="0"/>
                <a:sym typeface="+mn-ea"/>
              </a:rPr>
              <a:t>请求报文封装到</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数据报</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中发送，</a:t>
            </a: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则</a:t>
            </a:r>
            <a:r>
              <a:rPr lang="en-US" altLang="zh-CN" sz="1600" kern="100" dirty="0">
                <a:solidFill>
                  <a:schemeClr val="accent1">
                    <a:lumMod val="50000"/>
                  </a:schemeClr>
                </a:solidFill>
                <a:latin typeface="微软雅黑" charset="0"/>
                <a:ea typeface="微软雅黑" charset="0"/>
                <a:cs typeface="微软雅黑" charset="0"/>
                <a:sym typeface="+mn-ea"/>
              </a:rPr>
              <a:t>H2</a:t>
            </a:r>
            <a:r>
              <a:rPr lang="zh-CN" altLang="en-US" sz="1600" kern="100" dirty="0">
                <a:solidFill>
                  <a:schemeClr val="accent1">
                    <a:lumMod val="50000"/>
                  </a:schemeClr>
                </a:solidFill>
                <a:latin typeface="微软雅黑" charset="0"/>
                <a:ea typeface="微软雅黑" charset="0"/>
                <a:cs typeface="微软雅黑" charset="0"/>
                <a:sym typeface="+mn-ea"/>
              </a:rPr>
              <a:t>发送</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的源 </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地址分别是什么</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经过</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转发后，</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的源</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 分别是什么</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经过</a:t>
            </a:r>
            <a:r>
              <a:rPr lang="en-US" altLang="zh-CN" sz="1600" kern="100" dirty="0">
                <a:solidFill>
                  <a:schemeClr val="accent1">
                    <a:lumMod val="50000"/>
                  </a:schemeClr>
                </a:solidFill>
                <a:latin typeface="微软雅黑" charset="0"/>
                <a:ea typeface="微软雅黑" charset="0"/>
                <a:cs typeface="微软雅黑" charset="0"/>
                <a:sym typeface="+mn-ea"/>
              </a:rPr>
              <a:t>R2</a:t>
            </a:r>
            <a:r>
              <a:rPr lang="zh-CN" altLang="en-US" sz="1600" kern="100" dirty="0">
                <a:solidFill>
                  <a:schemeClr val="accent1">
                    <a:lumMod val="50000"/>
                  </a:schemeClr>
                </a:solidFill>
                <a:latin typeface="微软雅黑" charset="0"/>
                <a:ea typeface="微软雅黑" charset="0"/>
                <a:cs typeface="微软雅黑" charset="0"/>
                <a:sym typeface="+mn-ea"/>
              </a:rPr>
              <a:t>转发后，</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的源</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地址分别是什么</a:t>
            </a:r>
            <a:r>
              <a:rPr lang="en-US" altLang="zh-CN" sz="1600" kern="100" dirty="0">
                <a:solidFill>
                  <a:schemeClr val="accent1">
                    <a:lumMod val="50000"/>
                  </a:schemeClr>
                </a:solidFill>
                <a:latin typeface="微软雅黑" charset="0"/>
                <a:ea typeface="微软雅黑" charset="0"/>
                <a:cs typeface="微软雅黑" charset="0"/>
                <a:sym typeface="+mn-ea"/>
              </a:rPr>
              <a:t>?</a:t>
            </a:r>
            <a:endParaRPr lang="en-US" altLang="zh-CN" sz="14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795" y="1262977"/>
            <a:ext cx="4146782" cy="153797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544" y="1450284"/>
            <a:ext cx="4953000" cy="857250"/>
          </a:xfrm>
          <a:prstGeom prst="rect">
            <a:avLst/>
          </a:prstGeom>
        </p:spPr>
      </p:pic>
      <p:sp>
        <p:nvSpPr>
          <p:cNvPr id="6" name="矩形: 单圆角 5"/>
          <p:cNvSpPr/>
          <p:nvPr/>
        </p:nvSpPr>
        <p:spPr>
          <a:xfrm>
            <a:off x="2589262"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H2</a:t>
            </a:r>
            <a:endParaRPr lang="zh-CN" altLang="en-US" sz="700" dirty="0">
              <a:solidFill>
                <a:schemeClr val="tx1">
                  <a:lumMod val="65000"/>
                  <a:lumOff val="35000"/>
                </a:schemeClr>
              </a:solidFill>
            </a:endParaRPr>
          </a:p>
        </p:txBody>
      </p:sp>
      <p:sp>
        <p:nvSpPr>
          <p:cNvPr id="17" name="矩形: 单圆角 16"/>
          <p:cNvSpPr/>
          <p:nvPr/>
        </p:nvSpPr>
        <p:spPr>
          <a:xfrm>
            <a:off x="3580734"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H3</a:t>
            </a:r>
            <a:endParaRPr lang="zh-CN" altLang="en-US" sz="700" dirty="0">
              <a:solidFill>
                <a:schemeClr val="tx1">
                  <a:lumMod val="65000"/>
                  <a:lumOff val="35000"/>
                </a:schemeClr>
              </a:solidFill>
            </a:endParaRPr>
          </a:p>
        </p:txBody>
      </p:sp>
    </p:spTree>
    <p:custDataLst>
      <p:tags r:id="rId1"/>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47745"/>
            <a:ext cx="8907780" cy="25228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47.(9</a:t>
            </a:r>
            <a:r>
              <a:rPr lang="zh-CN" altLang="en-US" sz="1600" kern="100" dirty="0">
                <a:solidFill>
                  <a:schemeClr val="accent1">
                    <a:lumMod val="50000"/>
                  </a:schemeClr>
                </a:solidFill>
                <a:latin typeface="微软雅黑" charset="0"/>
                <a:ea typeface="微软雅黑" charset="0"/>
                <a:cs typeface="微软雅黑" charset="0"/>
                <a:sym typeface="+mn-ea"/>
              </a:rPr>
              <a:t>分</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某校园网有两个局域网，通过路由器</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R2 </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互联后接入</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S1</a:t>
            </a:r>
            <a:r>
              <a:rPr lang="zh-CN" altLang="en-US" sz="1600" kern="100" dirty="0">
                <a:solidFill>
                  <a:schemeClr val="accent1">
                    <a:lumMod val="50000"/>
                  </a:schemeClr>
                </a:solidFill>
                <a:latin typeface="微软雅黑" charset="0"/>
                <a:ea typeface="微软雅黑" charset="0"/>
                <a:cs typeface="微软雅黑" charset="0"/>
                <a:sym typeface="+mn-ea"/>
              </a:rPr>
              <a:t>和 </a:t>
            </a:r>
            <a:r>
              <a:rPr lang="en-US" altLang="zh-CN" sz="1600" kern="100" dirty="0">
                <a:solidFill>
                  <a:schemeClr val="accent1">
                    <a:lumMod val="50000"/>
                  </a:schemeClr>
                </a:solidFill>
                <a:latin typeface="微软雅黑" charset="0"/>
                <a:ea typeface="微软雅黑" charset="0"/>
                <a:cs typeface="微软雅黑" charset="0"/>
                <a:sym typeface="+mn-ea"/>
              </a:rPr>
              <a:t>S2</a:t>
            </a:r>
            <a:r>
              <a:rPr lang="zh-CN" altLang="en-US" sz="1600" kern="100" dirty="0">
                <a:solidFill>
                  <a:schemeClr val="accent1">
                    <a:lumMod val="50000"/>
                  </a:schemeClr>
                </a:solidFill>
                <a:latin typeface="微软雅黑" charset="0"/>
                <a:ea typeface="微软雅黑" charset="0"/>
                <a:cs typeface="微软雅黑" charset="0"/>
                <a:sym typeface="+mn-ea"/>
              </a:rPr>
              <a:t>为以太网交换机。局域网采用静态</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地址配置，路由器部分接口以及各主机的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地址如下图所示。</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                                                                              假设</a:t>
            </a:r>
            <a:r>
              <a:rPr lang="en-US" altLang="zh-CN" sz="1600" kern="100" dirty="0">
                <a:solidFill>
                  <a:schemeClr val="accent1">
                    <a:lumMod val="50000"/>
                  </a:schemeClr>
                </a:solidFill>
                <a:latin typeface="微软雅黑" charset="0"/>
                <a:ea typeface="微软雅黑" charset="0"/>
                <a:cs typeface="微软雅黑" charset="0"/>
                <a:sym typeface="+mn-ea"/>
              </a:rPr>
              <a:t>NAT</a:t>
            </a:r>
            <a:r>
              <a:rPr lang="zh-CN" altLang="en-US" sz="1600" kern="100" dirty="0">
                <a:solidFill>
                  <a:schemeClr val="accent1">
                    <a:lumMod val="50000"/>
                  </a:schemeClr>
                </a:solidFill>
                <a:latin typeface="微软雅黑" charset="0"/>
                <a:ea typeface="微软雅黑" charset="0"/>
                <a:cs typeface="微软雅黑" charset="0"/>
                <a:sym typeface="+mn-ea"/>
              </a:rPr>
              <a:t>转换表结构为</a:t>
            </a:r>
            <a:r>
              <a:rPr lang="en-US" altLang="zh-CN" sz="16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4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795" y="1262977"/>
            <a:ext cx="4146782" cy="1537975"/>
          </a:xfrm>
          <a:prstGeom prst="rect">
            <a:avLst/>
          </a:prstGeom>
        </p:spPr>
      </p:pic>
      <p:sp>
        <p:nvSpPr>
          <p:cNvPr id="6" name="矩形: 单圆角 5"/>
          <p:cNvSpPr/>
          <p:nvPr/>
        </p:nvSpPr>
        <p:spPr>
          <a:xfrm>
            <a:off x="2589262"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H2</a:t>
            </a:r>
            <a:endParaRPr lang="zh-CN" altLang="en-US" sz="700" dirty="0">
              <a:solidFill>
                <a:schemeClr val="tx1">
                  <a:lumMod val="65000"/>
                  <a:lumOff val="35000"/>
                </a:schemeClr>
              </a:solidFill>
            </a:endParaRPr>
          </a:p>
        </p:txBody>
      </p:sp>
      <p:sp>
        <p:nvSpPr>
          <p:cNvPr id="17" name="矩形: 单圆角 16"/>
          <p:cNvSpPr/>
          <p:nvPr/>
        </p:nvSpPr>
        <p:spPr>
          <a:xfrm>
            <a:off x="3580734"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H3</a:t>
            </a:r>
            <a:endParaRPr lang="zh-CN" altLang="en-US" sz="700" dirty="0">
              <a:solidFill>
                <a:schemeClr val="tx1">
                  <a:lumMod val="65000"/>
                  <a:lumOff val="35000"/>
                </a:schemeClr>
              </a:solidFill>
            </a:endParaRPr>
          </a:p>
        </p:txBody>
      </p:sp>
    </p:spTree>
    <p:custDataLst>
      <p:tags r:id="rId1"/>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47745"/>
            <a:ext cx="8907780" cy="353943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47.(9</a:t>
            </a:r>
            <a:r>
              <a:rPr lang="zh-CN" altLang="en-US" sz="1600" kern="100" dirty="0">
                <a:solidFill>
                  <a:schemeClr val="accent1">
                    <a:lumMod val="50000"/>
                  </a:schemeClr>
                </a:solidFill>
                <a:latin typeface="微软雅黑" charset="0"/>
                <a:ea typeface="微软雅黑" charset="0"/>
                <a:cs typeface="微软雅黑" charset="0"/>
                <a:sym typeface="+mn-ea"/>
              </a:rPr>
              <a:t>分</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某校园网有两个局域网，通过路由器</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R2 </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互联后接入</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S1</a:t>
            </a:r>
            <a:r>
              <a:rPr lang="zh-CN" altLang="en-US" sz="1600" kern="100" dirty="0">
                <a:solidFill>
                  <a:schemeClr val="accent1">
                    <a:lumMod val="50000"/>
                  </a:schemeClr>
                </a:solidFill>
                <a:latin typeface="微软雅黑" charset="0"/>
                <a:ea typeface="微软雅黑" charset="0"/>
                <a:cs typeface="微软雅黑" charset="0"/>
                <a:sym typeface="+mn-ea"/>
              </a:rPr>
              <a:t>和 </a:t>
            </a:r>
            <a:r>
              <a:rPr lang="en-US" altLang="zh-CN" sz="1600" kern="100" dirty="0">
                <a:solidFill>
                  <a:schemeClr val="accent1">
                    <a:lumMod val="50000"/>
                  </a:schemeClr>
                </a:solidFill>
                <a:latin typeface="微软雅黑" charset="0"/>
                <a:ea typeface="微软雅黑" charset="0"/>
                <a:cs typeface="微软雅黑" charset="0"/>
                <a:sym typeface="+mn-ea"/>
              </a:rPr>
              <a:t>S2</a:t>
            </a:r>
            <a:r>
              <a:rPr lang="zh-CN" altLang="en-US" sz="1600" kern="100" dirty="0">
                <a:solidFill>
                  <a:schemeClr val="accent1">
                    <a:lumMod val="50000"/>
                  </a:schemeClr>
                </a:solidFill>
                <a:latin typeface="微软雅黑" charset="0"/>
                <a:ea typeface="微软雅黑" charset="0"/>
                <a:cs typeface="微软雅黑" charset="0"/>
                <a:sym typeface="+mn-ea"/>
              </a:rPr>
              <a:t>为以太网交换机。局域网采用静态</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地址配置，路由器部分接口以及各主机的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地址如下图所示。</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                                                                              假设</a:t>
            </a:r>
            <a:r>
              <a:rPr lang="en-US" altLang="zh-CN" sz="1600" kern="100" dirty="0">
                <a:solidFill>
                  <a:schemeClr val="accent1">
                    <a:lumMod val="50000"/>
                  </a:schemeClr>
                </a:solidFill>
                <a:latin typeface="微软雅黑" charset="0"/>
                <a:ea typeface="微软雅黑" charset="0"/>
                <a:cs typeface="微软雅黑" charset="0"/>
                <a:sym typeface="+mn-ea"/>
              </a:rPr>
              <a:t>NAT</a:t>
            </a:r>
            <a:r>
              <a:rPr lang="zh-CN" altLang="en-US" sz="1600" kern="100" dirty="0">
                <a:solidFill>
                  <a:schemeClr val="accent1">
                    <a:lumMod val="50000"/>
                  </a:schemeClr>
                </a:solidFill>
                <a:latin typeface="微软雅黑" charset="0"/>
                <a:ea typeface="微软雅黑" charset="0"/>
                <a:cs typeface="微软雅黑" charset="0"/>
                <a:sym typeface="+mn-ea"/>
              </a:rPr>
              <a:t>转换表结构为</a:t>
            </a:r>
            <a:r>
              <a:rPr lang="en-US" altLang="zh-CN" sz="16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请回答下列问题</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若 </a:t>
            </a:r>
            <a:r>
              <a:rPr lang="en-US" altLang="zh-CN" sz="1600" kern="100" dirty="0">
                <a:solidFill>
                  <a:schemeClr val="accent1">
                    <a:lumMod val="50000"/>
                  </a:schemeClr>
                </a:solidFill>
                <a:latin typeface="微软雅黑" charset="0"/>
                <a:ea typeface="微软雅黑" charset="0"/>
                <a:cs typeface="微软雅黑" charset="0"/>
                <a:sym typeface="+mn-ea"/>
              </a:rPr>
              <a:t>H2 </a:t>
            </a:r>
            <a:r>
              <a:rPr lang="zh-CN" altLang="en-US" sz="1600" kern="100" dirty="0">
                <a:solidFill>
                  <a:schemeClr val="accent1">
                    <a:lumMod val="50000"/>
                  </a:schemeClr>
                </a:solidFill>
                <a:latin typeface="微软雅黑" charset="0"/>
                <a:ea typeface="微软雅黑" charset="0"/>
                <a:cs typeface="微软雅黑" charset="0"/>
                <a:sym typeface="+mn-ea"/>
              </a:rPr>
              <a:t>主动访问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服务器时，将 </a:t>
            </a:r>
            <a:r>
              <a:rPr lang="en-US" altLang="zh-CN" sz="1600" kern="100" dirty="0">
                <a:solidFill>
                  <a:schemeClr val="accent1">
                    <a:lumMod val="50000"/>
                  </a:schemeClr>
                </a:solidFill>
                <a:latin typeface="微软雅黑" charset="0"/>
                <a:ea typeface="微软雅黑" charset="0"/>
                <a:cs typeface="微软雅黑" charset="0"/>
                <a:sym typeface="+mn-ea"/>
              </a:rPr>
              <a:t>HTTP</a:t>
            </a:r>
            <a:r>
              <a:rPr lang="zh-CN" altLang="en-US" sz="1600" kern="100" dirty="0">
                <a:solidFill>
                  <a:schemeClr val="accent1">
                    <a:lumMod val="50000"/>
                  </a:schemeClr>
                </a:solidFill>
                <a:latin typeface="微软雅黑" charset="0"/>
                <a:ea typeface="微软雅黑" charset="0"/>
                <a:cs typeface="微软雅黑" charset="0"/>
                <a:sym typeface="+mn-ea"/>
              </a:rPr>
              <a:t>请求报文封装到</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数据报</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中发送，</a:t>
            </a: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则</a:t>
            </a:r>
            <a:r>
              <a:rPr lang="en-US" altLang="zh-CN" sz="1600" kern="100" dirty="0">
                <a:solidFill>
                  <a:schemeClr val="accent1">
                    <a:lumMod val="50000"/>
                  </a:schemeClr>
                </a:solidFill>
                <a:latin typeface="微软雅黑" charset="0"/>
                <a:ea typeface="微软雅黑" charset="0"/>
                <a:cs typeface="微软雅黑" charset="0"/>
                <a:sym typeface="+mn-ea"/>
              </a:rPr>
              <a:t>H2</a:t>
            </a:r>
            <a:r>
              <a:rPr lang="zh-CN" altLang="en-US" sz="1600" kern="100" dirty="0">
                <a:solidFill>
                  <a:schemeClr val="accent1">
                    <a:lumMod val="50000"/>
                  </a:schemeClr>
                </a:solidFill>
                <a:latin typeface="微软雅黑" charset="0"/>
                <a:ea typeface="微软雅黑" charset="0"/>
                <a:cs typeface="微软雅黑" charset="0"/>
                <a:sym typeface="+mn-ea"/>
              </a:rPr>
              <a:t>发送</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的源 </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地址分别是什么</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经过</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转发后，</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的源</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 分别是什么</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经过</a:t>
            </a:r>
            <a:r>
              <a:rPr lang="en-US" altLang="zh-CN" sz="1600" kern="100" dirty="0">
                <a:solidFill>
                  <a:schemeClr val="accent1">
                    <a:lumMod val="50000"/>
                  </a:schemeClr>
                </a:solidFill>
                <a:latin typeface="微软雅黑" charset="0"/>
                <a:ea typeface="微软雅黑" charset="0"/>
                <a:cs typeface="微软雅黑" charset="0"/>
                <a:sym typeface="+mn-ea"/>
              </a:rPr>
              <a:t>R2</a:t>
            </a:r>
            <a:r>
              <a:rPr lang="zh-CN" altLang="en-US" sz="1600" kern="100" dirty="0">
                <a:solidFill>
                  <a:schemeClr val="accent1">
                    <a:lumMod val="50000"/>
                  </a:schemeClr>
                </a:solidFill>
                <a:latin typeface="微软雅黑" charset="0"/>
                <a:ea typeface="微软雅黑" charset="0"/>
                <a:cs typeface="微软雅黑" charset="0"/>
                <a:sym typeface="+mn-ea"/>
              </a:rPr>
              <a:t>转发后，</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的源</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地址分别是什么</a:t>
            </a:r>
            <a:r>
              <a:rPr lang="en-US" altLang="zh-CN" sz="1600" kern="100" dirty="0">
                <a:solidFill>
                  <a:schemeClr val="accent1">
                    <a:lumMod val="50000"/>
                  </a:schemeClr>
                </a:solidFill>
                <a:latin typeface="微软雅黑" charset="0"/>
                <a:ea typeface="微软雅黑" charset="0"/>
                <a:cs typeface="微软雅黑" charset="0"/>
                <a:sym typeface="+mn-ea"/>
              </a:rPr>
              <a:t>?</a:t>
            </a:r>
            <a:endParaRPr lang="en-US" altLang="zh-CN" sz="14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795" y="1262977"/>
            <a:ext cx="4146782" cy="1537975"/>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0544" y="1450284"/>
            <a:ext cx="4953000" cy="857250"/>
          </a:xfrm>
          <a:prstGeom prst="rect">
            <a:avLst/>
          </a:prstGeom>
        </p:spPr>
      </p:pic>
      <p:graphicFrame>
        <p:nvGraphicFramePr>
          <p:cNvPr id="2" name="表格 1"/>
          <p:cNvGraphicFramePr>
            <a:graphicFrameLocks noGrp="1"/>
          </p:cNvGraphicFramePr>
          <p:nvPr>
            <p:custDataLst>
              <p:tags r:id="rId2"/>
            </p:custDataLst>
          </p:nvPr>
        </p:nvGraphicFramePr>
        <p:xfrm>
          <a:off x="5896450" y="3575805"/>
          <a:ext cx="2686050" cy="1108172"/>
        </p:xfrm>
        <a:graphic>
          <a:graphicData uri="http://schemas.openxmlformats.org/drawingml/2006/table">
            <a:tbl>
              <a:tblPr firstRow="1" bandRow="1">
                <a:tableStyleId>{21E4AEA4-8DFA-4A89-87EB-49C32662AFE0}</a:tableStyleId>
              </a:tblPr>
              <a:tblGrid>
                <a:gridCol w="89535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tblGrid>
              <a:tr h="276860">
                <a:tc>
                  <a:txBody>
                    <a:bodyPr/>
                    <a:lstStyle/>
                    <a:p>
                      <a:endParaRPr lang="zh-CN" altLang="en-US" sz="1050" dirty="0"/>
                    </a:p>
                  </a:txBody>
                  <a:tcPr/>
                </a:tc>
                <a:tc>
                  <a:txBody>
                    <a:bodyPr/>
                    <a:lstStyle/>
                    <a:p>
                      <a:r>
                        <a:rPr lang="zh-CN" altLang="en-US" sz="1050" dirty="0"/>
                        <a:t>源</a:t>
                      </a:r>
                      <a:r>
                        <a:rPr lang="en-US" altLang="zh-CN" sz="1050" dirty="0"/>
                        <a:t>IP</a:t>
                      </a:r>
                      <a:endParaRPr lang="zh-CN" altLang="en-US" sz="1050" dirty="0"/>
                    </a:p>
                  </a:txBody>
                  <a:tcPr/>
                </a:tc>
                <a:tc>
                  <a:txBody>
                    <a:bodyPr/>
                    <a:lstStyle/>
                    <a:p>
                      <a:r>
                        <a:rPr lang="zh-CN" altLang="en-US" sz="1050" dirty="0"/>
                        <a:t>目的</a:t>
                      </a:r>
                      <a:r>
                        <a:rPr lang="en-US" altLang="zh-CN" sz="1050" dirty="0"/>
                        <a:t>IP</a:t>
                      </a:r>
                      <a:endParaRPr lang="zh-CN" altLang="en-US" sz="1050" dirty="0"/>
                    </a:p>
                  </a:txBody>
                  <a:tcPr/>
                </a:tc>
                <a:extLst>
                  <a:ext uri="{0D108BD9-81ED-4DB2-BD59-A6C34878D82A}">
                    <a16:rowId xmlns:a16="http://schemas.microsoft.com/office/drawing/2014/main" val="10000"/>
                  </a:ext>
                </a:extLst>
              </a:tr>
              <a:tr h="277104">
                <a:tc>
                  <a:txBody>
                    <a:bodyPr/>
                    <a:lstStyle/>
                    <a:p>
                      <a:r>
                        <a:rPr lang="en-US" altLang="zh-CN" sz="1050" dirty="0"/>
                        <a:t>H2</a:t>
                      </a:r>
                      <a:endParaRPr lang="zh-CN" altLang="en-US" sz="1050" dirty="0"/>
                    </a:p>
                  </a:txBody>
                  <a:tcPr/>
                </a:tc>
                <a:tc>
                  <a:txBody>
                    <a:bodyPr/>
                    <a:lstStyle/>
                    <a:p>
                      <a:r>
                        <a:rPr lang="en-US" altLang="zh-CN" sz="1050" kern="1200" dirty="0">
                          <a:effectLst/>
                        </a:rPr>
                        <a:t>192.168.1.2 </a:t>
                      </a:r>
                      <a:endParaRPr lang="zh-CN" altLang="en-US" sz="1050" dirty="0"/>
                    </a:p>
                  </a:txBody>
                  <a:tcPr/>
                </a:tc>
                <a:tc>
                  <a:txBody>
                    <a:bodyPr/>
                    <a:lstStyle/>
                    <a:p>
                      <a:r>
                        <a:rPr lang="en-US" altLang="zh-CN" sz="1050" kern="1200" dirty="0">
                          <a:effectLst/>
                        </a:rPr>
                        <a:t>203.10.2.2</a:t>
                      </a:r>
                      <a:endParaRPr lang="zh-CN" altLang="en-US" sz="1050" dirty="0"/>
                    </a:p>
                  </a:txBody>
                  <a:tcPr/>
                </a:tc>
                <a:extLst>
                  <a:ext uri="{0D108BD9-81ED-4DB2-BD59-A6C34878D82A}">
                    <a16:rowId xmlns:a16="http://schemas.microsoft.com/office/drawing/2014/main" val="10001"/>
                  </a:ext>
                </a:extLst>
              </a:tr>
              <a:tr h="277104">
                <a:tc>
                  <a:txBody>
                    <a:bodyPr/>
                    <a:lstStyle/>
                    <a:p>
                      <a:r>
                        <a:rPr lang="en-US" altLang="zh-CN" sz="1050" dirty="0"/>
                        <a:t>R3</a:t>
                      </a:r>
                      <a:endParaRPr lang="zh-CN" altLang="en-US" sz="1050" dirty="0"/>
                    </a:p>
                  </a:txBody>
                  <a:tcPr/>
                </a:tc>
                <a:tc>
                  <a:txBody>
                    <a:bodyPr/>
                    <a:lstStyle/>
                    <a:p>
                      <a:r>
                        <a:rPr lang="en-US" altLang="zh-CN" sz="1050" kern="1200" dirty="0">
                          <a:effectLst/>
                        </a:rPr>
                        <a:t>203.10.2.6 </a:t>
                      </a:r>
                      <a:endParaRPr lang="zh-CN" altLang="en-US" sz="1050" dirty="0"/>
                    </a:p>
                  </a:txBody>
                  <a:tcPr/>
                </a:tc>
                <a:tc>
                  <a:txBody>
                    <a:bodyPr/>
                    <a:lstStyle/>
                    <a:p>
                      <a:r>
                        <a:rPr lang="en-US" altLang="zh-CN" sz="1050" kern="1200" dirty="0">
                          <a:effectLst/>
                        </a:rPr>
                        <a:t>203.10.2.2</a:t>
                      </a:r>
                      <a:endParaRPr lang="zh-CN" altLang="en-US" sz="1050" dirty="0"/>
                    </a:p>
                  </a:txBody>
                  <a:tcPr/>
                </a:tc>
                <a:extLst>
                  <a:ext uri="{0D108BD9-81ED-4DB2-BD59-A6C34878D82A}">
                    <a16:rowId xmlns:a16="http://schemas.microsoft.com/office/drawing/2014/main" val="10002"/>
                  </a:ext>
                </a:extLst>
              </a:tr>
              <a:tr h="277104">
                <a:tc>
                  <a:txBody>
                    <a:bodyPr/>
                    <a:lstStyle/>
                    <a:p>
                      <a:r>
                        <a:rPr lang="en-US" altLang="zh-CN" sz="1050" dirty="0"/>
                        <a:t>R2</a:t>
                      </a:r>
                      <a:endParaRPr lang="zh-CN" altLang="en-US" sz="105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000" kern="1200" dirty="0">
                          <a:effectLst/>
                        </a:rPr>
                        <a:t>203.10.2.6 </a:t>
                      </a:r>
                      <a:endParaRPr lang="zh-CN" altLang="en-US" sz="1050" dirty="0"/>
                    </a:p>
                  </a:txBody>
                  <a:tcPr/>
                </a:tc>
                <a:tc>
                  <a:txBody>
                    <a:bodyPr/>
                    <a:lstStyle/>
                    <a:p>
                      <a:r>
                        <a:rPr lang="en-US" altLang="zh-CN" sz="1050" kern="1200" dirty="0">
                          <a:effectLst/>
                        </a:rPr>
                        <a:t>192.168.1.2</a:t>
                      </a:r>
                      <a:endParaRPr lang="zh-CN" altLang="en-US" sz="1050" dirty="0"/>
                    </a:p>
                  </a:txBody>
                  <a:tcPr/>
                </a:tc>
                <a:extLst>
                  <a:ext uri="{0D108BD9-81ED-4DB2-BD59-A6C34878D82A}">
                    <a16:rowId xmlns:a16="http://schemas.microsoft.com/office/drawing/2014/main" val="10003"/>
                  </a:ext>
                </a:extLst>
              </a:tr>
            </a:tbl>
          </a:graphicData>
        </a:graphic>
      </p:graphicFrame>
      <p:sp>
        <p:nvSpPr>
          <p:cNvPr id="6" name="矩形: 单圆角 5"/>
          <p:cNvSpPr/>
          <p:nvPr/>
        </p:nvSpPr>
        <p:spPr>
          <a:xfrm>
            <a:off x="2589262"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H2</a:t>
            </a:r>
            <a:endParaRPr lang="zh-CN" altLang="en-US" sz="700" dirty="0">
              <a:solidFill>
                <a:schemeClr val="tx1">
                  <a:lumMod val="65000"/>
                  <a:lumOff val="35000"/>
                </a:schemeClr>
              </a:solidFill>
            </a:endParaRPr>
          </a:p>
        </p:txBody>
      </p:sp>
      <p:sp>
        <p:nvSpPr>
          <p:cNvPr id="17" name="矩形: 单圆角 16"/>
          <p:cNvSpPr/>
          <p:nvPr/>
        </p:nvSpPr>
        <p:spPr>
          <a:xfrm>
            <a:off x="3580734"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H3</a:t>
            </a:r>
            <a:endParaRPr lang="zh-CN" altLang="en-US" sz="700" dirty="0">
              <a:solidFill>
                <a:schemeClr val="tx1">
                  <a:lumMod val="65000"/>
                  <a:lumOff val="35000"/>
                </a:schemeClr>
              </a:solidFill>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已知</a:t>
            </a:r>
            <a:r>
              <a:rPr lang="en-US" altLang="zh-CN" kern="100" dirty="0">
                <a:solidFill>
                  <a:schemeClr val="accent1">
                    <a:lumMod val="50000"/>
                  </a:schemeClr>
                </a:solidFill>
                <a:latin typeface="微软雅黑" charset="0"/>
                <a:ea typeface="微软雅黑" charset="0"/>
                <a:cs typeface="微软雅黑" charset="0"/>
                <a:sym typeface="+mn-ea"/>
              </a:rPr>
              <a:t>10BaseT</a:t>
            </a:r>
            <a:r>
              <a:rPr lang="zh-CN" altLang="en-US" kern="100" dirty="0">
                <a:solidFill>
                  <a:schemeClr val="accent1">
                    <a:lumMod val="50000"/>
                  </a:schemeClr>
                </a:solidFill>
                <a:latin typeface="微软雅黑" charset="0"/>
                <a:ea typeface="微软雅黑" charset="0"/>
                <a:cs typeface="微软雅黑" charset="0"/>
                <a:sym typeface="+mn-ea"/>
              </a:rPr>
              <a:t>以太网的争用时间片为</a:t>
            </a:r>
            <a:r>
              <a:rPr lang="en-US" altLang="zh-CN" kern="100" dirty="0">
                <a:solidFill>
                  <a:schemeClr val="accent1">
                    <a:lumMod val="50000"/>
                  </a:schemeClr>
                </a:solidFill>
                <a:latin typeface="微软雅黑" charset="0"/>
                <a:ea typeface="微软雅黑" charset="0"/>
                <a:cs typeface="微软雅黑" charset="0"/>
                <a:sym typeface="+mn-ea"/>
              </a:rPr>
              <a:t>51.2us</a:t>
            </a:r>
            <a:r>
              <a:rPr lang="zh-CN" altLang="en-US" kern="100" dirty="0">
                <a:solidFill>
                  <a:schemeClr val="accent1">
                    <a:lumMod val="50000"/>
                  </a:schemeClr>
                </a:solidFill>
                <a:latin typeface="微软雅黑" charset="0"/>
                <a:ea typeface="微软雅黑" charset="0"/>
                <a:cs typeface="微软雅黑" charset="0"/>
                <a:sym typeface="+mn-ea"/>
              </a:rPr>
              <a:t>。若网卡在发送某帧时发生了连续</a:t>
            </a:r>
            <a:r>
              <a:rPr lang="en-US" altLang="zh-CN" kern="100" dirty="0">
                <a:solidFill>
                  <a:schemeClr val="accent1">
                    <a:lumMod val="50000"/>
                  </a:schemeClr>
                </a:solidFill>
                <a:latin typeface="微软雅黑" charset="0"/>
                <a:ea typeface="微软雅黑" charset="0"/>
                <a:cs typeface="微软雅黑" charset="0"/>
                <a:sym typeface="+mn-ea"/>
              </a:rPr>
              <a:t>4</a:t>
            </a:r>
            <a:r>
              <a:rPr lang="zh-CN" altLang="en-US" kern="100" dirty="0">
                <a:solidFill>
                  <a:schemeClr val="accent1">
                    <a:lumMod val="50000"/>
                  </a:schemeClr>
                </a:solidFill>
                <a:latin typeface="微软雅黑" charset="0"/>
                <a:ea typeface="微软雅黑" charset="0"/>
                <a:cs typeface="微软雅黑" charset="0"/>
                <a:sym typeface="+mn-ea"/>
              </a:rPr>
              <a:t>次冲突，则基于二进制指数退避算法确定的再次尝试重发该帧前等待的最长时间是</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A.51.2us</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B.204.8us</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C.768us</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D.819.2us</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26228" y="1724862"/>
            <a:ext cx="427648" cy="369332"/>
          </a:xfrm>
          <a:prstGeom prst="rect">
            <a:avLst/>
          </a:prstGeom>
        </p:spPr>
      </p:pic>
      <p:sp>
        <p:nvSpPr>
          <p:cNvPr id="2" name="文本框 1"/>
          <p:cNvSpPr txBox="1"/>
          <p:nvPr/>
        </p:nvSpPr>
        <p:spPr>
          <a:xfrm>
            <a:off x="2102485" y="1716405"/>
            <a:ext cx="3924300" cy="645160"/>
          </a:xfrm>
          <a:prstGeom prst="rect">
            <a:avLst/>
          </a:prstGeom>
          <a:noFill/>
        </p:spPr>
        <p:txBody>
          <a:bodyPr wrap="square" rtlCol="0">
            <a:spAutoFit/>
          </a:bodyPr>
          <a:lstStyle/>
          <a:p>
            <a:r>
              <a:rPr lang="zh-CN" altLang="en-US" b="1">
                <a:solidFill>
                  <a:srgbClr val="00B0F0"/>
                </a:solidFill>
                <a:latin typeface="楷体" charset="0"/>
                <a:ea typeface="楷体" charset="0"/>
              </a:rPr>
              <a:t>当主机检测到碰撞时，需要停止发送，并等待一段时间后进行重传。</a:t>
            </a:r>
          </a:p>
        </p:txBody>
      </p:sp>
      <p:sp>
        <p:nvSpPr>
          <p:cNvPr id="16" name="圆角矩形 2"/>
          <p:cNvSpPr/>
          <p:nvPr/>
        </p:nvSpPr>
        <p:spPr>
          <a:xfrm>
            <a:off x="1600200" y="908685"/>
            <a:ext cx="2030095" cy="330835"/>
          </a:xfrm>
          <a:prstGeom prst="roundRect">
            <a:avLst>
              <a:gd name="adj" fmla="val 0"/>
            </a:avLst>
          </a:prstGeom>
          <a:no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endParaRPr lang="en-US" altLang="zh-CN" b="1" kern="100" dirty="0">
              <a:solidFill>
                <a:srgbClr val="00B0F0"/>
              </a:solidFill>
              <a:effectLst/>
              <a:latin typeface="微软雅黑" charset="0"/>
              <a:ea typeface="微软雅黑" charset="0"/>
              <a:cs typeface="微软雅黑" charset="0"/>
              <a:sym typeface="+mn-ea"/>
            </a:endParaRPr>
          </a:p>
        </p:txBody>
      </p:sp>
      <mc:AlternateContent xmlns:mc="http://schemas.openxmlformats.org/markup-compatibility/2006" xmlns:a14="http://schemas.microsoft.com/office/drawing/2010/main">
        <mc:Choice Requires="a14">
          <p:sp>
            <p:nvSpPr>
              <p:cNvPr id="3" name="文本框 2"/>
              <p:cNvSpPr txBox="1"/>
              <p:nvPr/>
            </p:nvSpPr>
            <p:spPr>
              <a:xfrm>
                <a:off x="2241550" y="2508250"/>
                <a:ext cx="3924300" cy="368300"/>
              </a:xfrm>
              <a:prstGeom prst="rect">
                <a:avLst/>
              </a:prstGeom>
              <a:noFill/>
            </p:spPr>
            <p:txBody>
              <a:bodyPr wrap="square" rtlCol="0">
                <a:spAutoFit/>
              </a:bodyPr>
              <a:lstStyle/>
              <a:p>
                <a:r>
                  <a:rPr lang="en-US" altLang="zh-CN">
                    <a:solidFill>
                      <a:srgbClr val="00B0F0"/>
                    </a:solidFill>
                    <a:latin typeface="楷体" charset="0"/>
                    <a:ea typeface="楷体" charset="0"/>
                  </a:rPr>
                  <a:t>[0,1,2....</a:t>
                </a:r>
                <a14:m>
                  <m:oMath xmlns:m="http://schemas.openxmlformats.org/officeDocument/2006/math">
                    <m:sSup>
                      <m:sSupPr>
                        <m:ctrlPr>
                          <a:rPr lang="en-US" altLang="zh-CN" i="1">
                            <a:solidFill>
                              <a:srgbClr val="00B0F0"/>
                            </a:solidFill>
                            <a:latin typeface="Cambria Math" panose="02040503050406030204" pitchFamily="18" charset="0"/>
                            <a:ea typeface="楷体" charset="0"/>
                            <a:cs typeface="DejaVu Math TeX Gyre" panose="02000503000000000000" charset="0"/>
                          </a:rPr>
                        </m:ctrlPr>
                      </m:sSupPr>
                      <m:e>
                        <m:r>
                          <a:rPr lang="en-US" altLang="zh-CN" i="1">
                            <a:solidFill>
                              <a:srgbClr val="00B0F0"/>
                            </a:solidFill>
                            <a:latin typeface="Cambria Math" panose="02040503050406030204" pitchFamily="18" charset="0"/>
                            <a:ea typeface="楷体" charset="0"/>
                            <a:cs typeface="DejaVu Math TeX Gyre" panose="02000503000000000000" charset="0"/>
                          </a:rPr>
                          <m:t>2</m:t>
                        </m:r>
                      </m:e>
                      <m:sup>
                        <m:r>
                          <a:rPr lang="en-US" altLang="zh-CN" i="1">
                            <a:solidFill>
                              <a:srgbClr val="00B0F0"/>
                            </a:solidFill>
                            <a:latin typeface="Cambria Math" panose="02040503050406030204" pitchFamily="18" charset="0"/>
                            <a:ea typeface="楷体" charset="0"/>
                            <a:cs typeface="DejaVu Math TeX Gyre" panose="02000503000000000000" charset="0"/>
                          </a:rPr>
                          <m:t>𝑛</m:t>
                        </m:r>
                      </m:sup>
                    </m:sSup>
                    <m:r>
                      <a:rPr lang="en-US" altLang="zh-CN" i="1">
                        <a:solidFill>
                          <a:srgbClr val="00B0F0"/>
                        </a:solidFill>
                        <a:latin typeface="Cambria Math" panose="02040503050406030204" pitchFamily="18" charset="0"/>
                        <a:ea typeface="楷体" charset="0"/>
                        <a:cs typeface="DejaVu Math TeX Gyre" panose="02000503000000000000" charset="0"/>
                      </a:rPr>
                      <m:t>−1]</m:t>
                    </m:r>
                  </m:oMath>
                </a14:m>
                <a:endParaRPr lang="en-US" altLang="zh-CN">
                  <a:solidFill>
                    <a:srgbClr val="00B0F0"/>
                  </a:solidFill>
                  <a:latin typeface="楷体" charset="0"/>
                  <a:ea typeface="楷体"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241550" y="2508250"/>
                <a:ext cx="3924300" cy="368300"/>
              </a:xfrm>
              <a:prstGeom prst="rect">
                <a:avLst/>
              </a:prstGeom>
              <a:blipFill rotWithShape="1">
                <a:blip r:embed="rId6"/>
                <a:stretch>
                  <a:fillRect/>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47745"/>
            <a:ext cx="8907780" cy="280076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47.(9</a:t>
            </a:r>
            <a:r>
              <a:rPr lang="zh-CN" altLang="en-US" sz="1600" kern="100" dirty="0">
                <a:solidFill>
                  <a:schemeClr val="accent1">
                    <a:lumMod val="50000"/>
                  </a:schemeClr>
                </a:solidFill>
                <a:latin typeface="微软雅黑" charset="0"/>
                <a:ea typeface="微软雅黑" charset="0"/>
                <a:cs typeface="微软雅黑" charset="0"/>
                <a:sym typeface="+mn-ea"/>
              </a:rPr>
              <a:t>分</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某校园网有两个局域网，通过路由器</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R2 </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互联后接入</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S1</a:t>
            </a:r>
            <a:r>
              <a:rPr lang="zh-CN" altLang="en-US" sz="1600" kern="100" dirty="0">
                <a:solidFill>
                  <a:schemeClr val="accent1">
                    <a:lumMod val="50000"/>
                  </a:schemeClr>
                </a:solidFill>
                <a:latin typeface="微软雅黑" charset="0"/>
                <a:ea typeface="微软雅黑" charset="0"/>
                <a:cs typeface="微软雅黑" charset="0"/>
                <a:sym typeface="+mn-ea"/>
              </a:rPr>
              <a:t>和 </a:t>
            </a:r>
            <a:r>
              <a:rPr lang="en-US" altLang="zh-CN" sz="1600" kern="100" dirty="0">
                <a:solidFill>
                  <a:schemeClr val="accent1">
                    <a:lumMod val="50000"/>
                  </a:schemeClr>
                </a:solidFill>
                <a:latin typeface="微软雅黑" charset="0"/>
                <a:ea typeface="微软雅黑" charset="0"/>
                <a:cs typeface="微软雅黑" charset="0"/>
                <a:sym typeface="+mn-ea"/>
              </a:rPr>
              <a:t>S2</a:t>
            </a:r>
            <a:r>
              <a:rPr lang="zh-CN" altLang="en-US" sz="1600" kern="100" dirty="0">
                <a:solidFill>
                  <a:schemeClr val="accent1">
                    <a:lumMod val="50000"/>
                  </a:schemeClr>
                </a:solidFill>
                <a:latin typeface="微软雅黑" charset="0"/>
                <a:ea typeface="微软雅黑" charset="0"/>
                <a:cs typeface="微软雅黑" charset="0"/>
                <a:sym typeface="+mn-ea"/>
              </a:rPr>
              <a:t>为以太网交换机。局域网采用静态</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地址配置，路由器部分接口以及各主机的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地址如下图所示。</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                                                                              假设</a:t>
            </a:r>
            <a:r>
              <a:rPr lang="en-US" altLang="zh-CN" sz="1600" kern="100" dirty="0">
                <a:solidFill>
                  <a:schemeClr val="accent1">
                    <a:lumMod val="50000"/>
                  </a:schemeClr>
                </a:solidFill>
                <a:latin typeface="微软雅黑" charset="0"/>
                <a:ea typeface="微软雅黑" charset="0"/>
                <a:cs typeface="微软雅黑" charset="0"/>
                <a:sym typeface="+mn-ea"/>
              </a:rPr>
              <a:t>NAT</a:t>
            </a:r>
            <a:r>
              <a:rPr lang="zh-CN" altLang="en-US" sz="1600" kern="100" dirty="0">
                <a:solidFill>
                  <a:schemeClr val="accent1">
                    <a:lumMod val="50000"/>
                  </a:schemeClr>
                </a:solidFill>
                <a:latin typeface="微软雅黑" charset="0"/>
                <a:ea typeface="微软雅黑" charset="0"/>
                <a:cs typeface="微软雅黑" charset="0"/>
                <a:sym typeface="+mn-ea"/>
              </a:rPr>
              <a:t>转换表结构为</a:t>
            </a:r>
            <a:r>
              <a:rPr lang="en-US" altLang="zh-CN" sz="16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请回答下列问题</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为使</a:t>
            </a:r>
            <a:r>
              <a:rPr lang="en-US" altLang="zh-CN" sz="1600" kern="100" dirty="0">
                <a:solidFill>
                  <a:schemeClr val="accent1">
                    <a:lumMod val="50000"/>
                  </a:schemeClr>
                </a:solidFill>
                <a:latin typeface="微软雅黑" charset="0"/>
                <a:ea typeface="微软雅黑" charset="0"/>
                <a:cs typeface="微软雅黑" charset="0"/>
                <a:sym typeface="+mn-ea"/>
              </a:rPr>
              <a:t>H2 </a:t>
            </a:r>
            <a:r>
              <a:rPr lang="zh-CN" altLang="en-US" sz="1600" kern="100" dirty="0">
                <a:solidFill>
                  <a:schemeClr val="accent1">
                    <a:lumMod val="50000"/>
                  </a:schemeClr>
                </a:solidFill>
                <a:latin typeface="微软雅黑" charset="0"/>
                <a:ea typeface="微软雅黑" charset="0"/>
                <a:cs typeface="微软雅黑" charset="0"/>
                <a:sym typeface="+mn-ea"/>
              </a:rPr>
              <a:t>和 </a:t>
            </a:r>
            <a:r>
              <a:rPr lang="en-US" altLang="zh-CN" sz="1600" kern="100" dirty="0">
                <a:solidFill>
                  <a:schemeClr val="accent1">
                    <a:lumMod val="50000"/>
                  </a:schemeClr>
                </a:solidFill>
                <a:latin typeface="微软雅黑" charset="0"/>
                <a:ea typeface="微软雅黑" charset="0"/>
                <a:cs typeface="微软雅黑" charset="0"/>
                <a:sym typeface="+mn-ea"/>
              </a:rPr>
              <a:t>H3 </a:t>
            </a:r>
            <a:r>
              <a:rPr lang="zh-CN" altLang="en-US" sz="1600" kern="100" dirty="0">
                <a:solidFill>
                  <a:schemeClr val="accent1">
                    <a:lumMod val="50000"/>
                  </a:schemeClr>
                </a:solidFill>
                <a:latin typeface="微软雅黑" charset="0"/>
                <a:ea typeface="微软雅黑" charset="0"/>
                <a:cs typeface="微软雅黑" charset="0"/>
                <a:sym typeface="+mn-ea"/>
              </a:rPr>
              <a:t>能够访问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服务器</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使用默认端口号</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，需要进行什么配置</a:t>
            </a:r>
            <a:r>
              <a:rPr lang="en-US" altLang="zh-CN" sz="16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795" y="1262977"/>
            <a:ext cx="4146782" cy="1537975"/>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0544" y="1450284"/>
            <a:ext cx="4953000" cy="857250"/>
          </a:xfrm>
          <a:prstGeom prst="rect">
            <a:avLst/>
          </a:prstGeom>
        </p:spPr>
      </p:pic>
      <p:sp>
        <p:nvSpPr>
          <p:cNvPr id="6" name="矩形: 单圆角 5"/>
          <p:cNvSpPr/>
          <p:nvPr/>
        </p:nvSpPr>
        <p:spPr>
          <a:xfrm>
            <a:off x="2589262"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H2</a:t>
            </a:r>
            <a:endParaRPr lang="zh-CN" altLang="en-US" sz="700" dirty="0">
              <a:solidFill>
                <a:schemeClr val="tx1">
                  <a:lumMod val="65000"/>
                  <a:lumOff val="35000"/>
                </a:schemeClr>
              </a:solidFill>
            </a:endParaRPr>
          </a:p>
        </p:txBody>
      </p:sp>
      <p:sp>
        <p:nvSpPr>
          <p:cNvPr id="17" name="矩形: 单圆角 16"/>
          <p:cNvSpPr/>
          <p:nvPr/>
        </p:nvSpPr>
        <p:spPr>
          <a:xfrm>
            <a:off x="3580734" y="2416204"/>
            <a:ext cx="331737" cy="15554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solidFill>
                  <a:schemeClr val="tx1">
                    <a:lumMod val="65000"/>
                    <a:lumOff val="35000"/>
                  </a:schemeClr>
                </a:solidFill>
              </a:rPr>
              <a:t>H3</a:t>
            </a:r>
            <a:endParaRPr lang="zh-CN" altLang="en-US" sz="700" dirty="0">
              <a:solidFill>
                <a:schemeClr val="tx1">
                  <a:lumMod val="65000"/>
                  <a:lumOff val="35000"/>
                </a:schemeClr>
              </a:solidFill>
            </a:endParaRPr>
          </a:p>
        </p:txBody>
      </p:sp>
      <p:sp>
        <p:nvSpPr>
          <p:cNvPr id="19" name="矩形: 单圆角 18"/>
          <p:cNvSpPr/>
          <p:nvPr/>
        </p:nvSpPr>
        <p:spPr>
          <a:xfrm>
            <a:off x="4504625" y="2007260"/>
            <a:ext cx="854775" cy="236553"/>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FF0000"/>
                </a:solidFill>
              </a:rPr>
              <a:t>203.10.2.2</a:t>
            </a:r>
            <a:endParaRPr lang="zh-CN" altLang="en-US" sz="1100" dirty="0">
              <a:solidFill>
                <a:srgbClr val="FF0000"/>
              </a:solidFill>
            </a:endParaRPr>
          </a:p>
        </p:txBody>
      </p:sp>
      <p:sp>
        <p:nvSpPr>
          <p:cNvPr id="20" name="矩形: 单圆角 19"/>
          <p:cNvSpPr/>
          <p:nvPr/>
        </p:nvSpPr>
        <p:spPr>
          <a:xfrm>
            <a:off x="6601619" y="2024047"/>
            <a:ext cx="1007175" cy="21976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FF0000"/>
                </a:solidFill>
              </a:rPr>
              <a:t>192.168.1.2</a:t>
            </a:r>
            <a:endParaRPr lang="zh-CN" altLang="en-US" sz="1100" dirty="0">
              <a:solidFill>
                <a:srgbClr val="FF0000"/>
              </a:solidFill>
            </a:endParaRPr>
          </a:p>
        </p:txBody>
      </p:sp>
      <p:sp>
        <p:nvSpPr>
          <p:cNvPr id="21" name="矩形: 单圆角 20"/>
          <p:cNvSpPr/>
          <p:nvPr/>
        </p:nvSpPr>
        <p:spPr>
          <a:xfrm>
            <a:off x="7833091" y="2007260"/>
            <a:ext cx="854775" cy="236553"/>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FF0000"/>
                </a:solidFill>
              </a:rPr>
              <a:t>80</a:t>
            </a:r>
            <a:endParaRPr lang="zh-CN" altLang="en-US" sz="1100" dirty="0">
              <a:solidFill>
                <a:srgbClr val="FF0000"/>
              </a:solidFill>
            </a:endParaRPr>
          </a:p>
        </p:txBody>
      </p:sp>
      <p:sp>
        <p:nvSpPr>
          <p:cNvPr id="22" name="矩形: 单圆角 21"/>
          <p:cNvSpPr/>
          <p:nvPr/>
        </p:nvSpPr>
        <p:spPr>
          <a:xfrm>
            <a:off x="5599556" y="2007260"/>
            <a:ext cx="854775" cy="236553"/>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FF0000"/>
                </a:solidFill>
              </a:rPr>
              <a:t>80</a:t>
            </a:r>
            <a:endParaRPr lang="zh-CN" altLang="en-US" sz="1100" dirty="0">
              <a:solidFill>
                <a:srgbClr val="FF0000"/>
              </a:solidFill>
            </a:endParaRPr>
          </a:p>
        </p:txBody>
      </p:sp>
      <p:graphicFrame>
        <p:nvGraphicFramePr>
          <p:cNvPr id="9" name="表格 8"/>
          <p:cNvGraphicFramePr>
            <a:graphicFrameLocks noGrp="1"/>
          </p:cNvGraphicFramePr>
          <p:nvPr>
            <p:custDataLst>
              <p:tags r:id="rId2"/>
            </p:custDataLst>
          </p:nvPr>
        </p:nvGraphicFramePr>
        <p:xfrm>
          <a:off x="5896450" y="3575805"/>
          <a:ext cx="2686050" cy="1108172"/>
        </p:xfrm>
        <a:graphic>
          <a:graphicData uri="http://schemas.openxmlformats.org/drawingml/2006/table">
            <a:tbl>
              <a:tblPr firstRow="1" bandRow="1">
                <a:tableStyleId>{21E4AEA4-8DFA-4A89-87EB-49C32662AFE0}</a:tableStyleId>
              </a:tblPr>
              <a:tblGrid>
                <a:gridCol w="89535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895350">
                  <a:extLst>
                    <a:ext uri="{9D8B030D-6E8A-4147-A177-3AD203B41FA5}">
                      <a16:colId xmlns:a16="http://schemas.microsoft.com/office/drawing/2014/main" val="20002"/>
                    </a:ext>
                  </a:extLst>
                </a:gridCol>
              </a:tblGrid>
              <a:tr h="276860">
                <a:tc>
                  <a:txBody>
                    <a:bodyPr/>
                    <a:lstStyle/>
                    <a:p>
                      <a:endParaRPr lang="zh-CN" altLang="en-US" sz="1050" dirty="0"/>
                    </a:p>
                  </a:txBody>
                  <a:tcPr/>
                </a:tc>
                <a:tc>
                  <a:txBody>
                    <a:bodyPr/>
                    <a:lstStyle/>
                    <a:p>
                      <a:r>
                        <a:rPr lang="zh-CN" altLang="en-US" sz="1050" dirty="0"/>
                        <a:t>源</a:t>
                      </a:r>
                      <a:r>
                        <a:rPr lang="en-US" altLang="zh-CN" sz="1050" dirty="0"/>
                        <a:t>IP</a:t>
                      </a:r>
                      <a:endParaRPr lang="zh-CN" altLang="en-US" sz="1050" dirty="0"/>
                    </a:p>
                  </a:txBody>
                  <a:tcPr/>
                </a:tc>
                <a:tc>
                  <a:txBody>
                    <a:bodyPr/>
                    <a:lstStyle/>
                    <a:p>
                      <a:r>
                        <a:rPr lang="zh-CN" altLang="en-US" sz="1050" dirty="0"/>
                        <a:t>目的</a:t>
                      </a:r>
                      <a:r>
                        <a:rPr lang="en-US" altLang="zh-CN" sz="1050" dirty="0"/>
                        <a:t>IP</a:t>
                      </a:r>
                      <a:endParaRPr lang="zh-CN" altLang="en-US" sz="1050" dirty="0"/>
                    </a:p>
                  </a:txBody>
                  <a:tcPr/>
                </a:tc>
                <a:extLst>
                  <a:ext uri="{0D108BD9-81ED-4DB2-BD59-A6C34878D82A}">
                    <a16:rowId xmlns:a16="http://schemas.microsoft.com/office/drawing/2014/main" val="10000"/>
                  </a:ext>
                </a:extLst>
              </a:tr>
              <a:tr h="277104">
                <a:tc>
                  <a:txBody>
                    <a:bodyPr/>
                    <a:lstStyle/>
                    <a:p>
                      <a:r>
                        <a:rPr lang="en-US" altLang="zh-CN" sz="1050" dirty="0"/>
                        <a:t>H2</a:t>
                      </a:r>
                      <a:endParaRPr lang="zh-CN" altLang="en-US" sz="1050" dirty="0"/>
                    </a:p>
                  </a:txBody>
                  <a:tcPr/>
                </a:tc>
                <a:tc>
                  <a:txBody>
                    <a:bodyPr/>
                    <a:lstStyle/>
                    <a:p>
                      <a:r>
                        <a:rPr lang="en-US" altLang="zh-CN" sz="1050" kern="1200" dirty="0">
                          <a:effectLst/>
                        </a:rPr>
                        <a:t>192.168.1.2 </a:t>
                      </a:r>
                      <a:endParaRPr lang="zh-CN" altLang="en-US" sz="1050" dirty="0"/>
                    </a:p>
                  </a:txBody>
                  <a:tcPr/>
                </a:tc>
                <a:tc>
                  <a:txBody>
                    <a:bodyPr/>
                    <a:lstStyle/>
                    <a:p>
                      <a:r>
                        <a:rPr lang="en-US" altLang="zh-CN" sz="1050" kern="1200" dirty="0">
                          <a:effectLst/>
                        </a:rPr>
                        <a:t>203.10.2.2</a:t>
                      </a:r>
                      <a:endParaRPr lang="zh-CN" altLang="en-US" sz="1050" dirty="0"/>
                    </a:p>
                  </a:txBody>
                  <a:tcPr/>
                </a:tc>
                <a:extLst>
                  <a:ext uri="{0D108BD9-81ED-4DB2-BD59-A6C34878D82A}">
                    <a16:rowId xmlns:a16="http://schemas.microsoft.com/office/drawing/2014/main" val="10001"/>
                  </a:ext>
                </a:extLst>
              </a:tr>
              <a:tr h="277104">
                <a:tc>
                  <a:txBody>
                    <a:bodyPr/>
                    <a:lstStyle/>
                    <a:p>
                      <a:r>
                        <a:rPr lang="en-US" altLang="zh-CN" sz="1050" dirty="0"/>
                        <a:t>R3</a:t>
                      </a:r>
                      <a:endParaRPr lang="zh-CN" altLang="en-US" sz="1050" dirty="0"/>
                    </a:p>
                  </a:txBody>
                  <a:tcPr/>
                </a:tc>
                <a:tc>
                  <a:txBody>
                    <a:bodyPr/>
                    <a:lstStyle/>
                    <a:p>
                      <a:r>
                        <a:rPr lang="en-US" altLang="zh-CN" sz="1050" kern="1200" dirty="0">
                          <a:effectLst/>
                        </a:rPr>
                        <a:t>203.10.2.6 </a:t>
                      </a:r>
                      <a:endParaRPr lang="zh-CN" altLang="en-US" sz="1050" dirty="0"/>
                    </a:p>
                  </a:txBody>
                  <a:tcPr/>
                </a:tc>
                <a:tc>
                  <a:txBody>
                    <a:bodyPr/>
                    <a:lstStyle/>
                    <a:p>
                      <a:r>
                        <a:rPr lang="en-US" altLang="zh-CN" sz="1050" kern="1200" dirty="0">
                          <a:effectLst/>
                        </a:rPr>
                        <a:t>203.10.2.2</a:t>
                      </a:r>
                      <a:endParaRPr lang="zh-CN" altLang="en-US" sz="1050" dirty="0"/>
                    </a:p>
                  </a:txBody>
                  <a:tcPr/>
                </a:tc>
                <a:extLst>
                  <a:ext uri="{0D108BD9-81ED-4DB2-BD59-A6C34878D82A}">
                    <a16:rowId xmlns:a16="http://schemas.microsoft.com/office/drawing/2014/main" val="10002"/>
                  </a:ext>
                </a:extLst>
              </a:tr>
              <a:tr h="277104">
                <a:tc>
                  <a:txBody>
                    <a:bodyPr/>
                    <a:lstStyle/>
                    <a:p>
                      <a:r>
                        <a:rPr lang="en-US" altLang="zh-CN" sz="1050" dirty="0"/>
                        <a:t>R2</a:t>
                      </a:r>
                      <a:endParaRPr lang="zh-CN" altLang="en-US" sz="105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000" kern="1200" dirty="0">
                          <a:effectLst/>
                        </a:rPr>
                        <a:t>203.10.2.6 </a:t>
                      </a:r>
                      <a:endParaRPr lang="zh-CN" altLang="en-US" sz="1050" dirty="0"/>
                    </a:p>
                  </a:txBody>
                  <a:tcPr/>
                </a:tc>
                <a:tc>
                  <a:txBody>
                    <a:bodyPr/>
                    <a:lstStyle/>
                    <a:p>
                      <a:r>
                        <a:rPr lang="en-US" altLang="zh-CN" sz="1050" kern="1200" dirty="0">
                          <a:effectLst/>
                        </a:rPr>
                        <a:t>192.168.1.2</a:t>
                      </a:r>
                      <a:endParaRPr lang="zh-CN" altLang="en-US" sz="1050" dirty="0"/>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47745"/>
            <a:ext cx="8907780" cy="255454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47.(9</a:t>
            </a:r>
            <a:r>
              <a:rPr lang="zh-CN" altLang="en-US" sz="1600" kern="100" dirty="0">
                <a:solidFill>
                  <a:schemeClr val="accent1">
                    <a:lumMod val="50000"/>
                  </a:schemeClr>
                </a:solidFill>
                <a:latin typeface="微软雅黑" charset="0"/>
                <a:ea typeface="微软雅黑" charset="0"/>
                <a:cs typeface="微软雅黑" charset="0"/>
                <a:sym typeface="+mn-ea"/>
              </a:rPr>
              <a:t>分</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某校园网有两个局域网，通过路由器</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R2 </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互联后接入</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S1</a:t>
            </a:r>
            <a:r>
              <a:rPr lang="zh-CN" altLang="en-US" sz="1600" kern="100" dirty="0">
                <a:solidFill>
                  <a:schemeClr val="accent1">
                    <a:lumMod val="50000"/>
                  </a:schemeClr>
                </a:solidFill>
                <a:latin typeface="微软雅黑" charset="0"/>
                <a:ea typeface="微软雅黑" charset="0"/>
                <a:cs typeface="微软雅黑" charset="0"/>
                <a:sym typeface="+mn-ea"/>
              </a:rPr>
              <a:t>和 </a:t>
            </a:r>
            <a:r>
              <a:rPr lang="en-US" altLang="zh-CN" sz="1600" kern="100" dirty="0">
                <a:solidFill>
                  <a:schemeClr val="accent1">
                    <a:lumMod val="50000"/>
                  </a:schemeClr>
                </a:solidFill>
                <a:latin typeface="微软雅黑" charset="0"/>
                <a:ea typeface="微软雅黑" charset="0"/>
                <a:cs typeface="微软雅黑" charset="0"/>
                <a:sym typeface="+mn-ea"/>
              </a:rPr>
              <a:t>S2</a:t>
            </a:r>
            <a:r>
              <a:rPr lang="zh-CN" altLang="en-US" sz="1600" kern="100" dirty="0">
                <a:solidFill>
                  <a:schemeClr val="accent1">
                    <a:lumMod val="50000"/>
                  </a:schemeClr>
                </a:solidFill>
                <a:latin typeface="微软雅黑" charset="0"/>
                <a:ea typeface="微软雅黑" charset="0"/>
                <a:cs typeface="微软雅黑" charset="0"/>
                <a:sym typeface="+mn-ea"/>
              </a:rPr>
              <a:t>为以太网交换机。局域网采用静态</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地址配置，路由器部分接口以及各主机的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地址如下图所示。请回答下列问题</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为使</a:t>
            </a:r>
            <a:r>
              <a:rPr lang="en-US" altLang="zh-CN" sz="1600" kern="100" dirty="0">
                <a:solidFill>
                  <a:schemeClr val="accent1">
                    <a:lumMod val="50000"/>
                  </a:schemeClr>
                </a:solidFill>
                <a:latin typeface="微软雅黑" charset="0"/>
                <a:ea typeface="微软雅黑" charset="0"/>
                <a:cs typeface="微软雅黑" charset="0"/>
                <a:sym typeface="+mn-ea"/>
              </a:rPr>
              <a:t>H2 </a:t>
            </a:r>
            <a:r>
              <a:rPr lang="zh-CN" altLang="en-US" sz="1600" kern="100" dirty="0">
                <a:solidFill>
                  <a:schemeClr val="accent1">
                    <a:lumMod val="50000"/>
                  </a:schemeClr>
                </a:solidFill>
                <a:latin typeface="微软雅黑" charset="0"/>
                <a:ea typeface="微软雅黑" charset="0"/>
                <a:cs typeface="微软雅黑" charset="0"/>
                <a:sym typeface="+mn-ea"/>
              </a:rPr>
              <a:t>和 </a:t>
            </a:r>
            <a:r>
              <a:rPr lang="en-US" altLang="zh-CN" sz="1600" kern="100" dirty="0">
                <a:solidFill>
                  <a:schemeClr val="accent1">
                    <a:lumMod val="50000"/>
                  </a:schemeClr>
                </a:solidFill>
                <a:latin typeface="微软雅黑" charset="0"/>
                <a:ea typeface="微软雅黑" charset="0"/>
                <a:cs typeface="微软雅黑" charset="0"/>
                <a:sym typeface="+mn-ea"/>
              </a:rPr>
              <a:t>H3 </a:t>
            </a:r>
            <a:r>
              <a:rPr lang="zh-CN" altLang="en-US" sz="1600" kern="100" dirty="0">
                <a:solidFill>
                  <a:schemeClr val="accent1">
                    <a:lumMod val="50000"/>
                  </a:schemeClr>
                </a:solidFill>
                <a:latin typeface="微软雅黑" charset="0"/>
                <a:ea typeface="微软雅黑" charset="0"/>
                <a:cs typeface="微软雅黑" charset="0"/>
                <a:sym typeface="+mn-ea"/>
              </a:rPr>
              <a:t>能够访问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服务器</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使用默认端口号</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，需要进行什么配置</a:t>
            </a:r>
            <a:r>
              <a:rPr lang="en-US" altLang="zh-CN" sz="16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若 </a:t>
            </a:r>
            <a:r>
              <a:rPr lang="en-US" altLang="zh-CN" sz="1600" kern="100" dirty="0">
                <a:solidFill>
                  <a:schemeClr val="accent1">
                    <a:lumMod val="50000"/>
                  </a:schemeClr>
                </a:solidFill>
                <a:latin typeface="微软雅黑" charset="0"/>
                <a:ea typeface="微软雅黑" charset="0"/>
                <a:cs typeface="微软雅黑" charset="0"/>
                <a:sym typeface="+mn-ea"/>
              </a:rPr>
              <a:t>H2 </a:t>
            </a:r>
            <a:r>
              <a:rPr lang="zh-CN" altLang="en-US" sz="1600" kern="100" dirty="0">
                <a:solidFill>
                  <a:schemeClr val="accent1">
                    <a:lumMod val="50000"/>
                  </a:schemeClr>
                </a:solidFill>
                <a:latin typeface="微软雅黑" charset="0"/>
                <a:ea typeface="微软雅黑" charset="0"/>
                <a:cs typeface="微软雅黑" charset="0"/>
                <a:sym typeface="+mn-ea"/>
              </a:rPr>
              <a:t>主动访问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服务器时，将 </a:t>
            </a:r>
            <a:r>
              <a:rPr lang="en-US" altLang="zh-CN" sz="1600" kern="100" dirty="0">
                <a:solidFill>
                  <a:schemeClr val="accent1">
                    <a:lumMod val="50000"/>
                  </a:schemeClr>
                </a:solidFill>
                <a:latin typeface="微软雅黑" charset="0"/>
                <a:ea typeface="微软雅黑" charset="0"/>
                <a:cs typeface="微软雅黑" charset="0"/>
                <a:sym typeface="+mn-ea"/>
              </a:rPr>
              <a:t>HTTP</a:t>
            </a:r>
            <a:r>
              <a:rPr lang="zh-CN" altLang="en-US" sz="1600" kern="100" dirty="0">
                <a:solidFill>
                  <a:schemeClr val="accent1">
                    <a:lumMod val="50000"/>
                  </a:schemeClr>
                </a:solidFill>
                <a:latin typeface="微软雅黑" charset="0"/>
                <a:ea typeface="微软雅黑" charset="0"/>
                <a:cs typeface="微软雅黑" charset="0"/>
                <a:sym typeface="+mn-ea"/>
              </a:rPr>
              <a:t>请求报文封装到</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数据报</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中发送，</a:t>
            </a: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则</a:t>
            </a:r>
            <a:r>
              <a:rPr lang="en-US" altLang="zh-CN" sz="1600" kern="100" dirty="0">
                <a:solidFill>
                  <a:schemeClr val="accent1">
                    <a:lumMod val="50000"/>
                  </a:schemeClr>
                </a:solidFill>
                <a:latin typeface="微软雅黑" charset="0"/>
                <a:ea typeface="微软雅黑" charset="0"/>
                <a:cs typeface="微软雅黑" charset="0"/>
                <a:sym typeface="+mn-ea"/>
              </a:rPr>
              <a:t>H2</a:t>
            </a:r>
            <a:r>
              <a:rPr lang="zh-CN" altLang="en-US" sz="1600" kern="100" dirty="0">
                <a:solidFill>
                  <a:schemeClr val="accent1">
                    <a:lumMod val="50000"/>
                  </a:schemeClr>
                </a:solidFill>
                <a:latin typeface="微软雅黑" charset="0"/>
                <a:ea typeface="微软雅黑" charset="0"/>
                <a:cs typeface="微软雅黑" charset="0"/>
                <a:sym typeface="+mn-ea"/>
              </a:rPr>
              <a:t>发送</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的源 </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地址分别是什么</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经过</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转发后，</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的源</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 分别是什么</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经过</a:t>
            </a:r>
            <a:r>
              <a:rPr lang="en-US" altLang="zh-CN" sz="1600" kern="100" dirty="0">
                <a:solidFill>
                  <a:schemeClr val="accent1">
                    <a:lumMod val="50000"/>
                  </a:schemeClr>
                </a:solidFill>
                <a:latin typeface="微软雅黑" charset="0"/>
                <a:ea typeface="微软雅黑" charset="0"/>
                <a:cs typeface="微软雅黑" charset="0"/>
                <a:sym typeface="+mn-ea"/>
              </a:rPr>
              <a:t>R2</a:t>
            </a:r>
            <a:r>
              <a:rPr lang="zh-CN" altLang="en-US" sz="1600" kern="100" dirty="0">
                <a:solidFill>
                  <a:schemeClr val="accent1">
                    <a:lumMod val="50000"/>
                  </a:schemeClr>
                </a:solidFill>
                <a:latin typeface="微软雅黑" charset="0"/>
                <a:ea typeface="微软雅黑" charset="0"/>
                <a:cs typeface="微软雅黑" charset="0"/>
                <a:sym typeface="+mn-ea"/>
              </a:rPr>
              <a:t>转发后，</a:t>
            </a:r>
            <a:r>
              <a:rPr lang="en-US" altLang="zh-CN" sz="1600" kern="100" dirty="0">
                <a:solidFill>
                  <a:schemeClr val="accent1">
                    <a:lumMod val="50000"/>
                  </a:schemeClr>
                </a:solidFill>
                <a:latin typeface="微软雅黑" charset="0"/>
                <a:ea typeface="微软雅黑" charset="0"/>
                <a:cs typeface="微软雅黑" charset="0"/>
                <a:sym typeface="+mn-ea"/>
              </a:rPr>
              <a:t>P</a:t>
            </a:r>
            <a:r>
              <a:rPr lang="zh-CN" altLang="en-US" sz="1600" kern="100" dirty="0">
                <a:solidFill>
                  <a:schemeClr val="accent1">
                    <a:lumMod val="50000"/>
                  </a:schemeClr>
                </a:solidFill>
                <a:latin typeface="微软雅黑" charset="0"/>
                <a:ea typeface="微软雅黑" charset="0"/>
                <a:cs typeface="微软雅黑" charset="0"/>
                <a:sym typeface="+mn-ea"/>
              </a:rPr>
              <a:t>的源</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地址分别是什么</a:t>
            </a:r>
            <a:r>
              <a:rPr lang="en-US" altLang="zh-CN" sz="16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4" name="矩形 3"/>
          <p:cNvSpPr/>
          <p:nvPr/>
        </p:nvSpPr>
        <p:spPr>
          <a:xfrm>
            <a:off x="274955" y="2786791"/>
            <a:ext cx="3140603" cy="830997"/>
          </a:xfrm>
          <a:prstGeom prst="rect">
            <a:avLst/>
          </a:prstGeom>
        </p:spPr>
        <p:txBody>
          <a:bodyPr wrap="none">
            <a:spAutoFit/>
          </a:bodyPr>
          <a:lstStyle/>
          <a:p>
            <a:pPr marL="0" lvl="1" algn="just">
              <a:lnSpc>
                <a:spcPct val="100000"/>
              </a:lnSpc>
              <a:buClrTx/>
              <a:buSzTx/>
            </a:pPr>
            <a:r>
              <a:rPr lang="zh-CN" altLang="en-US" sz="1600" kern="100" dirty="0">
                <a:solidFill>
                  <a:schemeClr val="accent1"/>
                </a:solidFill>
                <a:latin typeface="楷体" panose="02010609060101010101" pitchFamily="49" charset="-122"/>
                <a:ea typeface="楷体" panose="02010609060101010101" pitchFamily="49" charset="-122"/>
                <a:cs typeface="微软雅黑" charset="0"/>
                <a:sym typeface="+mn-ea"/>
              </a:rPr>
              <a:t>要点总结</a:t>
            </a:r>
            <a:endParaRPr lang="en-US" altLang="zh-CN" sz="1600" kern="100" dirty="0">
              <a:solidFill>
                <a:schemeClr val="accent1"/>
              </a:solidFill>
              <a:latin typeface="楷体" panose="02010609060101010101" pitchFamily="49" charset="-122"/>
              <a:ea typeface="楷体" panose="02010609060101010101" pitchFamily="49" charset="-122"/>
              <a:cs typeface="微软雅黑" charset="0"/>
              <a:sym typeface="+mn-ea"/>
            </a:endParaRPr>
          </a:p>
          <a:p>
            <a:pPr marL="285750" lvl="1" indent="-285750" algn="just">
              <a:lnSpc>
                <a:spcPct val="100000"/>
              </a:lnSpc>
              <a:buClrTx/>
              <a:buSzTx/>
              <a:buFont typeface="Arial" panose="020B0604020202020204" pitchFamily="34" charset="0"/>
              <a:buChar char="•"/>
            </a:pPr>
            <a:r>
              <a:rPr lang="en-US" altLang="zh-CN" sz="1600" kern="100" dirty="0">
                <a:solidFill>
                  <a:schemeClr val="accent1"/>
                </a:solidFill>
                <a:latin typeface="楷体" panose="02010609060101010101" pitchFamily="49" charset="-122"/>
                <a:ea typeface="楷体" panose="02010609060101010101" pitchFamily="49" charset="-122"/>
                <a:cs typeface="微软雅黑" charset="0"/>
                <a:sym typeface="+mn-ea"/>
              </a:rPr>
              <a:t>NAT</a:t>
            </a:r>
            <a:r>
              <a:rPr lang="zh-CN" altLang="en-US" sz="1600" kern="100" dirty="0">
                <a:solidFill>
                  <a:schemeClr val="accent1"/>
                </a:solidFill>
                <a:latin typeface="楷体" panose="02010609060101010101" pitchFamily="49" charset="-122"/>
                <a:ea typeface="楷体" panose="02010609060101010101" pitchFamily="49" charset="-122"/>
                <a:cs typeface="微软雅黑" charset="0"/>
                <a:sym typeface="+mn-ea"/>
              </a:rPr>
              <a:t>表的配置</a:t>
            </a:r>
            <a:endParaRPr lang="en-US" altLang="zh-CN" sz="1600" kern="100" dirty="0">
              <a:solidFill>
                <a:schemeClr val="accent1"/>
              </a:solidFill>
              <a:latin typeface="楷体" panose="02010609060101010101" pitchFamily="49" charset="-122"/>
              <a:ea typeface="楷体" panose="02010609060101010101" pitchFamily="49" charset="-122"/>
              <a:cs typeface="微软雅黑" charset="0"/>
              <a:sym typeface="+mn-ea"/>
            </a:endParaRPr>
          </a:p>
          <a:p>
            <a:pPr marL="285750" lvl="1" indent="-285750" algn="just">
              <a:lnSpc>
                <a:spcPct val="100000"/>
              </a:lnSpc>
              <a:buClrTx/>
              <a:buSzTx/>
              <a:buFont typeface="Arial" panose="020B0604020202020204" pitchFamily="34" charset="0"/>
              <a:buChar char="•"/>
            </a:pPr>
            <a:r>
              <a:rPr lang="zh-CN" altLang="en-US" sz="1600" kern="100" dirty="0">
                <a:solidFill>
                  <a:schemeClr val="accent1"/>
                </a:solidFill>
                <a:latin typeface="楷体" panose="02010609060101010101" pitchFamily="49" charset="-122"/>
                <a:ea typeface="楷体" panose="02010609060101010101" pitchFamily="49" charset="-122"/>
                <a:cs typeface="微软雅黑" charset="0"/>
                <a:sym typeface="+mn-ea"/>
              </a:rPr>
              <a:t>公网转发不能出现局域网的</a:t>
            </a:r>
            <a:r>
              <a:rPr lang="en-US" altLang="zh-CN" sz="1600" kern="100" dirty="0">
                <a:solidFill>
                  <a:schemeClr val="accent1"/>
                </a:solidFill>
                <a:latin typeface="楷体" panose="02010609060101010101" pitchFamily="49" charset="-122"/>
                <a:ea typeface="楷体" panose="02010609060101010101" pitchFamily="49" charset="-122"/>
                <a:cs typeface="微软雅黑" charset="0"/>
                <a:sym typeface="+mn-ea"/>
              </a:rPr>
              <a:t>IP</a:t>
            </a:r>
            <a:endParaRPr lang="en-US" altLang="zh-CN" sz="1400" dirty="0">
              <a:solidFill>
                <a:schemeClr val="accent1"/>
              </a:solidFill>
              <a:latin typeface="楷体" panose="02010609060101010101" pitchFamily="49" charset="-122"/>
              <a:ea typeface="楷体" panose="02010609060101010101" pitchFamily="49" charset="-122"/>
              <a:cs typeface="微软雅黑" charset="0"/>
            </a:endParaRPr>
          </a:p>
        </p:txBody>
      </p:sp>
    </p:spTree>
    <p:custDataLst>
      <p:tags r:id="rId1"/>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2019</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9376312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9485"/>
            <a:ext cx="9144000" cy="3644530"/>
          </a:xfrm>
          <a:prstGeom prst="rect">
            <a:avLst/>
          </a:prstGeom>
        </p:spPr>
      </p:pic>
      <p:sp>
        <p:nvSpPr>
          <p:cNvPr id="2" name="矩形 1"/>
          <p:cNvSpPr/>
          <p:nvPr/>
        </p:nvSpPr>
        <p:spPr>
          <a:xfrm>
            <a:off x="1744345" y="4149725"/>
            <a:ext cx="854710" cy="244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1172845" y="3983355"/>
            <a:ext cx="571500" cy="2146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rgbClr val="888888"/>
                </a:solidFill>
              </a:rPr>
              <a:t>4</a:t>
            </a:r>
            <a:r>
              <a:rPr lang="zh-CN" altLang="en-US" sz="1000">
                <a:solidFill>
                  <a:srgbClr val="888888"/>
                </a:solidFill>
              </a:rPr>
              <a:t>分</a:t>
            </a:r>
          </a:p>
        </p:txBody>
      </p:sp>
      <p:sp>
        <p:nvSpPr>
          <p:cNvPr id="4" name="圆角矩形 3"/>
          <p:cNvSpPr/>
          <p:nvPr/>
        </p:nvSpPr>
        <p:spPr>
          <a:xfrm>
            <a:off x="7633970" y="1683385"/>
            <a:ext cx="571500" cy="2146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rgbClr val="888888"/>
                </a:solidFill>
              </a:rPr>
              <a:t>11</a:t>
            </a:r>
            <a:r>
              <a:rPr lang="zh-CN" altLang="en-US" sz="1000">
                <a:solidFill>
                  <a:srgbClr val="888888"/>
                </a:solidFill>
              </a:rPr>
              <a:t>分</a:t>
            </a:r>
          </a:p>
        </p:txBody>
      </p:sp>
    </p:spTree>
    <p:custDataLst>
      <p:tags r:id="rId1"/>
    </p:custDataLst>
    <p:extLst>
      <p:ext uri="{BB962C8B-B14F-4D97-AF65-F5344CB8AC3E}">
        <p14:creationId xmlns:p14="http://schemas.microsoft.com/office/powerpoint/2010/main" val="9156294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OSI </a:t>
            </a:r>
            <a:r>
              <a:rPr lang="zh-CN" altLang="en-US" kern="100" dirty="0">
                <a:solidFill>
                  <a:schemeClr val="accent1">
                    <a:lumMod val="50000"/>
                  </a:schemeClr>
                </a:solidFill>
                <a:latin typeface="微软雅黑" charset="0"/>
                <a:ea typeface="微软雅黑" charset="0"/>
                <a:cs typeface="微软雅黑" charset="0"/>
                <a:sym typeface="+mn-ea"/>
              </a:rPr>
              <a:t>参考模型的第 </a:t>
            </a:r>
            <a:r>
              <a:rPr lang="en-US" altLang="zh-CN" kern="100" dirty="0">
                <a:solidFill>
                  <a:schemeClr val="accent1">
                    <a:lumMod val="50000"/>
                  </a:schemeClr>
                </a:solidFill>
                <a:latin typeface="微软雅黑" charset="0"/>
                <a:ea typeface="微软雅黑" charset="0"/>
                <a:cs typeface="微软雅黑" charset="0"/>
                <a:sym typeface="+mn-ea"/>
              </a:rPr>
              <a:t>5 </a:t>
            </a:r>
            <a:r>
              <a:rPr lang="zh-CN" altLang="en-US" kern="100" dirty="0">
                <a:solidFill>
                  <a:schemeClr val="accent1">
                    <a:lumMod val="50000"/>
                  </a:schemeClr>
                </a:solidFill>
                <a:latin typeface="微软雅黑" charset="0"/>
                <a:ea typeface="微软雅黑" charset="0"/>
                <a:cs typeface="微软雅黑" charset="0"/>
                <a:sym typeface="+mn-ea"/>
              </a:rPr>
              <a:t>层（自下而上）完成的主要功能是（    ）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．差错控制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．路由选择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．会话管理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．数据表示转换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8" name="圆角矩形 45"/>
          <p:cNvSpPr/>
          <p:nvPr/>
        </p:nvSpPr>
        <p:spPr>
          <a:xfrm>
            <a:off x="2604271" y="2400039"/>
            <a:ext cx="1649456" cy="4235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OSI </a:t>
            </a:r>
            <a:r>
              <a:rPr lang="zh-CN" altLang="en-US" kern="100" dirty="0">
                <a:solidFill>
                  <a:schemeClr val="accent1">
                    <a:lumMod val="50000"/>
                  </a:schemeClr>
                </a:solidFill>
                <a:latin typeface="微软雅黑" charset="0"/>
                <a:ea typeface="微软雅黑" charset="0"/>
                <a:cs typeface="微软雅黑" charset="0"/>
                <a:sym typeface="+mn-ea"/>
              </a:rPr>
              <a:t>参考模型的第 </a:t>
            </a:r>
            <a:r>
              <a:rPr lang="en-US" altLang="zh-CN" kern="100" dirty="0">
                <a:solidFill>
                  <a:schemeClr val="accent1">
                    <a:lumMod val="50000"/>
                  </a:schemeClr>
                </a:solidFill>
                <a:latin typeface="微软雅黑" charset="0"/>
                <a:ea typeface="微软雅黑" charset="0"/>
                <a:cs typeface="微软雅黑" charset="0"/>
                <a:sym typeface="+mn-ea"/>
              </a:rPr>
              <a:t>5 </a:t>
            </a:r>
            <a:r>
              <a:rPr lang="zh-CN" altLang="en-US" kern="100" dirty="0">
                <a:solidFill>
                  <a:schemeClr val="accent1">
                    <a:lumMod val="50000"/>
                  </a:schemeClr>
                </a:solidFill>
                <a:latin typeface="微软雅黑" charset="0"/>
                <a:ea typeface="微软雅黑" charset="0"/>
                <a:cs typeface="微软雅黑" charset="0"/>
                <a:sym typeface="+mn-ea"/>
              </a:rPr>
              <a:t>层（自下而上）完成的主要功能是（    ）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．差错控制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．路由选择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．会话管理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．数据表示转换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4047089" y="1231881"/>
            <a:ext cx="1444877" cy="3566469"/>
          </a:xfrm>
          <a:prstGeom prst="rect">
            <a:avLst/>
          </a:prstGeom>
        </p:spPr>
      </p:pic>
      <p:sp>
        <p:nvSpPr>
          <p:cNvPr id="28" name="圆角矩形 45"/>
          <p:cNvSpPr/>
          <p:nvPr/>
        </p:nvSpPr>
        <p:spPr>
          <a:xfrm>
            <a:off x="2604271" y="2400039"/>
            <a:ext cx="1649456" cy="4235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3836807" y="2205972"/>
            <a:ext cx="1865439" cy="577185"/>
          </a:xfrm>
          <a:prstGeom prst="roundRect">
            <a:avLst/>
          </a:prstGeom>
          <a:noFill/>
          <a:ln w="38100" cap="rnd">
            <a:solidFill>
              <a:srgbClr val="FFC000"/>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47797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p:bldP spid="15"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100BaseT</a:t>
            </a:r>
            <a:r>
              <a:rPr lang="zh-CN" altLang="en-US" kern="100" dirty="0">
                <a:solidFill>
                  <a:schemeClr val="accent1">
                    <a:lumMod val="50000"/>
                  </a:schemeClr>
                </a:solidFill>
                <a:latin typeface="微软雅黑" charset="0"/>
                <a:ea typeface="微软雅黑" charset="0"/>
                <a:cs typeface="微软雅黑" charset="0"/>
                <a:sym typeface="+mn-ea"/>
              </a:rPr>
              <a:t>快速以太网使用的导向传输介质是（    ）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．双绞线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．单模光纤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．多模光纤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．同轴电缆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latin typeface="微软雅黑" charset="0"/>
                <a:ea typeface="微软雅黑" charset="0"/>
                <a:cs typeface="微软雅黑" charset="0"/>
                <a:sym typeface="+mn-ea"/>
              </a:rPr>
              <a:t>传输介质</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7" name="圆角矩形 16"/>
          <p:cNvSpPr/>
          <p:nvPr/>
        </p:nvSpPr>
        <p:spPr>
          <a:xfrm>
            <a:off x="2031491" y="4609483"/>
            <a:ext cx="4901435" cy="3769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dirty="0">
                <a:solidFill>
                  <a:schemeClr val="accent1">
                    <a:lumMod val="75000"/>
                  </a:schemeClr>
                </a:solidFill>
                <a:latin typeface="+mj-ea"/>
                <a:ea typeface="+mj-ea"/>
              </a:rPr>
              <a:t>双绞线    </a:t>
            </a:r>
            <a:r>
              <a:rPr kumimoji="1" lang="en-US" altLang="zh-CN" dirty="0">
                <a:solidFill>
                  <a:schemeClr val="accent1">
                    <a:lumMod val="75000"/>
                  </a:schemeClr>
                </a:solidFill>
                <a:latin typeface="+mj-ea"/>
                <a:ea typeface="+mj-ea"/>
              </a:rPr>
              <a:t>TP    Twisted Pair</a:t>
            </a:r>
            <a:endParaRPr kumimoji="1" lang="zh-CN" altLang="en-US" dirty="0">
              <a:solidFill>
                <a:schemeClr val="accent1">
                  <a:lumMod val="75000"/>
                </a:schemeClr>
              </a:solidFill>
              <a:latin typeface="+mj-ea"/>
              <a:ea typeface="+mj-ea"/>
            </a:endParaRPr>
          </a:p>
        </p:txBody>
      </p:sp>
      <p:pic>
        <p:nvPicPr>
          <p:cNvPr id="1028" name="Picture 4" descr="https://img0.baidu.com/it/u=1223196441,3201247749&amp;fm=253&amp;fmt=auto&amp;app=138&amp;f=JPEG?w=500&amp;h=5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2507" y="1167233"/>
            <a:ext cx="1794164" cy="17941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04.c.aliimg.com/img/ibank/2014/563/993/1816399365_652065224.jpg?__r__=14160177339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8109" y="2961397"/>
            <a:ext cx="2468562" cy="15509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gimg2.baidu.com/image_search/src=http%3A%2F%2Fcbu01.alicdn.com%2Fimg%2Fibank%2F2020%2F547%2F938%2F17285839745_1437505475.jpg&amp;refer=http%3A%2F%2Fcbu01.alicdn.com&amp;app=2002&amp;size=f9999,10000&amp;q=a80&amp;n=0&amp;g=0n&amp;fmt=auto?sec=1694512984&amp;t=2b5370e45d77904660d90f2a792f50f8"/>
          <p:cNvPicPr>
            <a:picLocks noChangeAspect="1" noChangeArrowheads="1"/>
          </p:cNvPicPr>
          <p:nvPr/>
        </p:nvPicPr>
        <p:blipFill rotWithShape="1">
          <a:blip r:embed="rId6">
            <a:extLst>
              <a:ext uri="{28A0092B-C50C-407E-A947-70E740481C1C}">
                <a14:useLocalDpi xmlns:a14="http://schemas.microsoft.com/office/drawing/2010/main" val="0"/>
              </a:ext>
            </a:extLst>
          </a:blip>
          <a:srcRect l="11076" t="8978" r="6932" b="22868"/>
          <a:stretch>
            <a:fillRect/>
          </a:stretch>
        </p:blipFill>
        <p:spPr bwMode="auto">
          <a:xfrm>
            <a:off x="977764" y="1162038"/>
            <a:ext cx="4434743" cy="334509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latin typeface="微软雅黑" charset="0"/>
                <a:ea typeface="微软雅黑" charset="0"/>
                <a:cs typeface="微软雅黑" charset="0"/>
                <a:sym typeface="+mn-ea"/>
              </a:rPr>
              <a:t>传输介质</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7" name="圆角矩形 16"/>
          <p:cNvSpPr/>
          <p:nvPr/>
        </p:nvSpPr>
        <p:spPr>
          <a:xfrm>
            <a:off x="1959083" y="4600784"/>
            <a:ext cx="4901435" cy="3769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dirty="0">
                <a:solidFill>
                  <a:schemeClr val="accent1">
                    <a:lumMod val="75000"/>
                  </a:schemeClr>
                </a:solidFill>
                <a:latin typeface="+mj-ea"/>
                <a:ea typeface="+mj-ea"/>
              </a:rPr>
              <a:t>同轴电缆  </a:t>
            </a:r>
            <a:r>
              <a:rPr kumimoji="1" lang="en-US" altLang="zh-CN" dirty="0">
                <a:solidFill>
                  <a:schemeClr val="accent1">
                    <a:lumMod val="75000"/>
                  </a:schemeClr>
                </a:solidFill>
                <a:latin typeface="+mj-ea"/>
                <a:ea typeface="+mj-ea"/>
              </a:rPr>
              <a:t>Coaxial Cable</a:t>
            </a:r>
            <a:endParaRPr kumimoji="1" lang="zh-CN" altLang="en-US" dirty="0">
              <a:solidFill>
                <a:schemeClr val="accent1">
                  <a:lumMod val="75000"/>
                </a:schemeClr>
              </a:solidFill>
              <a:latin typeface="+mj-ea"/>
              <a:ea typeface="+mj-ea"/>
            </a:endParaRPr>
          </a:p>
        </p:txBody>
      </p:sp>
      <p:pic>
        <p:nvPicPr>
          <p:cNvPr id="3074" name="Picture 2" descr="https://img2.baidu.com/it/u=510714842,1974661236&amp;fm=253&amp;fmt=auto&amp;app=138&amp;f=JPEG?w=532&amp;h=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332" y="1471271"/>
            <a:ext cx="2995469" cy="28152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g2.baidu.com/it/u=3576723155,2013293238&amp;fm=253&amp;fmt=auto&amp;app=138&amp;f=JPEG?w=648&amp;h=5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801" y="1471272"/>
            <a:ext cx="3648616" cy="281529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latin typeface="微软雅黑" charset="0"/>
                <a:ea typeface="微软雅黑" charset="0"/>
                <a:cs typeface="微软雅黑" charset="0"/>
                <a:sym typeface="+mn-ea"/>
              </a:rPr>
              <a:t>传输介质</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7" name="圆角矩形 16"/>
          <p:cNvSpPr/>
          <p:nvPr/>
        </p:nvSpPr>
        <p:spPr>
          <a:xfrm>
            <a:off x="2031491" y="4609483"/>
            <a:ext cx="4901435" cy="3769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dirty="0">
                <a:solidFill>
                  <a:schemeClr val="accent1">
                    <a:lumMod val="75000"/>
                  </a:schemeClr>
                </a:solidFill>
                <a:latin typeface="+mj-ea"/>
                <a:ea typeface="+mj-ea"/>
              </a:rPr>
              <a:t>光纤 </a:t>
            </a:r>
            <a:r>
              <a:rPr kumimoji="1" lang="en-US" altLang="zh-CN" dirty="0">
                <a:solidFill>
                  <a:schemeClr val="accent1">
                    <a:lumMod val="75000"/>
                  </a:schemeClr>
                </a:solidFill>
                <a:latin typeface="+mj-ea"/>
                <a:ea typeface="+mj-ea"/>
              </a:rPr>
              <a:t>Optical Fiber</a:t>
            </a:r>
            <a:endParaRPr kumimoji="1" lang="zh-CN" altLang="en-US" dirty="0">
              <a:solidFill>
                <a:schemeClr val="accent1">
                  <a:lumMod val="75000"/>
                </a:schemeClr>
              </a:solidFill>
              <a:latin typeface="+mj-ea"/>
              <a:ea typeface="+mj-ea"/>
            </a:endParaRPr>
          </a:p>
        </p:txBody>
      </p:sp>
      <p:pic>
        <p:nvPicPr>
          <p:cNvPr id="2050" name="Picture 2" descr="https://img2.baidu.com/it/u=2081876336,1898748812&amp;fm=253&amp;fmt=auto&amp;app=138&amp;f=JPEG?w=500&amp;h=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818" y="1413163"/>
            <a:ext cx="2683347" cy="26833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g0.baidu.com/it/u=3551711260,1390869129&amp;fm=253&amp;fmt=auto&amp;app=138&amp;f=JPEG?w=889&amp;h=500"/>
          <p:cNvPicPr>
            <a:picLocks noChangeAspect="1" noChangeArrowheads="1"/>
          </p:cNvPicPr>
          <p:nvPr/>
        </p:nvPicPr>
        <p:blipFill rotWithShape="1">
          <a:blip r:embed="rId5">
            <a:extLst>
              <a:ext uri="{28A0092B-C50C-407E-A947-70E740481C1C}">
                <a14:useLocalDpi xmlns:a14="http://schemas.microsoft.com/office/drawing/2010/main" val="0"/>
              </a:ext>
            </a:extLst>
          </a:blip>
          <a:srcRect l="22401"/>
          <a:stretch>
            <a:fillRect/>
          </a:stretch>
        </p:blipFill>
        <p:spPr bwMode="auto">
          <a:xfrm>
            <a:off x="4221165" y="1413163"/>
            <a:ext cx="3702233" cy="26833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 </a:t>
            </a:r>
            <a:r>
              <a:rPr lang="zh-CN" altLang="en-US" kern="100" dirty="0">
                <a:solidFill>
                  <a:schemeClr val="accent1">
                    <a:lumMod val="50000"/>
                  </a:schemeClr>
                </a:solidFill>
                <a:latin typeface="微软雅黑" charset="0"/>
                <a:ea typeface="微软雅黑" charset="0"/>
                <a:cs typeface="微软雅黑" charset="0"/>
                <a:sym typeface="+mn-ea"/>
              </a:rPr>
              <a:t>若甲向乙发送数据时采用</a:t>
            </a:r>
            <a:r>
              <a:rPr lang="en-US" altLang="zh-CN" kern="100" dirty="0">
                <a:solidFill>
                  <a:schemeClr val="accent1">
                    <a:lumMod val="50000"/>
                  </a:schemeClr>
                </a:solidFill>
                <a:latin typeface="微软雅黑" charset="0"/>
                <a:ea typeface="微软雅黑" charset="0"/>
                <a:cs typeface="微软雅黑" charset="0"/>
                <a:sym typeface="+mn-ea"/>
              </a:rPr>
              <a:t>CRC</a:t>
            </a:r>
            <a:r>
              <a:rPr lang="zh-CN" altLang="en-US" kern="100" dirty="0">
                <a:solidFill>
                  <a:schemeClr val="accent1">
                    <a:lumMod val="50000"/>
                  </a:schemeClr>
                </a:solidFill>
                <a:latin typeface="微软雅黑" charset="0"/>
                <a:ea typeface="微软雅黑" charset="0"/>
                <a:cs typeface="微软雅黑" charset="0"/>
                <a:sym typeface="+mn-ea"/>
              </a:rPr>
              <a:t>校验，生成多项式为</a:t>
            </a:r>
            <a:r>
              <a:rPr lang="en-US" altLang="zh-CN" kern="100" dirty="0">
                <a:solidFill>
                  <a:schemeClr val="accent1">
                    <a:lumMod val="50000"/>
                  </a:schemeClr>
                </a:solidFill>
                <a:latin typeface="微软雅黑" charset="0"/>
                <a:ea typeface="微软雅黑" charset="0"/>
                <a:cs typeface="微软雅黑" charset="0"/>
                <a:sym typeface="+mn-ea"/>
              </a:rPr>
              <a:t>G(x)=x^4+x+1(</a:t>
            </a:r>
            <a:r>
              <a:rPr lang="zh-CN" altLang="en-US" kern="100" dirty="0">
                <a:solidFill>
                  <a:schemeClr val="accent1">
                    <a:lumMod val="50000"/>
                  </a:schemeClr>
                </a:solidFill>
                <a:latin typeface="微软雅黑" charset="0"/>
                <a:ea typeface="微软雅黑" charset="0"/>
                <a:cs typeface="微软雅黑" charset="0"/>
                <a:sym typeface="+mn-ea"/>
              </a:rPr>
              <a:t>即</a:t>
            </a:r>
            <a:r>
              <a:rPr lang="en-US" altLang="zh-CN" kern="100" dirty="0">
                <a:solidFill>
                  <a:schemeClr val="accent1">
                    <a:lumMod val="50000"/>
                  </a:schemeClr>
                </a:solidFill>
                <a:latin typeface="微软雅黑" charset="0"/>
                <a:ea typeface="微软雅黑" charset="0"/>
                <a:cs typeface="微软雅黑" charset="0"/>
                <a:sym typeface="+mn-ea"/>
              </a:rPr>
              <a:t>G=10011)</a:t>
            </a:r>
            <a:r>
              <a:rPr lang="zh-CN" altLang="en-US" kern="100" dirty="0">
                <a:solidFill>
                  <a:schemeClr val="accent1">
                    <a:lumMod val="50000"/>
                  </a:schemeClr>
                </a:solidFill>
                <a:latin typeface="微软雅黑" charset="0"/>
                <a:ea typeface="微软雅黑" charset="0"/>
                <a:cs typeface="微软雅黑" charset="0"/>
                <a:sym typeface="+mn-ea"/>
              </a:rPr>
              <a:t>，则乙接收到下列比特串时，可以断定其在传输过程中未发生错误的是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101110000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101110100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101111000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101111100</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100BaseT</a:t>
            </a:r>
            <a:r>
              <a:rPr lang="zh-CN" altLang="en-US" kern="100" dirty="0">
                <a:solidFill>
                  <a:schemeClr val="accent1">
                    <a:lumMod val="50000"/>
                  </a:schemeClr>
                </a:solidFill>
                <a:latin typeface="微软雅黑" charset="0"/>
                <a:ea typeface="微软雅黑" charset="0"/>
                <a:cs typeface="微软雅黑" charset="0"/>
                <a:sym typeface="+mn-ea"/>
              </a:rPr>
              <a:t>快速以太网使用的导向传输介质是（    ）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．双绞线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．单模光纤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．多模光纤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．同轴电缆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956766"/>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．对于滑动窗口协议，若分组序号采用 </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比特编号，发送窗口大小为 </a:t>
            </a:r>
            <a:r>
              <a:rPr lang="en-US" altLang="zh-CN" kern="100" dirty="0">
                <a:solidFill>
                  <a:schemeClr val="accent1">
                    <a:lumMod val="50000"/>
                  </a:schemeClr>
                </a:solidFill>
                <a:latin typeface="微软雅黑" charset="0"/>
                <a:ea typeface="微软雅黑" charset="0"/>
                <a:cs typeface="微软雅黑" charset="0"/>
                <a:sym typeface="+mn-ea"/>
              </a:rPr>
              <a:t>5</a:t>
            </a:r>
            <a:r>
              <a:rPr lang="zh-CN" altLang="en-US" kern="100" dirty="0">
                <a:solidFill>
                  <a:schemeClr val="accent1">
                    <a:lumMod val="50000"/>
                  </a:schemeClr>
                </a:solidFill>
                <a:latin typeface="微软雅黑" charset="0"/>
                <a:ea typeface="微软雅黑" charset="0"/>
                <a:cs typeface="微软雅黑" charset="0"/>
                <a:sym typeface="+mn-ea"/>
              </a:rPr>
              <a:t>，则接收窗口最大是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mc:AlternateContent xmlns:mc="http://schemas.openxmlformats.org/markup-compatibility/2006" xmlns:a14="http://schemas.microsoft.com/office/drawing/2010/main">
        <mc:Choice Requires="a14">
          <p:graphicFrame>
            <p:nvGraphicFramePr>
              <p:cNvPr id="3" name="表格 2"/>
              <p:cNvGraphicFramePr/>
              <p:nvPr>
                <p:custDataLst>
                  <p:tags r:id="rId2"/>
                </p:custDataLst>
              </p:nvPr>
            </p:nvGraphicFramePr>
            <p:xfrm>
              <a:off x="1367790" y="2541270"/>
              <a:ext cx="6408420" cy="2352040"/>
            </p:xfrm>
            <a:graphic>
              <a:graphicData uri="http://schemas.openxmlformats.org/drawingml/2006/table">
                <a:tbl>
                  <a:tblPr firstRow="1" bandRow="1">
                    <a:tableStyleId>{5C22544A-7EE6-4342-B048-85BDC9FD1C3A}</a:tableStyleId>
                  </a:tblPr>
                  <a:tblGrid>
                    <a:gridCol w="1602105">
                      <a:extLst>
                        <a:ext uri="{9D8B030D-6E8A-4147-A177-3AD203B41FA5}">
                          <a16:colId xmlns:a16="http://schemas.microsoft.com/office/drawing/2014/main" val="20000"/>
                        </a:ext>
                      </a:extLst>
                    </a:gridCol>
                    <a:gridCol w="1316355">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946910">
                      <a:extLst>
                        <a:ext uri="{9D8B030D-6E8A-4147-A177-3AD203B41FA5}">
                          <a16:colId xmlns:a16="http://schemas.microsoft.com/office/drawing/2014/main" val="20003"/>
                        </a:ext>
                      </a:extLst>
                    </a:gridCol>
                  </a:tblGrid>
                  <a:tr h="640080">
                    <a:tc>
                      <a:txBody>
                        <a:bodyPr/>
                        <a:lstStyle/>
                        <a:p>
                          <a:pPr>
                            <a:buNone/>
                          </a:pPr>
                          <a:endParaRPr lang="zh-CN" altLang="en-US" sz="2800">
                            <a:latin typeface="微软雅黑" charset="0"/>
                            <a:ea typeface="微软雅黑" charset="0"/>
                          </a:endParaRPr>
                        </a:p>
                      </a:txBody>
                      <a:tcPr>
                        <a:solidFill>
                          <a:srgbClr val="00B0F0"/>
                        </a:solidFill>
                      </a:tcPr>
                    </a:tc>
                    <a:tc>
                      <a:txBody>
                        <a:bodyPr/>
                        <a:lstStyle/>
                        <a:p>
                          <a:pPr>
                            <a:buNone/>
                          </a:pPr>
                          <a:r>
                            <a:rPr lang="zh-CN" altLang="en-US" sz="1800"/>
                            <a:t>停等协议</a:t>
                          </a:r>
                        </a:p>
                      </a:txBody>
                      <a:tcPr>
                        <a:solidFill>
                          <a:srgbClr val="00B0F0"/>
                        </a:solidFill>
                      </a:tcPr>
                    </a:tc>
                    <a:tc>
                      <a:txBody>
                        <a:bodyPr/>
                        <a:lstStyle/>
                        <a:p>
                          <a:pPr>
                            <a:buNone/>
                          </a:pPr>
                          <a:r>
                            <a:rPr lang="zh-CN" altLang="en-US" sz="1800"/>
                            <a:t>后退</a:t>
                          </a:r>
                          <a:r>
                            <a:rPr lang="en-US" altLang="zh-CN" sz="1800"/>
                            <a:t>N</a:t>
                          </a:r>
                          <a:r>
                            <a:rPr lang="zh-CN" altLang="en-US" sz="1800"/>
                            <a:t>帧协议</a:t>
                          </a:r>
                        </a:p>
                        <a:p>
                          <a:pPr>
                            <a:buNone/>
                          </a:pPr>
                          <a:r>
                            <a:rPr lang="zh-CN" altLang="en-US" sz="1800"/>
                            <a:t>（</a:t>
                          </a:r>
                          <a:r>
                            <a:rPr lang="en-US" altLang="zh-CN" sz="1800"/>
                            <a:t>GBN)</a:t>
                          </a:r>
                        </a:p>
                      </a:txBody>
                      <a:tcPr>
                        <a:solidFill>
                          <a:srgbClr val="00B0F0"/>
                        </a:solidFill>
                      </a:tcPr>
                    </a:tc>
                    <a:tc>
                      <a:txBody>
                        <a:bodyPr/>
                        <a:lstStyle/>
                        <a:p>
                          <a:pPr>
                            <a:buNone/>
                          </a:pPr>
                          <a:r>
                            <a:rPr lang="zh-CN" altLang="en-US" sz="1800"/>
                            <a:t>选择重传协议（</a:t>
                          </a:r>
                          <a:r>
                            <a:rPr lang="en-US" altLang="zh-CN" sz="1800"/>
                            <a:t>SR)</a:t>
                          </a:r>
                        </a:p>
                      </a:txBody>
                      <a:tcPr>
                        <a:solidFill>
                          <a:srgbClr val="00B0F0"/>
                        </a:solidFill>
                      </a:tcPr>
                    </a:tc>
                    <a:extLst>
                      <a:ext uri="{0D108BD9-81ED-4DB2-BD59-A6C34878D82A}">
                        <a16:rowId xmlns:a16="http://schemas.microsoft.com/office/drawing/2014/main" val="10000"/>
                      </a:ext>
                    </a:extLst>
                  </a:tr>
                  <a:tr h="596900">
                    <a:tc>
                      <a:txBody>
                        <a:bodyPr/>
                        <a:lstStyle/>
                        <a:p>
                          <a:pPr>
                            <a:buNone/>
                          </a:pPr>
                          <a:r>
                            <a:rPr lang="zh-CN" altLang="en-US" sz="1800"/>
                            <a:t>发送窗口</a:t>
                          </a:r>
                        </a:p>
                      </a:txBody>
                      <a:tcPr>
                        <a:solidFill>
                          <a:schemeClr val="accent1">
                            <a:lumMod val="20000"/>
                            <a:lumOff val="80000"/>
                          </a:schemeClr>
                        </a:solidFill>
                      </a:tcPr>
                    </a:tc>
                    <a:tc>
                      <a:txBody>
                        <a:bodyPr/>
                        <a:lstStyle/>
                        <a:p>
                          <a:pPr>
                            <a:buNone/>
                          </a:pPr>
                          <a:r>
                            <a:rPr lang="en-US" altLang="zh-CN" sz="1800"/>
                            <a:t>1</a:t>
                          </a:r>
                        </a:p>
                      </a:txBody>
                      <a:tcPr>
                        <a:solidFill>
                          <a:schemeClr val="accent1">
                            <a:lumMod val="20000"/>
                            <a:lumOff val="80000"/>
                          </a:schemeClr>
                        </a:solidFill>
                      </a:tcPr>
                    </a:tc>
                    <a:tc>
                      <a:txBody>
                        <a:bodyPr/>
                        <a:lstStyle/>
                        <a:p>
                          <a:pPr>
                            <a:buNone/>
                          </a:pPr>
                          <a14:m>
                            <m:oMath xmlns:m="http://schemas.openxmlformats.org/officeDocument/2006/math">
                              <m:r>
                                <a:rPr lang="en-US" altLang="zh-CN" sz="1800" i="1">
                                  <a:latin typeface="Cambria Math" panose="02040503050406030204" pitchFamily="18" charset="0"/>
                                  <a:cs typeface="DejaVu Math TeX Gyre" panose="02000503000000000000" charset="0"/>
                                </a:rPr>
                                <m:t>1, </m:t>
                              </m:r>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sup>
                              </m:sSup>
                            </m:oMath>
                          </a14:m>
                          <a:r>
                            <a:rPr lang="en-US" altLang="zh-CN" sz="1800"/>
                            <a:t>-1</a:t>
                          </a:r>
                        </a:p>
                      </a:txBody>
                      <a:tcPr>
                        <a:solidFill>
                          <a:schemeClr val="accent1">
                            <a:lumMod val="20000"/>
                            <a:lumOff val="80000"/>
                          </a:schemeClr>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en-US" altLang="zh-CN" sz="1800" i="1">
                            <a:latin typeface="DejaVu Math TeX Gyre" panose="02000503000000000000" charset="0"/>
                            <a:cs typeface="DejaVu Math TeX Gyre" panose="02000503000000000000" charset="0"/>
                          </a:endParaRPr>
                        </a:p>
                      </a:txBody>
                      <a:tcPr>
                        <a:solidFill>
                          <a:schemeClr val="accent1">
                            <a:lumMod val="20000"/>
                            <a:lumOff val="80000"/>
                          </a:schemeClr>
                        </a:solidFill>
                      </a:tcPr>
                    </a:tc>
                    <a:extLst>
                      <a:ext uri="{0D108BD9-81ED-4DB2-BD59-A6C34878D82A}">
                        <a16:rowId xmlns:a16="http://schemas.microsoft.com/office/drawing/2014/main" val="10001"/>
                      </a:ext>
                    </a:extLst>
                  </a:tr>
                  <a:tr h="490855">
                    <a:tc>
                      <a:txBody>
                        <a:bodyPr/>
                        <a:lstStyle/>
                        <a:p>
                          <a:pPr>
                            <a:buNone/>
                          </a:pPr>
                          <a:r>
                            <a:rPr lang="zh-CN" altLang="en-US" sz="1800"/>
                            <a:t>接收窗口</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zh-CN" altLang="en-US" sz="1800"/>
                        </a:p>
                        <a:p>
                          <a:pPr>
                            <a:buNone/>
                          </a:pPr>
                          <a:endParaRPr lang="zh-CN" altLang="en-US" sz="1800"/>
                        </a:p>
                      </a:txBody>
                      <a:tcPr>
                        <a:solidFill>
                          <a:schemeClr val="bg1"/>
                        </a:solidFill>
                      </a:tcPr>
                    </a:tc>
                    <a:extLst>
                      <a:ext uri="{0D108BD9-81ED-4DB2-BD59-A6C34878D82A}">
                        <a16:rowId xmlns:a16="http://schemas.microsoft.com/office/drawing/2014/main" val="10002"/>
                      </a:ext>
                    </a:extLst>
                  </a:tr>
                  <a:tr h="474980">
                    <a:tc>
                      <a:txBody>
                        <a:bodyPr/>
                        <a:lstStyle/>
                        <a:p>
                          <a:pPr>
                            <a:buNone/>
                          </a:pPr>
                          <a:endParaRPr lang="zh-CN" altLang="en-US"/>
                        </a:p>
                      </a:txBody>
                      <a:tcPr>
                        <a:solidFill>
                          <a:schemeClr val="accent1">
                            <a:lumMod val="20000"/>
                            <a:lumOff val="80000"/>
                          </a:schemeClr>
                        </a:solidFill>
                      </a:tcPr>
                    </a:tc>
                    <a:tc gridSpan="3">
                      <a:txBody>
                        <a:bodyPr/>
                        <a:lstStyle/>
                        <a:p>
                          <a:pPr>
                            <a:buNone/>
                          </a:pPr>
                          <a14:m>
                            <m:oMathPara xmlns:m="http://schemas.openxmlformats.org/officeDocument/2006/math">
                              <m:oMathParaPr>
                                <m:jc m:val="centerGroup"/>
                              </m:oMathParaPr>
                              <m:oMath xmlns:m="http://schemas.openxmlformats.org/officeDocument/2006/math">
                                <m:r>
                                  <a:rPr lang="zh-CN" altLang="en-US" sz="2000" b="0" i="1">
                                    <a:solidFill>
                                      <a:srgbClr val="FF0000"/>
                                    </a:solidFill>
                                    <a:latin typeface="Cambria Math" panose="02040503050406030204" pitchFamily="18" charset="0"/>
                                    <a:ea typeface="微软雅黑" charset="0"/>
                                    <a:cs typeface="DejaVu Math TeX Gyre" panose="02000503000000000000" charset="0"/>
                                  </a:rPr>
                                  <m:t>发送窗口</m:t>
                                </m:r>
                                <m:r>
                                  <a:rPr lang="en-US" altLang="zh-CN" sz="2000" b="0" i="1">
                                    <a:latin typeface="Cambria Math" panose="02040503050406030204" pitchFamily="18" charset="0"/>
                                    <a:ea typeface="宋体" charset="0"/>
                                    <a:cs typeface="DejaVu Math TeX Gyre" panose="02000503000000000000" charset="0"/>
                                  </a:rPr>
                                  <m:t>+</m:t>
                                </m:r>
                                <m:r>
                                  <a:rPr lang="zh-CN" altLang="en-US" sz="2000" b="0" i="1">
                                    <a:solidFill>
                                      <a:srgbClr val="FF0000"/>
                                    </a:solidFill>
                                    <a:latin typeface="Cambria Math" panose="02040503050406030204" pitchFamily="18" charset="0"/>
                                    <a:ea typeface="宋体" charset="0"/>
                                    <a:cs typeface="DejaVu Math TeX Gyre" panose="02000503000000000000" charset="0"/>
                                  </a:rPr>
                                  <m:t>接收窗口</m:t>
                                </m:r>
                                <m:r>
                                  <a:rPr lang="en-US" altLang="zh-CN" sz="2000" i="1">
                                    <a:latin typeface="Cambria Math" panose="02040503050406030204" pitchFamily="18" charset="0"/>
                                    <a:ea typeface="宋体" charset="0"/>
                                    <a:cs typeface="DejaVu Math TeX Gyre" panose="02000503000000000000" charset="0"/>
                                  </a:rPr>
                                  <m:t> ≤</m:t>
                                </m:r>
                                <m:sSup>
                                  <m:sSupPr>
                                    <m:ctrlPr>
                                      <a:rPr lang="en-US" altLang="zh-CN" sz="2000" i="1">
                                        <a:latin typeface="Cambria Math" panose="02040503050406030204" pitchFamily="18" charset="0"/>
                                        <a:cs typeface="DejaVu Math TeX Gyre" panose="02000503000000000000" charset="0"/>
                                      </a:rPr>
                                    </m:ctrlPr>
                                  </m:sSupPr>
                                  <m:e>
                                    <m:r>
                                      <a:rPr lang="en-US" altLang="zh-CN" sz="2000" i="1">
                                        <a:latin typeface="Cambria Math" panose="02040503050406030204" pitchFamily="18" charset="0"/>
                                        <a:cs typeface="DejaVu Math TeX Gyre" panose="02000503000000000000" charset="0"/>
                                      </a:rPr>
                                      <m:t>2</m:t>
                                    </m:r>
                                  </m:e>
                                  <m:sup>
                                    <m:r>
                                      <a:rPr lang="en-US" altLang="zh-CN" sz="2000" i="1">
                                        <a:latin typeface="Cambria Math" panose="02040503050406030204" pitchFamily="18" charset="0"/>
                                        <a:cs typeface="DejaVu Math TeX Gyre" panose="02000503000000000000" charset="0"/>
                                      </a:rPr>
                                      <m:t>𝑛</m:t>
                                    </m:r>
                                  </m:sup>
                                </m:sSup>
                              </m:oMath>
                            </m:oMathPara>
                          </a14:m>
                          <a:endParaRPr lang="en-US" altLang="zh-CN" sz="2000" i="1">
                            <a:latin typeface="DejaVu Math TeX Gyre" panose="02000503000000000000" charset="0"/>
                            <a:cs typeface="DejaVu Math TeX Gyre" panose="02000503000000000000" charset="0"/>
                          </a:endParaRPr>
                        </a:p>
                      </a:txBody>
                      <a:tcPr>
                        <a:solidFill>
                          <a:schemeClr val="accent1">
                            <a:lumMod val="20000"/>
                            <a:lumOff val="8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mc:Choice>
        <mc:Fallback xmlns="">
          <p:graphicFrame>
            <p:nvGraphicFramePr>
              <p:cNvPr id="3" name="表格 2"/>
              <p:cNvGraphicFramePr/>
              <p:nvPr>
                <p:custDataLst>
                  <p:tags r:id="rId5"/>
                </p:custDataLst>
              </p:nvPr>
            </p:nvGraphicFramePr>
            <p:xfrm>
              <a:off x="1367790" y="2541270"/>
              <a:ext cx="6408420" cy="2380615"/>
            </p:xfrm>
            <a:graphic>
              <a:graphicData uri="http://schemas.openxmlformats.org/drawingml/2006/table">
                <a:tbl>
                  <a:tblPr firstRow="1" bandRow="1">
                    <a:tableStyleId>{5C22544A-7EE6-4342-B048-85BDC9FD1C3A}</a:tableStyleId>
                  </a:tblPr>
                  <a:tblGrid>
                    <a:gridCol w="1602105"/>
                    <a:gridCol w="1316355"/>
                    <a:gridCol w="1543050"/>
                    <a:gridCol w="1946910"/>
                  </a:tblGrid>
                  <a:tr h="640080">
                    <a:tc>
                      <a:txBody>
                        <a:bodyPr/>
                        <a:p>
                          <a:pPr>
                            <a:buNone/>
                          </a:pPr>
                          <a:endParaRPr lang="zh-CN" altLang="en-US" sz="2800">
                            <a:latin typeface="微软雅黑" charset="0"/>
                            <a:ea typeface="微软雅黑" charset="0"/>
                          </a:endParaRPr>
                        </a:p>
                      </a:txBody>
                      <a:tcPr>
                        <a:solidFill>
                          <a:srgbClr val="00B0F0"/>
                        </a:solidFill>
                      </a:tcPr>
                    </a:tc>
                    <a:tc>
                      <a:txBody>
                        <a:bodyPr/>
                        <a:p>
                          <a:pPr>
                            <a:buNone/>
                          </a:pPr>
                          <a:r>
                            <a:rPr lang="zh-CN" altLang="en-US" sz="1800"/>
                            <a:t>停等协议</a:t>
                          </a:r>
                          <a:endParaRPr lang="zh-CN" altLang="en-US" sz="1800"/>
                        </a:p>
                      </a:txBody>
                      <a:tcPr>
                        <a:solidFill>
                          <a:srgbClr val="00B0F0"/>
                        </a:solidFill>
                      </a:tcPr>
                    </a:tc>
                    <a:tc>
                      <a:txBody>
                        <a:bodyPr/>
                        <a:p>
                          <a:pPr>
                            <a:buNone/>
                          </a:pPr>
                          <a:r>
                            <a:rPr lang="zh-CN" altLang="en-US" sz="1800"/>
                            <a:t>后退</a:t>
                          </a:r>
                          <a:r>
                            <a:rPr lang="en-US" altLang="zh-CN" sz="1800"/>
                            <a:t>N</a:t>
                          </a:r>
                          <a:r>
                            <a:rPr lang="zh-CN" altLang="en-US" sz="1800"/>
                            <a:t>帧协议</a:t>
                          </a:r>
                          <a:endParaRPr lang="zh-CN" altLang="en-US" sz="1800"/>
                        </a:p>
                        <a:p>
                          <a:pPr>
                            <a:buNone/>
                          </a:pPr>
                          <a:r>
                            <a:rPr lang="zh-CN" altLang="en-US" sz="1800"/>
                            <a:t>（</a:t>
                          </a:r>
                          <a:r>
                            <a:rPr lang="en-US" altLang="zh-CN" sz="1800"/>
                            <a:t>GBN)</a:t>
                          </a:r>
                          <a:endParaRPr lang="en-US" altLang="zh-CN" sz="1800"/>
                        </a:p>
                      </a:txBody>
                      <a:tcPr>
                        <a:solidFill>
                          <a:srgbClr val="00B0F0"/>
                        </a:solidFill>
                      </a:tcPr>
                    </a:tc>
                    <a:tc>
                      <a:txBody>
                        <a:bodyPr/>
                        <a:p>
                          <a:pPr>
                            <a:buNone/>
                          </a:pPr>
                          <a:r>
                            <a:rPr lang="zh-CN" altLang="en-US" sz="1800"/>
                            <a:t>选择重传协议（</a:t>
                          </a:r>
                          <a:r>
                            <a:rPr lang="en-US" altLang="zh-CN" sz="1800"/>
                            <a:t>SR)</a:t>
                          </a:r>
                          <a:endParaRPr lang="en-US" altLang="zh-CN" sz="1800"/>
                        </a:p>
                      </a:txBody>
                      <a:tcPr>
                        <a:solidFill>
                          <a:srgbClr val="00B0F0"/>
                        </a:solidFill>
                      </a:tcPr>
                    </a:tc>
                  </a:tr>
                  <a:tr h="596900">
                    <a:tc>
                      <a:txBody>
                        <a:bodyPr/>
                        <a:p>
                          <a:pPr>
                            <a:buNone/>
                          </a:pPr>
                          <a:r>
                            <a:rPr lang="zh-CN" altLang="en-US" sz="1800"/>
                            <a:t>发送窗口</a:t>
                          </a:r>
                          <a:endParaRPr lang="zh-CN" altLang="en-US" sz="1800"/>
                        </a:p>
                      </a:txBody>
                      <a:tcPr>
                        <a:solidFill>
                          <a:schemeClr val="accent1">
                            <a:lumMod val="20000"/>
                            <a:lumOff val="80000"/>
                          </a:schemeClr>
                        </a:solidFill>
                      </a:tcPr>
                    </a:tc>
                    <a:tc>
                      <a:txBody>
                        <a:bodyPr/>
                        <a:p>
                          <a:pPr>
                            <a:buNone/>
                          </a:pPr>
                          <a:r>
                            <a:rPr lang="en-US" altLang="zh-CN" sz="1800"/>
                            <a:t>1</a:t>
                          </a:r>
                          <a:endParaRPr lang="en-US" altLang="zh-CN" sz="1800"/>
                        </a:p>
                      </a:txBody>
                      <a:tcPr>
                        <a:solidFill>
                          <a:schemeClr val="accent1">
                            <a:lumMod val="20000"/>
                            <a:lumOff val="80000"/>
                          </a:schemeClr>
                        </a:solidFill>
                      </a:tcPr>
                    </a:tc>
                    <a:tc>
                      <a:txBody>
                        <a:bodyPr/>
                        <a:lstStyle/>
                        <a:p>
                          <a:endParaRPr lang="zh-CN"/>
                        </a:p>
                      </a:txBody>
                      <a:tcPr>
                        <a:blipFill>
                          <a:blip r:embed="rId6"/>
                        </a:blipFill>
                      </a:tcPr>
                    </a:tc>
                    <a:tc>
                      <a:txBody>
                        <a:bodyPr/>
                        <a:lstStyle/>
                        <a:p>
                          <a:endParaRPr lang="zh-CN"/>
                        </a:p>
                      </a:txBody>
                      <a:tcPr>
                        <a:blipFill>
                          <a:blip r:embed="rId6"/>
                        </a:blipFill>
                      </a:tcPr>
                    </a:tc>
                  </a:tr>
                  <a:tr h="668655">
                    <a:tc>
                      <a:txBody>
                        <a:bodyPr/>
                        <a:p>
                          <a:pPr>
                            <a:buNone/>
                          </a:pPr>
                          <a:r>
                            <a:rPr lang="zh-CN" altLang="en-US" sz="1800"/>
                            <a:t>接收窗口</a:t>
                          </a:r>
                          <a:endParaRPr lang="zh-CN" altLang="en-US"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lstStyle/>
                        <a:p>
                          <a:endParaRPr lang="zh-CN"/>
                        </a:p>
                      </a:txBody>
                      <a:tcPr>
                        <a:blipFill>
                          <a:blip r:embed="rId6"/>
                        </a:blipFill>
                      </a:tcPr>
                    </a:tc>
                  </a:tr>
                  <a:tr h="474980">
                    <a:tc>
                      <a:txBody>
                        <a:bodyPr/>
                        <a:p>
                          <a:pPr>
                            <a:buNone/>
                          </a:pPr>
                          <a:endParaRPr lang="zh-CN" altLang="en-US"/>
                        </a:p>
                      </a:txBody>
                      <a:tcPr>
                        <a:solidFill>
                          <a:schemeClr val="accent1">
                            <a:lumMod val="20000"/>
                            <a:lumOff val="80000"/>
                          </a:schemeClr>
                        </a:solidFill>
                      </a:tcPr>
                    </a:tc>
                    <a:tc gridSpan="3">
                      <a:txBody>
                        <a:bodyPr/>
                        <a:lstStyle/>
                        <a:p>
                          <a:endParaRPr lang="zh-CN"/>
                        </a:p>
                      </a:txBody>
                      <a:tcPr>
                        <a:blipFill>
                          <a:blip r:embed="rId6"/>
                        </a:blipFill>
                      </a:tcPr>
                    </a:tc>
                    <a:tc hMerge="1">
                      <a:tcPr/>
                    </a:tc>
                    <a:tc hMerge="1">
                      <a:tcPr/>
                    </a:tc>
                  </a:tr>
                </a:tbl>
              </a:graphicData>
            </a:graphic>
          </p:graphicFrame>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．对于滑动窗口协议，若分组序号采用 </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比特编号，发送窗口大小为 </a:t>
            </a:r>
            <a:r>
              <a:rPr lang="en-US" altLang="zh-CN" kern="100" dirty="0">
                <a:solidFill>
                  <a:schemeClr val="accent1">
                    <a:lumMod val="50000"/>
                  </a:schemeClr>
                </a:solidFill>
                <a:latin typeface="微软雅黑" charset="0"/>
                <a:ea typeface="微软雅黑" charset="0"/>
                <a:cs typeface="微软雅黑" charset="0"/>
                <a:sym typeface="+mn-ea"/>
              </a:rPr>
              <a:t>5</a:t>
            </a:r>
            <a:r>
              <a:rPr lang="zh-CN" altLang="en-US" kern="100" dirty="0">
                <a:solidFill>
                  <a:schemeClr val="accent1">
                    <a:lumMod val="50000"/>
                  </a:schemeClr>
                </a:solidFill>
                <a:latin typeface="微软雅黑" charset="0"/>
                <a:ea typeface="微软雅黑" charset="0"/>
                <a:cs typeface="微软雅黑" charset="0"/>
                <a:sym typeface="+mn-ea"/>
              </a:rPr>
              <a:t>，则接收窗口最大是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468830"/>
            <a:ext cx="427648" cy="369332"/>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1446028" y="1838162"/>
                <a:ext cx="1050737" cy="461665"/>
              </a:xfrm>
              <a:prstGeom prst="rect">
                <a:avLst/>
              </a:prstGeom>
              <a:noFill/>
            </p:spPr>
            <p:txBody>
              <a:bodyPr wrap="none" rtlCol="0">
                <a:spAutoFit/>
              </a:bodyPr>
              <a:lstStyle/>
              <a:p>
                <a14:m>
                  <m:oMath xmlns:m="http://schemas.openxmlformats.org/officeDocument/2006/math">
                    <m:sSup>
                      <m:sSupPr>
                        <m:ctrlPr>
                          <a:rPr lang="en-US" altLang="zh-CN" sz="240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2</m:t>
                        </m:r>
                      </m:e>
                      <m:sup>
                        <m:r>
                          <a:rPr lang="en-US" altLang="zh-CN" sz="2400" b="0" i="1" smtClean="0">
                            <a:solidFill>
                              <a:srgbClr val="FF0000"/>
                            </a:solidFill>
                            <a:latin typeface="Cambria Math" panose="02040503050406030204" pitchFamily="18" charset="0"/>
                          </a:rPr>
                          <m:t>3</m:t>
                        </m:r>
                      </m:sup>
                    </m:sSup>
                    <m:r>
                      <a:rPr lang="en-US" altLang="zh-CN"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oMath>
                </a14:m>
                <a:r>
                  <a:rPr lang="en-US" altLang="zh-CN" sz="2400" dirty="0">
                    <a:solidFill>
                      <a:srgbClr val="FF0000"/>
                    </a:solidFill>
                    <a:latin typeface="楷体" panose="02010609060101010101" pitchFamily="49" charset="-122"/>
                    <a:ea typeface="楷体" panose="02010609060101010101" pitchFamily="49" charset="-122"/>
                  </a:rPr>
                  <a:t>8</a:t>
                </a:r>
                <a:endParaRPr lang="zh-CN" altLang="en-US" sz="2400" dirty="0">
                  <a:solidFill>
                    <a:srgbClr val="FF0000"/>
                  </a:solidFill>
                  <a:latin typeface="楷体" panose="02010609060101010101" pitchFamily="49" charset="-122"/>
                  <a:ea typeface="楷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446028" y="1838162"/>
                <a:ext cx="1050737" cy="461665"/>
              </a:xfrm>
              <a:prstGeom prst="rect">
                <a:avLst/>
              </a:prstGeom>
              <a:blipFill rotWithShape="1">
                <a:blip r:embed="rId6"/>
                <a:stretch>
                  <a:fillRect l="-13" t="-102" r="-10944" b="-2644"/>
                </a:stretch>
              </a:blipFill>
            </p:spPr>
            <p:txBody>
              <a:bodyPr/>
              <a:lstStyle/>
              <a:p>
                <a:r>
                  <a:rPr lang="zh-CN" altLang="en-US">
                    <a:noFill/>
                  </a:rPr>
                  <a:t> </a:t>
                </a:r>
              </a:p>
            </p:txBody>
          </p:sp>
        </mc:Fallback>
      </mc:AlternateContent>
      <p:sp>
        <p:nvSpPr>
          <p:cNvPr id="15" name="文本框 14"/>
          <p:cNvSpPr txBox="1"/>
          <p:nvPr/>
        </p:nvSpPr>
        <p:spPr>
          <a:xfrm>
            <a:off x="1446028" y="2530402"/>
            <a:ext cx="3570208" cy="461665"/>
          </a:xfrm>
          <a:prstGeom prst="rect">
            <a:avLst/>
          </a:prstGeom>
          <a:noFill/>
        </p:spPr>
        <p:txBody>
          <a:bodyPr wrap="none" rtlCol="0">
            <a:spAutoFit/>
          </a:bodyPr>
          <a:lstStyle/>
          <a:p>
            <a:r>
              <a:rPr lang="zh-CN" altLang="en-US" sz="2400" dirty="0">
                <a:solidFill>
                  <a:srgbClr val="FF0000"/>
                </a:solidFill>
                <a:latin typeface="楷体" panose="02010609060101010101" pitchFamily="49" charset="-122"/>
                <a:ea typeface="楷体" panose="02010609060101010101" pitchFamily="49" charset="-122"/>
              </a:rPr>
              <a:t>发送窗口</a:t>
            </a:r>
            <a:r>
              <a:rPr lang="en-US" altLang="zh-CN" sz="2400" dirty="0">
                <a:solidFill>
                  <a:srgbClr val="FF0000"/>
                </a:solidFill>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接收窗口 </a:t>
            </a:r>
            <a:r>
              <a:rPr lang="en-US" altLang="zh-CN" sz="2400" dirty="0">
                <a:solidFill>
                  <a:srgbClr val="FF0000"/>
                </a:solidFill>
                <a:latin typeface="楷体" panose="02010609060101010101" pitchFamily="49" charset="-122"/>
                <a:ea typeface="楷体" panose="02010609060101010101" pitchFamily="49" charset="-122"/>
              </a:rPr>
              <a:t>≤ 8</a:t>
            </a:r>
          </a:p>
        </p:txBody>
      </p:sp>
      <p:sp>
        <p:nvSpPr>
          <p:cNvPr id="16" name="文本框 15"/>
          <p:cNvSpPr txBox="1"/>
          <p:nvPr/>
        </p:nvSpPr>
        <p:spPr>
          <a:xfrm>
            <a:off x="1446028" y="3222643"/>
            <a:ext cx="2185214" cy="461665"/>
          </a:xfrm>
          <a:prstGeom prst="rect">
            <a:avLst/>
          </a:prstGeom>
          <a:noFill/>
        </p:spPr>
        <p:txBody>
          <a:bodyPr wrap="none" rtlCol="0">
            <a:spAutoFit/>
          </a:bodyPr>
          <a:lstStyle/>
          <a:p>
            <a:r>
              <a:rPr lang="zh-CN" altLang="en-US" sz="2400" dirty="0">
                <a:solidFill>
                  <a:srgbClr val="FF0000"/>
                </a:solidFill>
                <a:latin typeface="楷体" panose="02010609060101010101" pitchFamily="49" charset="-122"/>
                <a:ea typeface="楷体" panose="02010609060101010101" pitchFamily="49" charset="-122"/>
              </a:rPr>
              <a:t>接收窗口 </a:t>
            </a:r>
            <a:r>
              <a:rPr lang="en-US" altLang="zh-CN" sz="2400" dirty="0">
                <a:solidFill>
                  <a:srgbClr val="FF0000"/>
                </a:solidFill>
                <a:latin typeface="楷体" panose="02010609060101010101" pitchFamily="49" charset="-122"/>
                <a:ea typeface="楷体" panose="02010609060101010101" pitchFamily="49" charset="-122"/>
              </a:rPr>
              <a:t>≤ 3</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．假设一个采用 </a:t>
            </a:r>
            <a:r>
              <a:rPr lang="en-US" altLang="zh-CN" kern="100" dirty="0">
                <a:solidFill>
                  <a:schemeClr val="accent1">
                    <a:lumMod val="50000"/>
                  </a:schemeClr>
                </a:solidFill>
                <a:latin typeface="微软雅黑" charset="0"/>
                <a:ea typeface="微软雅黑" charset="0"/>
                <a:cs typeface="微软雅黑" charset="0"/>
                <a:sym typeface="+mn-ea"/>
              </a:rPr>
              <a:t>CSMA/CD </a:t>
            </a:r>
            <a:r>
              <a:rPr lang="zh-CN" altLang="en-US" kern="100" dirty="0">
                <a:solidFill>
                  <a:schemeClr val="accent1">
                    <a:lumMod val="50000"/>
                  </a:schemeClr>
                </a:solidFill>
                <a:latin typeface="微软雅黑" charset="0"/>
                <a:ea typeface="微软雅黑" charset="0"/>
                <a:cs typeface="微软雅黑" charset="0"/>
                <a:sym typeface="+mn-ea"/>
              </a:rPr>
              <a:t>协议的 </a:t>
            </a:r>
            <a:r>
              <a:rPr lang="en-US" altLang="zh-CN" kern="100" dirty="0">
                <a:solidFill>
                  <a:schemeClr val="accent1">
                    <a:lumMod val="50000"/>
                  </a:schemeClr>
                </a:solidFill>
                <a:latin typeface="微软雅黑" charset="0"/>
                <a:ea typeface="微软雅黑" charset="0"/>
                <a:cs typeface="微软雅黑" charset="0"/>
                <a:sym typeface="+mn-ea"/>
              </a:rPr>
              <a:t>10Mb/s </a:t>
            </a:r>
            <a:r>
              <a:rPr lang="zh-CN" altLang="en-US" kern="100" dirty="0">
                <a:solidFill>
                  <a:schemeClr val="accent1">
                    <a:lumMod val="50000"/>
                  </a:schemeClr>
                </a:solidFill>
                <a:latin typeface="微软雅黑" charset="0"/>
                <a:ea typeface="微软雅黑" charset="0"/>
                <a:cs typeface="微软雅黑" charset="0"/>
                <a:sym typeface="+mn-ea"/>
              </a:rPr>
              <a:t>局域网，最小帧长是 </a:t>
            </a:r>
            <a:r>
              <a:rPr lang="en-US" altLang="zh-CN" kern="100" dirty="0">
                <a:solidFill>
                  <a:schemeClr val="accent1">
                    <a:lumMod val="50000"/>
                  </a:schemeClr>
                </a:solidFill>
                <a:latin typeface="微软雅黑" charset="0"/>
                <a:ea typeface="微软雅黑" charset="0"/>
                <a:cs typeface="微软雅黑" charset="0"/>
                <a:sym typeface="+mn-ea"/>
              </a:rPr>
              <a:t>128B</a:t>
            </a:r>
            <a:r>
              <a:rPr lang="zh-CN" altLang="en-US" kern="100" dirty="0">
                <a:solidFill>
                  <a:schemeClr val="accent1">
                    <a:lumMod val="50000"/>
                  </a:schemeClr>
                </a:solidFill>
                <a:latin typeface="微软雅黑" charset="0"/>
                <a:ea typeface="微软雅黑" charset="0"/>
                <a:cs typeface="微软雅黑" charset="0"/>
                <a:sym typeface="+mn-ea"/>
              </a:rPr>
              <a:t>，则在一个冲突域内两个站点之间的单向传播延时最多是（    ）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2.56µs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5.12µs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10.24µs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20.48µs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468830"/>
            <a:ext cx="427648" cy="369332"/>
          </a:xfrm>
          <a:prstGeom prst="rect">
            <a:avLst/>
          </a:prstGeom>
        </p:spPr>
      </p:pic>
      <p:sp>
        <p:nvSpPr>
          <p:cNvPr id="2" name="矩形 1"/>
          <p:cNvSpPr/>
          <p:nvPr/>
        </p:nvSpPr>
        <p:spPr>
          <a:xfrm>
            <a:off x="311175" y="2788346"/>
            <a:ext cx="4800322" cy="923330"/>
          </a:xfrm>
          <a:prstGeom prst="rect">
            <a:avLst/>
          </a:prstGeom>
        </p:spPr>
        <p:txBody>
          <a:bodyPr wrap="square">
            <a:spAutoFit/>
          </a:bodyPr>
          <a:lstStyle/>
          <a:p>
            <a:r>
              <a:rPr lang="en-US" altLang="zh-CN" dirty="0">
                <a:solidFill>
                  <a:schemeClr val="accent1"/>
                </a:solidFill>
                <a:latin typeface="楷体" panose="02010609060101010101" pitchFamily="49" charset="-122"/>
                <a:ea typeface="楷体" panose="02010609060101010101" pitchFamily="49" charset="-122"/>
              </a:rPr>
              <a:t>2</a:t>
            </a:r>
            <a:r>
              <a:rPr kumimoji="1" lang="el-GR" altLang="zh-CN" b="1" dirty="0">
                <a:solidFill>
                  <a:srgbClr val="7384FB"/>
                </a:solidFill>
                <a:latin typeface="Calibri" panose="020F0502020204030204"/>
                <a:ea typeface="等线" panose="02010600030101010101" pitchFamily="2" charset="-122"/>
              </a:rPr>
              <a:t>τ</a:t>
            </a:r>
            <a:r>
              <a:rPr kumimoji="1" lang="zh-CN" altLang="en-US" b="1" dirty="0">
                <a:solidFill>
                  <a:srgbClr val="7384FB"/>
                </a:solidFill>
                <a:latin typeface="Calibri" panose="020F0502020204030204"/>
                <a:ea typeface="等线" panose="02010600030101010101" pitchFamily="2" charset="-122"/>
              </a:rPr>
              <a:t> </a:t>
            </a:r>
            <a:r>
              <a:rPr lang="zh-CN" altLang="en-US" dirty="0">
                <a:solidFill>
                  <a:schemeClr val="accent1"/>
                </a:solidFill>
                <a:latin typeface="楷体" panose="02010609060101010101" pitchFamily="49" charset="-122"/>
                <a:ea typeface="楷体" panose="02010609060101010101" pitchFamily="49" charset="-122"/>
              </a:rPr>
              <a:t> </a:t>
            </a:r>
            <a:r>
              <a:rPr lang="en-US" altLang="zh-CN" dirty="0">
                <a:solidFill>
                  <a:schemeClr val="accent1"/>
                </a:solidFill>
                <a:latin typeface="楷体" panose="02010609060101010101" pitchFamily="49" charset="-122"/>
                <a:ea typeface="楷体" panose="02010609060101010101" pitchFamily="49" charset="-122"/>
              </a:rPr>
              <a:t>= 128B / 10Mb</a:t>
            </a:r>
          </a:p>
          <a:p>
            <a:r>
              <a:rPr lang="en-US" altLang="zh-CN" dirty="0">
                <a:solidFill>
                  <a:schemeClr val="accent1"/>
                </a:solidFill>
                <a:latin typeface="楷体" panose="02010609060101010101" pitchFamily="49" charset="-122"/>
                <a:ea typeface="楷体" panose="02010609060101010101" pitchFamily="49" charset="-122"/>
              </a:rPr>
              <a:t>         = 128×8 /</a:t>
            </a:r>
            <a:r>
              <a:rPr lang="zh-CN" altLang="en-US" dirty="0">
                <a:solidFill>
                  <a:schemeClr val="accent1"/>
                </a:solidFill>
                <a:latin typeface="楷体" panose="02010609060101010101" pitchFamily="49" charset="-122"/>
                <a:ea typeface="楷体" panose="02010609060101010101" pitchFamily="49" charset="-122"/>
              </a:rPr>
              <a:t> </a:t>
            </a:r>
            <a:r>
              <a:rPr lang="en-US" altLang="zh-CN" dirty="0">
                <a:solidFill>
                  <a:schemeClr val="accent1"/>
                </a:solidFill>
                <a:latin typeface="楷体" panose="02010609060101010101" pitchFamily="49" charset="-122"/>
                <a:ea typeface="楷体" panose="02010609060101010101" pitchFamily="49" charset="-122"/>
              </a:rPr>
              <a:t>100 us</a:t>
            </a:r>
          </a:p>
          <a:p>
            <a:r>
              <a:rPr lang="en-US" altLang="zh-CN" dirty="0">
                <a:solidFill>
                  <a:schemeClr val="accent1"/>
                </a:solidFill>
                <a:latin typeface="楷体" panose="02010609060101010101" pitchFamily="49" charset="-122"/>
                <a:ea typeface="楷体" panose="02010609060101010101" pitchFamily="49" charset="-122"/>
              </a:rPr>
              <a:t>         = 10.24us </a:t>
            </a:r>
            <a:endParaRPr lang="zh-CN" altLang="en-US" dirty="0">
              <a:solidFill>
                <a:schemeClr val="accent1"/>
              </a:solidFill>
              <a:latin typeface="楷体" panose="02010609060101010101" pitchFamily="49" charset="-122"/>
              <a:ea typeface="楷体" panose="02010609060101010101" pitchFamily="49" charset="-122"/>
            </a:endParaRPr>
          </a:p>
        </p:txBody>
      </p:sp>
      <p:cxnSp>
        <p:nvCxnSpPr>
          <p:cNvPr id="16" name="箭头-工具"/>
          <p:cNvCxnSpPr/>
          <p:nvPr/>
        </p:nvCxnSpPr>
        <p:spPr>
          <a:xfrm>
            <a:off x="6750747" y="1423507"/>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a:off x="8662732" y="1403187"/>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8" name="箭头-工具"/>
          <p:cNvCxnSpPr/>
          <p:nvPr/>
        </p:nvCxnSpPr>
        <p:spPr>
          <a:xfrm>
            <a:off x="6797199" y="1667982"/>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9" name="箭头-工具"/>
          <p:cNvCxnSpPr/>
          <p:nvPr/>
        </p:nvCxnSpPr>
        <p:spPr>
          <a:xfrm flipH="1">
            <a:off x="6757097" y="2047712"/>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 name="圆角矩形 2"/>
          <p:cNvSpPr/>
          <p:nvPr/>
        </p:nvSpPr>
        <p:spPr>
          <a:xfrm>
            <a:off x="7348543" y="1466225"/>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l-GR" altLang="zh-CN" b="1" dirty="0">
                <a:solidFill>
                  <a:srgbClr val="7384FB"/>
                </a:solidFill>
                <a:latin typeface="Calibri" panose="020F0502020204030204"/>
                <a:ea typeface="等线" panose="02010600030101010101" pitchFamily="2" charset="-122"/>
              </a:rPr>
              <a:t>τ</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1" name="圆角矩形 2"/>
          <p:cNvSpPr/>
          <p:nvPr/>
        </p:nvSpPr>
        <p:spPr>
          <a:xfrm rot="21114524">
            <a:off x="7064451" y="1936351"/>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l-GR" altLang="zh-CN" b="1" dirty="0">
                <a:solidFill>
                  <a:schemeClr val="accent2"/>
                </a:solidFill>
                <a:latin typeface="Calibri" panose="020F0502020204030204"/>
                <a:ea typeface="等线" panose="02010600030101010101" pitchFamily="2" charset="-122"/>
              </a:rPr>
              <a:t>τ</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ldLvl="0" animBg="1"/>
      <p:bldP spid="21" grpId="0" bldLvl="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．若将 </a:t>
            </a:r>
            <a:r>
              <a:rPr lang="en-US" altLang="zh-CN" kern="100" dirty="0">
                <a:solidFill>
                  <a:schemeClr val="accent1">
                    <a:lumMod val="50000"/>
                  </a:schemeClr>
                </a:solidFill>
                <a:latin typeface="微软雅黑" charset="0"/>
                <a:ea typeface="微软雅黑" charset="0"/>
                <a:cs typeface="微软雅黑" charset="0"/>
                <a:sym typeface="+mn-ea"/>
              </a:rPr>
              <a:t>101.200.16.0/20 </a:t>
            </a:r>
            <a:r>
              <a:rPr lang="zh-CN" altLang="en-US" kern="100" dirty="0">
                <a:solidFill>
                  <a:schemeClr val="accent1">
                    <a:lumMod val="50000"/>
                  </a:schemeClr>
                </a:solidFill>
                <a:latin typeface="微软雅黑" charset="0"/>
                <a:ea typeface="微软雅黑" charset="0"/>
                <a:cs typeface="微软雅黑" charset="0"/>
                <a:sym typeface="+mn-ea"/>
              </a:rPr>
              <a:t>划分为 </a:t>
            </a:r>
            <a:r>
              <a:rPr lang="en-US" altLang="zh-CN" kern="100" dirty="0">
                <a:solidFill>
                  <a:schemeClr val="accent1">
                    <a:lumMod val="50000"/>
                  </a:schemeClr>
                </a:solidFill>
                <a:latin typeface="微软雅黑" charset="0"/>
                <a:ea typeface="微软雅黑" charset="0"/>
                <a:cs typeface="微软雅黑" charset="0"/>
                <a:sym typeface="+mn-ea"/>
              </a:rPr>
              <a:t>5 </a:t>
            </a:r>
            <a:r>
              <a:rPr lang="zh-CN" altLang="en-US" kern="100" dirty="0">
                <a:solidFill>
                  <a:schemeClr val="accent1">
                    <a:lumMod val="50000"/>
                  </a:schemeClr>
                </a:solidFill>
                <a:latin typeface="微软雅黑" charset="0"/>
                <a:ea typeface="微软雅黑" charset="0"/>
                <a:cs typeface="微软雅黑" charset="0"/>
                <a:sym typeface="+mn-ea"/>
              </a:rPr>
              <a:t>个子网，则可能的最小子网的可分配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地址数是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126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1022 </a:t>
            </a:r>
            <a:endParaRPr lang="en-US" altLang="zh-CN" sz="1600" dirty="0">
              <a:solidFill>
                <a:srgbClr val="1F4E79"/>
              </a:solidFill>
              <a:latin typeface="微软雅黑" charset="0"/>
              <a:ea typeface="微软雅黑" charset="0"/>
              <a:cs typeface="微软雅黑" charset="0"/>
            </a:endParaRP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．若将 </a:t>
            </a:r>
            <a:r>
              <a:rPr lang="en-US" altLang="zh-CN" kern="100" dirty="0">
                <a:solidFill>
                  <a:schemeClr val="accent1">
                    <a:lumMod val="50000"/>
                  </a:schemeClr>
                </a:solidFill>
                <a:latin typeface="微软雅黑" charset="0"/>
                <a:ea typeface="微软雅黑" charset="0"/>
                <a:cs typeface="微软雅黑" charset="0"/>
                <a:sym typeface="+mn-ea"/>
              </a:rPr>
              <a:t>101.200.16.0/20 </a:t>
            </a:r>
            <a:r>
              <a:rPr lang="zh-CN" altLang="en-US" kern="100" dirty="0">
                <a:solidFill>
                  <a:schemeClr val="accent1">
                    <a:lumMod val="50000"/>
                  </a:schemeClr>
                </a:solidFill>
                <a:latin typeface="微软雅黑" charset="0"/>
                <a:ea typeface="微软雅黑" charset="0"/>
                <a:cs typeface="微软雅黑" charset="0"/>
                <a:sym typeface="+mn-ea"/>
              </a:rPr>
              <a:t>划分为 </a:t>
            </a:r>
            <a:r>
              <a:rPr lang="en-US" altLang="zh-CN" kern="100" dirty="0">
                <a:solidFill>
                  <a:schemeClr val="accent1">
                    <a:lumMod val="50000"/>
                  </a:schemeClr>
                </a:solidFill>
                <a:latin typeface="微软雅黑" charset="0"/>
                <a:ea typeface="微软雅黑" charset="0"/>
                <a:cs typeface="微软雅黑" charset="0"/>
                <a:sym typeface="+mn-ea"/>
              </a:rPr>
              <a:t>5 </a:t>
            </a:r>
            <a:r>
              <a:rPr lang="zh-CN" altLang="en-US" kern="100" dirty="0">
                <a:solidFill>
                  <a:schemeClr val="accent1">
                    <a:lumMod val="50000"/>
                  </a:schemeClr>
                </a:solidFill>
                <a:latin typeface="微软雅黑" charset="0"/>
                <a:ea typeface="微软雅黑" charset="0"/>
                <a:cs typeface="微软雅黑" charset="0"/>
                <a:sym typeface="+mn-ea"/>
              </a:rPr>
              <a:t>个子网，则可能的最小子网的可分配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地址数是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126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1022 </a:t>
            </a:r>
            <a:endParaRPr lang="en-US" altLang="zh-CN" sz="1600" dirty="0">
              <a:solidFill>
                <a:srgbClr val="1F4E79"/>
              </a:solidFill>
              <a:latin typeface="微软雅黑" charset="0"/>
              <a:ea typeface="微软雅黑" charset="0"/>
              <a:cs typeface="微软雅黑" charset="0"/>
            </a:endParaRPr>
          </a:p>
        </p:txBody>
      </p:sp>
      <p:sp>
        <p:nvSpPr>
          <p:cNvPr id="28" name="文本框 9"/>
          <p:cNvSpPr txBox="1"/>
          <p:nvPr/>
        </p:nvSpPr>
        <p:spPr>
          <a:xfrm>
            <a:off x="4356903" y="1106435"/>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  </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4" name="圆角矩形 13"/>
          <p:cNvSpPr/>
          <p:nvPr/>
        </p:nvSpPr>
        <p:spPr>
          <a:xfrm>
            <a:off x="3748130" y="1220028"/>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101</a:t>
            </a:r>
            <a:endParaRPr kumimoji="1" lang="zh-CN" altLang="en-US" dirty="0"/>
          </a:p>
        </p:txBody>
      </p:sp>
      <p:sp>
        <p:nvSpPr>
          <p:cNvPr id="15" name="圆角矩形 13"/>
          <p:cNvSpPr/>
          <p:nvPr/>
        </p:nvSpPr>
        <p:spPr>
          <a:xfrm>
            <a:off x="4528683" y="1220028"/>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200</a:t>
            </a:r>
            <a:endParaRPr kumimoji="1" lang="zh-CN" altLang="en-US" dirty="0"/>
          </a:p>
        </p:txBody>
      </p:sp>
      <p:sp>
        <p:nvSpPr>
          <p:cNvPr id="16" name="圆角矩形 13"/>
          <p:cNvSpPr/>
          <p:nvPr/>
        </p:nvSpPr>
        <p:spPr>
          <a:xfrm>
            <a:off x="5362576" y="1220028"/>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a:t>
            </a:r>
            <a:endParaRPr kumimoji="1" lang="zh-CN" altLang="en-US" dirty="0"/>
          </a:p>
        </p:txBody>
      </p:sp>
      <p:sp>
        <p:nvSpPr>
          <p:cNvPr id="17" name="圆角矩形 13"/>
          <p:cNvSpPr/>
          <p:nvPr/>
        </p:nvSpPr>
        <p:spPr>
          <a:xfrm>
            <a:off x="6166982" y="1220028"/>
            <a:ext cx="661480" cy="357590"/>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grpSp>
        <p:nvGrpSpPr>
          <p:cNvPr id="19" name="组合 18"/>
          <p:cNvGrpSpPr/>
          <p:nvPr/>
        </p:nvGrpSpPr>
        <p:grpSpPr>
          <a:xfrm>
            <a:off x="2181168" y="1155710"/>
            <a:ext cx="1350475" cy="369333"/>
            <a:chOff x="5065443" y="3750157"/>
            <a:chExt cx="2978390" cy="1623237"/>
          </a:xfrm>
        </p:grpSpPr>
        <p:sp>
          <p:nvSpPr>
            <p:cNvPr id="20"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mj-ea"/>
                  <a:ea typeface="+mj-ea"/>
                </a:rPr>
                <a:t>IP </a:t>
              </a:r>
              <a:r>
                <a:rPr kumimoji="1" lang="zh-CN" altLang="en-US" dirty="0">
                  <a:solidFill>
                    <a:prstClr val="white"/>
                  </a:solidFill>
                  <a:latin typeface="+mj-ea"/>
                  <a:ea typeface="+mj-ea"/>
                </a:rPr>
                <a:t>地址</a:t>
              </a:r>
            </a:p>
          </p:txBody>
        </p:sp>
        <p:sp>
          <p:nvSpPr>
            <p:cNvPr id="21" name="矩形 20"/>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26" name="圆角矩形 13"/>
          <p:cNvSpPr/>
          <p:nvPr/>
        </p:nvSpPr>
        <p:spPr>
          <a:xfrm>
            <a:off x="3730911" y="2325958"/>
            <a:ext cx="841089"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0</a:t>
            </a:r>
            <a:r>
              <a:rPr kumimoji="1" lang="en-US" altLang="zh-CN" dirty="0"/>
              <a:t>000</a:t>
            </a:r>
            <a:endParaRPr kumimoji="1" lang="zh-CN" altLang="en-US" dirty="0"/>
          </a:p>
        </p:txBody>
      </p:sp>
      <p:sp>
        <p:nvSpPr>
          <p:cNvPr id="29" name="圆角矩形 13"/>
          <p:cNvSpPr/>
          <p:nvPr/>
        </p:nvSpPr>
        <p:spPr>
          <a:xfrm>
            <a:off x="7130973" y="1216051"/>
            <a:ext cx="661480" cy="35759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20</a:t>
            </a:r>
            <a:endParaRPr kumimoji="1" lang="zh-CN" altLang="en-US" dirty="0"/>
          </a:p>
        </p:txBody>
      </p:sp>
      <p:sp>
        <p:nvSpPr>
          <p:cNvPr id="30" name="文本框 9"/>
          <p:cNvSpPr txBox="1"/>
          <p:nvPr/>
        </p:nvSpPr>
        <p:spPr>
          <a:xfrm>
            <a:off x="4356903" y="1631695"/>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            .</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sp>
        <p:nvSpPr>
          <p:cNvPr id="31" name="圆角矩形 13"/>
          <p:cNvSpPr/>
          <p:nvPr/>
        </p:nvSpPr>
        <p:spPr>
          <a:xfrm>
            <a:off x="3748130" y="1745288"/>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101</a:t>
            </a:r>
            <a:endParaRPr kumimoji="1" lang="zh-CN" altLang="en-US" dirty="0">
              <a:solidFill>
                <a:srgbClr val="FF0000"/>
              </a:solidFill>
            </a:endParaRPr>
          </a:p>
        </p:txBody>
      </p:sp>
      <p:sp>
        <p:nvSpPr>
          <p:cNvPr id="32" name="圆角矩形 13"/>
          <p:cNvSpPr/>
          <p:nvPr/>
        </p:nvSpPr>
        <p:spPr>
          <a:xfrm>
            <a:off x="4528683" y="1745288"/>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200</a:t>
            </a:r>
            <a:endParaRPr kumimoji="1" lang="zh-CN" altLang="en-US" dirty="0">
              <a:solidFill>
                <a:srgbClr val="FF0000"/>
              </a:solidFill>
            </a:endParaRPr>
          </a:p>
        </p:txBody>
      </p:sp>
      <p:sp>
        <p:nvSpPr>
          <p:cNvPr id="33" name="圆角矩形 13"/>
          <p:cNvSpPr/>
          <p:nvPr/>
        </p:nvSpPr>
        <p:spPr>
          <a:xfrm>
            <a:off x="5375910" y="1745288"/>
            <a:ext cx="1366773"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0001</a:t>
            </a:r>
            <a:r>
              <a:rPr kumimoji="1" lang="en-US" altLang="zh-CN" dirty="0"/>
              <a:t> 0000</a:t>
            </a:r>
            <a:endParaRPr kumimoji="1" lang="zh-CN" altLang="en-US" dirty="0"/>
          </a:p>
        </p:txBody>
      </p:sp>
      <p:sp>
        <p:nvSpPr>
          <p:cNvPr id="34" name="圆角矩形 13"/>
          <p:cNvSpPr/>
          <p:nvPr/>
        </p:nvSpPr>
        <p:spPr>
          <a:xfrm>
            <a:off x="6910975" y="1755220"/>
            <a:ext cx="1366772" cy="357590"/>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0000 0000</a:t>
            </a:r>
            <a:endParaRPr kumimoji="1" lang="zh-CN" altLang="en-US" dirty="0"/>
          </a:p>
        </p:txBody>
      </p:sp>
      <p:sp>
        <p:nvSpPr>
          <p:cNvPr id="36" name="圆角矩形 13"/>
          <p:cNvSpPr/>
          <p:nvPr/>
        </p:nvSpPr>
        <p:spPr>
          <a:xfrm>
            <a:off x="4708053" y="2319294"/>
            <a:ext cx="1514123"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0000 0000</a:t>
            </a:r>
            <a:endParaRPr kumimoji="1" lang="zh-CN" altLang="en-US" dirty="0"/>
          </a:p>
        </p:txBody>
      </p:sp>
      <p:sp>
        <p:nvSpPr>
          <p:cNvPr id="37" name="圆角矩形 13"/>
          <p:cNvSpPr/>
          <p:nvPr/>
        </p:nvSpPr>
        <p:spPr>
          <a:xfrm>
            <a:off x="3730911" y="2763199"/>
            <a:ext cx="841089"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10</a:t>
            </a:r>
            <a:r>
              <a:rPr kumimoji="1" lang="en-US" altLang="zh-CN" dirty="0"/>
              <a:t>00</a:t>
            </a:r>
            <a:endParaRPr kumimoji="1" lang="zh-CN" altLang="en-US" dirty="0"/>
          </a:p>
        </p:txBody>
      </p:sp>
      <p:sp>
        <p:nvSpPr>
          <p:cNvPr id="38" name="圆角矩形 13"/>
          <p:cNvSpPr/>
          <p:nvPr/>
        </p:nvSpPr>
        <p:spPr>
          <a:xfrm>
            <a:off x="4708053" y="2756535"/>
            <a:ext cx="1514123"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0000 0000</a:t>
            </a:r>
            <a:endParaRPr kumimoji="1" lang="zh-CN" altLang="en-US" dirty="0"/>
          </a:p>
        </p:txBody>
      </p:sp>
      <p:sp>
        <p:nvSpPr>
          <p:cNvPr id="39" name="圆角矩形 13"/>
          <p:cNvSpPr/>
          <p:nvPr/>
        </p:nvSpPr>
        <p:spPr>
          <a:xfrm>
            <a:off x="3730911" y="3193776"/>
            <a:ext cx="841089"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110</a:t>
            </a:r>
            <a:r>
              <a:rPr kumimoji="1" lang="en-US" altLang="zh-CN" dirty="0"/>
              <a:t>0</a:t>
            </a:r>
            <a:endParaRPr kumimoji="1" lang="zh-CN" altLang="en-US" dirty="0"/>
          </a:p>
        </p:txBody>
      </p:sp>
      <p:sp>
        <p:nvSpPr>
          <p:cNvPr id="40" name="圆角矩形 13"/>
          <p:cNvSpPr/>
          <p:nvPr/>
        </p:nvSpPr>
        <p:spPr>
          <a:xfrm>
            <a:off x="4708053" y="3187112"/>
            <a:ext cx="1514123"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0000 0000</a:t>
            </a:r>
            <a:endParaRPr kumimoji="1" lang="zh-CN" altLang="en-US" dirty="0"/>
          </a:p>
        </p:txBody>
      </p:sp>
      <p:sp>
        <p:nvSpPr>
          <p:cNvPr id="41" name="圆角矩形 13"/>
          <p:cNvSpPr/>
          <p:nvPr/>
        </p:nvSpPr>
        <p:spPr>
          <a:xfrm>
            <a:off x="3730911" y="3624353"/>
            <a:ext cx="841089"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1110</a:t>
            </a:r>
            <a:endParaRPr kumimoji="1" lang="zh-CN" altLang="en-US" dirty="0">
              <a:solidFill>
                <a:srgbClr val="FF0000"/>
              </a:solidFill>
            </a:endParaRPr>
          </a:p>
        </p:txBody>
      </p:sp>
      <p:sp>
        <p:nvSpPr>
          <p:cNvPr id="42" name="圆角矩形 13"/>
          <p:cNvSpPr/>
          <p:nvPr/>
        </p:nvSpPr>
        <p:spPr>
          <a:xfrm>
            <a:off x="4708053" y="3617689"/>
            <a:ext cx="1514123"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0000 0000</a:t>
            </a:r>
            <a:endParaRPr kumimoji="1" lang="zh-CN" altLang="en-US" dirty="0"/>
          </a:p>
        </p:txBody>
      </p:sp>
      <p:sp>
        <p:nvSpPr>
          <p:cNvPr id="43" name="圆角矩形 13"/>
          <p:cNvSpPr/>
          <p:nvPr/>
        </p:nvSpPr>
        <p:spPr>
          <a:xfrm>
            <a:off x="3730911" y="4114074"/>
            <a:ext cx="841089"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1111</a:t>
            </a:r>
            <a:endParaRPr kumimoji="1" lang="zh-CN" altLang="en-US" dirty="0">
              <a:solidFill>
                <a:srgbClr val="FF0000"/>
              </a:solidFill>
            </a:endParaRPr>
          </a:p>
        </p:txBody>
      </p:sp>
      <p:sp>
        <p:nvSpPr>
          <p:cNvPr id="44" name="圆角矩形 13"/>
          <p:cNvSpPr/>
          <p:nvPr/>
        </p:nvSpPr>
        <p:spPr>
          <a:xfrm>
            <a:off x="4708053" y="4107410"/>
            <a:ext cx="1514123"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0000 0000</a:t>
            </a:r>
            <a:endParaRPr kumimoji="1" lang="zh-CN" altLang="en-US" dirty="0"/>
          </a:p>
        </p:txBody>
      </p:sp>
      <p:cxnSp>
        <p:nvCxnSpPr>
          <p:cNvPr id="3" name="直接箭头连接符 2"/>
          <p:cNvCxnSpPr>
            <a:stCxn id="44" idx="3"/>
          </p:cNvCxnSpPr>
          <p:nvPr/>
        </p:nvCxnSpPr>
        <p:spPr>
          <a:xfrm>
            <a:off x="6222176" y="4286205"/>
            <a:ext cx="366743" cy="1710"/>
          </a:xfrm>
          <a:prstGeom prst="straightConnector1">
            <a:avLst/>
          </a:prstGeom>
          <a:ln w="38100">
            <a:solidFill>
              <a:srgbClr val="A9D18E"/>
            </a:solidFill>
            <a:tailEnd type="triangle"/>
          </a:ln>
        </p:spPr>
        <p:style>
          <a:lnRef idx="1">
            <a:schemeClr val="accent2"/>
          </a:lnRef>
          <a:fillRef idx="0">
            <a:schemeClr val="accent2"/>
          </a:fillRef>
          <a:effectRef idx="0">
            <a:schemeClr val="accent2"/>
          </a:effectRef>
          <a:fontRef idx="minor">
            <a:schemeClr val="tx1"/>
          </a:fontRef>
        </p:style>
      </p:cxnSp>
      <p:sp>
        <p:nvSpPr>
          <p:cNvPr id="46" name="圆角矩形 13"/>
          <p:cNvSpPr/>
          <p:nvPr/>
        </p:nvSpPr>
        <p:spPr>
          <a:xfrm>
            <a:off x="6596919" y="4105908"/>
            <a:ext cx="1514123" cy="3575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256-2 = 254</a:t>
            </a:r>
            <a:endParaRPr kumimoji="1" lang="zh-CN" altLang="en-US" dirty="0">
              <a:solidFill>
                <a:srgbClr val="FF0000"/>
              </a:solidFill>
            </a:endParaRPr>
          </a:p>
        </p:txBody>
      </p:sp>
      <p:grpSp>
        <p:nvGrpSpPr>
          <p:cNvPr id="47" name="组合 46"/>
          <p:cNvGrpSpPr/>
          <p:nvPr/>
        </p:nvGrpSpPr>
        <p:grpSpPr>
          <a:xfrm>
            <a:off x="2181168" y="2303011"/>
            <a:ext cx="1350475" cy="369333"/>
            <a:chOff x="5065443" y="3750157"/>
            <a:chExt cx="2978390" cy="1623237"/>
          </a:xfrm>
        </p:grpSpPr>
        <p:sp>
          <p:nvSpPr>
            <p:cNvPr id="48"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dirty="0">
                  <a:solidFill>
                    <a:prstClr val="white"/>
                  </a:solidFill>
                  <a:latin typeface="+mj-ea"/>
                  <a:ea typeface="+mj-ea"/>
                </a:rPr>
                <a:t>子网</a:t>
              </a:r>
              <a:r>
                <a:rPr kumimoji="1" lang="en-US" altLang="zh-CN" dirty="0">
                  <a:solidFill>
                    <a:prstClr val="white"/>
                  </a:solidFill>
                  <a:latin typeface="+mj-ea"/>
                  <a:ea typeface="+mj-ea"/>
                </a:rPr>
                <a:t>1</a:t>
              </a:r>
              <a:endParaRPr kumimoji="1" lang="zh-CN" altLang="en-US" dirty="0">
                <a:solidFill>
                  <a:prstClr val="white"/>
                </a:solidFill>
                <a:latin typeface="+mj-ea"/>
                <a:ea typeface="+mj-ea"/>
              </a:endParaRPr>
            </a:p>
          </p:txBody>
        </p:sp>
        <p:sp>
          <p:nvSpPr>
            <p:cNvPr id="49" name="矩形 48"/>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50" name="组合 49"/>
          <p:cNvGrpSpPr/>
          <p:nvPr/>
        </p:nvGrpSpPr>
        <p:grpSpPr>
          <a:xfrm>
            <a:off x="2181168" y="2749473"/>
            <a:ext cx="1350475" cy="369333"/>
            <a:chOff x="5065443" y="3750157"/>
            <a:chExt cx="2978390" cy="1623237"/>
          </a:xfrm>
        </p:grpSpPr>
        <p:sp>
          <p:nvSpPr>
            <p:cNvPr id="51"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dirty="0">
                  <a:solidFill>
                    <a:prstClr val="white"/>
                  </a:solidFill>
                  <a:latin typeface="+mj-ea"/>
                  <a:ea typeface="+mj-ea"/>
                </a:rPr>
                <a:t>子网</a:t>
              </a:r>
              <a:r>
                <a:rPr kumimoji="1" lang="en-US" altLang="zh-CN" dirty="0">
                  <a:solidFill>
                    <a:prstClr val="white"/>
                  </a:solidFill>
                  <a:latin typeface="+mj-ea"/>
                  <a:ea typeface="+mj-ea"/>
                </a:rPr>
                <a:t>2</a:t>
              </a:r>
              <a:endParaRPr kumimoji="1" lang="zh-CN" altLang="en-US" dirty="0">
                <a:solidFill>
                  <a:prstClr val="white"/>
                </a:solidFill>
                <a:latin typeface="+mj-ea"/>
                <a:ea typeface="+mj-ea"/>
              </a:endParaRPr>
            </a:p>
          </p:txBody>
        </p:sp>
        <p:sp>
          <p:nvSpPr>
            <p:cNvPr id="52" name="矩形 51"/>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53" name="组合 52"/>
          <p:cNvGrpSpPr/>
          <p:nvPr/>
        </p:nvGrpSpPr>
        <p:grpSpPr>
          <a:xfrm>
            <a:off x="2181168" y="3195935"/>
            <a:ext cx="1350475" cy="369333"/>
            <a:chOff x="5065443" y="3750157"/>
            <a:chExt cx="2978390" cy="1623237"/>
          </a:xfrm>
        </p:grpSpPr>
        <p:sp>
          <p:nvSpPr>
            <p:cNvPr id="54"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dirty="0">
                  <a:solidFill>
                    <a:prstClr val="white"/>
                  </a:solidFill>
                  <a:latin typeface="+mj-ea"/>
                  <a:ea typeface="+mj-ea"/>
                </a:rPr>
                <a:t>子网</a:t>
              </a:r>
              <a:r>
                <a:rPr kumimoji="1" lang="en-US" altLang="zh-CN" dirty="0">
                  <a:solidFill>
                    <a:prstClr val="white"/>
                  </a:solidFill>
                  <a:latin typeface="+mj-ea"/>
                  <a:ea typeface="+mj-ea"/>
                </a:rPr>
                <a:t>3</a:t>
              </a:r>
              <a:endParaRPr kumimoji="1" lang="zh-CN" altLang="en-US" dirty="0">
                <a:solidFill>
                  <a:prstClr val="white"/>
                </a:solidFill>
                <a:latin typeface="+mj-ea"/>
                <a:ea typeface="+mj-ea"/>
              </a:endParaRPr>
            </a:p>
          </p:txBody>
        </p:sp>
        <p:sp>
          <p:nvSpPr>
            <p:cNvPr id="55" name="矩形 54"/>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56" name="组合 55"/>
          <p:cNvGrpSpPr/>
          <p:nvPr/>
        </p:nvGrpSpPr>
        <p:grpSpPr>
          <a:xfrm>
            <a:off x="2181168" y="3642397"/>
            <a:ext cx="1350475" cy="369333"/>
            <a:chOff x="5065443" y="3750157"/>
            <a:chExt cx="2978390" cy="1623237"/>
          </a:xfrm>
        </p:grpSpPr>
        <p:sp>
          <p:nvSpPr>
            <p:cNvPr id="57"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dirty="0">
                  <a:solidFill>
                    <a:prstClr val="white"/>
                  </a:solidFill>
                  <a:latin typeface="+mj-ea"/>
                  <a:ea typeface="+mj-ea"/>
                </a:rPr>
                <a:t>子网</a:t>
              </a:r>
              <a:r>
                <a:rPr kumimoji="1" lang="en-US" altLang="zh-CN" dirty="0">
                  <a:solidFill>
                    <a:prstClr val="white"/>
                  </a:solidFill>
                  <a:latin typeface="+mj-ea"/>
                  <a:ea typeface="+mj-ea"/>
                </a:rPr>
                <a:t>4</a:t>
              </a:r>
              <a:endParaRPr kumimoji="1" lang="zh-CN" altLang="en-US" dirty="0">
                <a:solidFill>
                  <a:prstClr val="white"/>
                </a:solidFill>
                <a:latin typeface="+mj-ea"/>
                <a:ea typeface="+mj-ea"/>
              </a:endParaRPr>
            </a:p>
          </p:txBody>
        </p:sp>
        <p:sp>
          <p:nvSpPr>
            <p:cNvPr id="58" name="矩形 57"/>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59" name="组合 58"/>
          <p:cNvGrpSpPr/>
          <p:nvPr/>
        </p:nvGrpSpPr>
        <p:grpSpPr>
          <a:xfrm>
            <a:off x="2181168" y="4088857"/>
            <a:ext cx="1350475" cy="369333"/>
            <a:chOff x="5065443" y="3750157"/>
            <a:chExt cx="2978390" cy="1623237"/>
          </a:xfrm>
        </p:grpSpPr>
        <p:sp>
          <p:nvSpPr>
            <p:cNvPr id="60"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dirty="0">
                  <a:solidFill>
                    <a:prstClr val="white"/>
                  </a:solidFill>
                  <a:latin typeface="+mj-ea"/>
                  <a:ea typeface="+mj-ea"/>
                </a:rPr>
                <a:t>子网</a:t>
              </a:r>
              <a:r>
                <a:rPr kumimoji="1" lang="en-US" altLang="zh-CN" dirty="0">
                  <a:solidFill>
                    <a:prstClr val="white"/>
                  </a:solidFill>
                  <a:latin typeface="+mj-ea"/>
                  <a:ea typeface="+mj-ea"/>
                </a:rPr>
                <a:t>5</a:t>
              </a:r>
              <a:endParaRPr kumimoji="1" lang="zh-CN" altLang="en-US" dirty="0">
                <a:solidFill>
                  <a:prstClr val="white"/>
                </a:solidFill>
                <a:latin typeface="+mj-ea"/>
                <a:ea typeface="+mj-ea"/>
              </a:endParaRPr>
            </a:p>
          </p:txBody>
        </p:sp>
        <p:sp>
          <p:nvSpPr>
            <p:cNvPr id="61" name="矩形 60"/>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pic>
        <p:nvPicPr>
          <p:cNvPr id="62"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46883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6" grpId="0" bldLvl="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．某客户通过一个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连接向服务器发送数据的部分过程如题 </a:t>
            </a:r>
            <a:r>
              <a:rPr lang="en-US" altLang="zh-CN" kern="100" dirty="0">
                <a:solidFill>
                  <a:schemeClr val="accent1">
                    <a:lumMod val="50000"/>
                  </a:schemeClr>
                </a:solidFill>
                <a:latin typeface="微软雅黑" charset="0"/>
                <a:ea typeface="微软雅黑" charset="0"/>
                <a:cs typeface="微软雅黑" charset="0"/>
                <a:sym typeface="+mn-ea"/>
              </a:rPr>
              <a:t>38 </a:t>
            </a:r>
            <a:r>
              <a:rPr lang="zh-CN" altLang="en-US" kern="100" dirty="0">
                <a:solidFill>
                  <a:schemeClr val="accent1">
                    <a:lumMod val="50000"/>
                  </a:schemeClr>
                </a:solidFill>
                <a:latin typeface="微软雅黑" charset="0"/>
                <a:ea typeface="微软雅黑" charset="0"/>
                <a:cs typeface="微软雅黑" charset="0"/>
                <a:sym typeface="+mn-ea"/>
              </a:rPr>
              <a:t>图所示。客户在 </a:t>
            </a:r>
            <a:r>
              <a:rPr lang="en-US" altLang="zh-CN" kern="100" dirty="0">
                <a:solidFill>
                  <a:schemeClr val="accent1">
                    <a:lumMod val="50000"/>
                  </a:schemeClr>
                </a:solidFill>
                <a:latin typeface="微软雅黑" charset="0"/>
                <a:ea typeface="微软雅黑" charset="0"/>
                <a:cs typeface="微软雅黑" charset="0"/>
                <a:sym typeface="+mn-ea"/>
              </a:rPr>
              <a:t>t0 </a:t>
            </a:r>
            <a:r>
              <a:rPr lang="zh-CN" altLang="en-US" kern="100" dirty="0">
                <a:solidFill>
                  <a:schemeClr val="accent1">
                    <a:lumMod val="50000"/>
                  </a:schemeClr>
                </a:solidFill>
                <a:latin typeface="微软雅黑" charset="0"/>
                <a:ea typeface="微软雅黑" charset="0"/>
                <a:cs typeface="微软雅黑" charset="0"/>
                <a:sym typeface="+mn-ea"/>
              </a:rPr>
              <a:t>时 刻第一次收到确认序列号 </a:t>
            </a:r>
            <a:r>
              <a:rPr lang="en-US" altLang="zh-CN" kern="100" dirty="0" err="1">
                <a:solidFill>
                  <a:schemeClr val="accent1">
                    <a:lumMod val="50000"/>
                  </a:schemeClr>
                </a:solidFill>
                <a:latin typeface="微软雅黑" charset="0"/>
                <a:ea typeface="微软雅黑" charset="0"/>
                <a:cs typeface="微软雅黑" charset="0"/>
                <a:sym typeface="+mn-ea"/>
              </a:rPr>
              <a:t>ack_seq</a:t>
            </a:r>
            <a:r>
              <a:rPr lang="en-US" altLang="zh-CN" kern="100" dirty="0">
                <a:solidFill>
                  <a:schemeClr val="accent1">
                    <a:lumMod val="50000"/>
                  </a:schemeClr>
                </a:solidFill>
                <a:latin typeface="微软雅黑" charset="0"/>
                <a:ea typeface="微软雅黑" charset="0"/>
                <a:cs typeface="微软雅黑" charset="0"/>
                <a:sym typeface="+mn-ea"/>
              </a:rPr>
              <a:t> = 100 </a:t>
            </a:r>
            <a:r>
              <a:rPr lang="zh-CN" altLang="en-US" kern="100" dirty="0">
                <a:solidFill>
                  <a:schemeClr val="accent1">
                    <a:lumMod val="50000"/>
                  </a:schemeClr>
                </a:solidFill>
                <a:latin typeface="微软雅黑" charset="0"/>
                <a:ea typeface="微软雅黑" charset="0"/>
                <a:cs typeface="微软雅黑" charset="0"/>
                <a:sym typeface="+mn-ea"/>
              </a:rPr>
              <a:t>的段，并发送序列号 </a:t>
            </a:r>
            <a:r>
              <a:rPr lang="en-US" altLang="zh-CN" kern="100" dirty="0">
                <a:solidFill>
                  <a:schemeClr val="accent1">
                    <a:lumMod val="50000"/>
                  </a:schemeClr>
                </a:solidFill>
                <a:latin typeface="微软雅黑" charset="0"/>
                <a:ea typeface="微软雅黑" charset="0"/>
                <a:cs typeface="微软雅黑" charset="0"/>
                <a:sym typeface="+mn-ea"/>
              </a:rPr>
              <a:t>seq = 100 </a:t>
            </a:r>
            <a:r>
              <a:rPr lang="zh-CN" altLang="en-US" kern="100" dirty="0">
                <a:solidFill>
                  <a:schemeClr val="accent1">
                    <a:lumMod val="50000"/>
                  </a:schemeClr>
                </a:solidFill>
                <a:latin typeface="微软雅黑" charset="0"/>
                <a:ea typeface="微软雅黑" charset="0"/>
                <a:cs typeface="微软雅黑" charset="0"/>
                <a:sym typeface="+mn-ea"/>
              </a:rPr>
              <a:t>的段，但发生丢失。若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支持快速重传，则客户重新发送 </a:t>
            </a:r>
            <a:r>
              <a:rPr lang="en-US" altLang="zh-CN" kern="100" dirty="0">
                <a:solidFill>
                  <a:schemeClr val="accent1">
                    <a:lumMod val="50000"/>
                  </a:schemeClr>
                </a:solidFill>
                <a:latin typeface="微软雅黑" charset="0"/>
                <a:ea typeface="微软雅黑" charset="0"/>
                <a:cs typeface="微软雅黑" charset="0"/>
                <a:sym typeface="+mn-ea"/>
              </a:rPr>
              <a:t>seq = 100 </a:t>
            </a:r>
            <a:r>
              <a:rPr lang="zh-CN" altLang="en-US" kern="100" dirty="0">
                <a:solidFill>
                  <a:schemeClr val="accent1">
                    <a:lumMod val="50000"/>
                  </a:schemeClr>
                </a:solidFill>
                <a:latin typeface="微软雅黑" charset="0"/>
                <a:ea typeface="微软雅黑" charset="0"/>
                <a:cs typeface="微软雅黑" charset="0"/>
                <a:sym typeface="+mn-ea"/>
              </a:rPr>
              <a:t>段的时刻是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 。 </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t4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607" y="1736083"/>
            <a:ext cx="2292368" cy="3071267"/>
          </a:xfrm>
          <a:prstGeom prst="rect">
            <a:avLst/>
          </a:prstGeom>
        </p:spPr>
      </p:pic>
      <p:pic>
        <p:nvPicPr>
          <p:cNvPr id="53"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06319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．若主机甲主动发起一个与主机乙的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连接，甲、乙选择的初始序列号分别为 </a:t>
            </a:r>
            <a:r>
              <a:rPr lang="en-US" altLang="zh-CN" kern="100" dirty="0">
                <a:solidFill>
                  <a:schemeClr val="accent1">
                    <a:lumMod val="50000"/>
                  </a:schemeClr>
                </a:solidFill>
                <a:latin typeface="微软雅黑" charset="0"/>
                <a:ea typeface="微软雅黑" charset="0"/>
                <a:cs typeface="微软雅黑" charset="0"/>
                <a:sym typeface="+mn-ea"/>
              </a:rPr>
              <a:t>2018 </a:t>
            </a:r>
            <a:r>
              <a:rPr lang="zh-CN" altLang="en-US" kern="100" dirty="0">
                <a:solidFill>
                  <a:schemeClr val="accent1">
                    <a:lumMod val="50000"/>
                  </a:schemeClr>
                </a:solidFill>
                <a:latin typeface="微软雅黑" charset="0"/>
                <a:ea typeface="微软雅黑" charset="0"/>
                <a:cs typeface="微软雅黑" charset="0"/>
                <a:sym typeface="+mn-ea"/>
              </a:rPr>
              <a:t>和 </a:t>
            </a:r>
            <a:r>
              <a:rPr lang="en-US" altLang="zh-CN" kern="100" dirty="0">
                <a:solidFill>
                  <a:schemeClr val="accent1">
                    <a:lumMod val="50000"/>
                  </a:schemeClr>
                </a:solidFill>
                <a:latin typeface="微软雅黑" charset="0"/>
                <a:ea typeface="微软雅黑" charset="0"/>
                <a:cs typeface="微软雅黑" charset="0"/>
                <a:sym typeface="+mn-ea"/>
              </a:rPr>
              <a:t>2046</a:t>
            </a:r>
            <a:r>
              <a:rPr lang="zh-CN" altLang="en-US" kern="100" dirty="0">
                <a:solidFill>
                  <a:schemeClr val="accent1">
                    <a:lumMod val="50000"/>
                  </a:schemeClr>
                </a:solidFill>
                <a:latin typeface="微软雅黑" charset="0"/>
                <a:ea typeface="微软雅黑" charset="0"/>
                <a:cs typeface="微软雅黑" charset="0"/>
                <a:sym typeface="+mn-ea"/>
              </a:rPr>
              <a:t>，则第三次握手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段的确认序列号是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2018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2019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2046</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2047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5" name="图片 14" descr="图片2"/>
          <p:cNvPicPr>
            <a:picLocks noChangeAspect="1"/>
          </p:cNvPicPr>
          <p:nvPr/>
        </p:nvPicPr>
        <p:blipFill>
          <a:blip r:embed="rId4"/>
          <a:stretch>
            <a:fillRect/>
          </a:stretch>
        </p:blipFill>
        <p:spPr>
          <a:xfrm>
            <a:off x="4344107" y="1254223"/>
            <a:ext cx="3576162" cy="2214325"/>
          </a:xfrm>
          <a:prstGeom prst="rect">
            <a:avLst/>
          </a:prstGeom>
        </p:spPr>
      </p:pic>
      <p:sp>
        <p:nvSpPr>
          <p:cNvPr id="16" name="矩形 15"/>
          <p:cNvSpPr/>
          <p:nvPr/>
        </p:nvSpPr>
        <p:spPr>
          <a:xfrm>
            <a:off x="4820340" y="3533780"/>
            <a:ext cx="4452289" cy="922020"/>
          </a:xfrm>
          <a:prstGeom prst="rect">
            <a:avLst/>
          </a:prstGeom>
        </p:spPr>
        <p:txBody>
          <a:bodyPr wrap="square">
            <a:spAutoFit/>
          </a:bodyPr>
          <a:lstStyle/>
          <a:p>
            <a:r>
              <a:rPr lang="zh-CN" altLang="en-US" kern="100" dirty="0">
                <a:solidFill>
                  <a:schemeClr val="accent1">
                    <a:lumMod val="50000"/>
                  </a:schemeClr>
                </a:solidFill>
                <a:latin typeface="楷体" panose="02010609060101010101" pitchFamily="49" charset="-122"/>
                <a:ea typeface="楷体" panose="02010609060101010101" pitchFamily="49" charset="-122"/>
                <a:sym typeface="+mn-ea"/>
              </a:rPr>
              <a:t>第</a:t>
            </a:r>
            <a:r>
              <a:rPr lang="en-US" altLang="zh-CN" kern="100" dirty="0">
                <a:solidFill>
                  <a:schemeClr val="accent1">
                    <a:lumMod val="50000"/>
                  </a:schemeClr>
                </a:solidFill>
                <a:latin typeface="楷体" panose="02010609060101010101" pitchFamily="49" charset="-122"/>
                <a:ea typeface="楷体" panose="02010609060101010101" pitchFamily="49" charset="-122"/>
                <a:sym typeface="+mn-ea"/>
              </a:rPr>
              <a:t>1</a:t>
            </a:r>
            <a:r>
              <a:rPr lang="zh-CN" altLang="en-US" kern="100" dirty="0">
                <a:solidFill>
                  <a:schemeClr val="accent1">
                    <a:lumMod val="50000"/>
                  </a:schemeClr>
                </a:solidFill>
                <a:latin typeface="楷体" panose="02010609060101010101" pitchFamily="49" charset="-122"/>
                <a:ea typeface="楷体" panose="02010609060101010101" pitchFamily="49" charset="-122"/>
                <a:sym typeface="+mn-ea"/>
              </a:rPr>
              <a:t>次握手：</a:t>
            </a:r>
            <a:r>
              <a:rPr lang="en-US" altLang="zh-CN" kern="100" dirty="0">
                <a:solidFill>
                  <a:schemeClr val="accent1">
                    <a:lumMod val="50000"/>
                  </a:schemeClr>
                </a:solidFill>
                <a:latin typeface="楷体" panose="02010609060101010101" pitchFamily="49" charset="-122"/>
                <a:ea typeface="楷体" panose="02010609060101010101" pitchFamily="49" charset="-122"/>
                <a:sym typeface="+mn-ea"/>
              </a:rPr>
              <a:t>seq = 2018</a:t>
            </a:r>
            <a:r>
              <a:rPr lang="zh-CN" altLang="en-US" kern="100" dirty="0">
                <a:solidFill>
                  <a:schemeClr val="accent1">
                    <a:lumMod val="50000"/>
                  </a:schemeClr>
                </a:solidFill>
                <a:latin typeface="楷体" panose="02010609060101010101" pitchFamily="49" charset="-122"/>
                <a:ea typeface="楷体" panose="02010609060101010101" pitchFamily="49" charset="-122"/>
                <a:sym typeface="+mn-ea"/>
              </a:rPr>
              <a:t>  </a:t>
            </a:r>
            <a:endParaRPr lang="en-US" altLang="zh-CN" kern="100" dirty="0">
              <a:solidFill>
                <a:schemeClr val="accent1">
                  <a:lumMod val="50000"/>
                </a:schemeClr>
              </a:solidFill>
              <a:latin typeface="楷体" panose="02010609060101010101" pitchFamily="49" charset="-122"/>
              <a:ea typeface="楷体" panose="02010609060101010101" pitchFamily="49" charset="-122"/>
              <a:sym typeface="+mn-ea"/>
            </a:endParaRPr>
          </a:p>
          <a:p>
            <a:r>
              <a:rPr lang="zh-CN" altLang="en-US" kern="100" dirty="0">
                <a:solidFill>
                  <a:schemeClr val="accent1">
                    <a:lumMod val="50000"/>
                  </a:schemeClr>
                </a:solidFill>
                <a:latin typeface="楷体" panose="02010609060101010101" pitchFamily="49" charset="-122"/>
                <a:ea typeface="楷体" panose="02010609060101010101" pitchFamily="49" charset="-122"/>
                <a:sym typeface="+mn-ea"/>
              </a:rPr>
              <a:t>第</a:t>
            </a:r>
            <a:r>
              <a:rPr lang="en-US" altLang="zh-CN" kern="100" dirty="0">
                <a:solidFill>
                  <a:schemeClr val="accent1">
                    <a:lumMod val="50000"/>
                  </a:schemeClr>
                </a:solidFill>
                <a:latin typeface="楷体" panose="02010609060101010101" pitchFamily="49" charset="-122"/>
                <a:ea typeface="楷体" panose="02010609060101010101" pitchFamily="49" charset="-122"/>
                <a:sym typeface="+mn-ea"/>
              </a:rPr>
              <a:t>2</a:t>
            </a:r>
            <a:r>
              <a:rPr lang="zh-CN" altLang="en-US" kern="100" dirty="0">
                <a:solidFill>
                  <a:schemeClr val="accent1">
                    <a:lumMod val="50000"/>
                  </a:schemeClr>
                </a:solidFill>
                <a:latin typeface="楷体" panose="02010609060101010101" pitchFamily="49" charset="-122"/>
                <a:ea typeface="楷体" panose="02010609060101010101" pitchFamily="49" charset="-122"/>
                <a:sym typeface="+mn-ea"/>
              </a:rPr>
              <a:t>次握手：</a:t>
            </a:r>
            <a:r>
              <a:rPr lang="en-US" altLang="zh-CN" kern="100" dirty="0">
                <a:solidFill>
                  <a:schemeClr val="accent1">
                    <a:lumMod val="50000"/>
                  </a:schemeClr>
                </a:solidFill>
                <a:latin typeface="楷体" panose="02010609060101010101" pitchFamily="49" charset="-122"/>
                <a:ea typeface="楷体" panose="02010609060101010101" pitchFamily="49" charset="-122"/>
                <a:sym typeface="+mn-ea"/>
              </a:rPr>
              <a:t>seq = 2046,ack_seq = 2019</a:t>
            </a:r>
          </a:p>
          <a:p>
            <a:r>
              <a:rPr lang="zh-CN" altLang="en-US" kern="100" dirty="0">
                <a:solidFill>
                  <a:schemeClr val="accent1">
                    <a:lumMod val="50000"/>
                  </a:schemeClr>
                </a:solidFill>
                <a:latin typeface="楷体" panose="02010609060101010101" pitchFamily="49" charset="-122"/>
                <a:ea typeface="楷体" panose="02010609060101010101" pitchFamily="49" charset="-122"/>
                <a:sym typeface="+mn-ea"/>
              </a:rPr>
              <a:t>第</a:t>
            </a:r>
            <a:r>
              <a:rPr lang="en-US" altLang="zh-CN" kern="100" dirty="0">
                <a:solidFill>
                  <a:schemeClr val="accent1">
                    <a:lumMod val="50000"/>
                  </a:schemeClr>
                </a:solidFill>
                <a:latin typeface="楷体" panose="02010609060101010101" pitchFamily="49" charset="-122"/>
                <a:ea typeface="楷体" panose="02010609060101010101" pitchFamily="49" charset="-122"/>
                <a:sym typeface="+mn-ea"/>
              </a:rPr>
              <a:t>3</a:t>
            </a:r>
            <a:r>
              <a:rPr lang="zh-CN" altLang="en-US" kern="100" dirty="0">
                <a:solidFill>
                  <a:schemeClr val="accent1">
                    <a:lumMod val="50000"/>
                  </a:schemeClr>
                </a:solidFill>
                <a:latin typeface="楷体" panose="02010609060101010101" pitchFamily="49" charset="-122"/>
                <a:ea typeface="楷体" panose="02010609060101010101" pitchFamily="49" charset="-122"/>
                <a:sym typeface="+mn-ea"/>
              </a:rPr>
              <a:t>次握手：</a:t>
            </a:r>
            <a:r>
              <a:rPr lang="en-US" altLang="zh-CN" kern="100" dirty="0">
                <a:solidFill>
                  <a:schemeClr val="accent1">
                    <a:lumMod val="50000"/>
                  </a:schemeClr>
                </a:solidFill>
                <a:latin typeface="楷体" panose="02010609060101010101" pitchFamily="49" charset="-122"/>
                <a:ea typeface="楷体" panose="02010609060101010101" pitchFamily="49" charset="-122"/>
                <a:sym typeface="+mn-ea"/>
              </a:rPr>
              <a:t>seq = 2019,ack_seq = 2047</a:t>
            </a:r>
            <a:endParaRPr lang="zh-CN" altLang="en-US" dirty="0">
              <a:latin typeface="楷体" panose="02010609060101010101" pitchFamily="49" charset="-122"/>
              <a:ea typeface="楷体" panose="02010609060101010101" pitchFamily="49" charset="-122"/>
            </a:endParaRPr>
          </a:p>
        </p:txBody>
      </p:sp>
      <p:pic>
        <p:nvPicPr>
          <p:cNvPr id="17"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063190"/>
            <a:ext cx="427648" cy="369332"/>
          </a:xfrm>
          <a:prstGeom prst="rect">
            <a:avLst/>
          </a:prstGeom>
        </p:spPr>
      </p:pic>
      <p:pic>
        <p:nvPicPr>
          <p:cNvPr id="2" name="图片 1"/>
          <p:cNvPicPr>
            <a:picLocks noChangeAspect="1"/>
          </p:cNvPicPr>
          <p:nvPr/>
        </p:nvPicPr>
        <p:blipFill>
          <a:blip r:embed="rId7"/>
          <a:stretch>
            <a:fillRect/>
          </a:stretch>
        </p:blipFill>
        <p:spPr>
          <a:xfrm>
            <a:off x="190500" y="2508250"/>
            <a:ext cx="4639945" cy="229616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r>
              <a:rPr lang="en-US" altLang="zh-CN" kern="100" dirty="0">
                <a:solidFill>
                  <a:schemeClr val="accent1">
                    <a:lumMod val="50000"/>
                  </a:schemeClr>
                </a:solidFill>
                <a:latin typeface="微软雅黑" charset="0"/>
                <a:ea typeface="微软雅黑" charset="0"/>
              </a:rPr>
              <a:t>40</a:t>
            </a:r>
            <a:r>
              <a:rPr lang="zh-CN" altLang="en-US" kern="100" dirty="0">
                <a:solidFill>
                  <a:schemeClr val="accent1">
                    <a:lumMod val="50000"/>
                  </a:schemeClr>
                </a:solidFill>
                <a:latin typeface="微软雅黑" charset="0"/>
                <a:ea typeface="微软雅黑" charset="0"/>
              </a:rPr>
              <a:t>．下列关于网络应用模型的叙述中，错误的是 。</a:t>
            </a:r>
            <a:endParaRPr lang="en-US" altLang="zh-CN" kern="100" dirty="0">
              <a:solidFill>
                <a:schemeClr val="accent1">
                  <a:lumMod val="50000"/>
                </a:schemeClr>
              </a:solidFill>
              <a:latin typeface="微软雅黑" charset="0"/>
              <a:ea typeface="微软雅黑" charset="0"/>
            </a:endParaRPr>
          </a:p>
          <a:p>
            <a:pPr marL="0" lvl="1" algn="just"/>
            <a:r>
              <a:rPr lang="en-US" altLang="zh-CN" kern="100" dirty="0">
                <a:solidFill>
                  <a:schemeClr val="accent1">
                    <a:lumMod val="50000"/>
                  </a:schemeClr>
                </a:solidFill>
                <a:latin typeface="微软雅黑" charset="0"/>
                <a:ea typeface="微软雅黑" charset="0"/>
              </a:rPr>
              <a:t>A</a:t>
            </a:r>
            <a:r>
              <a:rPr lang="zh-CN" altLang="en-US" kern="100" dirty="0">
                <a:solidFill>
                  <a:schemeClr val="accent1">
                    <a:lumMod val="50000"/>
                  </a:schemeClr>
                </a:solidFill>
                <a:latin typeface="微软雅黑" charset="0"/>
                <a:ea typeface="微软雅黑" charset="0"/>
              </a:rPr>
              <a:t>．在 </a:t>
            </a:r>
            <a:r>
              <a:rPr lang="en-US" altLang="zh-CN" kern="100" dirty="0">
                <a:solidFill>
                  <a:schemeClr val="accent1">
                    <a:lumMod val="50000"/>
                  </a:schemeClr>
                </a:solidFill>
                <a:latin typeface="微软雅黑" charset="0"/>
                <a:ea typeface="微软雅黑" charset="0"/>
              </a:rPr>
              <a:t>P2P </a:t>
            </a:r>
            <a:r>
              <a:rPr lang="zh-CN" altLang="en-US" kern="100" dirty="0">
                <a:solidFill>
                  <a:schemeClr val="accent1">
                    <a:lumMod val="50000"/>
                  </a:schemeClr>
                </a:solidFill>
                <a:latin typeface="微软雅黑" charset="0"/>
                <a:ea typeface="微软雅黑" charset="0"/>
              </a:rPr>
              <a:t>模型中，结点之间具有对等关系 </a:t>
            </a:r>
            <a:endParaRPr lang="en-US" altLang="zh-CN" kern="100" dirty="0">
              <a:solidFill>
                <a:schemeClr val="accent1">
                  <a:lumMod val="50000"/>
                </a:schemeClr>
              </a:solidFill>
              <a:latin typeface="微软雅黑" charset="0"/>
              <a:ea typeface="微软雅黑" charset="0"/>
            </a:endParaRPr>
          </a:p>
          <a:p>
            <a:pPr marL="0" lvl="1" algn="just"/>
            <a:r>
              <a:rPr lang="en-US" altLang="zh-CN" kern="100" dirty="0">
                <a:solidFill>
                  <a:schemeClr val="accent1">
                    <a:lumMod val="50000"/>
                  </a:schemeClr>
                </a:solidFill>
                <a:latin typeface="微软雅黑" charset="0"/>
                <a:ea typeface="微软雅黑" charset="0"/>
              </a:rPr>
              <a:t>B</a:t>
            </a:r>
            <a:r>
              <a:rPr lang="zh-CN" altLang="en-US" kern="100" dirty="0">
                <a:solidFill>
                  <a:schemeClr val="accent1">
                    <a:lumMod val="50000"/>
                  </a:schemeClr>
                </a:solidFill>
                <a:latin typeface="微软雅黑" charset="0"/>
                <a:ea typeface="微软雅黑" charset="0"/>
              </a:rPr>
              <a:t>．在客户</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服务器（ </a:t>
            </a:r>
            <a:r>
              <a:rPr lang="en-US" altLang="zh-CN" kern="100" dirty="0">
                <a:solidFill>
                  <a:schemeClr val="accent1">
                    <a:lumMod val="50000"/>
                  </a:schemeClr>
                </a:solidFill>
                <a:latin typeface="微软雅黑" charset="0"/>
                <a:ea typeface="微软雅黑" charset="0"/>
              </a:rPr>
              <a:t>C/S</a:t>
            </a:r>
            <a:r>
              <a:rPr lang="zh-CN" altLang="en-US" kern="100" dirty="0">
                <a:solidFill>
                  <a:schemeClr val="accent1">
                    <a:lumMod val="50000"/>
                  </a:schemeClr>
                </a:solidFill>
                <a:latin typeface="微软雅黑" charset="0"/>
                <a:ea typeface="微软雅黑" charset="0"/>
              </a:rPr>
              <a:t>）模型中，客户与客户之间可以直接通信 </a:t>
            </a:r>
            <a:endParaRPr lang="en-US" altLang="zh-CN" kern="100" dirty="0">
              <a:solidFill>
                <a:schemeClr val="accent1">
                  <a:lumMod val="50000"/>
                </a:schemeClr>
              </a:solidFill>
              <a:latin typeface="微软雅黑" charset="0"/>
              <a:ea typeface="微软雅黑" charset="0"/>
            </a:endParaRPr>
          </a:p>
          <a:p>
            <a:pPr marL="0" lvl="1" algn="just"/>
            <a:r>
              <a:rPr lang="en-US" altLang="zh-CN" kern="100" dirty="0">
                <a:solidFill>
                  <a:schemeClr val="accent1">
                    <a:lumMod val="50000"/>
                  </a:schemeClr>
                </a:solidFill>
                <a:latin typeface="微软雅黑" charset="0"/>
                <a:ea typeface="微软雅黑" charset="0"/>
              </a:rPr>
              <a:t>C</a:t>
            </a:r>
            <a:r>
              <a:rPr lang="zh-CN" altLang="en-US" kern="100" dirty="0">
                <a:solidFill>
                  <a:schemeClr val="accent1">
                    <a:lumMod val="50000"/>
                  </a:schemeClr>
                </a:solidFill>
                <a:latin typeface="微软雅黑" charset="0"/>
                <a:ea typeface="微软雅黑" charset="0"/>
              </a:rPr>
              <a:t>．在 </a:t>
            </a:r>
            <a:r>
              <a:rPr lang="en-US" altLang="zh-CN" kern="100" dirty="0">
                <a:solidFill>
                  <a:schemeClr val="accent1">
                    <a:lumMod val="50000"/>
                  </a:schemeClr>
                </a:solidFill>
                <a:latin typeface="微软雅黑" charset="0"/>
                <a:ea typeface="微软雅黑" charset="0"/>
              </a:rPr>
              <a:t>C/S </a:t>
            </a:r>
            <a:r>
              <a:rPr lang="zh-CN" altLang="en-US" kern="100" dirty="0">
                <a:solidFill>
                  <a:schemeClr val="accent1">
                    <a:lumMod val="50000"/>
                  </a:schemeClr>
                </a:solidFill>
                <a:latin typeface="微软雅黑" charset="0"/>
                <a:ea typeface="微软雅黑" charset="0"/>
              </a:rPr>
              <a:t>模型中，主动发起通信的是客户，被动通信的是服务器 </a:t>
            </a:r>
            <a:endParaRPr lang="en-US" altLang="zh-CN" kern="100" dirty="0">
              <a:solidFill>
                <a:schemeClr val="accent1">
                  <a:lumMod val="50000"/>
                </a:schemeClr>
              </a:solidFill>
              <a:latin typeface="微软雅黑" charset="0"/>
              <a:ea typeface="微软雅黑" charset="0"/>
            </a:endParaRPr>
          </a:p>
          <a:p>
            <a:pPr marL="0" lvl="1" algn="just"/>
            <a:r>
              <a:rPr lang="en-US" altLang="zh-CN" kern="100" dirty="0">
                <a:solidFill>
                  <a:schemeClr val="accent1">
                    <a:lumMod val="50000"/>
                  </a:schemeClr>
                </a:solidFill>
                <a:latin typeface="微软雅黑" charset="0"/>
                <a:ea typeface="微软雅黑" charset="0"/>
              </a:rPr>
              <a:t>D</a:t>
            </a:r>
            <a:r>
              <a:rPr lang="zh-CN" altLang="en-US" kern="100" dirty="0">
                <a:solidFill>
                  <a:schemeClr val="accent1">
                    <a:lumMod val="50000"/>
                  </a:schemeClr>
                </a:solidFill>
                <a:latin typeface="微软雅黑" charset="0"/>
                <a:ea typeface="微软雅黑" charset="0"/>
              </a:rPr>
              <a:t>．在向多用户分发一个文件时， </a:t>
            </a:r>
            <a:r>
              <a:rPr lang="en-US" altLang="zh-CN" kern="100" dirty="0">
                <a:solidFill>
                  <a:schemeClr val="accent1">
                    <a:lumMod val="50000"/>
                  </a:schemeClr>
                </a:solidFill>
                <a:latin typeface="微软雅黑" charset="0"/>
                <a:ea typeface="微软雅黑" charset="0"/>
              </a:rPr>
              <a:t>P2P </a:t>
            </a:r>
            <a:r>
              <a:rPr lang="zh-CN" altLang="en-US" kern="100" dirty="0">
                <a:solidFill>
                  <a:schemeClr val="accent1">
                    <a:lumMod val="50000"/>
                  </a:schemeClr>
                </a:solidFill>
                <a:latin typeface="微软雅黑" charset="0"/>
                <a:ea typeface="微软雅黑" charset="0"/>
              </a:rPr>
              <a:t>模型通常比 </a:t>
            </a:r>
            <a:r>
              <a:rPr lang="en-US" altLang="zh-CN" kern="100" dirty="0">
                <a:solidFill>
                  <a:schemeClr val="accent1">
                    <a:lumMod val="50000"/>
                  </a:schemeClr>
                </a:solidFill>
                <a:latin typeface="微软雅黑" charset="0"/>
                <a:ea typeface="微软雅黑" charset="0"/>
              </a:rPr>
              <a:t>C/S </a:t>
            </a:r>
            <a:r>
              <a:rPr lang="zh-CN" altLang="en-US" kern="100" dirty="0">
                <a:solidFill>
                  <a:schemeClr val="accent1">
                    <a:lumMod val="50000"/>
                  </a:schemeClr>
                </a:solidFill>
                <a:latin typeface="微软雅黑" charset="0"/>
                <a:ea typeface="微软雅黑" charset="0"/>
              </a:rPr>
              <a:t>模型所需的时间短 </a:t>
            </a:r>
            <a:endParaRPr lang="en-US" altLang="zh-CN" kern="100" dirty="0">
              <a:solidFill>
                <a:schemeClr val="accent1">
                  <a:lumMod val="50000"/>
                </a:schemeClr>
              </a:solidFill>
              <a:latin typeface="微软雅黑" charset="0"/>
              <a:ea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r>
              <a:rPr lang="en-US" altLang="zh-CN" kern="100" dirty="0">
                <a:solidFill>
                  <a:schemeClr val="accent1">
                    <a:lumMod val="50000"/>
                  </a:schemeClr>
                </a:solidFill>
                <a:latin typeface="微软雅黑" charset="0"/>
                <a:ea typeface="微软雅黑" charset="0"/>
              </a:rPr>
              <a:t>40</a:t>
            </a:r>
            <a:r>
              <a:rPr lang="zh-CN" altLang="en-US" kern="100" dirty="0">
                <a:solidFill>
                  <a:schemeClr val="accent1">
                    <a:lumMod val="50000"/>
                  </a:schemeClr>
                </a:solidFill>
                <a:latin typeface="微软雅黑" charset="0"/>
                <a:ea typeface="微软雅黑" charset="0"/>
              </a:rPr>
              <a:t>．下列关于网络应用模型的叙述中，错误的是 。</a:t>
            </a:r>
            <a:endParaRPr lang="en-US" altLang="zh-CN" kern="100" dirty="0">
              <a:solidFill>
                <a:schemeClr val="accent1">
                  <a:lumMod val="50000"/>
                </a:schemeClr>
              </a:solidFill>
              <a:latin typeface="微软雅黑" charset="0"/>
              <a:ea typeface="微软雅黑" charset="0"/>
            </a:endParaRPr>
          </a:p>
          <a:p>
            <a:pPr marL="0" lvl="1" algn="just"/>
            <a:r>
              <a:rPr lang="en-US" altLang="zh-CN" kern="100" dirty="0">
                <a:solidFill>
                  <a:schemeClr val="accent1">
                    <a:lumMod val="50000"/>
                  </a:schemeClr>
                </a:solidFill>
                <a:latin typeface="微软雅黑" charset="0"/>
                <a:ea typeface="微软雅黑" charset="0"/>
              </a:rPr>
              <a:t>A</a:t>
            </a:r>
            <a:r>
              <a:rPr lang="zh-CN" altLang="en-US" kern="100" dirty="0">
                <a:solidFill>
                  <a:schemeClr val="accent1">
                    <a:lumMod val="50000"/>
                  </a:schemeClr>
                </a:solidFill>
                <a:latin typeface="微软雅黑" charset="0"/>
                <a:ea typeface="微软雅黑" charset="0"/>
              </a:rPr>
              <a:t>．在 </a:t>
            </a:r>
            <a:r>
              <a:rPr lang="en-US" altLang="zh-CN" kern="100" dirty="0">
                <a:solidFill>
                  <a:schemeClr val="accent1">
                    <a:lumMod val="50000"/>
                  </a:schemeClr>
                </a:solidFill>
                <a:latin typeface="微软雅黑" charset="0"/>
                <a:ea typeface="微软雅黑" charset="0"/>
              </a:rPr>
              <a:t>P2P </a:t>
            </a:r>
            <a:r>
              <a:rPr lang="zh-CN" altLang="en-US" kern="100" dirty="0">
                <a:solidFill>
                  <a:schemeClr val="accent1">
                    <a:lumMod val="50000"/>
                  </a:schemeClr>
                </a:solidFill>
                <a:latin typeface="微软雅黑" charset="0"/>
                <a:ea typeface="微软雅黑" charset="0"/>
              </a:rPr>
              <a:t>模型中，结点之间具有对等关系 </a:t>
            </a:r>
            <a:endParaRPr lang="en-US" altLang="zh-CN" kern="100" dirty="0">
              <a:solidFill>
                <a:schemeClr val="accent1">
                  <a:lumMod val="50000"/>
                </a:schemeClr>
              </a:solidFill>
              <a:latin typeface="微软雅黑" charset="0"/>
              <a:ea typeface="微软雅黑" charset="0"/>
            </a:endParaRPr>
          </a:p>
          <a:p>
            <a:pPr marL="0" lvl="1" algn="just"/>
            <a:r>
              <a:rPr lang="en-US" altLang="zh-CN" kern="100" dirty="0">
                <a:solidFill>
                  <a:schemeClr val="accent1">
                    <a:lumMod val="50000"/>
                  </a:schemeClr>
                </a:solidFill>
                <a:latin typeface="微软雅黑" charset="0"/>
                <a:ea typeface="微软雅黑" charset="0"/>
              </a:rPr>
              <a:t>B</a:t>
            </a:r>
            <a:r>
              <a:rPr lang="zh-CN" altLang="en-US" kern="100" dirty="0">
                <a:solidFill>
                  <a:schemeClr val="accent1">
                    <a:lumMod val="50000"/>
                  </a:schemeClr>
                </a:solidFill>
                <a:latin typeface="微软雅黑" charset="0"/>
                <a:ea typeface="微软雅黑" charset="0"/>
              </a:rPr>
              <a:t>．在客户</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服务器（ </a:t>
            </a:r>
            <a:r>
              <a:rPr lang="en-US" altLang="zh-CN" kern="100" dirty="0">
                <a:solidFill>
                  <a:schemeClr val="accent1">
                    <a:lumMod val="50000"/>
                  </a:schemeClr>
                </a:solidFill>
                <a:latin typeface="微软雅黑" charset="0"/>
                <a:ea typeface="微软雅黑" charset="0"/>
              </a:rPr>
              <a:t>C/S</a:t>
            </a:r>
            <a:r>
              <a:rPr lang="zh-CN" altLang="en-US" kern="100" dirty="0">
                <a:solidFill>
                  <a:schemeClr val="accent1">
                    <a:lumMod val="50000"/>
                  </a:schemeClr>
                </a:solidFill>
                <a:latin typeface="微软雅黑" charset="0"/>
                <a:ea typeface="微软雅黑" charset="0"/>
              </a:rPr>
              <a:t>）模型中，客户与客户之间可以直接通信 </a:t>
            </a:r>
            <a:endParaRPr lang="en-US" altLang="zh-CN" kern="100" dirty="0">
              <a:solidFill>
                <a:schemeClr val="accent1">
                  <a:lumMod val="50000"/>
                </a:schemeClr>
              </a:solidFill>
              <a:latin typeface="微软雅黑" charset="0"/>
              <a:ea typeface="微软雅黑" charset="0"/>
            </a:endParaRPr>
          </a:p>
          <a:p>
            <a:pPr marL="0" lvl="1" algn="just"/>
            <a:r>
              <a:rPr lang="en-US" altLang="zh-CN" kern="100" dirty="0">
                <a:solidFill>
                  <a:schemeClr val="accent1">
                    <a:lumMod val="50000"/>
                  </a:schemeClr>
                </a:solidFill>
                <a:latin typeface="微软雅黑" charset="0"/>
                <a:ea typeface="微软雅黑" charset="0"/>
              </a:rPr>
              <a:t>C</a:t>
            </a:r>
            <a:r>
              <a:rPr lang="zh-CN" altLang="en-US" kern="100" dirty="0">
                <a:solidFill>
                  <a:schemeClr val="accent1">
                    <a:lumMod val="50000"/>
                  </a:schemeClr>
                </a:solidFill>
                <a:latin typeface="微软雅黑" charset="0"/>
                <a:ea typeface="微软雅黑" charset="0"/>
              </a:rPr>
              <a:t>．在 </a:t>
            </a:r>
            <a:r>
              <a:rPr lang="en-US" altLang="zh-CN" kern="100" dirty="0">
                <a:solidFill>
                  <a:schemeClr val="accent1">
                    <a:lumMod val="50000"/>
                  </a:schemeClr>
                </a:solidFill>
                <a:latin typeface="微软雅黑" charset="0"/>
                <a:ea typeface="微软雅黑" charset="0"/>
              </a:rPr>
              <a:t>C/S </a:t>
            </a:r>
            <a:r>
              <a:rPr lang="zh-CN" altLang="en-US" kern="100" dirty="0">
                <a:solidFill>
                  <a:schemeClr val="accent1">
                    <a:lumMod val="50000"/>
                  </a:schemeClr>
                </a:solidFill>
                <a:latin typeface="微软雅黑" charset="0"/>
                <a:ea typeface="微软雅黑" charset="0"/>
              </a:rPr>
              <a:t>模型中，主动发起通信的是客户，被动通信的是服务器 </a:t>
            </a:r>
            <a:endParaRPr lang="en-US" altLang="zh-CN" kern="100" dirty="0">
              <a:solidFill>
                <a:schemeClr val="accent1">
                  <a:lumMod val="50000"/>
                </a:schemeClr>
              </a:solidFill>
              <a:latin typeface="微软雅黑" charset="0"/>
              <a:ea typeface="微软雅黑" charset="0"/>
            </a:endParaRPr>
          </a:p>
          <a:p>
            <a:pPr marL="0" lvl="1" algn="just"/>
            <a:r>
              <a:rPr lang="en-US" altLang="zh-CN" kern="100" dirty="0">
                <a:solidFill>
                  <a:schemeClr val="accent1">
                    <a:lumMod val="50000"/>
                  </a:schemeClr>
                </a:solidFill>
                <a:latin typeface="微软雅黑" charset="0"/>
                <a:ea typeface="微软雅黑" charset="0"/>
              </a:rPr>
              <a:t>D</a:t>
            </a:r>
            <a:r>
              <a:rPr lang="zh-CN" altLang="en-US" kern="100" dirty="0">
                <a:solidFill>
                  <a:schemeClr val="accent1">
                    <a:lumMod val="50000"/>
                  </a:schemeClr>
                </a:solidFill>
                <a:latin typeface="微软雅黑" charset="0"/>
                <a:ea typeface="微软雅黑" charset="0"/>
              </a:rPr>
              <a:t>．在向多用户分发一个文件时， </a:t>
            </a:r>
            <a:r>
              <a:rPr lang="en-US" altLang="zh-CN" kern="100" dirty="0">
                <a:solidFill>
                  <a:schemeClr val="accent1">
                    <a:lumMod val="50000"/>
                  </a:schemeClr>
                </a:solidFill>
                <a:latin typeface="微软雅黑" charset="0"/>
                <a:ea typeface="微软雅黑" charset="0"/>
              </a:rPr>
              <a:t>P2P </a:t>
            </a:r>
            <a:r>
              <a:rPr lang="zh-CN" altLang="en-US" kern="100" dirty="0">
                <a:solidFill>
                  <a:schemeClr val="accent1">
                    <a:lumMod val="50000"/>
                  </a:schemeClr>
                </a:solidFill>
                <a:latin typeface="微软雅黑" charset="0"/>
                <a:ea typeface="微软雅黑" charset="0"/>
              </a:rPr>
              <a:t>模型通常比 </a:t>
            </a:r>
            <a:r>
              <a:rPr lang="en-US" altLang="zh-CN" kern="100" dirty="0">
                <a:solidFill>
                  <a:schemeClr val="accent1">
                    <a:lumMod val="50000"/>
                  </a:schemeClr>
                </a:solidFill>
                <a:latin typeface="微软雅黑" charset="0"/>
                <a:ea typeface="微软雅黑" charset="0"/>
              </a:rPr>
              <a:t>C/S </a:t>
            </a:r>
            <a:r>
              <a:rPr lang="zh-CN" altLang="en-US" kern="100" dirty="0">
                <a:solidFill>
                  <a:schemeClr val="accent1">
                    <a:lumMod val="50000"/>
                  </a:schemeClr>
                </a:solidFill>
                <a:latin typeface="微软雅黑" charset="0"/>
                <a:ea typeface="微软雅黑" charset="0"/>
              </a:rPr>
              <a:t>模型所需的时间短 </a:t>
            </a:r>
            <a:endParaRPr lang="en-US" altLang="zh-CN" kern="100" dirty="0">
              <a:solidFill>
                <a:schemeClr val="accent1">
                  <a:lumMod val="50000"/>
                </a:schemeClr>
              </a:solidFill>
              <a:latin typeface="微软雅黑" charset="0"/>
              <a:ea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rotWithShape="1">
          <a:blip r:embed="rId4"/>
          <a:srcRect r="9007"/>
          <a:stretch>
            <a:fillRect/>
          </a:stretch>
        </p:blipFill>
        <p:spPr>
          <a:xfrm>
            <a:off x="3925417" y="2091138"/>
            <a:ext cx="3932708" cy="2891812"/>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21279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 </a:t>
            </a:r>
            <a:r>
              <a:rPr lang="zh-CN" altLang="en-US" kern="100" dirty="0">
                <a:solidFill>
                  <a:schemeClr val="accent1">
                    <a:lumMod val="50000"/>
                  </a:schemeClr>
                </a:solidFill>
                <a:latin typeface="微软雅黑" charset="0"/>
                <a:ea typeface="微软雅黑" charset="0"/>
                <a:cs typeface="微软雅黑" charset="0"/>
                <a:sym typeface="+mn-ea"/>
              </a:rPr>
              <a:t>若甲向乙发送数据时采用</a:t>
            </a:r>
            <a:r>
              <a:rPr lang="en-US" altLang="zh-CN" kern="100" dirty="0">
                <a:solidFill>
                  <a:schemeClr val="accent1">
                    <a:lumMod val="50000"/>
                  </a:schemeClr>
                </a:solidFill>
                <a:latin typeface="微软雅黑" charset="0"/>
                <a:ea typeface="微软雅黑" charset="0"/>
                <a:cs typeface="微软雅黑" charset="0"/>
                <a:sym typeface="+mn-ea"/>
              </a:rPr>
              <a:t>CRC</a:t>
            </a:r>
            <a:r>
              <a:rPr lang="zh-CN" altLang="en-US" kern="100" dirty="0">
                <a:solidFill>
                  <a:schemeClr val="accent1">
                    <a:lumMod val="50000"/>
                  </a:schemeClr>
                </a:solidFill>
                <a:latin typeface="微软雅黑" charset="0"/>
                <a:ea typeface="微软雅黑" charset="0"/>
                <a:cs typeface="微软雅黑" charset="0"/>
                <a:sym typeface="+mn-ea"/>
              </a:rPr>
              <a:t>校验，生成多项式为</a:t>
            </a:r>
            <a:r>
              <a:rPr lang="en-US" altLang="zh-CN" kern="100" dirty="0">
                <a:solidFill>
                  <a:schemeClr val="accent1">
                    <a:lumMod val="50000"/>
                  </a:schemeClr>
                </a:solidFill>
                <a:latin typeface="微软雅黑" charset="0"/>
                <a:ea typeface="微软雅黑" charset="0"/>
                <a:cs typeface="微软雅黑" charset="0"/>
                <a:sym typeface="+mn-ea"/>
              </a:rPr>
              <a:t>G(x)=x^4+x+1(</a:t>
            </a:r>
            <a:r>
              <a:rPr lang="zh-CN" altLang="en-US" kern="100" dirty="0">
                <a:solidFill>
                  <a:schemeClr val="accent1">
                    <a:lumMod val="50000"/>
                  </a:schemeClr>
                </a:solidFill>
                <a:latin typeface="微软雅黑" charset="0"/>
                <a:ea typeface="微软雅黑" charset="0"/>
                <a:cs typeface="微软雅黑" charset="0"/>
                <a:sym typeface="+mn-ea"/>
              </a:rPr>
              <a:t>即</a:t>
            </a:r>
            <a:r>
              <a:rPr lang="en-US" altLang="zh-CN" kern="100" dirty="0">
                <a:solidFill>
                  <a:schemeClr val="accent1">
                    <a:lumMod val="50000"/>
                  </a:schemeClr>
                </a:solidFill>
                <a:latin typeface="微软雅黑" charset="0"/>
                <a:ea typeface="微软雅黑" charset="0"/>
                <a:cs typeface="微软雅黑" charset="0"/>
                <a:sym typeface="+mn-ea"/>
              </a:rPr>
              <a:t>G=10011)</a:t>
            </a:r>
            <a:r>
              <a:rPr lang="zh-CN" altLang="en-US" kern="100" dirty="0">
                <a:solidFill>
                  <a:schemeClr val="accent1">
                    <a:lumMod val="50000"/>
                  </a:schemeClr>
                </a:solidFill>
                <a:latin typeface="微软雅黑" charset="0"/>
                <a:ea typeface="微软雅黑" charset="0"/>
                <a:cs typeface="微软雅黑" charset="0"/>
                <a:sym typeface="+mn-ea"/>
              </a:rPr>
              <a:t>，则乙接收到下列比特串时，可以断定其在传输过程中未发生错误的是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101110000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101110100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101111000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101111100</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mc:AlternateContent xmlns:mc="http://schemas.openxmlformats.org/markup-compatibility/2006" xmlns:a14="http://schemas.microsoft.com/office/drawing/2010/main">
        <mc:Choice Requires="a14">
          <p:sp>
            <p:nvSpPr>
              <p:cNvPr id="3" name="文本框 2"/>
              <p:cNvSpPr txBox="1"/>
              <p:nvPr/>
            </p:nvSpPr>
            <p:spPr>
              <a:xfrm>
                <a:off x="3110801" y="1394079"/>
                <a:ext cx="2373630" cy="966470"/>
              </a:xfrm>
              <a:prstGeom prst="rect">
                <a:avLst/>
              </a:prstGeom>
              <a:noFill/>
            </p:spPr>
            <p:txBody>
              <a:bodyPr wrap="square" rtlCol="0" anchor="t">
                <a:spAutoFit/>
              </a:bodyPr>
              <a:lstStyle/>
              <a:p>
                <a:pPr algn="l"/>
                <a:r>
                  <a:rPr lang="en-US" altLang="zh-CN" i="1">
                    <a:latin typeface="DejaVu Math TeX Gyre" panose="02000503000000000000" charset="0"/>
                    <a:cs typeface="DejaVu Math TeX Gyre" panose="02000503000000000000" charset="0"/>
                  </a:rPr>
                  <a:t>                    </a:t>
                </a:r>
                <a:r>
                  <a:rPr lang="en-US" altLang="zh-CN">
                    <a:solidFill>
                      <a:srgbClr val="00B0F0"/>
                    </a:solidFill>
                    <a:latin typeface="DejaVu Math TeX Gyre" panose="02000503000000000000" charset="0"/>
                    <a:cs typeface="DejaVu Math TeX Gyre" panose="02000503000000000000" charset="0"/>
                  </a:rPr>
                  <a:t>100</a:t>
                </a:r>
                <a:r>
                  <a:rPr lang="en-US" altLang="zh-CN">
                    <a:solidFill>
                      <a:srgbClr val="C00000"/>
                    </a:solidFill>
                    <a:latin typeface="DejaVu Math TeX Gyre" panose="02000503000000000000" charset="0"/>
                    <a:cs typeface="DejaVu Math TeX Gyre" panose="02000503000000000000" charset="0"/>
                  </a:rPr>
                  <a:t>11</a:t>
                </a:r>
                <a:endParaRPr lang="en-US" altLang="zh-CN" i="1">
                  <a:solidFill>
                    <a:srgbClr val="C00000"/>
                  </a:solidFill>
                  <a:latin typeface="DejaVu Math TeX Gyre" panose="02000503000000000000" charset="0"/>
                  <a:cs typeface="DejaVu Math TeX Gyre" panose="02000503000000000000" charset="0"/>
                </a:endParaRPr>
              </a:p>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10011</m:t>
                      </m:r>
                      <m:rad>
                        <m:radPr>
                          <m:degHide m:val="on"/>
                          <m:ctrlPr>
                            <a:rPr lang="en-US" altLang="zh-CN" i="1">
                              <a:latin typeface="Cambria Math" panose="02040503050406030204" pitchFamily="18" charset="0"/>
                              <a:cs typeface="DejaVu Math TeX Gyre" panose="02000503000000000000" charset="0"/>
                            </a:rPr>
                          </m:ctrlPr>
                        </m:radPr>
                        <m:deg/>
                        <m:e>
                          <m:r>
                            <a:rPr lang="en-US" altLang="zh-CN" i="1">
                              <a:latin typeface="Cambria Math" panose="02040503050406030204" pitchFamily="18" charset="0"/>
                              <a:cs typeface="DejaVu Math TeX Gyre" panose="02000503000000000000" charset="0"/>
                            </a:rPr>
                            <m:t>101110000</m:t>
                          </m:r>
                        </m:e>
                      </m:rad>
                    </m:oMath>
                  </m:oMathPara>
                </a14:m>
                <a:endParaRPr lang="en-US" altLang="zh-CN" i="1">
                  <a:latin typeface="DejaVu Math TeX Gyre" panose="02000503000000000000" charset="0"/>
                  <a:cs typeface="DejaVu Math TeX Gyre" panose="02000503000000000000" charset="0"/>
                </a:endParaRPr>
              </a:p>
              <a:p>
                <a:pPr algn="l"/>
                <a:r>
                  <a:rPr lang="en-US" altLang="zh-CN">
                    <a:latin typeface="DejaVu Math TeX Gyre" panose="02000503000000000000" charset="0"/>
                    <a:cs typeface="DejaVu Math TeX Gyre" panose="02000503000000000000" charset="0"/>
                  </a:rPr>
                  <a:t>          </a:t>
                </a:r>
                <a:r>
                  <a:rPr lang="en-US" altLang="zh-CN"/>
                  <a:t>     </a:t>
                </a:r>
              </a:p>
            </p:txBody>
          </p:sp>
        </mc:Choice>
        <mc:Fallback xmlns="">
          <p:sp>
            <p:nvSpPr>
              <p:cNvPr id="3" name="文本框 2"/>
              <p:cNvSpPr txBox="1">
                <a:spLocks noRot="1" noChangeAspect="1" noMove="1" noResize="1" noEditPoints="1" noAdjustHandles="1" noChangeArrowheads="1" noChangeShapeType="1" noTextEdit="1"/>
              </p:cNvSpPr>
              <p:nvPr/>
            </p:nvSpPr>
            <p:spPr>
              <a:xfrm>
                <a:off x="3110801" y="1394079"/>
                <a:ext cx="2373630" cy="966470"/>
              </a:xfrm>
              <a:prstGeom prst="rect">
                <a:avLst/>
              </a:prstGeom>
              <a:blipFill rotWithShape="1">
                <a:blip r:embed="rId4"/>
                <a:stretch>
                  <a:fillRect l="-24" t="-26" r="24" b="26"/>
                </a:stretch>
              </a:blipFill>
            </p:spPr>
            <p:txBody>
              <a:bodyPr/>
              <a:lstStyle/>
              <a:p>
                <a:r>
                  <a:rPr lang="zh-CN" altLang="en-US">
                    <a:noFill/>
                  </a:rPr>
                  <a:t> </a:t>
                </a:r>
              </a:p>
            </p:txBody>
          </p:sp>
        </mc:Fallback>
      </mc:AlternateContent>
      <p:sp>
        <p:nvSpPr>
          <p:cNvPr id="4" name="文本框 3"/>
          <p:cNvSpPr txBox="1"/>
          <p:nvPr/>
        </p:nvSpPr>
        <p:spPr>
          <a:xfrm>
            <a:off x="4274820" y="2508885"/>
            <a:ext cx="1055370" cy="368300"/>
          </a:xfrm>
          <a:prstGeom prst="rect">
            <a:avLst/>
          </a:prstGeom>
          <a:noFill/>
        </p:spPr>
        <p:txBody>
          <a:bodyPr wrap="none" rtlCol="0" anchor="t">
            <a:spAutoFit/>
          </a:bodyPr>
          <a:lstStyle/>
          <a:p>
            <a:pPr lvl="0" algn="l">
              <a:buClrTx/>
              <a:buSzTx/>
              <a:buFontTx/>
            </a:pPr>
            <a:r>
              <a:rPr lang="en-US" altLang="zh-CN">
                <a:solidFill>
                  <a:srgbClr val="00B0F0"/>
                </a:solidFill>
                <a:latin typeface="DejaVu Math TeX Gyre" panose="02000503000000000000" charset="0"/>
                <a:cs typeface="DejaVu Math TeX Gyre" panose="02000503000000000000" charset="0"/>
                <a:sym typeface="+mn-ea"/>
              </a:rPr>
              <a:t>100000</a:t>
            </a:r>
          </a:p>
        </p:txBody>
      </p:sp>
      <p:sp>
        <p:nvSpPr>
          <p:cNvPr id="5" name="文本框 4"/>
          <p:cNvSpPr txBox="1"/>
          <p:nvPr/>
        </p:nvSpPr>
        <p:spPr>
          <a:xfrm>
            <a:off x="4002405" y="2113280"/>
            <a:ext cx="909955" cy="368300"/>
          </a:xfrm>
          <a:prstGeom prst="rect">
            <a:avLst/>
          </a:prstGeom>
          <a:noFill/>
        </p:spPr>
        <p:txBody>
          <a:bodyPr wrap="none" rtlCol="0" anchor="t">
            <a:spAutoFit/>
          </a:bodyPr>
          <a:lstStyle/>
          <a:p>
            <a:r>
              <a:rPr lang="en-US" altLang="zh-CN">
                <a:solidFill>
                  <a:srgbClr val="00B0F0"/>
                </a:solidFill>
                <a:latin typeface="DejaVu Math TeX Gyre" panose="02000503000000000000" charset="0"/>
                <a:cs typeface="DejaVu Math TeX Gyre" panose="02000503000000000000" charset="0"/>
                <a:sym typeface="+mn-ea"/>
              </a:rPr>
              <a:t>10011</a:t>
            </a:r>
            <a:endParaRPr lang="zh-CN" altLang="en-US"/>
          </a:p>
        </p:txBody>
      </p:sp>
      <p:cxnSp>
        <p:nvCxnSpPr>
          <p:cNvPr id="6" name="直接连接符 5"/>
          <p:cNvCxnSpPr/>
          <p:nvPr/>
        </p:nvCxnSpPr>
        <p:spPr>
          <a:xfrm flipV="1">
            <a:off x="4002405" y="2432685"/>
            <a:ext cx="1482090" cy="4445"/>
          </a:xfrm>
          <a:prstGeom prst="line">
            <a:avLst/>
          </a:prstGeom>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4274820" y="2877185"/>
            <a:ext cx="1054735" cy="368300"/>
          </a:xfrm>
          <a:prstGeom prst="rect">
            <a:avLst/>
          </a:prstGeom>
          <a:noFill/>
        </p:spPr>
        <p:txBody>
          <a:bodyPr wrap="none" rtlCol="0" anchor="t">
            <a:spAutoFit/>
          </a:bodyPr>
          <a:lstStyle/>
          <a:p>
            <a:pPr lvl="0" algn="l">
              <a:buClrTx/>
              <a:buSzTx/>
              <a:buFontTx/>
            </a:pPr>
            <a:r>
              <a:rPr lang="en-US" altLang="zh-CN">
                <a:solidFill>
                  <a:srgbClr val="00B0F0"/>
                </a:solidFill>
                <a:latin typeface="DejaVu Math TeX Gyre" panose="02000503000000000000" charset="0"/>
                <a:cs typeface="DejaVu Math TeX Gyre" panose="02000503000000000000" charset="0"/>
                <a:sym typeface="+mn-ea"/>
              </a:rPr>
              <a:t>  10011</a:t>
            </a:r>
          </a:p>
        </p:txBody>
      </p:sp>
      <p:cxnSp>
        <p:nvCxnSpPr>
          <p:cNvPr id="8" name="直接连接符 7"/>
          <p:cNvCxnSpPr/>
          <p:nvPr/>
        </p:nvCxnSpPr>
        <p:spPr>
          <a:xfrm flipV="1">
            <a:off x="4140200" y="3241040"/>
            <a:ext cx="1482090" cy="4445"/>
          </a:xfrm>
          <a:prstGeom prst="line">
            <a:avLst/>
          </a:prstGeom>
        </p:spPr>
        <p:style>
          <a:lnRef idx="3">
            <a:schemeClr val="dk1"/>
          </a:lnRef>
          <a:fillRef idx="0">
            <a:schemeClr val="dk1"/>
          </a:fillRef>
          <a:effectRef idx="2">
            <a:schemeClr val="dk1"/>
          </a:effectRef>
          <a:fontRef idx="minor">
            <a:schemeClr val="tx1"/>
          </a:fontRef>
        </p:style>
      </p:cxnSp>
      <p:sp>
        <p:nvSpPr>
          <p:cNvPr id="9" name="文本框 8"/>
          <p:cNvSpPr txBox="1"/>
          <p:nvPr/>
        </p:nvSpPr>
        <p:spPr>
          <a:xfrm>
            <a:off x="4566285" y="3300095"/>
            <a:ext cx="1056005" cy="368300"/>
          </a:xfrm>
          <a:prstGeom prst="rect">
            <a:avLst/>
          </a:prstGeom>
          <a:noFill/>
        </p:spPr>
        <p:txBody>
          <a:bodyPr wrap="square" rtlCol="0" anchor="t">
            <a:spAutoFit/>
          </a:bodyPr>
          <a:lstStyle/>
          <a:p>
            <a:pPr lvl="0" algn="l">
              <a:buClrTx/>
              <a:buSzTx/>
              <a:buFontTx/>
            </a:pPr>
            <a:r>
              <a:rPr lang="en-US" altLang="zh-CN">
                <a:solidFill>
                  <a:srgbClr val="00B0F0"/>
                </a:solidFill>
                <a:latin typeface="DejaVu Math TeX Gyre" panose="02000503000000000000" charset="0"/>
                <a:cs typeface="DejaVu Math TeX Gyre" panose="02000503000000000000" charset="0"/>
                <a:sym typeface="+mn-ea"/>
              </a:rPr>
              <a:t>11010</a:t>
            </a:r>
          </a:p>
        </p:txBody>
      </p:sp>
    </p:spTree>
    <p:custDataLst>
      <p:tags r:id="rId1"/>
    </p:custData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95410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分）某网络拓扑如题 </a:t>
            </a:r>
            <a:r>
              <a:rPr lang="en-US" altLang="zh-CN" sz="1400" kern="100" dirty="0">
                <a:solidFill>
                  <a:schemeClr val="accent1">
                    <a:lumMod val="50000"/>
                  </a:schemeClr>
                </a:solidFill>
                <a:latin typeface="微软雅黑" charset="0"/>
                <a:ea typeface="微软雅黑" charset="0"/>
                <a:cs typeface="微软雅黑" charset="0"/>
                <a:sym typeface="+mn-ea"/>
              </a:rPr>
              <a:t>47 </a:t>
            </a:r>
            <a:r>
              <a:rPr lang="zh-CN" altLang="en-US" sz="1400" kern="100" dirty="0">
                <a:solidFill>
                  <a:schemeClr val="accent1">
                    <a:lumMod val="50000"/>
                  </a:schemeClr>
                </a:solidFill>
                <a:latin typeface="微软雅黑" charset="0"/>
                <a:ea typeface="微软雅黑" charset="0"/>
                <a:cs typeface="微软雅黑" charset="0"/>
                <a:sym typeface="+mn-ea"/>
              </a:rPr>
              <a:t>图所示，其中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为路由器，主机 </a:t>
            </a:r>
            <a:r>
              <a:rPr lang="en-US" altLang="zh-CN" sz="1400" kern="100" dirty="0">
                <a:solidFill>
                  <a:schemeClr val="accent1">
                    <a:lumMod val="50000"/>
                  </a:schemeClr>
                </a:solidFill>
                <a:latin typeface="微软雅黑" charset="0"/>
                <a:ea typeface="微软雅黑" charset="0"/>
                <a:cs typeface="微软雅黑" charset="0"/>
                <a:sym typeface="+mn-ea"/>
              </a:rPr>
              <a:t>H1</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H4 </a:t>
            </a:r>
            <a:r>
              <a:rPr lang="zh-CN" altLang="en-US" sz="1400" kern="100" dirty="0">
                <a:solidFill>
                  <a:schemeClr val="accent1">
                    <a:lumMod val="50000"/>
                  </a:schemeClr>
                </a:solidFill>
                <a:latin typeface="微软雅黑" charset="0"/>
                <a:ea typeface="微软雅黑" charset="0"/>
                <a:cs typeface="微软雅黑" charset="0"/>
                <a:sym typeface="+mn-ea"/>
              </a:rPr>
              <a:t>的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地址配置以 及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的各接口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地址配置如图中所示。现有若干以太网交换机（无 </a:t>
            </a:r>
            <a:r>
              <a:rPr lang="en-US" altLang="zh-CN" sz="1400" kern="100" dirty="0">
                <a:solidFill>
                  <a:schemeClr val="accent1">
                    <a:lumMod val="50000"/>
                  </a:schemeClr>
                </a:solidFill>
                <a:latin typeface="微软雅黑" charset="0"/>
                <a:ea typeface="微软雅黑" charset="0"/>
                <a:cs typeface="微软雅黑" charset="0"/>
                <a:sym typeface="+mn-ea"/>
              </a:rPr>
              <a:t>VLAN </a:t>
            </a:r>
            <a:r>
              <a:rPr lang="zh-CN" altLang="en-US" sz="1400" kern="100" dirty="0">
                <a:solidFill>
                  <a:schemeClr val="accent1">
                    <a:lumMod val="50000"/>
                  </a:schemeClr>
                </a:solidFill>
                <a:latin typeface="微软雅黑" charset="0"/>
                <a:ea typeface="微软雅黑" charset="0"/>
                <a:cs typeface="微软雅黑" charset="0"/>
                <a:sym typeface="+mn-ea"/>
              </a:rPr>
              <a:t>功能）和路由器两类网络互连设备可供选择。 </a:t>
            </a: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）设备 </a:t>
            </a: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、设备 </a:t>
            </a:r>
            <a:r>
              <a:rPr lang="en-US" altLang="zh-CN" sz="1400" kern="100" dirty="0">
                <a:solidFill>
                  <a:schemeClr val="accent1">
                    <a:lumMod val="50000"/>
                  </a:schemeClr>
                </a:solidFill>
                <a:latin typeface="微软雅黑" charset="0"/>
                <a:ea typeface="微软雅黑" charset="0"/>
                <a:cs typeface="微软雅黑" charset="0"/>
                <a:sym typeface="+mn-ea"/>
              </a:rPr>
              <a:t>2 </a:t>
            </a:r>
            <a:r>
              <a:rPr lang="zh-CN" altLang="en-US" sz="1400" kern="100" dirty="0">
                <a:solidFill>
                  <a:schemeClr val="accent1">
                    <a:lumMod val="50000"/>
                  </a:schemeClr>
                </a:solidFill>
                <a:latin typeface="微软雅黑" charset="0"/>
                <a:ea typeface="微软雅黑" charset="0"/>
                <a:cs typeface="微软雅黑" charset="0"/>
                <a:sym typeface="+mn-ea"/>
              </a:rPr>
              <a:t>和设备 </a:t>
            </a:r>
            <a:r>
              <a:rPr lang="en-US" altLang="zh-CN" sz="1400" kern="100" dirty="0">
                <a:solidFill>
                  <a:schemeClr val="accent1">
                    <a:lumMod val="50000"/>
                  </a:schemeClr>
                </a:solidFill>
                <a:latin typeface="微软雅黑" charset="0"/>
                <a:ea typeface="微软雅黑" charset="0"/>
                <a:cs typeface="微软雅黑" charset="0"/>
                <a:sym typeface="+mn-ea"/>
              </a:rPr>
              <a:t>3 </a:t>
            </a:r>
            <a:r>
              <a:rPr lang="zh-CN" altLang="en-US" sz="1400" kern="100" dirty="0">
                <a:solidFill>
                  <a:schemeClr val="accent1">
                    <a:lumMod val="50000"/>
                  </a:schemeClr>
                </a:solidFill>
                <a:latin typeface="微软雅黑" charset="0"/>
                <a:ea typeface="微软雅黑" charset="0"/>
                <a:cs typeface="微软雅黑" charset="0"/>
                <a:sym typeface="+mn-ea"/>
              </a:rPr>
              <a:t>分别应选择什么类型的网络设备？ </a:t>
            </a:r>
            <a:endParaRPr lang="en-US" altLang="zh-CN" sz="14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154" y="1692872"/>
            <a:ext cx="4803051" cy="2769042"/>
          </a:xfrm>
          <a:prstGeom prst="rect">
            <a:avLst/>
          </a:prstGeom>
        </p:spPr>
      </p:pic>
      <p:sp>
        <p:nvSpPr>
          <p:cNvPr id="4" name="矩形 3"/>
          <p:cNvSpPr/>
          <p:nvPr/>
        </p:nvSpPr>
        <p:spPr>
          <a:xfrm>
            <a:off x="812547" y="1997471"/>
            <a:ext cx="3019981" cy="923330"/>
          </a:xfrm>
          <a:prstGeom prst="rect">
            <a:avLst/>
          </a:prstGeom>
        </p:spPr>
        <p:txBody>
          <a:bodyPr wrap="squar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设备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1    </a:t>
            </a:r>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路由器</a:t>
            </a:r>
            <a:endPar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endParaRPr>
          </a:p>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设备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2    </a:t>
            </a:r>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以太网交换机</a:t>
            </a:r>
            <a:endPar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endParaRPr>
          </a:p>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设备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3    </a:t>
            </a:r>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以太网交换机</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2" name="文本框 1"/>
          <p:cNvSpPr txBox="1"/>
          <p:nvPr/>
        </p:nvSpPr>
        <p:spPr>
          <a:xfrm>
            <a:off x="4733290" y="4462145"/>
            <a:ext cx="1400810" cy="368300"/>
          </a:xfrm>
          <a:prstGeom prst="rect">
            <a:avLst/>
          </a:prstGeom>
          <a:noFill/>
        </p:spPr>
        <p:txBody>
          <a:bodyPr wrap="square" rtlCol="0" anchor="t">
            <a:spAutoFit/>
          </a:bodyPr>
          <a:lstStyle/>
          <a:p>
            <a:r>
              <a:rPr lang="en-US" altLang="zh-CN" dirty="0">
                <a:solidFill>
                  <a:schemeClr val="accent1"/>
                </a:solidFill>
                <a:effectLst/>
                <a:sym typeface="+mn-ea"/>
              </a:rPr>
              <a:t>192.168.1.0</a:t>
            </a:r>
          </a:p>
        </p:txBody>
      </p:sp>
      <p:sp>
        <p:nvSpPr>
          <p:cNvPr id="5" name="文本框 4"/>
          <p:cNvSpPr txBox="1"/>
          <p:nvPr/>
        </p:nvSpPr>
        <p:spPr>
          <a:xfrm>
            <a:off x="7139305" y="4462145"/>
            <a:ext cx="1516380" cy="368300"/>
          </a:xfrm>
          <a:prstGeom prst="rect">
            <a:avLst/>
          </a:prstGeom>
          <a:noFill/>
        </p:spPr>
        <p:txBody>
          <a:bodyPr wrap="none" rtlCol="0" anchor="t">
            <a:spAutoFit/>
          </a:bodyPr>
          <a:lstStyle/>
          <a:p>
            <a:r>
              <a:rPr lang="en-US" altLang="zh-CN" dirty="0">
                <a:solidFill>
                  <a:schemeClr val="accent1"/>
                </a:solidFill>
                <a:effectLst/>
                <a:sym typeface="+mn-ea"/>
              </a:rPr>
              <a:t>192.168.1.64</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95410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分）某网络拓扑如题 </a:t>
            </a:r>
            <a:r>
              <a:rPr lang="en-US" altLang="zh-CN" sz="1400" kern="100" dirty="0">
                <a:solidFill>
                  <a:schemeClr val="accent1">
                    <a:lumMod val="50000"/>
                  </a:schemeClr>
                </a:solidFill>
                <a:latin typeface="微软雅黑" charset="0"/>
                <a:ea typeface="微软雅黑" charset="0"/>
                <a:cs typeface="微软雅黑" charset="0"/>
                <a:sym typeface="+mn-ea"/>
              </a:rPr>
              <a:t>47 </a:t>
            </a:r>
            <a:r>
              <a:rPr lang="zh-CN" altLang="en-US" sz="1400" kern="100" dirty="0">
                <a:solidFill>
                  <a:schemeClr val="accent1">
                    <a:lumMod val="50000"/>
                  </a:schemeClr>
                </a:solidFill>
                <a:latin typeface="微软雅黑" charset="0"/>
                <a:ea typeface="微软雅黑" charset="0"/>
                <a:cs typeface="微软雅黑" charset="0"/>
                <a:sym typeface="+mn-ea"/>
              </a:rPr>
              <a:t>图所示，其中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为路由器，主机 </a:t>
            </a:r>
            <a:r>
              <a:rPr lang="en-US" altLang="zh-CN" sz="1400" kern="100" dirty="0">
                <a:solidFill>
                  <a:schemeClr val="accent1">
                    <a:lumMod val="50000"/>
                  </a:schemeClr>
                </a:solidFill>
                <a:latin typeface="微软雅黑" charset="0"/>
                <a:ea typeface="微软雅黑" charset="0"/>
                <a:cs typeface="微软雅黑" charset="0"/>
                <a:sym typeface="+mn-ea"/>
              </a:rPr>
              <a:t>H1</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H4 </a:t>
            </a:r>
            <a:r>
              <a:rPr lang="zh-CN" altLang="en-US" sz="1400" kern="100" dirty="0">
                <a:solidFill>
                  <a:schemeClr val="accent1">
                    <a:lumMod val="50000"/>
                  </a:schemeClr>
                </a:solidFill>
                <a:latin typeface="微软雅黑" charset="0"/>
                <a:ea typeface="微软雅黑" charset="0"/>
                <a:cs typeface="微软雅黑" charset="0"/>
                <a:sym typeface="+mn-ea"/>
              </a:rPr>
              <a:t>的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地址配置以 及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的各接口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地址配置如图中所示。现有若干以太网交换机（无 </a:t>
            </a:r>
            <a:r>
              <a:rPr lang="en-US" altLang="zh-CN" sz="1400" kern="100" dirty="0">
                <a:solidFill>
                  <a:schemeClr val="accent1">
                    <a:lumMod val="50000"/>
                  </a:schemeClr>
                </a:solidFill>
                <a:latin typeface="微软雅黑" charset="0"/>
                <a:ea typeface="微软雅黑" charset="0"/>
                <a:cs typeface="微软雅黑" charset="0"/>
                <a:sym typeface="+mn-ea"/>
              </a:rPr>
              <a:t>VLAN </a:t>
            </a:r>
            <a:r>
              <a:rPr lang="zh-CN" altLang="en-US" sz="1400" kern="100" dirty="0">
                <a:solidFill>
                  <a:schemeClr val="accent1">
                    <a:lumMod val="50000"/>
                  </a:schemeClr>
                </a:solidFill>
                <a:latin typeface="微软雅黑" charset="0"/>
                <a:ea typeface="微软雅黑" charset="0"/>
                <a:cs typeface="微软雅黑" charset="0"/>
                <a:sym typeface="+mn-ea"/>
              </a:rPr>
              <a:t>功能）和路由器两类网络互连设备可供选择。 </a:t>
            </a: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2</a:t>
            </a:r>
            <a:r>
              <a:rPr lang="zh-CN" altLang="en-US" sz="1400" kern="100" dirty="0">
                <a:solidFill>
                  <a:schemeClr val="accent1">
                    <a:lumMod val="50000"/>
                  </a:schemeClr>
                </a:solidFill>
                <a:latin typeface="微软雅黑" charset="0"/>
                <a:ea typeface="微软雅黑" charset="0"/>
                <a:cs typeface="微软雅黑" charset="0"/>
                <a:sym typeface="+mn-ea"/>
              </a:rPr>
              <a:t>）设备 </a:t>
            </a: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、设备 </a:t>
            </a:r>
            <a:r>
              <a:rPr lang="en-US" altLang="zh-CN" sz="1400" kern="100" dirty="0">
                <a:solidFill>
                  <a:schemeClr val="accent1">
                    <a:lumMod val="50000"/>
                  </a:schemeClr>
                </a:solidFill>
                <a:latin typeface="微软雅黑" charset="0"/>
                <a:ea typeface="微软雅黑" charset="0"/>
                <a:cs typeface="微软雅黑" charset="0"/>
                <a:sym typeface="+mn-ea"/>
              </a:rPr>
              <a:t>2 </a:t>
            </a:r>
            <a:r>
              <a:rPr lang="zh-CN" altLang="en-US" sz="1400" kern="100" dirty="0">
                <a:solidFill>
                  <a:schemeClr val="accent1">
                    <a:lumMod val="50000"/>
                  </a:schemeClr>
                </a:solidFill>
                <a:latin typeface="微软雅黑" charset="0"/>
                <a:ea typeface="微软雅黑" charset="0"/>
                <a:cs typeface="微软雅黑" charset="0"/>
                <a:sym typeface="+mn-ea"/>
              </a:rPr>
              <a:t>和设备 </a:t>
            </a:r>
            <a:r>
              <a:rPr lang="en-US" altLang="zh-CN" sz="1400" kern="100" dirty="0">
                <a:solidFill>
                  <a:schemeClr val="accent1">
                    <a:lumMod val="50000"/>
                  </a:schemeClr>
                </a:solidFill>
                <a:latin typeface="微软雅黑" charset="0"/>
                <a:ea typeface="微软雅黑" charset="0"/>
                <a:cs typeface="微软雅黑" charset="0"/>
                <a:sym typeface="+mn-ea"/>
              </a:rPr>
              <a:t>3 </a:t>
            </a:r>
            <a:r>
              <a:rPr lang="zh-CN" altLang="en-US" sz="1400" kern="100" dirty="0">
                <a:solidFill>
                  <a:schemeClr val="accent1">
                    <a:lumMod val="50000"/>
                  </a:schemeClr>
                </a:solidFill>
                <a:latin typeface="微软雅黑" charset="0"/>
                <a:ea typeface="微软雅黑" charset="0"/>
                <a:cs typeface="微软雅黑" charset="0"/>
                <a:sym typeface="+mn-ea"/>
              </a:rPr>
              <a:t>中，哪几个设备的接口需要配置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地址？为对应的接口配置 正确的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154" y="1692872"/>
            <a:ext cx="4803051" cy="2769042"/>
          </a:xfrm>
          <a:prstGeom prst="rect">
            <a:avLst/>
          </a:prstGeom>
        </p:spPr>
      </p:pic>
      <p:sp>
        <p:nvSpPr>
          <p:cNvPr id="13" name="矩形 12"/>
          <p:cNvSpPr/>
          <p:nvPr/>
        </p:nvSpPr>
        <p:spPr>
          <a:xfrm>
            <a:off x="216198" y="2945131"/>
            <a:ext cx="3019981" cy="922020"/>
          </a:xfrm>
          <a:prstGeom prst="rect">
            <a:avLst/>
          </a:prstGeom>
        </p:spPr>
        <p:txBody>
          <a:bodyPr wrap="square">
            <a:spAutoFit/>
          </a:bodyPr>
          <a:lstStyle/>
          <a:p>
            <a:r>
              <a:rPr lang="en-US" altLang="zh-CN" kern="100" dirty="0">
                <a:solidFill>
                  <a:schemeClr val="accent1"/>
                </a:solidFill>
                <a:latin typeface="楷体" panose="02010609060101010101" pitchFamily="49" charset="-122"/>
                <a:ea typeface="楷体" panose="02010609060101010101" pitchFamily="49" charset="-122"/>
                <a:sym typeface="+mn-ea"/>
              </a:rPr>
              <a:t>IF2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192.168.1.1</a:t>
            </a:r>
          </a:p>
          <a:p>
            <a:r>
              <a:rPr lang="en-US" altLang="zh-CN" kern="100" dirty="0">
                <a:solidFill>
                  <a:srgbClr val="FF0000"/>
                </a:solidFill>
                <a:latin typeface="楷体" panose="02010609060101010101" pitchFamily="49" charset="-122"/>
                <a:ea typeface="楷体" panose="02010609060101010101" pitchFamily="49" charset="-122"/>
                <a:sym typeface="+mn-ea"/>
              </a:rPr>
              <a:t>IF3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192.168.1.65</a:t>
            </a:r>
            <a:endParaRPr lang="zh-CN" altLang="en-US" dirty="0">
              <a:solidFill>
                <a:srgbClr val="FF0000"/>
              </a:solidFill>
              <a:latin typeface="楷体" panose="02010609060101010101" pitchFamily="49" charset="-122"/>
              <a:ea typeface="楷体" panose="02010609060101010101" pitchFamily="49" charset="-122"/>
            </a:endParaRPr>
          </a:p>
          <a:p>
            <a:endParaRPr lang="zh-CN" altLang="en-US" dirty="0">
              <a:solidFill>
                <a:srgbClr val="FF0000"/>
              </a:solidFill>
              <a:latin typeface="楷体" panose="02010609060101010101" pitchFamily="49" charset="-122"/>
              <a:ea typeface="楷体" panose="02010609060101010101" pitchFamily="49" charset="-122"/>
            </a:endParaRPr>
          </a:p>
        </p:txBody>
      </p:sp>
      <p:sp>
        <p:nvSpPr>
          <p:cNvPr id="14" name="矩形 13"/>
          <p:cNvSpPr/>
          <p:nvPr/>
        </p:nvSpPr>
        <p:spPr>
          <a:xfrm>
            <a:off x="6793865" y="2198370"/>
            <a:ext cx="2794635" cy="368300"/>
          </a:xfrm>
          <a:prstGeom prst="rect">
            <a:avLst/>
          </a:prstGeom>
        </p:spPr>
        <p:txBody>
          <a:bodyPr wrap="square">
            <a:spAutoFit/>
          </a:bodyPr>
          <a:lstStyle/>
          <a:p>
            <a:r>
              <a:rPr lang="en-US" altLang="zh-CN" kern="100" dirty="0">
                <a:solidFill>
                  <a:schemeClr val="accent1"/>
                </a:solidFill>
                <a:latin typeface="楷体" panose="02010609060101010101" pitchFamily="49" charset="-122"/>
                <a:ea typeface="楷体" panose="02010609060101010101" pitchFamily="49" charset="-122"/>
                <a:sym typeface="+mn-ea"/>
              </a:rPr>
              <a:t>192.168.1.1111 11</a:t>
            </a:r>
            <a:r>
              <a:rPr lang="en-US" altLang="zh-CN" kern="100" dirty="0">
                <a:solidFill>
                  <a:srgbClr val="FF0000"/>
                </a:solidFill>
                <a:latin typeface="楷体" panose="02010609060101010101" pitchFamily="49" charset="-122"/>
                <a:ea typeface="楷体" panose="02010609060101010101" pitchFamily="49" charset="-122"/>
                <a:sym typeface="+mn-ea"/>
              </a:rPr>
              <a:t>01</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2" name="文本框 1"/>
          <p:cNvSpPr txBox="1"/>
          <p:nvPr/>
        </p:nvSpPr>
        <p:spPr>
          <a:xfrm>
            <a:off x="385445" y="1830070"/>
            <a:ext cx="810895" cy="368300"/>
          </a:xfrm>
          <a:prstGeom prst="rect">
            <a:avLst/>
          </a:prstGeom>
          <a:noFill/>
        </p:spPr>
        <p:txBody>
          <a:bodyPr wrap="none" rtlCol="0" anchor="t">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设备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1</a:t>
            </a:r>
            <a:endParaRPr lang="zh-CN" altLang="en-US"/>
          </a:p>
        </p:txBody>
      </p:sp>
      <p:sp>
        <p:nvSpPr>
          <p:cNvPr id="4" name="文本框 3"/>
          <p:cNvSpPr txBox="1"/>
          <p:nvPr/>
        </p:nvSpPr>
        <p:spPr>
          <a:xfrm>
            <a:off x="215900" y="2249170"/>
            <a:ext cx="3491230" cy="645160"/>
          </a:xfrm>
          <a:prstGeom prst="rect">
            <a:avLst/>
          </a:prstGeom>
          <a:noFill/>
        </p:spPr>
        <p:txBody>
          <a:bodyPr wrap="square" rtlCol="0" anchor="t">
            <a:spAutoFit/>
          </a:bodyPr>
          <a:lstStyle/>
          <a:p>
            <a:r>
              <a:rPr lang="en-US" altLang="zh-CN" kern="100" dirty="0">
                <a:solidFill>
                  <a:srgbClr val="FF0000"/>
                </a:solidFill>
                <a:latin typeface="楷体" panose="02010609060101010101" pitchFamily="49" charset="-122"/>
                <a:ea typeface="楷体" panose="02010609060101010101" pitchFamily="49" charset="-122"/>
                <a:sym typeface="+mn-ea"/>
              </a:rPr>
              <a:t>IF1  </a:t>
            </a:r>
            <a:r>
              <a:rPr lang="en-US" altLang="zh-CN" kern="100" dirty="0">
                <a:solidFill>
                  <a:schemeClr val="accent1"/>
                </a:solidFill>
                <a:latin typeface="楷体" panose="02010609060101010101" pitchFamily="49" charset="-122"/>
                <a:ea typeface="楷体" panose="02010609060101010101" pitchFamily="49" charset="-122"/>
                <a:sym typeface="+mn-ea"/>
              </a:rPr>
              <a:t>192.168.1.1111 11</a:t>
            </a:r>
            <a:r>
              <a:rPr lang="en-US" altLang="zh-CN" kern="100" dirty="0">
                <a:solidFill>
                  <a:srgbClr val="FF0000"/>
                </a:solidFill>
                <a:latin typeface="楷体" panose="02010609060101010101" pitchFamily="49" charset="-122"/>
                <a:ea typeface="楷体" panose="02010609060101010101" pitchFamily="49" charset="-122"/>
                <a:sym typeface="+mn-ea"/>
              </a:rPr>
              <a:t>10</a:t>
            </a:r>
          </a:p>
          <a:p>
            <a:r>
              <a:rPr lang="en-US" altLang="zh-CN" kern="100" dirty="0">
                <a:solidFill>
                  <a:srgbClr val="FF0000"/>
                </a:solidFill>
                <a:latin typeface="楷体" panose="02010609060101010101" pitchFamily="49" charset="-122"/>
                <a:ea typeface="楷体" panose="02010609060101010101" pitchFamily="49" charset="-122"/>
                <a:sym typeface="+mn-ea"/>
              </a:rPr>
              <a:t>       </a:t>
            </a:r>
            <a:r>
              <a:rPr lang="en-US" altLang="zh-CN" kern="100" dirty="0">
                <a:solidFill>
                  <a:schemeClr val="accent1"/>
                </a:solidFill>
                <a:latin typeface="楷体" panose="02010609060101010101" pitchFamily="49" charset="-122"/>
                <a:ea typeface="楷体" panose="02010609060101010101" pitchFamily="49" charset="-122"/>
                <a:sym typeface="+mn-ea"/>
              </a:rPr>
              <a:t>192.168.1.254</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 grpId="0"/>
      <p:bldP spid="4"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169551"/>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分）某网络拓扑如题 </a:t>
            </a:r>
            <a:r>
              <a:rPr lang="en-US" altLang="zh-CN" sz="1400" kern="100" dirty="0">
                <a:solidFill>
                  <a:schemeClr val="accent1">
                    <a:lumMod val="50000"/>
                  </a:schemeClr>
                </a:solidFill>
                <a:latin typeface="微软雅黑" charset="0"/>
                <a:ea typeface="微软雅黑" charset="0"/>
                <a:cs typeface="微软雅黑" charset="0"/>
                <a:sym typeface="+mn-ea"/>
              </a:rPr>
              <a:t>47 </a:t>
            </a:r>
            <a:r>
              <a:rPr lang="zh-CN" altLang="en-US" sz="1400" kern="100" dirty="0">
                <a:solidFill>
                  <a:schemeClr val="accent1">
                    <a:lumMod val="50000"/>
                  </a:schemeClr>
                </a:solidFill>
                <a:latin typeface="微软雅黑" charset="0"/>
                <a:ea typeface="微软雅黑" charset="0"/>
                <a:cs typeface="微软雅黑" charset="0"/>
                <a:sym typeface="+mn-ea"/>
              </a:rPr>
              <a:t>图所示，其中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为路由器，主机 </a:t>
            </a:r>
            <a:r>
              <a:rPr lang="en-US" altLang="zh-CN" sz="1400" kern="100" dirty="0">
                <a:solidFill>
                  <a:schemeClr val="accent1">
                    <a:lumMod val="50000"/>
                  </a:schemeClr>
                </a:solidFill>
                <a:latin typeface="微软雅黑" charset="0"/>
                <a:ea typeface="微软雅黑" charset="0"/>
                <a:cs typeface="微软雅黑" charset="0"/>
                <a:sym typeface="+mn-ea"/>
              </a:rPr>
              <a:t>H1</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H4 </a:t>
            </a:r>
            <a:r>
              <a:rPr lang="zh-CN" altLang="en-US" sz="1400" kern="100" dirty="0">
                <a:solidFill>
                  <a:schemeClr val="accent1">
                    <a:lumMod val="50000"/>
                  </a:schemeClr>
                </a:solidFill>
                <a:latin typeface="微软雅黑" charset="0"/>
                <a:ea typeface="微软雅黑" charset="0"/>
                <a:cs typeface="微软雅黑" charset="0"/>
                <a:sym typeface="+mn-ea"/>
              </a:rPr>
              <a:t>的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地址配置以 及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的各接口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地址配置如图中所示。现有若干以太网交换机（无 </a:t>
            </a:r>
            <a:r>
              <a:rPr lang="en-US" altLang="zh-CN" sz="1400" kern="100" dirty="0">
                <a:solidFill>
                  <a:schemeClr val="accent1">
                    <a:lumMod val="50000"/>
                  </a:schemeClr>
                </a:solidFill>
                <a:latin typeface="微软雅黑" charset="0"/>
                <a:ea typeface="微软雅黑" charset="0"/>
                <a:cs typeface="微软雅黑" charset="0"/>
                <a:sym typeface="+mn-ea"/>
              </a:rPr>
              <a:t>VLAN </a:t>
            </a:r>
            <a:r>
              <a:rPr lang="zh-CN" altLang="en-US" sz="1400" kern="100" dirty="0">
                <a:solidFill>
                  <a:schemeClr val="accent1">
                    <a:lumMod val="50000"/>
                  </a:schemeClr>
                </a:solidFill>
                <a:latin typeface="微软雅黑" charset="0"/>
                <a:ea typeface="微软雅黑" charset="0"/>
                <a:cs typeface="微软雅黑" charset="0"/>
                <a:sym typeface="+mn-ea"/>
              </a:rPr>
              <a:t>功能）和路由器两 类网络互连设备可供选择。 </a:t>
            </a: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3</a:t>
            </a:r>
            <a:r>
              <a:rPr lang="zh-CN" altLang="en-US" sz="1400" kern="100" dirty="0">
                <a:solidFill>
                  <a:schemeClr val="accent1">
                    <a:lumMod val="50000"/>
                  </a:schemeClr>
                </a:solidFill>
                <a:latin typeface="微软雅黑" charset="0"/>
                <a:ea typeface="微软雅黑" charset="0"/>
                <a:cs typeface="微软雅黑" charset="0"/>
                <a:sym typeface="+mn-ea"/>
              </a:rPr>
              <a:t>）为确保主机 </a:t>
            </a:r>
            <a:r>
              <a:rPr lang="en-US" altLang="zh-CN" sz="1400" kern="100" dirty="0">
                <a:solidFill>
                  <a:schemeClr val="accent1">
                    <a:lumMod val="50000"/>
                  </a:schemeClr>
                </a:solidFill>
                <a:latin typeface="微软雅黑" charset="0"/>
                <a:ea typeface="微软雅黑" charset="0"/>
                <a:cs typeface="微软雅黑" charset="0"/>
                <a:sym typeface="+mn-ea"/>
              </a:rPr>
              <a:t>H1</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H4 </a:t>
            </a:r>
            <a:r>
              <a:rPr lang="zh-CN" altLang="en-US" sz="1400" kern="100" dirty="0">
                <a:solidFill>
                  <a:schemeClr val="accent1">
                    <a:lumMod val="50000"/>
                  </a:schemeClr>
                </a:solidFill>
                <a:latin typeface="微软雅黑" charset="0"/>
                <a:ea typeface="微软雅黑" charset="0"/>
                <a:cs typeface="微软雅黑" charset="0"/>
                <a:sym typeface="+mn-ea"/>
              </a:rPr>
              <a:t>能够访问 </a:t>
            </a:r>
            <a:r>
              <a:rPr lang="en-US" altLang="zh-CN" sz="1400" kern="100" dirty="0">
                <a:solidFill>
                  <a:schemeClr val="accent1">
                    <a:lumMod val="50000"/>
                  </a:schemeClr>
                </a:solidFill>
                <a:latin typeface="微软雅黑" charset="0"/>
                <a:ea typeface="微软雅黑" charset="0"/>
                <a:cs typeface="微软雅黑" charset="0"/>
                <a:sym typeface="+mn-ea"/>
              </a:rPr>
              <a:t>Internet</a:t>
            </a:r>
            <a:r>
              <a:rPr lang="zh-CN" altLang="en-US" sz="1400" kern="100" dirty="0">
                <a:solidFill>
                  <a:schemeClr val="accent1">
                    <a:lumMod val="50000"/>
                  </a:schemeClr>
                </a:solidFill>
                <a:latin typeface="微软雅黑" charset="0"/>
                <a:ea typeface="微软雅黑" charset="0"/>
                <a:cs typeface="微软雅黑" charset="0"/>
                <a:sym typeface="+mn-ea"/>
              </a:rPr>
              <a:t>，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需要提供什么服务？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zh-CN" altLang="en-US" sz="14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154" y="1692872"/>
            <a:ext cx="4803051" cy="2769042"/>
          </a:xfrm>
          <a:prstGeom prst="rect">
            <a:avLst/>
          </a:prstGeom>
        </p:spPr>
      </p:pic>
      <p:sp>
        <p:nvSpPr>
          <p:cNvPr id="2" name="矩形 1"/>
          <p:cNvSpPr/>
          <p:nvPr/>
        </p:nvSpPr>
        <p:spPr>
          <a:xfrm>
            <a:off x="887095" y="1923415"/>
            <a:ext cx="3221990" cy="1198880"/>
          </a:xfrm>
          <a:prstGeom prst="rect">
            <a:avLst/>
          </a:prstGeom>
        </p:spPr>
        <p:txBody>
          <a:bodyPr wrap="square">
            <a:spAutoFit/>
          </a:bodyPr>
          <a:lstStyle/>
          <a:p>
            <a:r>
              <a:rPr lang="en-US" altLang="zh-CN" dirty="0">
                <a:solidFill>
                  <a:srgbClr val="FF0000"/>
                </a:solidFill>
                <a:latin typeface="楷体" panose="02010609060101010101" pitchFamily="49" charset="-122"/>
                <a:ea typeface="楷体" panose="02010609060101010101" pitchFamily="49" charset="-122"/>
              </a:rPr>
              <a:t>H1</a:t>
            </a:r>
            <a:r>
              <a:rPr lang="zh-CN" altLang="en-US" dirty="0">
                <a:solidFill>
                  <a:srgbClr val="FF0000"/>
                </a:solidFill>
                <a:latin typeface="楷体" panose="02010609060101010101" pitchFamily="49" charset="-122"/>
                <a:ea typeface="楷体" panose="02010609060101010101" pitchFamily="49" charset="-122"/>
              </a:rPr>
              <a:t>～</a:t>
            </a:r>
            <a:r>
              <a:rPr lang="en-US" altLang="zh-CN" dirty="0">
                <a:solidFill>
                  <a:srgbClr val="FF0000"/>
                </a:solidFill>
                <a:latin typeface="楷体" panose="02010609060101010101" pitchFamily="49" charset="-122"/>
                <a:ea typeface="楷体" panose="02010609060101010101" pitchFamily="49" charset="-122"/>
              </a:rPr>
              <a:t>H4</a:t>
            </a:r>
            <a:r>
              <a:rPr lang="zh-CN" altLang="en-US" dirty="0">
                <a:solidFill>
                  <a:srgbClr val="FF0000"/>
                </a:solidFill>
                <a:latin typeface="楷体" panose="02010609060101010101" pitchFamily="49" charset="-122"/>
                <a:ea typeface="楷体" panose="02010609060101010101" pitchFamily="49" charset="-122"/>
              </a:rPr>
              <a:t>均为私有</a:t>
            </a:r>
            <a:r>
              <a:rPr lang="en-US" altLang="zh-CN" dirty="0">
                <a:solidFill>
                  <a:srgbClr val="FF0000"/>
                </a:solidFill>
                <a:latin typeface="楷体" panose="02010609060101010101" pitchFamily="49" charset="-122"/>
                <a:ea typeface="楷体" panose="02010609060101010101" pitchFamily="49" charset="-122"/>
              </a:rPr>
              <a:t>IP</a:t>
            </a:r>
            <a:r>
              <a:rPr lang="zh-CN" altLang="en-US" dirty="0">
                <a:solidFill>
                  <a:srgbClr val="FF0000"/>
                </a:solidFill>
                <a:latin typeface="楷体" panose="02010609060101010101" pitchFamily="49" charset="-122"/>
                <a:ea typeface="楷体" panose="02010609060101010101" pitchFamily="49" charset="-122"/>
              </a:rPr>
              <a:t>地址，</a:t>
            </a:r>
          </a:p>
          <a:p>
            <a:r>
              <a:rPr lang="zh-CN" altLang="en-US" dirty="0">
                <a:solidFill>
                  <a:srgbClr val="FF0000"/>
                </a:solidFill>
                <a:latin typeface="楷体" panose="02010609060101010101" pitchFamily="49" charset="-122"/>
                <a:ea typeface="楷体" panose="02010609060101010101" pitchFamily="49" charset="-122"/>
              </a:rPr>
              <a:t>若要能够访问</a:t>
            </a:r>
            <a:r>
              <a:rPr lang="en-US" altLang="zh-CN" dirty="0">
                <a:solidFill>
                  <a:srgbClr val="FF0000"/>
                </a:solidFill>
                <a:latin typeface="楷体" panose="02010609060101010101" pitchFamily="49" charset="-122"/>
                <a:ea typeface="楷体" panose="02010609060101010101" pitchFamily="49" charset="-122"/>
              </a:rPr>
              <a:t>Internet</a:t>
            </a:r>
            <a:r>
              <a:rPr lang="zh-CN" altLang="en-US" dirty="0">
                <a:solidFill>
                  <a:srgbClr val="FF0000"/>
                </a:solidFill>
                <a:latin typeface="楷体" panose="02010609060101010101" pitchFamily="49" charset="-122"/>
                <a:ea typeface="楷体" panose="02010609060101010101" pitchFamily="49" charset="-122"/>
              </a:rPr>
              <a:t>，</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R</a:t>
            </a:r>
            <a:r>
              <a:rPr lang="zh-CN" altLang="en-US" dirty="0">
                <a:solidFill>
                  <a:srgbClr val="FF0000"/>
                </a:solidFill>
                <a:latin typeface="楷体" panose="02010609060101010101" pitchFamily="49" charset="-122"/>
                <a:ea typeface="楷体" panose="02010609060101010101" pitchFamily="49" charset="-122"/>
              </a:rPr>
              <a:t>需要提供</a:t>
            </a:r>
            <a:r>
              <a:rPr lang="en-US" altLang="zh-CN" dirty="0">
                <a:solidFill>
                  <a:srgbClr val="FF0000"/>
                </a:solidFill>
                <a:latin typeface="楷体" panose="02010609060101010101" pitchFamily="49" charset="-122"/>
                <a:ea typeface="楷体" panose="02010609060101010101" pitchFamily="49" charset="-122"/>
              </a:rPr>
              <a:t>NAT</a:t>
            </a:r>
            <a:r>
              <a:rPr lang="zh-CN" altLang="en-US" dirty="0">
                <a:solidFill>
                  <a:srgbClr val="FF0000"/>
                </a:solidFill>
                <a:latin typeface="楷体" panose="02010609060101010101" pitchFamily="49" charset="-122"/>
                <a:ea typeface="楷体" panose="02010609060101010101" pitchFamily="49" charset="-122"/>
              </a:rPr>
              <a:t>服务，</a:t>
            </a:r>
          </a:p>
          <a:p>
            <a:r>
              <a:rPr lang="zh-CN" altLang="en-US" dirty="0">
                <a:solidFill>
                  <a:srgbClr val="FF0000"/>
                </a:solidFill>
                <a:latin typeface="楷体" panose="02010609060101010101" pitchFamily="49" charset="-122"/>
                <a:ea typeface="楷体" panose="02010609060101010101" pitchFamily="49" charset="-122"/>
              </a:rPr>
              <a:t>即网络地址转换服务。</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169551"/>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分）某网络拓扑如题 </a:t>
            </a:r>
            <a:r>
              <a:rPr lang="en-US" altLang="zh-CN" sz="1400" kern="100" dirty="0">
                <a:solidFill>
                  <a:schemeClr val="accent1">
                    <a:lumMod val="50000"/>
                  </a:schemeClr>
                </a:solidFill>
                <a:latin typeface="微软雅黑" charset="0"/>
                <a:ea typeface="微软雅黑" charset="0"/>
                <a:cs typeface="微软雅黑" charset="0"/>
                <a:sym typeface="+mn-ea"/>
              </a:rPr>
              <a:t>47 </a:t>
            </a:r>
            <a:r>
              <a:rPr lang="zh-CN" altLang="en-US" sz="1400" kern="100" dirty="0">
                <a:solidFill>
                  <a:schemeClr val="accent1">
                    <a:lumMod val="50000"/>
                  </a:schemeClr>
                </a:solidFill>
                <a:latin typeface="微软雅黑" charset="0"/>
                <a:ea typeface="微软雅黑" charset="0"/>
                <a:cs typeface="微软雅黑" charset="0"/>
                <a:sym typeface="+mn-ea"/>
              </a:rPr>
              <a:t>图所示，其中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为路由器，主机 </a:t>
            </a:r>
            <a:r>
              <a:rPr lang="en-US" altLang="zh-CN" sz="1400" kern="100" dirty="0">
                <a:solidFill>
                  <a:schemeClr val="accent1">
                    <a:lumMod val="50000"/>
                  </a:schemeClr>
                </a:solidFill>
                <a:latin typeface="微软雅黑" charset="0"/>
                <a:ea typeface="微软雅黑" charset="0"/>
                <a:cs typeface="微软雅黑" charset="0"/>
                <a:sym typeface="+mn-ea"/>
              </a:rPr>
              <a:t>H1</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H4 </a:t>
            </a:r>
            <a:r>
              <a:rPr lang="zh-CN" altLang="en-US" sz="1400" kern="100" dirty="0">
                <a:solidFill>
                  <a:schemeClr val="accent1">
                    <a:lumMod val="50000"/>
                  </a:schemeClr>
                </a:solidFill>
                <a:latin typeface="微软雅黑" charset="0"/>
                <a:ea typeface="微软雅黑" charset="0"/>
                <a:cs typeface="微软雅黑" charset="0"/>
                <a:sym typeface="+mn-ea"/>
              </a:rPr>
              <a:t>的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地址配置以 及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的各接口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地址配置如图中所示。现有若干以太网交换机（无 </a:t>
            </a:r>
            <a:r>
              <a:rPr lang="en-US" altLang="zh-CN" sz="1400" kern="100" dirty="0">
                <a:solidFill>
                  <a:schemeClr val="accent1">
                    <a:lumMod val="50000"/>
                  </a:schemeClr>
                </a:solidFill>
                <a:latin typeface="微软雅黑" charset="0"/>
                <a:ea typeface="微软雅黑" charset="0"/>
                <a:cs typeface="微软雅黑" charset="0"/>
                <a:sym typeface="+mn-ea"/>
              </a:rPr>
              <a:t>VLAN </a:t>
            </a:r>
            <a:r>
              <a:rPr lang="zh-CN" altLang="en-US" sz="1400" kern="100" dirty="0">
                <a:solidFill>
                  <a:schemeClr val="accent1">
                    <a:lumMod val="50000"/>
                  </a:schemeClr>
                </a:solidFill>
                <a:latin typeface="微软雅黑" charset="0"/>
                <a:ea typeface="微软雅黑" charset="0"/>
                <a:cs typeface="微软雅黑" charset="0"/>
                <a:sym typeface="+mn-ea"/>
              </a:rPr>
              <a:t>功能）和路由器两 类网络互连设备可供选择。 </a:t>
            </a: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3</a:t>
            </a:r>
            <a:r>
              <a:rPr lang="zh-CN" altLang="en-US" sz="1400" kern="100" dirty="0">
                <a:solidFill>
                  <a:schemeClr val="accent1">
                    <a:lumMod val="50000"/>
                  </a:schemeClr>
                </a:solidFill>
                <a:latin typeface="微软雅黑" charset="0"/>
                <a:ea typeface="微软雅黑" charset="0"/>
                <a:cs typeface="微软雅黑" charset="0"/>
                <a:sym typeface="+mn-ea"/>
              </a:rPr>
              <a:t>）为确保主机 </a:t>
            </a:r>
            <a:r>
              <a:rPr lang="en-US" altLang="zh-CN" sz="1400" kern="100" dirty="0">
                <a:solidFill>
                  <a:schemeClr val="accent1">
                    <a:lumMod val="50000"/>
                  </a:schemeClr>
                </a:solidFill>
                <a:latin typeface="微软雅黑" charset="0"/>
                <a:ea typeface="微软雅黑" charset="0"/>
                <a:cs typeface="微软雅黑" charset="0"/>
                <a:sym typeface="+mn-ea"/>
              </a:rPr>
              <a:t>H1</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H4 </a:t>
            </a:r>
            <a:r>
              <a:rPr lang="zh-CN" altLang="en-US" sz="1400" kern="100" dirty="0">
                <a:solidFill>
                  <a:schemeClr val="accent1">
                    <a:lumMod val="50000"/>
                  </a:schemeClr>
                </a:solidFill>
                <a:latin typeface="微软雅黑" charset="0"/>
                <a:ea typeface="微软雅黑" charset="0"/>
                <a:cs typeface="微软雅黑" charset="0"/>
                <a:sym typeface="+mn-ea"/>
              </a:rPr>
              <a:t>能够访问 </a:t>
            </a:r>
            <a:r>
              <a:rPr lang="en-US" altLang="zh-CN" sz="1400" kern="100" dirty="0">
                <a:solidFill>
                  <a:schemeClr val="accent1">
                    <a:lumMod val="50000"/>
                  </a:schemeClr>
                </a:solidFill>
                <a:latin typeface="微软雅黑" charset="0"/>
                <a:ea typeface="微软雅黑" charset="0"/>
                <a:cs typeface="微软雅黑" charset="0"/>
                <a:sym typeface="+mn-ea"/>
              </a:rPr>
              <a:t>Internet</a:t>
            </a:r>
            <a:r>
              <a:rPr lang="zh-CN" altLang="en-US" sz="1400" kern="100" dirty="0">
                <a:solidFill>
                  <a:schemeClr val="accent1">
                    <a:lumMod val="50000"/>
                  </a:schemeClr>
                </a:solidFill>
                <a:latin typeface="微软雅黑" charset="0"/>
                <a:ea typeface="微软雅黑" charset="0"/>
                <a:cs typeface="微软雅黑" charset="0"/>
                <a:sym typeface="+mn-ea"/>
              </a:rPr>
              <a:t>，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需要提供什么服务？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zh-CN" altLang="en-US" sz="14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154" y="1692872"/>
            <a:ext cx="4803051" cy="2769042"/>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 y="3268924"/>
            <a:ext cx="4953000" cy="857250"/>
          </a:xfrm>
          <a:prstGeom prst="rect">
            <a:avLst/>
          </a:prstGeom>
        </p:spPr>
      </p:pic>
      <p:sp>
        <p:nvSpPr>
          <p:cNvPr id="4" name="矩形 3"/>
          <p:cNvSpPr/>
          <p:nvPr/>
        </p:nvSpPr>
        <p:spPr>
          <a:xfrm>
            <a:off x="887095" y="1923415"/>
            <a:ext cx="3221990" cy="1198880"/>
          </a:xfrm>
          <a:prstGeom prst="rect">
            <a:avLst/>
          </a:prstGeom>
        </p:spPr>
        <p:txBody>
          <a:bodyPr wrap="square">
            <a:spAutoFit/>
          </a:bodyPr>
          <a:lstStyle/>
          <a:p>
            <a:r>
              <a:rPr lang="en-US" altLang="zh-CN" dirty="0">
                <a:solidFill>
                  <a:srgbClr val="FF0000"/>
                </a:solidFill>
                <a:latin typeface="楷体" panose="02010609060101010101" pitchFamily="49" charset="-122"/>
                <a:ea typeface="楷体" panose="02010609060101010101" pitchFamily="49" charset="-122"/>
              </a:rPr>
              <a:t>H1</a:t>
            </a:r>
            <a:r>
              <a:rPr lang="zh-CN" altLang="en-US" dirty="0">
                <a:solidFill>
                  <a:srgbClr val="FF0000"/>
                </a:solidFill>
                <a:latin typeface="楷体" panose="02010609060101010101" pitchFamily="49" charset="-122"/>
                <a:ea typeface="楷体" panose="02010609060101010101" pitchFamily="49" charset="-122"/>
              </a:rPr>
              <a:t>～</a:t>
            </a:r>
            <a:r>
              <a:rPr lang="en-US" altLang="zh-CN" dirty="0">
                <a:solidFill>
                  <a:srgbClr val="FF0000"/>
                </a:solidFill>
                <a:latin typeface="楷体" panose="02010609060101010101" pitchFamily="49" charset="-122"/>
                <a:ea typeface="楷体" panose="02010609060101010101" pitchFamily="49" charset="-122"/>
              </a:rPr>
              <a:t>H4</a:t>
            </a:r>
            <a:r>
              <a:rPr lang="zh-CN" altLang="en-US" dirty="0">
                <a:solidFill>
                  <a:srgbClr val="FF0000"/>
                </a:solidFill>
                <a:latin typeface="楷体" panose="02010609060101010101" pitchFamily="49" charset="-122"/>
                <a:ea typeface="楷体" panose="02010609060101010101" pitchFamily="49" charset="-122"/>
              </a:rPr>
              <a:t>均为私有</a:t>
            </a:r>
            <a:r>
              <a:rPr lang="en-US" altLang="zh-CN" dirty="0">
                <a:solidFill>
                  <a:srgbClr val="FF0000"/>
                </a:solidFill>
                <a:latin typeface="楷体" panose="02010609060101010101" pitchFamily="49" charset="-122"/>
                <a:ea typeface="楷体" panose="02010609060101010101" pitchFamily="49" charset="-122"/>
              </a:rPr>
              <a:t>IP</a:t>
            </a:r>
            <a:r>
              <a:rPr lang="zh-CN" altLang="en-US" dirty="0">
                <a:solidFill>
                  <a:srgbClr val="FF0000"/>
                </a:solidFill>
                <a:latin typeface="楷体" panose="02010609060101010101" pitchFamily="49" charset="-122"/>
                <a:ea typeface="楷体" panose="02010609060101010101" pitchFamily="49" charset="-122"/>
              </a:rPr>
              <a:t>地址，</a:t>
            </a:r>
          </a:p>
          <a:p>
            <a:r>
              <a:rPr lang="zh-CN" altLang="en-US" dirty="0">
                <a:solidFill>
                  <a:srgbClr val="FF0000"/>
                </a:solidFill>
                <a:latin typeface="楷体" panose="02010609060101010101" pitchFamily="49" charset="-122"/>
                <a:ea typeface="楷体" panose="02010609060101010101" pitchFamily="49" charset="-122"/>
              </a:rPr>
              <a:t>若要能够访问</a:t>
            </a:r>
            <a:r>
              <a:rPr lang="en-US" altLang="zh-CN" dirty="0">
                <a:solidFill>
                  <a:srgbClr val="FF0000"/>
                </a:solidFill>
                <a:latin typeface="楷体" panose="02010609060101010101" pitchFamily="49" charset="-122"/>
                <a:ea typeface="楷体" panose="02010609060101010101" pitchFamily="49" charset="-122"/>
              </a:rPr>
              <a:t>Internet</a:t>
            </a:r>
            <a:r>
              <a:rPr lang="zh-CN" altLang="en-US" dirty="0">
                <a:solidFill>
                  <a:srgbClr val="FF0000"/>
                </a:solidFill>
                <a:latin typeface="楷体" panose="02010609060101010101" pitchFamily="49" charset="-122"/>
                <a:ea typeface="楷体" panose="02010609060101010101" pitchFamily="49" charset="-122"/>
              </a:rPr>
              <a:t>，</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R</a:t>
            </a:r>
            <a:r>
              <a:rPr lang="zh-CN" altLang="en-US" dirty="0">
                <a:solidFill>
                  <a:srgbClr val="FF0000"/>
                </a:solidFill>
                <a:latin typeface="楷体" panose="02010609060101010101" pitchFamily="49" charset="-122"/>
                <a:ea typeface="楷体" panose="02010609060101010101" pitchFamily="49" charset="-122"/>
              </a:rPr>
              <a:t>需要提供</a:t>
            </a:r>
            <a:r>
              <a:rPr lang="en-US" altLang="zh-CN" dirty="0">
                <a:solidFill>
                  <a:srgbClr val="FF0000"/>
                </a:solidFill>
                <a:latin typeface="楷体" panose="02010609060101010101" pitchFamily="49" charset="-122"/>
                <a:ea typeface="楷体" panose="02010609060101010101" pitchFamily="49" charset="-122"/>
              </a:rPr>
              <a:t>NAT</a:t>
            </a:r>
            <a:r>
              <a:rPr lang="zh-CN" altLang="en-US" dirty="0">
                <a:solidFill>
                  <a:srgbClr val="FF0000"/>
                </a:solidFill>
                <a:latin typeface="楷体" panose="02010609060101010101" pitchFamily="49" charset="-122"/>
                <a:ea typeface="楷体" panose="02010609060101010101" pitchFamily="49" charset="-122"/>
              </a:rPr>
              <a:t>服务，</a:t>
            </a:r>
          </a:p>
          <a:p>
            <a:r>
              <a:rPr lang="zh-CN" altLang="en-US" dirty="0">
                <a:solidFill>
                  <a:srgbClr val="FF0000"/>
                </a:solidFill>
                <a:latin typeface="楷体" panose="02010609060101010101" pitchFamily="49" charset="-122"/>
                <a:ea typeface="楷体" panose="02010609060101010101" pitchFamily="49" charset="-122"/>
              </a:rPr>
              <a:t>即网络地址转换服务。</a:t>
            </a:r>
          </a:p>
        </p:txBody>
      </p:sp>
    </p:spTree>
    <p:custDataLst>
      <p:tags r:id="rId1"/>
    </p:custData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95410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分）某网络拓扑如题 </a:t>
            </a:r>
            <a:r>
              <a:rPr lang="en-US" altLang="zh-CN" sz="1400" kern="100" dirty="0">
                <a:solidFill>
                  <a:schemeClr val="accent1">
                    <a:lumMod val="50000"/>
                  </a:schemeClr>
                </a:solidFill>
                <a:latin typeface="微软雅黑" charset="0"/>
                <a:ea typeface="微软雅黑" charset="0"/>
                <a:cs typeface="微软雅黑" charset="0"/>
                <a:sym typeface="+mn-ea"/>
              </a:rPr>
              <a:t>47 </a:t>
            </a:r>
            <a:r>
              <a:rPr lang="zh-CN" altLang="en-US" sz="1400" kern="100" dirty="0">
                <a:solidFill>
                  <a:schemeClr val="accent1">
                    <a:lumMod val="50000"/>
                  </a:schemeClr>
                </a:solidFill>
                <a:latin typeface="微软雅黑" charset="0"/>
                <a:ea typeface="微软雅黑" charset="0"/>
                <a:cs typeface="微软雅黑" charset="0"/>
                <a:sym typeface="+mn-ea"/>
              </a:rPr>
              <a:t>图所示，其中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为路由器，主机 </a:t>
            </a:r>
            <a:r>
              <a:rPr lang="en-US" altLang="zh-CN" sz="1400" kern="100" dirty="0">
                <a:solidFill>
                  <a:schemeClr val="accent1">
                    <a:lumMod val="50000"/>
                  </a:schemeClr>
                </a:solidFill>
                <a:latin typeface="微软雅黑" charset="0"/>
                <a:ea typeface="微软雅黑" charset="0"/>
                <a:cs typeface="微软雅黑" charset="0"/>
                <a:sym typeface="+mn-ea"/>
              </a:rPr>
              <a:t>H1</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H4 </a:t>
            </a:r>
            <a:r>
              <a:rPr lang="zh-CN" altLang="en-US" sz="1400" kern="100" dirty="0">
                <a:solidFill>
                  <a:schemeClr val="accent1">
                    <a:lumMod val="50000"/>
                  </a:schemeClr>
                </a:solidFill>
                <a:latin typeface="微软雅黑" charset="0"/>
                <a:ea typeface="微软雅黑" charset="0"/>
                <a:cs typeface="微软雅黑" charset="0"/>
                <a:sym typeface="+mn-ea"/>
              </a:rPr>
              <a:t>的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地址配置以 及 </a:t>
            </a:r>
            <a:r>
              <a:rPr lang="en-US" altLang="zh-CN" sz="1400" kern="100" dirty="0">
                <a:solidFill>
                  <a:schemeClr val="accent1">
                    <a:lumMod val="50000"/>
                  </a:schemeClr>
                </a:solidFill>
                <a:latin typeface="微软雅黑" charset="0"/>
                <a:ea typeface="微软雅黑" charset="0"/>
                <a:cs typeface="微软雅黑" charset="0"/>
                <a:sym typeface="+mn-ea"/>
              </a:rPr>
              <a:t>R </a:t>
            </a:r>
            <a:r>
              <a:rPr lang="zh-CN" altLang="en-US" sz="1400" kern="100" dirty="0">
                <a:solidFill>
                  <a:schemeClr val="accent1">
                    <a:lumMod val="50000"/>
                  </a:schemeClr>
                </a:solidFill>
                <a:latin typeface="微软雅黑" charset="0"/>
                <a:ea typeface="微软雅黑" charset="0"/>
                <a:cs typeface="微软雅黑" charset="0"/>
                <a:sym typeface="+mn-ea"/>
              </a:rPr>
              <a:t>的各接口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地址配置如图中所示。现有若干以太网交换机（无 </a:t>
            </a:r>
            <a:r>
              <a:rPr lang="en-US" altLang="zh-CN" sz="1400" kern="100" dirty="0">
                <a:solidFill>
                  <a:schemeClr val="accent1">
                    <a:lumMod val="50000"/>
                  </a:schemeClr>
                </a:solidFill>
                <a:latin typeface="微软雅黑" charset="0"/>
                <a:ea typeface="微软雅黑" charset="0"/>
                <a:cs typeface="微软雅黑" charset="0"/>
                <a:sym typeface="+mn-ea"/>
              </a:rPr>
              <a:t>VLAN </a:t>
            </a:r>
            <a:r>
              <a:rPr lang="zh-CN" altLang="en-US" sz="1400" kern="100" dirty="0">
                <a:solidFill>
                  <a:schemeClr val="accent1">
                    <a:lumMod val="50000"/>
                  </a:schemeClr>
                </a:solidFill>
                <a:latin typeface="微软雅黑" charset="0"/>
                <a:ea typeface="微软雅黑" charset="0"/>
                <a:cs typeface="微软雅黑" charset="0"/>
                <a:sym typeface="+mn-ea"/>
              </a:rPr>
              <a:t>功能）和路由器两 类网络互连设备可供选择。 </a:t>
            </a: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4</a:t>
            </a:r>
            <a:r>
              <a:rPr lang="zh-CN" altLang="en-US" sz="1400" kern="100" dirty="0">
                <a:solidFill>
                  <a:schemeClr val="accent1">
                    <a:lumMod val="50000"/>
                  </a:schemeClr>
                </a:solidFill>
                <a:latin typeface="微软雅黑" charset="0"/>
                <a:ea typeface="微软雅黑" charset="0"/>
                <a:cs typeface="微软雅黑" charset="0"/>
                <a:sym typeface="+mn-ea"/>
              </a:rPr>
              <a:t>）若主机 </a:t>
            </a:r>
            <a:r>
              <a:rPr lang="en-US" altLang="zh-CN" sz="1400" kern="100" dirty="0">
                <a:solidFill>
                  <a:schemeClr val="accent1">
                    <a:lumMod val="50000"/>
                  </a:schemeClr>
                </a:solidFill>
                <a:latin typeface="微软雅黑" charset="0"/>
                <a:ea typeface="微软雅黑" charset="0"/>
                <a:cs typeface="微软雅黑" charset="0"/>
                <a:sym typeface="+mn-ea"/>
              </a:rPr>
              <a:t>H3 </a:t>
            </a:r>
            <a:r>
              <a:rPr lang="zh-CN" altLang="en-US" sz="1400" kern="100" dirty="0">
                <a:solidFill>
                  <a:schemeClr val="accent1">
                    <a:lumMod val="50000"/>
                  </a:schemeClr>
                </a:solidFill>
                <a:latin typeface="微软雅黑" charset="0"/>
                <a:ea typeface="微软雅黑" charset="0"/>
                <a:cs typeface="微软雅黑" charset="0"/>
                <a:sym typeface="+mn-ea"/>
              </a:rPr>
              <a:t>发送一个目的地址为 </a:t>
            </a:r>
            <a:r>
              <a:rPr lang="en-US" altLang="zh-CN" sz="1400" kern="100" dirty="0">
                <a:solidFill>
                  <a:schemeClr val="accent1">
                    <a:lumMod val="50000"/>
                  </a:schemeClr>
                </a:solidFill>
                <a:latin typeface="微软雅黑" charset="0"/>
                <a:ea typeface="微软雅黑" charset="0"/>
                <a:cs typeface="微软雅黑" charset="0"/>
                <a:sym typeface="+mn-ea"/>
              </a:rPr>
              <a:t>192.168.1.127 </a:t>
            </a:r>
            <a:r>
              <a:rPr lang="zh-CN" altLang="en-US" sz="1400" kern="100" dirty="0">
                <a:solidFill>
                  <a:schemeClr val="accent1">
                    <a:lumMod val="50000"/>
                  </a:schemeClr>
                </a:solidFill>
                <a:latin typeface="微软雅黑" charset="0"/>
                <a:ea typeface="微软雅黑" charset="0"/>
                <a:cs typeface="微软雅黑" charset="0"/>
                <a:sym typeface="+mn-ea"/>
              </a:rPr>
              <a:t>的 </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数据报，网络中哪几个主机会接收该数据报？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154" y="1692872"/>
            <a:ext cx="4803051" cy="2769042"/>
          </a:xfrm>
          <a:prstGeom prst="rect">
            <a:avLst/>
          </a:prstGeom>
        </p:spPr>
      </p:pic>
      <p:sp>
        <p:nvSpPr>
          <p:cNvPr id="2" name="矩形 1"/>
          <p:cNvSpPr/>
          <p:nvPr/>
        </p:nvSpPr>
        <p:spPr>
          <a:xfrm>
            <a:off x="658100" y="2934335"/>
            <a:ext cx="1107996"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主机 </a:t>
            </a:r>
            <a:r>
              <a:rPr lang="en-US" altLang="zh-CN" dirty="0">
                <a:solidFill>
                  <a:srgbClr val="FF0000"/>
                </a:solidFill>
                <a:latin typeface="楷体" panose="02010609060101010101" pitchFamily="49" charset="-122"/>
                <a:ea typeface="楷体" panose="02010609060101010101" pitchFamily="49" charset="-122"/>
              </a:rPr>
              <a:t>H4 </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14" name="矩形 13"/>
          <p:cNvSpPr/>
          <p:nvPr/>
        </p:nvSpPr>
        <p:spPr>
          <a:xfrm>
            <a:off x="570470" y="1925419"/>
            <a:ext cx="2144395" cy="645160"/>
          </a:xfrm>
          <a:prstGeom prst="rect">
            <a:avLst/>
          </a:prstGeom>
        </p:spPr>
        <p:txBody>
          <a:bodyPr wrap="none">
            <a:spAutoFit/>
          </a:bodyPr>
          <a:lstStyle/>
          <a:p>
            <a:r>
              <a:rPr lang="en-US" altLang="zh-CN" dirty="0">
                <a:solidFill>
                  <a:srgbClr val="0070C0"/>
                </a:solidFill>
                <a:latin typeface="楷体" panose="02010609060101010101" pitchFamily="49" charset="-122"/>
                <a:ea typeface="楷体" panose="02010609060101010101" pitchFamily="49" charset="-122"/>
              </a:rPr>
              <a:t>192.168.1.01</a:t>
            </a:r>
            <a:r>
              <a:rPr lang="en-US" altLang="zh-CN" dirty="0">
                <a:solidFill>
                  <a:srgbClr val="FF0000"/>
                </a:solidFill>
                <a:latin typeface="楷体" panose="02010609060101010101" pitchFamily="49" charset="-122"/>
                <a:ea typeface="楷体" panose="02010609060101010101" pitchFamily="49" charset="-122"/>
              </a:rPr>
              <a:t>11 1111</a:t>
            </a:r>
          </a:p>
          <a:p>
            <a:endParaRPr lang="zh-CN" altLang="en-US" dirty="0">
              <a:solidFill>
                <a:srgbClr val="FF0000"/>
              </a:solidFill>
              <a:latin typeface="楷体" panose="02010609060101010101" pitchFamily="49" charset="-122"/>
              <a:ea typeface="楷体" panose="02010609060101010101" pitchFamily="49" charset="-122"/>
            </a:endParaRPr>
          </a:p>
        </p:txBody>
      </p:sp>
      <p:sp>
        <p:nvSpPr>
          <p:cNvPr id="4" name="文本框 3"/>
          <p:cNvSpPr txBox="1"/>
          <p:nvPr/>
        </p:nvSpPr>
        <p:spPr>
          <a:xfrm>
            <a:off x="657860" y="2387600"/>
            <a:ext cx="1097280" cy="368300"/>
          </a:xfrm>
          <a:prstGeom prst="rect">
            <a:avLst/>
          </a:prstGeom>
          <a:noFill/>
        </p:spPr>
        <p:txBody>
          <a:bodyPr wrap="none" rtlCol="0" anchor="t">
            <a:spAutoFit/>
          </a:bodyPr>
          <a:lstStyle/>
          <a:p>
            <a:r>
              <a:rPr lang="zh-CN" altLang="en-US" dirty="0">
                <a:solidFill>
                  <a:srgbClr val="FF0000"/>
                </a:solidFill>
                <a:latin typeface="楷体" panose="02010609060101010101" pitchFamily="49" charset="-122"/>
                <a:ea typeface="楷体" panose="02010609060101010101" pitchFamily="49" charset="-122"/>
                <a:sym typeface="+mn-ea"/>
              </a:rPr>
              <a:t>广播地址</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2018</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6852949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276"/>
            <a:ext cx="9144000" cy="3810947"/>
          </a:xfrm>
          <a:prstGeom prst="rect">
            <a:avLst/>
          </a:prstGeom>
        </p:spPr>
      </p:pic>
      <p:sp>
        <p:nvSpPr>
          <p:cNvPr id="3" name="圆角矩形 2"/>
          <p:cNvSpPr/>
          <p:nvPr/>
        </p:nvSpPr>
        <p:spPr>
          <a:xfrm>
            <a:off x="899795" y="2465705"/>
            <a:ext cx="571500" cy="1562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rgbClr val="888888"/>
                </a:solidFill>
              </a:rPr>
              <a:t>6</a:t>
            </a:r>
            <a:r>
              <a:rPr lang="zh-CN" altLang="en-US" sz="1000">
                <a:solidFill>
                  <a:srgbClr val="888888"/>
                </a:solidFill>
              </a:rPr>
              <a:t>分</a:t>
            </a:r>
          </a:p>
        </p:txBody>
      </p:sp>
    </p:spTree>
    <p:custDataLst>
      <p:tags r:id="rId1"/>
    </p:custDataLst>
    <p:extLst>
      <p:ext uri="{BB962C8B-B14F-4D97-AF65-F5344CB8AC3E}">
        <p14:creationId xmlns:p14="http://schemas.microsoft.com/office/powerpoint/2010/main" val="42793641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下列</a:t>
            </a:r>
            <a:r>
              <a:rPr lang="en-US" altLang="zh-CN" kern="100" dirty="0">
                <a:solidFill>
                  <a:schemeClr val="accent1">
                    <a:lumMod val="50000"/>
                  </a:schemeClr>
                </a:solidFill>
                <a:latin typeface="微软雅黑" charset="0"/>
                <a:ea typeface="微软雅黑" charset="0"/>
                <a:cs typeface="微软雅黑" charset="0"/>
                <a:sym typeface="+mn-ea"/>
              </a:rPr>
              <a:t>TCP/IP </a:t>
            </a:r>
            <a:r>
              <a:rPr lang="zh-CN" altLang="en-US" kern="100" dirty="0">
                <a:solidFill>
                  <a:schemeClr val="accent1">
                    <a:lumMod val="50000"/>
                  </a:schemeClr>
                </a:solidFill>
                <a:latin typeface="微软雅黑" charset="0"/>
                <a:ea typeface="微软雅黑" charset="0"/>
                <a:cs typeface="微软雅黑" charset="0"/>
                <a:sym typeface="+mn-ea"/>
              </a:rPr>
              <a:t>应用层协议中，可以使用传输层无连接服务的是（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FTP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DNS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SMTP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HTTP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4" name="矩形 3"/>
          <p:cNvSpPr/>
          <p:nvPr/>
        </p:nvSpPr>
        <p:spPr>
          <a:xfrm>
            <a:off x="7809997" y="1044120"/>
            <a:ext cx="839972" cy="603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下列</a:t>
            </a:r>
            <a:r>
              <a:rPr lang="en-US" altLang="zh-CN" kern="100" dirty="0">
                <a:solidFill>
                  <a:schemeClr val="accent1">
                    <a:lumMod val="50000"/>
                  </a:schemeClr>
                </a:solidFill>
                <a:latin typeface="微软雅黑" charset="0"/>
                <a:ea typeface="微软雅黑" charset="0"/>
                <a:cs typeface="微软雅黑" charset="0"/>
                <a:sym typeface="+mn-ea"/>
              </a:rPr>
              <a:t>TCP/IP </a:t>
            </a:r>
            <a:r>
              <a:rPr lang="zh-CN" altLang="en-US" kern="100" dirty="0">
                <a:solidFill>
                  <a:schemeClr val="accent1">
                    <a:lumMod val="50000"/>
                  </a:schemeClr>
                </a:solidFill>
                <a:latin typeface="微软雅黑" charset="0"/>
                <a:ea typeface="微软雅黑" charset="0"/>
                <a:cs typeface="微软雅黑" charset="0"/>
                <a:sym typeface="+mn-ea"/>
              </a:rPr>
              <a:t>应用层协议中，可以使用传输层无连接服务的是（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FTP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DNS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SMTP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HTTP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3594" y="1222131"/>
            <a:ext cx="6337005" cy="3531244"/>
          </a:xfrm>
          <a:prstGeom prst="rect">
            <a:avLst/>
          </a:prstGeom>
        </p:spPr>
      </p:pic>
      <p:sp>
        <p:nvSpPr>
          <p:cNvPr id="4" name="矩形 3"/>
          <p:cNvSpPr/>
          <p:nvPr/>
        </p:nvSpPr>
        <p:spPr>
          <a:xfrm>
            <a:off x="7809997" y="1044120"/>
            <a:ext cx="839972" cy="603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22194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下列选项中，不属于物理层接口规范定义范畴的是（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接口形状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引脚功能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物理地址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信号电平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 </a:t>
            </a:r>
            <a:r>
              <a:rPr lang="zh-CN" altLang="en-US" kern="100" dirty="0">
                <a:solidFill>
                  <a:schemeClr val="accent1">
                    <a:lumMod val="50000"/>
                  </a:schemeClr>
                </a:solidFill>
                <a:latin typeface="微软雅黑" charset="0"/>
                <a:ea typeface="微软雅黑" charset="0"/>
                <a:cs typeface="微软雅黑" charset="0"/>
                <a:sym typeface="+mn-ea"/>
              </a:rPr>
              <a:t>若甲向乙发送数据时采用</a:t>
            </a:r>
            <a:r>
              <a:rPr lang="en-US" altLang="zh-CN" kern="100" dirty="0">
                <a:solidFill>
                  <a:schemeClr val="accent1">
                    <a:lumMod val="50000"/>
                  </a:schemeClr>
                </a:solidFill>
                <a:latin typeface="微软雅黑" charset="0"/>
                <a:ea typeface="微软雅黑" charset="0"/>
                <a:cs typeface="微软雅黑" charset="0"/>
                <a:sym typeface="+mn-ea"/>
              </a:rPr>
              <a:t>CRC</a:t>
            </a:r>
            <a:r>
              <a:rPr lang="zh-CN" altLang="en-US" kern="100" dirty="0">
                <a:solidFill>
                  <a:schemeClr val="accent1">
                    <a:lumMod val="50000"/>
                  </a:schemeClr>
                </a:solidFill>
                <a:latin typeface="微软雅黑" charset="0"/>
                <a:ea typeface="微软雅黑" charset="0"/>
                <a:cs typeface="微软雅黑" charset="0"/>
                <a:sym typeface="+mn-ea"/>
              </a:rPr>
              <a:t>校验，生成多项式为</a:t>
            </a:r>
            <a:r>
              <a:rPr lang="en-US" altLang="zh-CN" kern="100" dirty="0">
                <a:solidFill>
                  <a:schemeClr val="accent1">
                    <a:lumMod val="50000"/>
                  </a:schemeClr>
                </a:solidFill>
                <a:latin typeface="微软雅黑" charset="0"/>
                <a:ea typeface="微软雅黑" charset="0"/>
                <a:cs typeface="微软雅黑" charset="0"/>
                <a:sym typeface="+mn-ea"/>
              </a:rPr>
              <a:t>G(x)=x^4+x+1(</a:t>
            </a:r>
            <a:r>
              <a:rPr lang="zh-CN" altLang="en-US" kern="100" dirty="0">
                <a:solidFill>
                  <a:schemeClr val="accent1">
                    <a:lumMod val="50000"/>
                  </a:schemeClr>
                </a:solidFill>
                <a:latin typeface="微软雅黑" charset="0"/>
                <a:ea typeface="微软雅黑" charset="0"/>
                <a:cs typeface="微软雅黑" charset="0"/>
                <a:sym typeface="+mn-ea"/>
              </a:rPr>
              <a:t>即</a:t>
            </a:r>
            <a:r>
              <a:rPr lang="en-US" altLang="zh-CN" kern="100" dirty="0">
                <a:solidFill>
                  <a:schemeClr val="accent1">
                    <a:lumMod val="50000"/>
                  </a:schemeClr>
                </a:solidFill>
                <a:latin typeface="微软雅黑" charset="0"/>
                <a:ea typeface="微软雅黑" charset="0"/>
                <a:cs typeface="微软雅黑" charset="0"/>
                <a:sym typeface="+mn-ea"/>
              </a:rPr>
              <a:t>G=10011)</a:t>
            </a:r>
            <a:r>
              <a:rPr lang="zh-CN" altLang="en-US" kern="100" dirty="0">
                <a:solidFill>
                  <a:schemeClr val="accent1">
                    <a:lumMod val="50000"/>
                  </a:schemeClr>
                </a:solidFill>
                <a:latin typeface="微软雅黑" charset="0"/>
                <a:ea typeface="微软雅黑" charset="0"/>
                <a:cs typeface="微软雅黑" charset="0"/>
                <a:sym typeface="+mn-ea"/>
              </a:rPr>
              <a:t>，则乙接收到下列比特串时，可以断定其在传输过程中未发生错误的是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101110000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101110100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101111000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101111100</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80508" y="2099766"/>
            <a:ext cx="427648" cy="369332"/>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2661221" y="1394079"/>
                <a:ext cx="2373630" cy="966470"/>
              </a:xfrm>
              <a:prstGeom prst="rect">
                <a:avLst/>
              </a:prstGeom>
              <a:noFill/>
            </p:spPr>
            <p:txBody>
              <a:bodyPr wrap="square" rtlCol="0" anchor="t">
                <a:spAutoFit/>
              </a:bodyPr>
              <a:lstStyle/>
              <a:p>
                <a:pPr algn="l"/>
                <a:r>
                  <a:rPr lang="en-US" altLang="zh-CN" i="1">
                    <a:latin typeface="DejaVu Math TeX Gyre" panose="02000503000000000000" charset="0"/>
                    <a:cs typeface="DejaVu Math TeX Gyre" panose="02000503000000000000" charset="0"/>
                  </a:rPr>
                  <a:t>                    </a:t>
                </a:r>
                <a:r>
                  <a:rPr lang="en-US" altLang="zh-CN">
                    <a:solidFill>
                      <a:srgbClr val="00B0F0"/>
                    </a:solidFill>
                    <a:latin typeface="DejaVu Math TeX Gyre" panose="02000503000000000000" charset="0"/>
                    <a:cs typeface="DejaVu Math TeX Gyre" panose="02000503000000000000" charset="0"/>
                  </a:rPr>
                  <a:t>10</a:t>
                </a:r>
                <a:r>
                  <a:rPr lang="en-US" altLang="zh-CN">
                    <a:solidFill>
                      <a:srgbClr val="C00000"/>
                    </a:solidFill>
                    <a:latin typeface="DejaVu Math TeX Gyre" panose="02000503000000000000" charset="0"/>
                    <a:cs typeface="DejaVu Math TeX Gyre" panose="02000503000000000000" charset="0"/>
                  </a:rPr>
                  <a:t>1</a:t>
                </a:r>
                <a:endParaRPr lang="en-US" altLang="zh-CN" i="1">
                  <a:solidFill>
                    <a:srgbClr val="C00000"/>
                  </a:solidFill>
                  <a:latin typeface="DejaVu Math TeX Gyre" panose="02000503000000000000" charset="0"/>
                  <a:cs typeface="DejaVu Math TeX Gyre" panose="02000503000000000000" charset="0"/>
                </a:endParaRPr>
              </a:p>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DejaVu Math TeX Gyre" panose="02000503000000000000" charset="0"/>
                        </a:rPr>
                        <m:t>10011</m:t>
                      </m:r>
                      <m:rad>
                        <m:radPr>
                          <m:degHide m:val="on"/>
                          <m:ctrlPr>
                            <a:rPr lang="en-US" altLang="zh-CN" i="1">
                              <a:latin typeface="Cambria Math" panose="02040503050406030204" pitchFamily="18" charset="0"/>
                              <a:cs typeface="DejaVu Math TeX Gyre" panose="02000503000000000000" charset="0"/>
                            </a:rPr>
                          </m:ctrlPr>
                        </m:radPr>
                        <m:deg/>
                        <m:e>
                          <m:r>
                            <a:rPr lang="en-US" altLang="zh-CN" i="1">
                              <a:latin typeface="Cambria Math" panose="02040503050406030204" pitchFamily="18" charset="0"/>
                              <a:cs typeface="DejaVu Math TeX Gyre" panose="02000503000000000000" charset="0"/>
                            </a:rPr>
                            <m:t>101111100</m:t>
                          </m:r>
                        </m:e>
                      </m:rad>
                    </m:oMath>
                  </m:oMathPara>
                </a14:m>
                <a:endParaRPr lang="en-US" altLang="zh-CN" i="1">
                  <a:latin typeface="DejaVu Math TeX Gyre" panose="02000503000000000000" charset="0"/>
                  <a:cs typeface="DejaVu Math TeX Gyre" panose="02000503000000000000" charset="0"/>
                </a:endParaRPr>
              </a:p>
              <a:p>
                <a:pPr algn="l"/>
                <a:r>
                  <a:rPr lang="en-US" altLang="zh-CN">
                    <a:latin typeface="DejaVu Math TeX Gyre" panose="02000503000000000000" charset="0"/>
                    <a:cs typeface="DejaVu Math TeX Gyre" panose="02000503000000000000" charset="0"/>
                  </a:rPr>
                  <a:t>          </a:t>
                </a:r>
                <a:r>
                  <a:rPr lang="en-US" altLang="zh-CN"/>
                  <a:t>     </a:t>
                </a:r>
              </a:p>
            </p:txBody>
          </p:sp>
        </mc:Choice>
        <mc:Fallback xmlns="">
          <p:sp>
            <p:nvSpPr>
              <p:cNvPr id="3" name="文本框 2"/>
              <p:cNvSpPr txBox="1">
                <a:spLocks noRot="1" noChangeAspect="1" noMove="1" noResize="1" noEditPoints="1" noAdjustHandles="1" noChangeArrowheads="1" noChangeShapeType="1" noTextEdit="1"/>
              </p:cNvSpPr>
              <p:nvPr/>
            </p:nvSpPr>
            <p:spPr>
              <a:xfrm>
                <a:off x="2661221" y="1394079"/>
                <a:ext cx="2373630" cy="966470"/>
              </a:xfrm>
              <a:prstGeom prst="rect">
                <a:avLst/>
              </a:prstGeom>
              <a:blipFill rotWithShape="1">
                <a:blip r:embed="rId6"/>
                <a:stretch>
                  <a:fillRect l="-24" t="-26" r="24" b="26"/>
                </a:stretch>
              </a:blipFill>
            </p:spPr>
            <p:txBody>
              <a:bodyPr/>
              <a:lstStyle/>
              <a:p>
                <a:r>
                  <a:rPr lang="zh-CN" altLang="en-US">
                    <a:noFill/>
                  </a:rPr>
                  <a:t> </a:t>
                </a:r>
              </a:p>
            </p:txBody>
          </p:sp>
        </mc:Fallback>
      </mc:AlternateContent>
      <p:sp>
        <p:nvSpPr>
          <p:cNvPr id="4" name="文本框 3"/>
          <p:cNvSpPr txBox="1"/>
          <p:nvPr/>
        </p:nvSpPr>
        <p:spPr>
          <a:xfrm>
            <a:off x="3825240" y="2508885"/>
            <a:ext cx="909955" cy="368300"/>
          </a:xfrm>
          <a:prstGeom prst="rect">
            <a:avLst/>
          </a:prstGeom>
          <a:noFill/>
        </p:spPr>
        <p:txBody>
          <a:bodyPr wrap="none" rtlCol="0" anchor="t">
            <a:spAutoFit/>
          </a:bodyPr>
          <a:lstStyle/>
          <a:p>
            <a:pPr lvl="0" algn="l">
              <a:buClrTx/>
              <a:buSzTx/>
              <a:buFontTx/>
            </a:pPr>
            <a:r>
              <a:rPr lang="en-US" altLang="zh-CN">
                <a:solidFill>
                  <a:srgbClr val="00B0F0"/>
                </a:solidFill>
                <a:latin typeface="DejaVu Math TeX Gyre" panose="02000503000000000000" charset="0"/>
                <a:cs typeface="DejaVu Math TeX Gyre" panose="02000503000000000000" charset="0"/>
                <a:sym typeface="+mn-ea"/>
              </a:rPr>
              <a:t>10011</a:t>
            </a:r>
          </a:p>
        </p:txBody>
      </p:sp>
      <p:sp>
        <p:nvSpPr>
          <p:cNvPr id="5" name="文本框 4"/>
          <p:cNvSpPr txBox="1"/>
          <p:nvPr/>
        </p:nvSpPr>
        <p:spPr>
          <a:xfrm>
            <a:off x="3552825" y="2113280"/>
            <a:ext cx="909955" cy="368300"/>
          </a:xfrm>
          <a:prstGeom prst="rect">
            <a:avLst/>
          </a:prstGeom>
          <a:noFill/>
        </p:spPr>
        <p:txBody>
          <a:bodyPr wrap="none" rtlCol="0" anchor="t">
            <a:spAutoFit/>
          </a:bodyPr>
          <a:lstStyle/>
          <a:p>
            <a:r>
              <a:rPr lang="en-US" altLang="zh-CN">
                <a:solidFill>
                  <a:srgbClr val="00B0F0"/>
                </a:solidFill>
                <a:latin typeface="DejaVu Math TeX Gyre" panose="02000503000000000000" charset="0"/>
                <a:cs typeface="DejaVu Math TeX Gyre" panose="02000503000000000000" charset="0"/>
                <a:sym typeface="+mn-ea"/>
              </a:rPr>
              <a:t>10011</a:t>
            </a:r>
            <a:endParaRPr lang="zh-CN" altLang="en-US"/>
          </a:p>
        </p:txBody>
      </p:sp>
      <p:cxnSp>
        <p:nvCxnSpPr>
          <p:cNvPr id="6" name="直接连接符 5"/>
          <p:cNvCxnSpPr/>
          <p:nvPr/>
        </p:nvCxnSpPr>
        <p:spPr>
          <a:xfrm flipV="1">
            <a:off x="3552825" y="2432685"/>
            <a:ext cx="1482090" cy="4445"/>
          </a:xfrm>
          <a:prstGeom prst="line">
            <a:avLst/>
          </a:prstGeom>
        </p:spPr>
        <p:style>
          <a:lnRef idx="3">
            <a:schemeClr val="dk1"/>
          </a:lnRef>
          <a:fillRef idx="0">
            <a:schemeClr val="dk1"/>
          </a:fillRef>
          <a:effectRef idx="2">
            <a:schemeClr val="dk1"/>
          </a:effectRef>
          <a:fontRef idx="minor">
            <a:schemeClr val="tx1"/>
          </a:fontRef>
        </p:style>
      </p:cxnSp>
      <p:sp>
        <p:nvSpPr>
          <p:cNvPr id="7" name="文本框 6"/>
          <p:cNvSpPr txBox="1"/>
          <p:nvPr/>
        </p:nvSpPr>
        <p:spPr>
          <a:xfrm>
            <a:off x="3825240" y="2877185"/>
            <a:ext cx="909955" cy="368300"/>
          </a:xfrm>
          <a:prstGeom prst="rect">
            <a:avLst/>
          </a:prstGeom>
          <a:noFill/>
        </p:spPr>
        <p:txBody>
          <a:bodyPr wrap="none" rtlCol="0" anchor="t">
            <a:spAutoFit/>
          </a:bodyPr>
          <a:lstStyle/>
          <a:p>
            <a:pPr lvl="0" algn="l">
              <a:buClrTx/>
              <a:buSzTx/>
              <a:buFontTx/>
            </a:pPr>
            <a:r>
              <a:rPr lang="en-US" altLang="zh-CN">
                <a:solidFill>
                  <a:srgbClr val="00B0F0"/>
                </a:solidFill>
                <a:latin typeface="DejaVu Math TeX Gyre" panose="02000503000000000000" charset="0"/>
                <a:cs typeface="DejaVu Math TeX Gyre" panose="02000503000000000000" charset="0"/>
                <a:sym typeface="+mn-ea"/>
              </a:rPr>
              <a:t>10011</a:t>
            </a:r>
          </a:p>
        </p:txBody>
      </p:sp>
      <p:cxnSp>
        <p:nvCxnSpPr>
          <p:cNvPr id="8" name="直接连接符 7"/>
          <p:cNvCxnSpPr/>
          <p:nvPr/>
        </p:nvCxnSpPr>
        <p:spPr>
          <a:xfrm flipV="1">
            <a:off x="3690620" y="3241040"/>
            <a:ext cx="1482090" cy="4445"/>
          </a:xfrm>
          <a:prstGeom prst="line">
            <a:avLst/>
          </a:prstGeom>
        </p:spPr>
        <p:style>
          <a:lnRef idx="3">
            <a:schemeClr val="dk1"/>
          </a:lnRef>
          <a:fillRef idx="0">
            <a:schemeClr val="dk1"/>
          </a:fillRef>
          <a:effectRef idx="2">
            <a:schemeClr val="dk1"/>
          </a:effectRef>
          <a:fontRef idx="minor">
            <a:schemeClr val="tx1"/>
          </a:fontRef>
        </p:style>
      </p:cxnSp>
      <p:sp>
        <p:nvSpPr>
          <p:cNvPr id="9" name="文本框 8"/>
          <p:cNvSpPr txBox="1"/>
          <p:nvPr/>
        </p:nvSpPr>
        <p:spPr>
          <a:xfrm>
            <a:off x="4406900" y="3300095"/>
            <a:ext cx="328295" cy="368300"/>
          </a:xfrm>
          <a:prstGeom prst="rect">
            <a:avLst/>
          </a:prstGeom>
          <a:noFill/>
        </p:spPr>
        <p:txBody>
          <a:bodyPr wrap="square" rtlCol="0" anchor="t">
            <a:spAutoFit/>
          </a:bodyPr>
          <a:lstStyle/>
          <a:p>
            <a:pPr lvl="0" algn="l">
              <a:buClrTx/>
              <a:buSzTx/>
              <a:buFontTx/>
            </a:pPr>
            <a:r>
              <a:rPr lang="en-US" altLang="zh-CN">
                <a:solidFill>
                  <a:srgbClr val="00B0F0"/>
                </a:solidFill>
                <a:latin typeface="DejaVu Math TeX Gyre" panose="02000503000000000000" charset="0"/>
                <a:cs typeface="DejaVu Math TeX Gyre" panose="02000503000000000000" charset="0"/>
                <a:sym typeface="+mn-ea"/>
              </a:rPr>
              <a:t>0</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下列选项中，不属于物理层接口规范定义范畴的是（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接口形状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引脚功能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物理地址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信号电平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1935126" y="1212920"/>
            <a:ext cx="6847367" cy="2717660"/>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054046"/>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  IEEE 802.11 </a:t>
            </a:r>
            <a:r>
              <a:rPr lang="zh-CN" altLang="en-US" kern="100" dirty="0">
                <a:solidFill>
                  <a:schemeClr val="accent1">
                    <a:lumMod val="50000"/>
                  </a:schemeClr>
                </a:solidFill>
                <a:latin typeface="微软雅黑" charset="0"/>
                <a:ea typeface="微软雅黑" charset="0"/>
                <a:cs typeface="微软雅黑" charset="0"/>
                <a:sym typeface="+mn-ea"/>
              </a:rPr>
              <a:t>无线局域网的</a:t>
            </a:r>
            <a:r>
              <a:rPr lang="en-US" altLang="zh-CN" kern="100" dirty="0">
                <a:solidFill>
                  <a:schemeClr val="accent1">
                    <a:lumMod val="50000"/>
                  </a:schemeClr>
                </a:solidFill>
                <a:latin typeface="微软雅黑" charset="0"/>
                <a:ea typeface="微软雅黑" charset="0"/>
                <a:cs typeface="微软雅黑" charset="0"/>
                <a:sym typeface="+mn-ea"/>
              </a:rPr>
              <a:t>MAC</a:t>
            </a:r>
            <a:r>
              <a:rPr lang="zh-CN" altLang="en-US" kern="100" dirty="0">
                <a:solidFill>
                  <a:schemeClr val="accent1">
                    <a:lumMod val="50000"/>
                  </a:schemeClr>
                </a:solidFill>
                <a:latin typeface="微软雅黑" charset="0"/>
                <a:ea typeface="微软雅黑" charset="0"/>
                <a:cs typeface="微软雅黑" charset="0"/>
                <a:sym typeface="+mn-ea"/>
              </a:rPr>
              <a:t>协议</a:t>
            </a:r>
            <a:r>
              <a:rPr lang="en-US" altLang="zh-CN" kern="100" dirty="0">
                <a:solidFill>
                  <a:schemeClr val="accent1">
                    <a:lumMod val="50000"/>
                  </a:schemeClr>
                </a:solidFill>
                <a:latin typeface="微软雅黑" charset="0"/>
                <a:ea typeface="微软雅黑" charset="0"/>
                <a:cs typeface="微软雅黑" charset="0"/>
                <a:sym typeface="+mn-ea"/>
              </a:rPr>
              <a:t>CSMA/CA</a:t>
            </a:r>
            <a:r>
              <a:rPr lang="zh-CN" altLang="en-US" kern="100" dirty="0">
                <a:solidFill>
                  <a:schemeClr val="accent1">
                    <a:lumMod val="50000"/>
                  </a:schemeClr>
                </a:solidFill>
                <a:latin typeface="微软雅黑" charset="0"/>
                <a:ea typeface="微软雅黑" charset="0"/>
                <a:cs typeface="微软雅黑" charset="0"/>
                <a:sym typeface="+mn-ea"/>
              </a:rPr>
              <a:t>进行信道预约的方法是（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发送确认帧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采用二进制指数退避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使用多个 </a:t>
            </a:r>
            <a:r>
              <a:rPr lang="en-US" altLang="zh-CN" kern="100" dirty="0">
                <a:solidFill>
                  <a:schemeClr val="accent1">
                    <a:lumMod val="50000"/>
                  </a:schemeClr>
                </a:solidFill>
                <a:latin typeface="微软雅黑" charset="0"/>
                <a:ea typeface="微软雅黑" charset="0"/>
                <a:cs typeface="微软雅黑" charset="0"/>
                <a:sym typeface="+mn-ea"/>
              </a:rPr>
              <a:t>MAC </a:t>
            </a:r>
            <a:r>
              <a:rPr lang="zh-CN" altLang="en-US" kern="100" dirty="0">
                <a:solidFill>
                  <a:schemeClr val="accent1">
                    <a:lumMod val="50000"/>
                  </a:schemeClr>
                </a:solidFill>
                <a:latin typeface="微软雅黑" charset="0"/>
                <a:ea typeface="微软雅黑" charset="0"/>
                <a:cs typeface="微软雅黑" charset="0"/>
                <a:sym typeface="+mn-ea"/>
              </a:rPr>
              <a:t>地址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交换</a:t>
            </a:r>
            <a:r>
              <a:rPr lang="en-US" altLang="zh-CN" kern="100" dirty="0">
                <a:solidFill>
                  <a:schemeClr val="accent1">
                    <a:lumMod val="50000"/>
                  </a:schemeClr>
                </a:solidFill>
                <a:latin typeface="微软雅黑" charset="0"/>
                <a:ea typeface="微软雅黑" charset="0"/>
                <a:cs typeface="微软雅黑" charset="0"/>
                <a:sym typeface="+mn-ea"/>
              </a:rPr>
              <a:t>RTS </a:t>
            </a:r>
            <a:r>
              <a:rPr lang="zh-CN" altLang="en-US" kern="100" dirty="0">
                <a:solidFill>
                  <a:schemeClr val="accent1">
                    <a:lumMod val="50000"/>
                  </a:schemeClr>
                </a:solidFill>
                <a:latin typeface="微软雅黑" charset="0"/>
                <a:ea typeface="微软雅黑" charset="0"/>
                <a:cs typeface="微软雅黑" charset="0"/>
                <a:sym typeface="+mn-ea"/>
              </a:rPr>
              <a:t>与 </a:t>
            </a:r>
            <a:r>
              <a:rPr lang="en-US" altLang="zh-CN" kern="100" dirty="0">
                <a:solidFill>
                  <a:schemeClr val="accent1">
                    <a:lumMod val="50000"/>
                  </a:schemeClr>
                </a:solidFill>
                <a:latin typeface="微软雅黑" charset="0"/>
                <a:ea typeface="微软雅黑" charset="0"/>
                <a:cs typeface="微软雅黑" charset="0"/>
                <a:sym typeface="+mn-ea"/>
              </a:rPr>
              <a:t>CTS </a:t>
            </a:r>
            <a:r>
              <a:rPr lang="zh-CN" altLang="en-US" kern="100" dirty="0">
                <a:solidFill>
                  <a:schemeClr val="accent1">
                    <a:lumMod val="50000"/>
                  </a:schemeClr>
                </a:solidFill>
                <a:latin typeface="微软雅黑" charset="0"/>
                <a:ea typeface="微软雅黑" charset="0"/>
                <a:cs typeface="微软雅黑" charset="0"/>
                <a:sym typeface="+mn-ea"/>
              </a:rPr>
              <a:t>帧</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4" name="图片 3"/>
          <p:cNvPicPr>
            <a:picLocks noChangeAspect="1"/>
          </p:cNvPicPr>
          <p:nvPr/>
        </p:nvPicPr>
        <p:blipFill>
          <a:blip r:embed="rId4"/>
          <a:stretch>
            <a:fillRect/>
          </a:stretch>
        </p:blipFill>
        <p:spPr>
          <a:xfrm>
            <a:off x="6013450" y="1287780"/>
            <a:ext cx="2597150" cy="292481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  IEEE 802.11 </a:t>
            </a:r>
            <a:r>
              <a:rPr lang="zh-CN" altLang="en-US" kern="100" dirty="0">
                <a:solidFill>
                  <a:schemeClr val="accent1">
                    <a:lumMod val="50000"/>
                  </a:schemeClr>
                </a:solidFill>
                <a:latin typeface="微软雅黑" charset="0"/>
                <a:ea typeface="微软雅黑" charset="0"/>
                <a:cs typeface="微软雅黑" charset="0"/>
                <a:sym typeface="+mn-ea"/>
              </a:rPr>
              <a:t>无线局域网的</a:t>
            </a:r>
            <a:r>
              <a:rPr lang="en-US" altLang="zh-CN" kern="100" dirty="0">
                <a:solidFill>
                  <a:schemeClr val="accent1">
                    <a:lumMod val="50000"/>
                  </a:schemeClr>
                </a:solidFill>
                <a:latin typeface="微软雅黑" charset="0"/>
                <a:ea typeface="微软雅黑" charset="0"/>
                <a:cs typeface="微软雅黑" charset="0"/>
                <a:sym typeface="+mn-ea"/>
              </a:rPr>
              <a:t>MAC</a:t>
            </a:r>
            <a:r>
              <a:rPr lang="zh-CN" altLang="en-US" kern="100" dirty="0">
                <a:solidFill>
                  <a:schemeClr val="accent1">
                    <a:lumMod val="50000"/>
                  </a:schemeClr>
                </a:solidFill>
                <a:latin typeface="微软雅黑" charset="0"/>
                <a:ea typeface="微软雅黑" charset="0"/>
                <a:cs typeface="微软雅黑" charset="0"/>
                <a:sym typeface="+mn-ea"/>
              </a:rPr>
              <a:t>协议</a:t>
            </a:r>
            <a:r>
              <a:rPr lang="en-US" altLang="zh-CN" kern="100" dirty="0">
                <a:solidFill>
                  <a:schemeClr val="accent1">
                    <a:lumMod val="50000"/>
                  </a:schemeClr>
                </a:solidFill>
                <a:latin typeface="微软雅黑" charset="0"/>
                <a:ea typeface="微软雅黑" charset="0"/>
                <a:cs typeface="微软雅黑" charset="0"/>
                <a:sym typeface="+mn-ea"/>
              </a:rPr>
              <a:t>CSMA/CA</a:t>
            </a:r>
            <a:r>
              <a:rPr lang="zh-CN" altLang="en-US" kern="100" dirty="0">
                <a:solidFill>
                  <a:schemeClr val="accent1">
                    <a:lumMod val="50000"/>
                  </a:schemeClr>
                </a:solidFill>
                <a:latin typeface="微软雅黑" charset="0"/>
                <a:ea typeface="微软雅黑" charset="0"/>
                <a:cs typeface="微软雅黑" charset="0"/>
                <a:sym typeface="+mn-ea"/>
              </a:rPr>
              <a:t>进行信道预约的方法是（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发送确认帧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采用二进制指数退避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使用多个 </a:t>
            </a:r>
            <a:r>
              <a:rPr lang="en-US" altLang="zh-CN" kern="100" dirty="0">
                <a:solidFill>
                  <a:schemeClr val="accent1">
                    <a:lumMod val="50000"/>
                  </a:schemeClr>
                </a:solidFill>
                <a:latin typeface="微软雅黑" charset="0"/>
                <a:ea typeface="微软雅黑" charset="0"/>
                <a:cs typeface="微软雅黑" charset="0"/>
                <a:sym typeface="+mn-ea"/>
              </a:rPr>
              <a:t>MAC </a:t>
            </a:r>
            <a:r>
              <a:rPr lang="zh-CN" altLang="en-US" kern="100" dirty="0">
                <a:solidFill>
                  <a:schemeClr val="accent1">
                    <a:lumMod val="50000"/>
                  </a:schemeClr>
                </a:solidFill>
                <a:latin typeface="微软雅黑" charset="0"/>
                <a:ea typeface="微软雅黑" charset="0"/>
                <a:cs typeface="微软雅黑" charset="0"/>
                <a:sym typeface="+mn-ea"/>
              </a:rPr>
              <a:t>地址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交换</a:t>
            </a:r>
            <a:r>
              <a:rPr lang="en-US" altLang="zh-CN" kern="100" dirty="0">
                <a:solidFill>
                  <a:schemeClr val="accent1">
                    <a:lumMod val="50000"/>
                  </a:schemeClr>
                </a:solidFill>
                <a:latin typeface="微软雅黑" charset="0"/>
                <a:ea typeface="微软雅黑" charset="0"/>
                <a:cs typeface="微软雅黑" charset="0"/>
                <a:sym typeface="+mn-ea"/>
              </a:rPr>
              <a:t>RTS </a:t>
            </a:r>
            <a:r>
              <a:rPr lang="zh-CN" altLang="en-US" kern="100" dirty="0">
                <a:solidFill>
                  <a:schemeClr val="accent1">
                    <a:lumMod val="50000"/>
                  </a:schemeClr>
                </a:solidFill>
                <a:latin typeface="微软雅黑" charset="0"/>
                <a:ea typeface="微软雅黑" charset="0"/>
                <a:cs typeface="微软雅黑" charset="0"/>
                <a:sym typeface="+mn-ea"/>
              </a:rPr>
              <a:t>与 </a:t>
            </a:r>
            <a:r>
              <a:rPr lang="en-US" altLang="zh-CN" kern="100" dirty="0">
                <a:solidFill>
                  <a:schemeClr val="accent1">
                    <a:lumMod val="50000"/>
                  </a:schemeClr>
                </a:solidFill>
                <a:latin typeface="微软雅黑" charset="0"/>
                <a:ea typeface="微软雅黑" charset="0"/>
                <a:cs typeface="微软雅黑" charset="0"/>
                <a:sym typeface="+mn-ea"/>
              </a:rPr>
              <a:t>CTS </a:t>
            </a:r>
            <a:r>
              <a:rPr lang="zh-CN" altLang="en-US" kern="100" dirty="0">
                <a:solidFill>
                  <a:schemeClr val="accent1">
                    <a:lumMod val="50000"/>
                  </a:schemeClr>
                </a:solidFill>
                <a:latin typeface="微软雅黑" charset="0"/>
                <a:ea typeface="微软雅黑" charset="0"/>
                <a:cs typeface="微软雅黑" charset="0"/>
                <a:sym typeface="+mn-ea"/>
              </a:rPr>
              <a:t>帧</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770582"/>
            <a:ext cx="427648" cy="369332"/>
          </a:xfrm>
          <a:prstGeom prst="rect">
            <a:avLst/>
          </a:prstGeom>
        </p:spPr>
      </p:pic>
      <p:sp>
        <p:nvSpPr>
          <p:cNvPr id="3" name="矩形 2"/>
          <p:cNvSpPr/>
          <p:nvPr/>
        </p:nvSpPr>
        <p:spPr>
          <a:xfrm>
            <a:off x="190500" y="2199005"/>
            <a:ext cx="5520055" cy="2461260"/>
          </a:xfrm>
          <a:prstGeom prst="rect">
            <a:avLst/>
          </a:prstGeom>
        </p:spPr>
        <p:txBody>
          <a:bodyPr wrap="square">
            <a:spAutoFit/>
          </a:bodyPr>
          <a:lstStyle/>
          <a:p>
            <a:r>
              <a:rPr lang="en-US" altLang="zh-CN" sz="1400" dirty="0">
                <a:solidFill>
                  <a:srgbClr val="FF0000"/>
                </a:solidFill>
                <a:latin typeface="楷体" panose="02010609060101010101" pitchFamily="49" charset="-122"/>
                <a:ea typeface="楷体" panose="02010609060101010101" pitchFamily="49" charset="-122"/>
              </a:rPr>
              <a:t>802.11 </a:t>
            </a:r>
            <a:r>
              <a:rPr lang="zh-CN" altLang="en-US" sz="1400" dirty="0">
                <a:solidFill>
                  <a:srgbClr val="FF0000"/>
                </a:solidFill>
                <a:latin typeface="楷体" panose="02010609060101010101" pitchFamily="49" charset="-122"/>
                <a:ea typeface="楷体" panose="02010609060101010101" pitchFamily="49" charset="-122"/>
              </a:rPr>
              <a:t>信道进行预约</a:t>
            </a:r>
            <a:endParaRPr lang="en-US" altLang="zh-CN" sz="1400" dirty="0">
              <a:solidFill>
                <a:srgbClr val="FF000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sz="1400" dirty="0">
                <a:solidFill>
                  <a:schemeClr val="accent5"/>
                </a:solidFill>
                <a:latin typeface="楷体" panose="02010609060101010101" pitchFamily="49" charset="-122"/>
                <a:ea typeface="楷体" panose="02010609060101010101" pitchFamily="49" charset="-122"/>
              </a:rPr>
              <a:t>A</a:t>
            </a:r>
            <a:r>
              <a:rPr lang="zh-CN" altLang="en-US" sz="1400" dirty="0">
                <a:solidFill>
                  <a:schemeClr val="accent5"/>
                </a:solidFill>
                <a:latin typeface="楷体" panose="02010609060101010101" pitchFamily="49" charset="-122"/>
                <a:ea typeface="楷体" panose="02010609060101010101" pitchFamily="49" charset="-122"/>
              </a:rPr>
              <a:t>在发送 </a:t>
            </a:r>
            <a:r>
              <a:rPr lang="en-US" altLang="zh-CN" sz="1400" dirty="0">
                <a:solidFill>
                  <a:schemeClr val="accent5"/>
                </a:solidFill>
                <a:latin typeface="楷体" panose="02010609060101010101" pitchFamily="49" charset="-122"/>
                <a:ea typeface="楷体" panose="02010609060101010101" pitchFamily="49" charset="-122"/>
              </a:rPr>
              <a:t>RTS </a:t>
            </a:r>
            <a:r>
              <a:rPr lang="zh-CN" altLang="en-US" sz="1400" dirty="0">
                <a:solidFill>
                  <a:schemeClr val="accent5"/>
                </a:solidFill>
                <a:latin typeface="楷体" panose="02010609060101010101" pitchFamily="49" charset="-122"/>
                <a:ea typeface="楷体" panose="02010609060101010101" pitchFamily="49" charset="-122"/>
              </a:rPr>
              <a:t>帧之前，必须先监听信道。若信道空闲，则等待一段时间 </a:t>
            </a:r>
            <a:r>
              <a:rPr lang="en-US" altLang="zh-CN" sz="1400" dirty="0">
                <a:solidFill>
                  <a:schemeClr val="accent5"/>
                </a:solidFill>
                <a:latin typeface="楷体" panose="02010609060101010101" pitchFamily="49" charset="-122"/>
                <a:ea typeface="楷体" panose="02010609060101010101" pitchFamily="49" charset="-122"/>
              </a:rPr>
              <a:t>DIFS </a:t>
            </a:r>
            <a:r>
              <a:rPr lang="zh-CN" altLang="en-US" sz="1400" dirty="0">
                <a:solidFill>
                  <a:schemeClr val="accent5"/>
                </a:solidFill>
                <a:latin typeface="楷体" panose="02010609060101010101" pitchFamily="49" charset="-122"/>
                <a:ea typeface="楷体" panose="02010609060101010101" pitchFamily="49" charset="-122"/>
              </a:rPr>
              <a:t>后，才能够发送 </a:t>
            </a:r>
            <a:r>
              <a:rPr lang="en-US" altLang="zh-CN" sz="1400" dirty="0">
                <a:solidFill>
                  <a:schemeClr val="accent5"/>
                </a:solidFill>
                <a:latin typeface="楷体" panose="02010609060101010101" pitchFamily="49" charset="-122"/>
                <a:ea typeface="楷体" panose="02010609060101010101" pitchFamily="49" charset="-122"/>
              </a:rPr>
              <a:t>RTS (Request To Send) </a:t>
            </a:r>
            <a:r>
              <a:rPr lang="zh-CN" altLang="en-US" sz="1400" dirty="0">
                <a:solidFill>
                  <a:schemeClr val="accent5"/>
                </a:solidFill>
                <a:latin typeface="楷体" panose="02010609060101010101" pitchFamily="49" charset="-122"/>
                <a:ea typeface="楷体" panose="02010609060101010101" pitchFamily="49" charset="-122"/>
              </a:rPr>
              <a:t>帧。包括源地址、目的地址和这次通信（包括相应的确认帧）所需的持续时间。</a:t>
            </a:r>
            <a:endParaRPr lang="en-US" altLang="zh-CN" sz="1400" dirty="0">
              <a:solidFill>
                <a:schemeClr val="accent5"/>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1400" dirty="0">
                <a:solidFill>
                  <a:srgbClr val="FF0000"/>
                </a:solidFill>
                <a:latin typeface="楷体" panose="02010609060101010101" pitchFamily="49" charset="-122"/>
                <a:ea typeface="楷体" panose="02010609060101010101" pitchFamily="49" charset="-122"/>
              </a:rPr>
              <a:t>若 </a:t>
            </a:r>
            <a:r>
              <a:rPr lang="en-US" altLang="zh-CN" sz="1400" dirty="0">
                <a:solidFill>
                  <a:srgbClr val="FF0000"/>
                </a:solidFill>
                <a:latin typeface="楷体" panose="02010609060101010101" pitchFamily="49" charset="-122"/>
                <a:ea typeface="楷体" panose="02010609060101010101" pitchFamily="49" charset="-122"/>
              </a:rPr>
              <a:t>B </a:t>
            </a:r>
            <a:r>
              <a:rPr lang="zh-CN" altLang="en-US" sz="1400" dirty="0">
                <a:solidFill>
                  <a:srgbClr val="FF0000"/>
                </a:solidFill>
                <a:latin typeface="楷体" panose="02010609060101010101" pitchFamily="49" charset="-122"/>
                <a:ea typeface="楷体" panose="02010609060101010101" pitchFamily="49" charset="-122"/>
              </a:rPr>
              <a:t>正确收到 </a:t>
            </a:r>
            <a:r>
              <a:rPr lang="en-US" altLang="zh-CN" sz="1400" dirty="0">
                <a:solidFill>
                  <a:srgbClr val="FF0000"/>
                </a:solidFill>
                <a:latin typeface="楷体" panose="02010609060101010101" pitchFamily="49" charset="-122"/>
                <a:ea typeface="楷体" panose="02010609060101010101" pitchFamily="49" charset="-122"/>
              </a:rPr>
              <a:t>A </a:t>
            </a:r>
            <a:r>
              <a:rPr lang="zh-CN" altLang="en-US" sz="1400" dirty="0">
                <a:solidFill>
                  <a:srgbClr val="FF0000"/>
                </a:solidFill>
                <a:latin typeface="楷体" panose="02010609060101010101" pitchFamily="49" charset="-122"/>
                <a:ea typeface="楷体" panose="02010609060101010101" pitchFamily="49" charset="-122"/>
              </a:rPr>
              <a:t>发来的 </a:t>
            </a:r>
            <a:r>
              <a:rPr lang="en-US" altLang="zh-CN" sz="1400" dirty="0">
                <a:solidFill>
                  <a:srgbClr val="FF0000"/>
                </a:solidFill>
                <a:latin typeface="楷体" panose="02010609060101010101" pitchFamily="49" charset="-122"/>
                <a:ea typeface="楷体" panose="02010609060101010101" pitchFamily="49" charset="-122"/>
              </a:rPr>
              <a:t>RTS </a:t>
            </a:r>
            <a:r>
              <a:rPr lang="zh-CN" altLang="en-US" sz="1400" dirty="0">
                <a:solidFill>
                  <a:srgbClr val="FF0000"/>
                </a:solidFill>
                <a:latin typeface="楷体" panose="02010609060101010101" pitchFamily="49" charset="-122"/>
                <a:ea typeface="楷体" panose="02010609060101010101" pitchFamily="49" charset="-122"/>
              </a:rPr>
              <a:t>帧，且媒体空闲，则等待一段时间 </a:t>
            </a:r>
            <a:r>
              <a:rPr lang="en-US" altLang="zh-CN" sz="1400" dirty="0">
                <a:solidFill>
                  <a:srgbClr val="FF0000"/>
                </a:solidFill>
                <a:latin typeface="楷体" panose="02010609060101010101" pitchFamily="49" charset="-122"/>
                <a:ea typeface="楷体" panose="02010609060101010101" pitchFamily="49" charset="-122"/>
              </a:rPr>
              <a:t>SIFS </a:t>
            </a:r>
            <a:r>
              <a:rPr lang="zh-CN" altLang="en-US" sz="1400" dirty="0">
                <a:solidFill>
                  <a:srgbClr val="FF0000"/>
                </a:solidFill>
                <a:latin typeface="楷体" panose="02010609060101010101" pitchFamily="49" charset="-122"/>
                <a:ea typeface="楷体" panose="02010609060101010101" pitchFamily="49" charset="-122"/>
              </a:rPr>
              <a:t>后，就向 </a:t>
            </a:r>
            <a:r>
              <a:rPr lang="en-US" altLang="zh-CN" sz="1400" dirty="0">
                <a:solidFill>
                  <a:srgbClr val="FF0000"/>
                </a:solidFill>
                <a:latin typeface="楷体" panose="02010609060101010101" pitchFamily="49" charset="-122"/>
                <a:ea typeface="楷体" panose="02010609060101010101" pitchFamily="49" charset="-122"/>
              </a:rPr>
              <a:t>A </a:t>
            </a:r>
            <a:r>
              <a:rPr lang="zh-CN" altLang="en-US" sz="1400" dirty="0">
                <a:solidFill>
                  <a:srgbClr val="FF0000"/>
                </a:solidFill>
                <a:latin typeface="楷体" panose="02010609060101010101" pitchFamily="49" charset="-122"/>
                <a:ea typeface="楷体" panose="02010609060101010101" pitchFamily="49" charset="-122"/>
              </a:rPr>
              <a:t>发送一个叫做允许发送 </a:t>
            </a:r>
            <a:r>
              <a:rPr lang="en-US" altLang="zh-CN" sz="1400" dirty="0">
                <a:solidFill>
                  <a:srgbClr val="FF0000"/>
                </a:solidFill>
                <a:latin typeface="楷体" panose="02010609060101010101" pitchFamily="49" charset="-122"/>
                <a:ea typeface="楷体" panose="02010609060101010101" pitchFamily="49" charset="-122"/>
              </a:rPr>
              <a:t>CTS(Clear To Send)</a:t>
            </a:r>
            <a:r>
              <a:rPr lang="zh-CN" altLang="en-US" sz="1400" dirty="0">
                <a:solidFill>
                  <a:srgbClr val="FF0000"/>
                </a:solidFill>
                <a:latin typeface="楷体" panose="02010609060101010101" pitchFamily="49" charset="-122"/>
                <a:ea typeface="楷体" panose="02010609060101010101" pitchFamily="49" charset="-122"/>
              </a:rPr>
              <a:t>的控制帧，它也包括这次通信所需的持续时间。</a:t>
            </a:r>
            <a:endParaRPr lang="en-US" altLang="zh-CN" sz="1400" dirty="0">
              <a:solidFill>
                <a:srgbClr val="FF000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1400" dirty="0">
                <a:solidFill>
                  <a:srgbClr val="FF0000"/>
                </a:solidFill>
                <a:latin typeface="楷体" panose="02010609060101010101" pitchFamily="49" charset="-122"/>
                <a:ea typeface="楷体" panose="02010609060101010101" pitchFamily="49" charset="-122"/>
              </a:rPr>
              <a:t> </a:t>
            </a:r>
            <a:r>
              <a:rPr lang="en-US" altLang="zh-CN" sz="1400" dirty="0">
                <a:solidFill>
                  <a:schemeClr val="accent5"/>
                </a:solidFill>
                <a:latin typeface="楷体" panose="02010609060101010101" pitchFamily="49" charset="-122"/>
                <a:ea typeface="楷体" panose="02010609060101010101" pitchFamily="49" charset="-122"/>
              </a:rPr>
              <a:t>A </a:t>
            </a:r>
            <a:r>
              <a:rPr lang="zh-CN" altLang="en-US" sz="1400" dirty="0">
                <a:solidFill>
                  <a:schemeClr val="accent5"/>
                </a:solidFill>
                <a:latin typeface="楷体" panose="02010609060101010101" pitchFamily="49" charset="-122"/>
                <a:ea typeface="楷体" panose="02010609060101010101" pitchFamily="49" charset="-122"/>
              </a:rPr>
              <a:t>收到 </a:t>
            </a:r>
            <a:r>
              <a:rPr lang="en-US" altLang="zh-CN" sz="1400" dirty="0">
                <a:solidFill>
                  <a:schemeClr val="accent5"/>
                </a:solidFill>
                <a:latin typeface="楷体" panose="02010609060101010101" pitchFamily="49" charset="-122"/>
                <a:ea typeface="楷体" panose="02010609060101010101" pitchFamily="49" charset="-122"/>
              </a:rPr>
              <a:t>CTS </a:t>
            </a:r>
            <a:r>
              <a:rPr lang="zh-CN" altLang="en-US" sz="1400" dirty="0">
                <a:solidFill>
                  <a:schemeClr val="accent5"/>
                </a:solidFill>
                <a:latin typeface="楷体" panose="02010609060101010101" pitchFamily="49" charset="-122"/>
                <a:ea typeface="楷体" panose="02010609060101010101" pitchFamily="49" charset="-122"/>
              </a:rPr>
              <a:t>帧后，再等待一段时间 </a:t>
            </a:r>
            <a:r>
              <a:rPr lang="en-US" altLang="zh-CN" sz="1400" dirty="0">
                <a:solidFill>
                  <a:schemeClr val="accent5"/>
                </a:solidFill>
                <a:latin typeface="楷体" panose="02010609060101010101" pitchFamily="49" charset="-122"/>
                <a:ea typeface="楷体" panose="02010609060101010101" pitchFamily="49" charset="-122"/>
              </a:rPr>
              <a:t>SIFS </a:t>
            </a:r>
            <a:r>
              <a:rPr lang="zh-CN" altLang="en-US" sz="1400" dirty="0">
                <a:solidFill>
                  <a:schemeClr val="accent5"/>
                </a:solidFill>
                <a:latin typeface="楷体" panose="02010609060101010101" pitchFamily="49" charset="-122"/>
                <a:ea typeface="楷体" panose="02010609060101010101" pitchFamily="49" charset="-122"/>
              </a:rPr>
              <a:t>后，就可发送数据帧。</a:t>
            </a:r>
            <a:endParaRPr lang="en-US" altLang="zh-CN" sz="1400" dirty="0">
              <a:solidFill>
                <a:srgbClr val="FF0000"/>
              </a:solidFill>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sz="1400" dirty="0">
                <a:solidFill>
                  <a:srgbClr val="FF0000"/>
                </a:solidFill>
                <a:latin typeface="楷体" panose="02010609060101010101" pitchFamily="49" charset="-122"/>
                <a:ea typeface="楷体" panose="02010609060101010101" pitchFamily="49" charset="-122"/>
              </a:rPr>
              <a:t>若 </a:t>
            </a:r>
            <a:r>
              <a:rPr lang="en-US" altLang="zh-CN" sz="1400" dirty="0">
                <a:solidFill>
                  <a:srgbClr val="FF0000"/>
                </a:solidFill>
                <a:latin typeface="楷体" panose="02010609060101010101" pitchFamily="49" charset="-122"/>
                <a:ea typeface="楷体" panose="02010609060101010101" pitchFamily="49" charset="-122"/>
              </a:rPr>
              <a:t>B </a:t>
            </a:r>
            <a:r>
              <a:rPr lang="zh-CN" altLang="en-US" sz="1400" dirty="0">
                <a:solidFill>
                  <a:srgbClr val="FF0000"/>
                </a:solidFill>
                <a:latin typeface="楷体" panose="02010609060101010101" pitchFamily="49" charset="-122"/>
                <a:ea typeface="楷体" panose="02010609060101010101" pitchFamily="49" charset="-122"/>
              </a:rPr>
              <a:t>正确收到了 </a:t>
            </a:r>
            <a:r>
              <a:rPr lang="en-US" altLang="zh-CN" sz="1400" dirty="0">
                <a:solidFill>
                  <a:srgbClr val="FF0000"/>
                </a:solidFill>
                <a:latin typeface="楷体" panose="02010609060101010101" pitchFamily="49" charset="-122"/>
                <a:ea typeface="楷体" panose="02010609060101010101" pitchFamily="49" charset="-122"/>
              </a:rPr>
              <a:t>A </a:t>
            </a:r>
            <a:r>
              <a:rPr lang="zh-CN" altLang="en-US" sz="1400" dirty="0">
                <a:solidFill>
                  <a:srgbClr val="FF0000"/>
                </a:solidFill>
                <a:latin typeface="楷体" panose="02010609060101010101" pitchFamily="49" charset="-122"/>
                <a:ea typeface="楷体" panose="02010609060101010101" pitchFamily="49" charset="-122"/>
              </a:rPr>
              <a:t>发来的数据帧，在等待时间 </a:t>
            </a:r>
            <a:r>
              <a:rPr lang="en-US" altLang="zh-CN" sz="1400" dirty="0">
                <a:solidFill>
                  <a:srgbClr val="FF0000"/>
                </a:solidFill>
                <a:latin typeface="楷体" panose="02010609060101010101" pitchFamily="49" charset="-122"/>
                <a:ea typeface="楷体" panose="02010609060101010101" pitchFamily="49" charset="-122"/>
              </a:rPr>
              <a:t>SIFS </a:t>
            </a:r>
            <a:r>
              <a:rPr lang="zh-CN" altLang="en-US" sz="1400" dirty="0">
                <a:solidFill>
                  <a:srgbClr val="FF0000"/>
                </a:solidFill>
                <a:latin typeface="楷体" panose="02010609060101010101" pitchFamily="49" charset="-122"/>
                <a:ea typeface="楷体" panose="02010609060101010101" pitchFamily="49" charset="-122"/>
              </a:rPr>
              <a:t>后，就向 </a:t>
            </a:r>
            <a:r>
              <a:rPr lang="en-US" altLang="zh-CN" sz="1400" dirty="0">
                <a:solidFill>
                  <a:srgbClr val="FF0000"/>
                </a:solidFill>
                <a:latin typeface="楷体" panose="02010609060101010101" pitchFamily="49" charset="-122"/>
                <a:ea typeface="楷体" panose="02010609060101010101" pitchFamily="49" charset="-122"/>
              </a:rPr>
              <a:t>A </a:t>
            </a:r>
            <a:r>
              <a:rPr lang="zh-CN" altLang="en-US" sz="1400" dirty="0">
                <a:solidFill>
                  <a:srgbClr val="FF0000"/>
                </a:solidFill>
                <a:latin typeface="楷体" panose="02010609060101010101" pitchFamily="49" charset="-122"/>
                <a:ea typeface="楷体" panose="02010609060101010101" pitchFamily="49" charset="-122"/>
              </a:rPr>
              <a:t>发送确认帧 </a:t>
            </a:r>
            <a:r>
              <a:rPr lang="en-US" altLang="zh-CN" sz="1400" dirty="0">
                <a:solidFill>
                  <a:srgbClr val="FF0000"/>
                </a:solidFill>
                <a:latin typeface="楷体" panose="02010609060101010101" pitchFamily="49" charset="-122"/>
                <a:ea typeface="楷体" panose="02010609060101010101" pitchFamily="49" charset="-122"/>
              </a:rPr>
              <a:t>ACK</a:t>
            </a:r>
            <a:r>
              <a:rPr lang="zh-CN" altLang="en-US" sz="1400" dirty="0">
                <a:solidFill>
                  <a:srgbClr val="FF0000"/>
                </a:solidFill>
                <a:latin typeface="楷体" panose="02010609060101010101" pitchFamily="49" charset="-122"/>
                <a:ea typeface="楷体" panose="02010609060101010101" pitchFamily="49" charset="-122"/>
              </a:rPr>
              <a:t>。</a:t>
            </a:r>
          </a:p>
        </p:txBody>
      </p:sp>
      <p:pic>
        <p:nvPicPr>
          <p:cNvPr id="4" name="图片 3"/>
          <p:cNvPicPr>
            <a:picLocks noChangeAspect="1"/>
          </p:cNvPicPr>
          <p:nvPr/>
        </p:nvPicPr>
        <p:blipFill>
          <a:blip r:embed="rId6"/>
          <a:stretch>
            <a:fillRect/>
          </a:stretch>
        </p:blipFill>
        <p:spPr>
          <a:xfrm>
            <a:off x="6013450" y="1287780"/>
            <a:ext cx="2597150" cy="292481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399986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等协议向主机乙发送数据，数据传输速率是</a:t>
            </a:r>
            <a:r>
              <a:rPr lang="en-US" altLang="zh-CN" kern="100" dirty="0">
                <a:solidFill>
                  <a:schemeClr val="accent1">
                    <a:lumMod val="50000"/>
                  </a:schemeClr>
                </a:solidFill>
                <a:latin typeface="微软雅黑" charset="0"/>
                <a:ea typeface="微软雅黑" charset="0"/>
                <a:cs typeface="微软雅黑" charset="0"/>
                <a:sym typeface="+mn-ea"/>
              </a:rPr>
              <a:t>3kbps</a:t>
            </a:r>
            <a:r>
              <a:rPr lang="zh-CN" altLang="en-US" kern="100" dirty="0">
                <a:solidFill>
                  <a:schemeClr val="accent1">
                    <a:lumMod val="50000"/>
                  </a:schemeClr>
                </a:solidFill>
                <a:latin typeface="微软雅黑" charset="0"/>
                <a:ea typeface="微软雅黑" charset="0"/>
                <a:cs typeface="微软雅黑" charset="0"/>
                <a:sym typeface="+mn-ea"/>
              </a:rPr>
              <a:t>，单向传播延时是</a:t>
            </a:r>
            <a:r>
              <a:rPr lang="en-US" altLang="zh-CN" kern="100" dirty="0">
                <a:solidFill>
                  <a:schemeClr val="accent1">
                    <a:lumMod val="50000"/>
                  </a:schemeClr>
                </a:solidFill>
                <a:latin typeface="微软雅黑" charset="0"/>
                <a:ea typeface="微软雅黑" charset="0"/>
                <a:cs typeface="微软雅黑" charset="0"/>
                <a:sym typeface="+mn-ea"/>
              </a:rPr>
              <a:t>200ms</a:t>
            </a:r>
            <a:r>
              <a:rPr lang="zh-CN" altLang="en-US" kern="100" dirty="0">
                <a:solidFill>
                  <a:schemeClr val="accent1">
                    <a:lumMod val="50000"/>
                  </a:schemeClr>
                </a:solidFill>
                <a:latin typeface="微软雅黑" charset="0"/>
                <a:ea typeface="微软雅黑" charset="0"/>
                <a:cs typeface="微软雅黑" charset="0"/>
                <a:sym typeface="+mn-ea"/>
              </a:rPr>
              <a:t>，忽略确认帧的传输延时。当信道利用率等于</a:t>
            </a: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时，数据帧的长度为（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240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400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480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800 </a:t>
            </a:r>
            <a:r>
              <a:rPr lang="zh-CN" altLang="en-US" kern="100" dirty="0">
                <a:solidFill>
                  <a:schemeClr val="accent1">
                    <a:lumMod val="50000"/>
                  </a:schemeClr>
                </a:solidFill>
                <a:latin typeface="微软雅黑" charset="0"/>
                <a:ea typeface="微软雅黑" charset="0"/>
                <a:cs typeface="微软雅黑" charset="0"/>
                <a:sym typeface="+mn-ea"/>
              </a:rPr>
              <a:t>比特</a:t>
            </a: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399986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等协议向主机乙发送数据，数据传输速率是</a:t>
            </a:r>
            <a:r>
              <a:rPr lang="en-US" altLang="zh-CN" kern="100" dirty="0">
                <a:solidFill>
                  <a:schemeClr val="accent1">
                    <a:lumMod val="50000"/>
                  </a:schemeClr>
                </a:solidFill>
                <a:latin typeface="微软雅黑" charset="0"/>
                <a:ea typeface="微软雅黑" charset="0"/>
                <a:cs typeface="微软雅黑" charset="0"/>
                <a:sym typeface="+mn-ea"/>
              </a:rPr>
              <a:t>3kbps</a:t>
            </a:r>
            <a:r>
              <a:rPr lang="zh-CN" altLang="en-US" kern="100" dirty="0">
                <a:solidFill>
                  <a:schemeClr val="accent1">
                    <a:lumMod val="50000"/>
                  </a:schemeClr>
                </a:solidFill>
                <a:latin typeface="微软雅黑" charset="0"/>
                <a:ea typeface="微软雅黑" charset="0"/>
                <a:cs typeface="微软雅黑" charset="0"/>
                <a:sym typeface="+mn-ea"/>
              </a:rPr>
              <a:t>，单向传播延时是</a:t>
            </a:r>
            <a:r>
              <a:rPr lang="en-US" altLang="zh-CN" kern="100" dirty="0">
                <a:solidFill>
                  <a:schemeClr val="accent1">
                    <a:lumMod val="50000"/>
                  </a:schemeClr>
                </a:solidFill>
                <a:latin typeface="微软雅黑" charset="0"/>
                <a:ea typeface="微软雅黑" charset="0"/>
                <a:cs typeface="微软雅黑" charset="0"/>
                <a:sym typeface="+mn-ea"/>
              </a:rPr>
              <a:t>200ms</a:t>
            </a:r>
            <a:r>
              <a:rPr lang="zh-CN" altLang="en-US" kern="100" dirty="0">
                <a:solidFill>
                  <a:schemeClr val="accent1">
                    <a:lumMod val="50000"/>
                  </a:schemeClr>
                </a:solidFill>
                <a:latin typeface="微软雅黑" charset="0"/>
                <a:ea typeface="微软雅黑" charset="0"/>
                <a:cs typeface="微软雅黑" charset="0"/>
                <a:sym typeface="+mn-ea"/>
              </a:rPr>
              <a:t>，忽略确认帧的传输延时。当信道利用率等于</a:t>
            </a: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时，数据帧的长度为（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240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400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480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800 </a:t>
            </a:r>
            <a:r>
              <a:rPr lang="zh-CN" altLang="en-US" kern="100" dirty="0">
                <a:solidFill>
                  <a:schemeClr val="accent1">
                    <a:lumMod val="50000"/>
                  </a:schemeClr>
                </a:solidFill>
                <a:latin typeface="微软雅黑" charset="0"/>
                <a:ea typeface="微软雅黑" charset="0"/>
                <a:cs typeface="微软雅黑" charset="0"/>
                <a:sym typeface="+mn-ea"/>
              </a:rPr>
              <a:t>比特</a:t>
            </a: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13"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200ms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200ms</a:t>
            </a:r>
          </a:p>
        </p:txBody>
      </p:sp>
      <p:pic>
        <p:nvPicPr>
          <p:cNvPr id="20" name="图片 19"/>
          <p:cNvPicPr>
            <a:picLocks noChangeAspect="1"/>
          </p:cNvPicPr>
          <p:nvPr/>
        </p:nvPicPr>
        <p:blipFill>
          <a:blip r:embed="rId4"/>
          <a:stretch>
            <a:fillRect/>
          </a:stretch>
        </p:blipFill>
        <p:spPr>
          <a:xfrm>
            <a:off x="5120466" y="1307587"/>
            <a:ext cx="926863" cy="1054988"/>
          </a:xfrm>
          <a:prstGeom prst="rect">
            <a:avLst/>
          </a:prstGeom>
        </p:spPr>
      </p:pic>
      <p:pic>
        <p:nvPicPr>
          <p:cNvPr id="21" name="图片 20"/>
          <p:cNvPicPr>
            <a:picLocks noChangeAspect="1"/>
          </p:cNvPicPr>
          <p:nvPr/>
        </p:nvPicPr>
        <p:blipFill>
          <a:blip r:embed="rId4"/>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4" grpId="0" bldLvl="0" animBg="1"/>
      <p:bldP spid="25" grpId="0" bldLvl="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399986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等协议向主机乙发送数据，数据传输速率是</a:t>
            </a:r>
            <a:r>
              <a:rPr lang="en-US" altLang="zh-CN" kern="100" dirty="0">
                <a:solidFill>
                  <a:schemeClr val="accent1">
                    <a:lumMod val="50000"/>
                  </a:schemeClr>
                </a:solidFill>
                <a:latin typeface="微软雅黑" charset="0"/>
                <a:ea typeface="微软雅黑" charset="0"/>
                <a:cs typeface="微软雅黑" charset="0"/>
                <a:sym typeface="+mn-ea"/>
              </a:rPr>
              <a:t>3kbps</a:t>
            </a:r>
            <a:r>
              <a:rPr lang="zh-CN" altLang="en-US" kern="100" dirty="0">
                <a:solidFill>
                  <a:schemeClr val="accent1">
                    <a:lumMod val="50000"/>
                  </a:schemeClr>
                </a:solidFill>
                <a:latin typeface="微软雅黑" charset="0"/>
                <a:ea typeface="微软雅黑" charset="0"/>
                <a:cs typeface="微软雅黑" charset="0"/>
                <a:sym typeface="+mn-ea"/>
              </a:rPr>
              <a:t>，单向传播延时是</a:t>
            </a:r>
            <a:r>
              <a:rPr lang="en-US" altLang="zh-CN" kern="100" dirty="0">
                <a:solidFill>
                  <a:schemeClr val="accent1">
                    <a:lumMod val="50000"/>
                  </a:schemeClr>
                </a:solidFill>
                <a:latin typeface="微软雅黑" charset="0"/>
                <a:ea typeface="微软雅黑" charset="0"/>
                <a:cs typeface="微软雅黑" charset="0"/>
                <a:sym typeface="+mn-ea"/>
              </a:rPr>
              <a:t>200ms</a:t>
            </a:r>
            <a:r>
              <a:rPr lang="zh-CN" altLang="en-US" kern="100" dirty="0">
                <a:solidFill>
                  <a:schemeClr val="accent1">
                    <a:lumMod val="50000"/>
                  </a:schemeClr>
                </a:solidFill>
                <a:latin typeface="微软雅黑" charset="0"/>
                <a:ea typeface="微软雅黑" charset="0"/>
                <a:cs typeface="微软雅黑" charset="0"/>
                <a:sym typeface="+mn-ea"/>
              </a:rPr>
              <a:t>，忽略确认帧的传输延时。当信道利用率等于</a:t>
            </a: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时，数据帧的长度为（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240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400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480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800 </a:t>
            </a:r>
            <a:r>
              <a:rPr lang="zh-CN" altLang="en-US" kern="100" dirty="0">
                <a:solidFill>
                  <a:schemeClr val="accent1">
                    <a:lumMod val="50000"/>
                  </a:schemeClr>
                </a:solidFill>
                <a:latin typeface="微软雅黑" charset="0"/>
                <a:ea typeface="微软雅黑" charset="0"/>
                <a:cs typeface="微软雅黑" charset="0"/>
                <a:sym typeface="+mn-ea"/>
              </a:rPr>
              <a:t>比特</a:t>
            </a: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13"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200ms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200ms</a:t>
            </a:r>
          </a:p>
        </p:txBody>
      </p:sp>
      <p:pic>
        <p:nvPicPr>
          <p:cNvPr id="20" name="图片 19"/>
          <p:cNvPicPr>
            <a:picLocks noChangeAspect="1"/>
          </p:cNvPicPr>
          <p:nvPr/>
        </p:nvPicPr>
        <p:blipFill>
          <a:blip r:embed="rId4"/>
          <a:stretch>
            <a:fillRect/>
          </a:stretch>
        </p:blipFill>
        <p:spPr>
          <a:xfrm>
            <a:off x="5120466" y="1307587"/>
            <a:ext cx="926863" cy="1054988"/>
          </a:xfrm>
          <a:prstGeom prst="rect">
            <a:avLst/>
          </a:prstGeom>
        </p:spPr>
      </p:pic>
      <p:pic>
        <p:nvPicPr>
          <p:cNvPr id="21" name="图片 20"/>
          <p:cNvPicPr>
            <a:picLocks noChangeAspect="1"/>
          </p:cNvPicPr>
          <p:nvPr/>
        </p:nvPicPr>
        <p:blipFill>
          <a:blip r:embed="rId4"/>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6" name="矩形 25"/>
              <p:cNvSpPr/>
              <p:nvPr/>
            </p:nvSpPr>
            <p:spPr>
              <a:xfrm>
                <a:off x="1670800" y="2684081"/>
                <a:ext cx="2285308" cy="6173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1+400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𝑚𝑠</m:t>
                          </m:r>
                        </m:den>
                      </m:f>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40%</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1670800" y="2684081"/>
                <a:ext cx="2285308" cy="617348"/>
              </a:xfrm>
              <a:prstGeom prst="rect">
                <a:avLst/>
              </a:prstGeom>
              <a:blipFill rotWithShape="1">
                <a:blip r:embed="rId5"/>
                <a:stretch>
                  <a:fillRect l="-5" t="-92" r="3" b="10"/>
                </a:stretch>
              </a:blipFill>
            </p:spPr>
            <p:txBody>
              <a:bodyPr/>
              <a:lstStyle/>
              <a:p>
                <a:r>
                  <a:rPr lang="zh-CN" altLang="en-US">
                    <a:noFill/>
                  </a:rPr>
                  <a:t> </a:t>
                </a:r>
              </a:p>
            </p:txBody>
          </p:sp>
        </mc:Fallback>
      </mc:AlternateContent>
      <p:sp>
        <p:nvSpPr>
          <p:cNvPr id="27" name="矩形 26"/>
          <p:cNvSpPr/>
          <p:nvPr/>
        </p:nvSpPr>
        <p:spPr>
          <a:xfrm>
            <a:off x="292622" y="2826872"/>
            <a:ext cx="168507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32" name="矩形 31"/>
              <p:cNvSpPr/>
              <p:nvPr/>
            </p:nvSpPr>
            <p:spPr>
              <a:xfrm>
                <a:off x="3863244" y="2691975"/>
                <a:ext cx="1503417" cy="6365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t</m:t>
                      </m:r>
                      <m: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1=</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800</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3</m:t>
                          </m:r>
                        </m:den>
                      </m:f>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3863244" y="2691975"/>
                <a:ext cx="1503417" cy="636585"/>
              </a:xfrm>
              <a:prstGeom prst="rect">
                <a:avLst/>
              </a:prstGeom>
              <a:blipFill rotWithShape="1">
                <a:blip r:embed="rId6"/>
                <a:stretch>
                  <a:fillRect l="-36" t="-33" r="18" b="82"/>
                </a:stretch>
              </a:blipFill>
            </p:spPr>
            <p:txBody>
              <a:bodyPr/>
              <a:lstStyle/>
              <a:p>
                <a:r>
                  <a:rPr lang="zh-CN" altLang="en-US">
                    <a:noFill/>
                  </a:rPr>
                  <a:t> </a:t>
                </a:r>
              </a:p>
            </p:txBody>
          </p:sp>
        </mc:Fallback>
      </mc:AlternateContent>
    </p:spTree>
    <p:custDataLst>
      <p:tags r:id="rId1"/>
    </p:custData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399986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等协议向主机乙发送数据，数据传输速率是</a:t>
            </a:r>
            <a:r>
              <a:rPr lang="en-US" altLang="zh-CN" kern="100" dirty="0">
                <a:solidFill>
                  <a:schemeClr val="accent1">
                    <a:lumMod val="50000"/>
                  </a:schemeClr>
                </a:solidFill>
                <a:latin typeface="微软雅黑" charset="0"/>
                <a:ea typeface="微软雅黑" charset="0"/>
                <a:cs typeface="微软雅黑" charset="0"/>
                <a:sym typeface="+mn-ea"/>
              </a:rPr>
              <a:t>3kbps</a:t>
            </a:r>
            <a:r>
              <a:rPr lang="zh-CN" altLang="en-US" kern="100" dirty="0">
                <a:solidFill>
                  <a:schemeClr val="accent1">
                    <a:lumMod val="50000"/>
                  </a:schemeClr>
                </a:solidFill>
                <a:latin typeface="微软雅黑" charset="0"/>
                <a:ea typeface="微软雅黑" charset="0"/>
                <a:cs typeface="微软雅黑" charset="0"/>
                <a:sym typeface="+mn-ea"/>
              </a:rPr>
              <a:t>，单向传播延时是</a:t>
            </a:r>
            <a:r>
              <a:rPr lang="en-US" altLang="zh-CN" kern="100" dirty="0">
                <a:solidFill>
                  <a:schemeClr val="accent1">
                    <a:lumMod val="50000"/>
                  </a:schemeClr>
                </a:solidFill>
                <a:latin typeface="微软雅黑" charset="0"/>
                <a:ea typeface="微软雅黑" charset="0"/>
                <a:cs typeface="微软雅黑" charset="0"/>
                <a:sym typeface="+mn-ea"/>
              </a:rPr>
              <a:t>200ms</a:t>
            </a:r>
            <a:r>
              <a:rPr lang="zh-CN" altLang="en-US" kern="100" dirty="0">
                <a:solidFill>
                  <a:schemeClr val="accent1">
                    <a:lumMod val="50000"/>
                  </a:schemeClr>
                </a:solidFill>
                <a:latin typeface="微软雅黑" charset="0"/>
                <a:ea typeface="微软雅黑" charset="0"/>
                <a:cs typeface="微软雅黑" charset="0"/>
                <a:sym typeface="+mn-ea"/>
              </a:rPr>
              <a:t>，忽略确认帧的传输延时。当信道利用率等于</a:t>
            </a: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时，数据帧的长度为（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240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400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480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800 </a:t>
            </a:r>
            <a:r>
              <a:rPr lang="zh-CN" altLang="en-US" kern="100" dirty="0">
                <a:solidFill>
                  <a:schemeClr val="accent1">
                    <a:lumMod val="50000"/>
                  </a:schemeClr>
                </a:solidFill>
                <a:latin typeface="微软雅黑" charset="0"/>
                <a:ea typeface="微软雅黑" charset="0"/>
                <a:cs typeface="微软雅黑" charset="0"/>
                <a:sym typeface="+mn-ea"/>
              </a:rPr>
              <a:t>比特</a:t>
            </a: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13"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200ms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200ms</a:t>
            </a:r>
          </a:p>
        </p:txBody>
      </p:sp>
      <p:pic>
        <p:nvPicPr>
          <p:cNvPr id="20" name="图片 19"/>
          <p:cNvPicPr>
            <a:picLocks noChangeAspect="1"/>
          </p:cNvPicPr>
          <p:nvPr/>
        </p:nvPicPr>
        <p:blipFill>
          <a:blip r:embed="rId4"/>
          <a:stretch>
            <a:fillRect/>
          </a:stretch>
        </p:blipFill>
        <p:spPr>
          <a:xfrm>
            <a:off x="5120466" y="1307587"/>
            <a:ext cx="926863" cy="1054988"/>
          </a:xfrm>
          <a:prstGeom prst="rect">
            <a:avLst/>
          </a:prstGeom>
        </p:spPr>
      </p:pic>
      <p:pic>
        <p:nvPicPr>
          <p:cNvPr id="21" name="图片 20"/>
          <p:cNvPicPr>
            <a:picLocks noChangeAspect="1"/>
          </p:cNvPicPr>
          <p:nvPr/>
        </p:nvPicPr>
        <p:blipFill>
          <a:blip r:embed="rId4"/>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6" name="矩形 25"/>
              <p:cNvSpPr/>
              <p:nvPr/>
            </p:nvSpPr>
            <p:spPr>
              <a:xfrm>
                <a:off x="1670800" y="2684081"/>
                <a:ext cx="2285308" cy="6173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1+400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𝑚𝑠</m:t>
                          </m:r>
                        </m:den>
                      </m:f>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40%</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1670800" y="2684081"/>
                <a:ext cx="2285308" cy="617348"/>
              </a:xfrm>
              <a:prstGeom prst="rect">
                <a:avLst/>
              </a:prstGeom>
              <a:blipFill rotWithShape="1">
                <a:blip r:embed="rId5"/>
                <a:stretch>
                  <a:fillRect l="-5" t="-92" r="3" b="10"/>
                </a:stretch>
              </a:blipFill>
            </p:spPr>
            <p:txBody>
              <a:bodyPr/>
              <a:lstStyle/>
              <a:p>
                <a:r>
                  <a:rPr lang="zh-CN" altLang="en-US">
                    <a:noFill/>
                  </a:rPr>
                  <a:t> </a:t>
                </a:r>
              </a:p>
            </p:txBody>
          </p:sp>
        </mc:Fallback>
      </mc:AlternateContent>
      <p:sp>
        <p:nvSpPr>
          <p:cNvPr id="27" name="矩形 26"/>
          <p:cNvSpPr/>
          <p:nvPr/>
        </p:nvSpPr>
        <p:spPr>
          <a:xfrm>
            <a:off x="292622" y="2826872"/>
            <a:ext cx="168507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28" name="矩形 27"/>
              <p:cNvSpPr/>
              <p:nvPr/>
            </p:nvSpPr>
            <p:spPr>
              <a:xfrm>
                <a:off x="-358648" y="3468916"/>
                <a:ext cx="4980268" cy="65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t</m:t>
                      </m:r>
                      <m: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1=</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𝑥</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3</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𝑘𝑏𝑝𝑠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𝑥</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3000</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𝑥</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3</m:t>
                          </m:r>
                        </m:den>
                      </m:f>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358648" y="3468916"/>
                <a:ext cx="4980268" cy="659411"/>
              </a:xfrm>
              <a:prstGeom prst="rect">
                <a:avLst/>
              </a:prstGeom>
              <a:blipFill rotWithShape="1">
                <a:blip r:embed="rId6"/>
                <a:stretch>
                  <a:fillRect l="10" t="-83" r="2"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863244" y="2691975"/>
                <a:ext cx="1503417" cy="6365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t</m:t>
                      </m:r>
                      <m: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1=</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800</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3</m:t>
                          </m:r>
                        </m:den>
                      </m:f>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3863244" y="2691975"/>
                <a:ext cx="1503417" cy="636585"/>
              </a:xfrm>
              <a:prstGeom prst="rect">
                <a:avLst/>
              </a:prstGeom>
              <a:blipFill rotWithShape="1">
                <a:blip r:embed="rId7"/>
                <a:stretch>
                  <a:fillRect l="-36" t="-33" r="18" b="82"/>
                </a:stretch>
              </a:blipFill>
            </p:spPr>
            <p:txBody>
              <a:bodyPr/>
              <a:lstStyle/>
              <a:p>
                <a:r>
                  <a:rPr lang="zh-CN" altLang="en-US">
                    <a:noFill/>
                  </a:rPr>
                  <a:t> </a:t>
                </a:r>
              </a:p>
            </p:txBody>
          </p:sp>
        </mc:Fallback>
      </mc:AlternateContent>
    </p:spTree>
    <p:custDataLst>
      <p:tags r:id="rId1"/>
    </p:custData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399986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主机甲采用停</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等协议向主机乙发送数据，数据传输速率是</a:t>
            </a:r>
            <a:r>
              <a:rPr lang="en-US" altLang="zh-CN" kern="100" dirty="0">
                <a:solidFill>
                  <a:schemeClr val="accent1">
                    <a:lumMod val="50000"/>
                  </a:schemeClr>
                </a:solidFill>
                <a:latin typeface="微软雅黑" charset="0"/>
                <a:ea typeface="微软雅黑" charset="0"/>
                <a:cs typeface="微软雅黑" charset="0"/>
                <a:sym typeface="+mn-ea"/>
              </a:rPr>
              <a:t>3kbps</a:t>
            </a:r>
            <a:r>
              <a:rPr lang="zh-CN" altLang="en-US" kern="100" dirty="0">
                <a:solidFill>
                  <a:schemeClr val="accent1">
                    <a:lumMod val="50000"/>
                  </a:schemeClr>
                </a:solidFill>
                <a:latin typeface="微软雅黑" charset="0"/>
                <a:ea typeface="微软雅黑" charset="0"/>
                <a:cs typeface="微软雅黑" charset="0"/>
                <a:sym typeface="+mn-ea"/>
              </a:rPr>
              <a:t>，单向传播延时是</a:t>
            </a:r>
            <a:r>
              <a:rPr lang="en-US" altLang="zh-CN" kern="100" dirty="0">
                <a:solidFill>
                  <a:schemeClr val="accent1">
                    <a:lumMod val="50000"/>
                  </a:schemeClr>
                </a:solidFill>
                <a:latin typeface="微软雅黑" charset="0"/>
                <a:ea typeface="微软雅黑" charset="0"/>
                <a:cs typeface="微软雅黑" charset="0"/>
                <a:sym typeface="+mn-ea"/>
              </a:rPr>
              <a:t>200ms</a:t>
            </a:r>
            <a:r>
              <a:rPr lang="zh-CN" altLang="en-US" kern="100" dirty="0">
                <a:solidFill>
                  <a:schemeClr val="accent1">
                    <a:lumMod val="50000"/>
                  </a:schemeClr>
                </a:solidFill>
                <a:latin typeface="微软雅黑" charset="0"/>
                <a:ea typeface="微软雅黑" charset="0"/>
                <a:cs typeface="微软雅黑" charset="0"/>
                <a:sym typeface="+mn-ea"/>
              </a:rPr>
              <a:t>，忽略确认帧的传输延时。当信道利用率等于</a:t>
            </a: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时，数据帧的长度为（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240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400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480 </a:t>
            </a:r>
            <a:r>
              <a:rPr lang="zh-CN" altLang="en-US" kern="100" dirty="0">
                <a:solidFill>
                  <a:schemeClr val="accent1">
                    <a:lumMod val="50000"/>
                  </a:schemeClr>
                </a:solidFill>
                <a:latin typeface="微软雅黑" charset="0"/>
                <a:ea typeface="微软雅黑" charset="0"/>
                <a:cs typeface="微软雅黑" charset="0"/>
                <a:sym typeface="+mn-ea"/>
              </a:rPr>
              <a:t>比特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800 </a:t>
            </a:r>
            <a:r>
              <a:rPr lang="zh-CN" altLang="en-US" kern="100" dirty="0">
                <a:solidFill>
                  <a:schemeClr val="accent1">
                    <a:lumMod val="50000"/>
                  </a:schemeClr>
                </a:solidFill>
                <a:latin typeface="微软雅黑" charset="0"/>
                <a:ea typeface="微软雅黑" charset="0"/>
                <a:cs typeface="微软雅黑" charset="0"/>
                <a:sym typeface="+mn-ea"/>
              </a:rPr>
              <a:t>比特</a:t>
            </a: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37531" y="2371927"/>
            <a:ext cx="427648" cy="369332"/>
          </a:xfrm>
          <a:prstGeom prst="rect">
            <a:avLst/>
          </a:prstGeom>
        </p:spPr>
      </p:pic>
      <p:cxnSp>
        <p:nvCxnSpPr>
          <p:cNvPr id="13"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200ms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200ms</a:t>
            </a:r>
          </a:p>
        </p:txBody>
      </p:sp>
      <p:pic>
        <p:nvPicPr>
          <p:cNvPr id="20" name="图片 19"/>
          <p:cNvPicPr>
            <a:picLocks noChangeAspect="1"/>
          </p:cNvPicPr>
          <p:nvPr/>
        </p:nvPicPr>
        <p:blipFill>
          <a:blip r:embed="rId6"/>
          <a:stretch>
            <a:fillRect/>
          </a:stretch>
        </p:blipFill>
        <p:spPr>
          <a:xfrm>
            <a:off x="5120466" y="1307587"/>
            <a:ext cx="926863" cy="1054988"/>
          </a:xfrm>
          <a:prstGeom prst="rect">
            <a:avLst/>
          </a:prstGeom>
        </p:spPr>
      </p:pic>
      <p:pic>
        <p:nvPicPr>
          <p:cNvPr id="21" name="图片 20"/>
          <p:cNvPicPr>
            <a:picLocks noChangeAspect="1"/>
          </p:cNvPicPr>
          <p:nvPr/>
        </p:nvPicPr>
        <p:blipFill>
          <a:blip r:embed="rId6"/>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6" name="矩形 25"/>
              <p:cNvSpPr/>
              <p:nvPr/>
            </p:nvSpPr>
            <p:spPr>
              <a:xfrm>
                <a:off x="1670800" y="2684081"/>
                <a:ext cx="2285308" cy="6173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1+400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𝑚𝑠</m:t>
                          </m:r>
                        </m:den>
                      </m:f>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40%</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1670800" y="2684081"/>
                <a:ext cx="2285308" cy="617348"/>
              </a:xfrm>
              <a:prstGeom prst="rect">
                <a:avLst/>
              </a:prstGeom>
              <a:blipFill rotWithShape="1">
                <a:blip r:embed="rId7"/>
                <a:stretch>
                  <a:fillRect l="-5" t="-92" r="3" b="10"/>
                </a:stretch>
              </a:blipFill>
            </p:spPr>
            <p:txBody>
              <a:bodyPr/>
              <a:lstStyle/>
              <a:p>
                <a:r>
                  <a:rPr lang="zh-CN" altLang="en-US">
                    <a:noFill/>
                  </a:rPr>
                  <a:t> </a:t>
                </a:r>
              </a:p>
            </p:txBody>
          </p:sp>
        </mc:Fallback>
      </mc:AlternateContent>
      <p:sp>
        <p:nvSpPr>
          <p:cNvPr id="27" name="矩形 26"/>
          <p:cNvSpPr/>
          <p:nvPr/>
        </p:nvSpPr>
        <p:spPr>
          <a:xfrm>
            <a:off x="292622" y="2826872"/>
            <a:ext cx="168507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28" name="矩形 27"/>
              <p:cNvSpPr/>
              <p:nvPr/>
            </p:nvSpPr>
            <p:spPr>
              <a:xfrm>
                <a:off x="-358648" y="3468916"/>
                <a:ext cx="4980268" cy="6594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t</m:t>
                      </m:r>
                      <m: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1=</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𝑥</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3</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𝑘𝑏𝑝𝑠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𝑥</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3000</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𝑥</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3</m:t>
                          </m:r>
                        </m:den>
                      </m:f>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358648" y="3468916"/>
                <a:ext cx="4980268" cy="659411"/>
              </a:xfrm>
              <a:prstGeom prst="rect">
                <a:avLst/>
              </a:prstGeom>
              <a:blipFill rotWithShape="1">
                <a:blip r:embed="rId8"/>
                <a:stretch>
                  <a:fillRect l="10" t="-83" r="2" b="29"/>
                </a:stretch>
              </a:blipFill>
            </p:spPr>
            <p:txBody>
              <a:bodyPr/>
              <a:lstStyle/>
              <a:p>
                <a:r>
                  <a:rPr lang="zh-CN" altLang="en-US">
                    <a:noFill/>
                  </a:rPr>
                  <a:t> </a:t>
                </a:r>
              </a:p>
            </p:txBody>
          </p:sp>
        </mc:Fallback>
      </mc:AlternateContent>
      <p:sp>
        <p:nvSpPr>
          <p:cNvPr id="30" name="矩形 29"/>
          <p:cNvSpPr/>
          <p:nvPr/>
        </p:nvSpPr>
        <p:spPr>
          <a:xfrm>
            <a:off x="820562" y="4294739"/>
            <a:ext cx="1064715" cy="369332"/>
          </a:xfrm>
          <a:prstGeom prst="rect">
            <a:avLst/>
          </a:prstGeom>
        </p:spPr>
        <p:txBody>
          <a:bodyPr wrap="none">
            <a:spAutoFit/>
          </a:bodyPr>
          <a:lstStyle/>
          <a:p>
            <a:r>
              <a:rPr lang="en-US" altLang="zh-CN" kern="100" dirty="0">
                <a:solidFill>
                  <a:srgbClr val="FF0000"/>
                </a:solidFill>
                <a:latin typeface="华文中宋" panose="02010600040101010101" pitchFamily="2" charset="-122"/>
                <a:ea typeface="华文中宋" panose="02010600040101010101" pitchFamily="2" charset="-122"/>
                <a:cs typeface="微软雅黑" charset="0"/>
                <a:sym typeface="+mn-ea"/>
              </a:rPr>
              <a:t>x = 800</a:t>
            </a:r>
          </a:p>
        </p:txBody>
      </p:sp>
      <mc:AlternateContent xmlns:mc="http://schemas.openxmlformats.org/markup-compatibility/2006" xmlns:a14="http://schemas.microsoft.com/office/drawing/2010/main">
        <mc:Choice Requires="a14">
          <p:sp>
            <p:nvSpPr>
              <p:cNvPr id="32" name="矩形 31"/>
              <p:cNvSpPr/>
              <p:nvPr/>
            </p:nvSpPr>
            <p:spPr>
              <a:xfrm>
                <a:off x="3863244" y="2691975"/>
                <a:ext cx="1503417" cy="6365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t</m:t>
                      </m:r>
                      <m: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1=</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800</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3</m:t>
                          </m:r>
                        </m:den>
                      </m:f>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3863244" y="2691975"/>
                <a:ext cx="1503417" cy="636585"/>
              </a:xfrm>
              <a:prstGeom prst="rect">
                <a:avLst/>
              </a:prstGeom>
              <a:blipFill rotWithShape="1">
                <a:blip r:embed="rId9"/>
                <a:stretch>
                  <a:fillRect l="-36" t="-33" r="18" b="82"/>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00733"/>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路由器</a:t>
            </a:r>
            <a:r>
              <a:rPr lang="en-US" altLang="zh-CN" kern="100" dirty="0">
                <a:solidFill>
                  <a:schemeClr val="accent1">
                    <a:lumMod val="50000"/>
                  </a:schemeClr>
                </a:solidFill>
                <a:latin typeface="微软雅黑" charset="0"/>
                <a:ea typeface="微软雅黑" charset="0"/>
                <a:cs typeface="微软雅黑" charset="0"/>
                <a:sym typeface="+mn-ea"/>
              </a:rPr>
              <a:t>R</a:t>
            </a:r>
            <a:r>
              <a:rPr lang="zh-CN" altLang="en-US" kern="100" dirty="0">
                <a:solidFill>
                  <a:schemeClr val="accent1">
                    <a:lumMod val="50000"/>
                  </a:schemeClr>
                </a:solidFill>
                <a:latin typeface="微软雅黑" charset="0"/>
                <a:ea typeface="微软雅黑" charset="0"/>
                <a:cs typeface="微软雅黑" charset="0"/>
                <a:sym typeface="+mn-ea"/>
              </a:rPr>
              <a:t>通过以太网交换机</a:t>
            </a:r>
            <a:r>
              <a:rPr lang="en-US" altLang="zh-CN" kern="100" dirty="0">
                <a:solidFill>
                  <a:schemeClr val="accent1">
                    <a:lumMod val="50000"/>
                  </a:schemeClr>
                </a:solidFill>
                <a:latin typeface="微软雅黑" charset="0"/>
                <a:ea typeface="微软雅黑" charset="0"/>
                <a:cs typeface="微软雅黑" charset="0"/>
                <a:sym typeface="+mn-ea"/>
              </a:rPr>
              <a:t>S1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S2</a:t>
            </a:r>
            <a:r>
              <a:rPr lang="zh-CN" altLang="en-US" kern="100" dirty="0">
                <a:solidFill>
                  <a:schemeClr val="accent1">
                    <a:lumMod val="50000"/>
                  </a:schemeClr>
                </a:solidFill>
                <a:latin typeface="微软雅黑" charset="0"/>
                <a:ea typeface="微软雅黑" charset="0"/>
                <a:cs typeface="微软雅黑" charset="0"/>
                <a:sym typeface="+mn-ea"/>
              </a:rPr>
              <a:t>连接两个网络，</a:t>
            </a:r>
            <a:r>
              <a:rPr lang="en-US" altLang="zh-CN" kern="100" dirty="0">
                <a:solidFill>
                  <a:schemeClr val="accent1">
                    <a:lumMod val="50000"/>
                  </a:schemeClr>
                </a:solidFill>
                <a:latin typeface="微软雅黑" charset="0"/>
                <a:ea typeface="微软雅黑" charset="0"/>
                <a:cs typeface="微软雅黑" charset="0"/>
                <a:sym typeface="+mn-ea"/>
              </a:rPr>
              <a:t>R</a:t>
            </a:r>
            <a:r>
              <a:rPr lang="zh-CN" altLang="en-US" kern="100" dirty="0">
                <a:solidFill>
                  <a:schemeClr val="accent1">
                    <a:lumMod val="50000"/>
                  </a:schemeClr>
                </a:solidFill>
                <a:latin typeface="微软雅黑" charset="0"/>
                <a:ea typeface="微软雅黑" charset="0"/>
                <a:cs typeface="微软雅黑" charset="0"/>
                <a:sym typeface="+mn-ea"/>
              </a:rPr>
              <a:t>的接口、主机</a:t>
            </a:r>
            <a:r>
              <a:rPr lang="en-US" altLang="zh-CN" kern="100" dirty="0">
                <a:solidFill>
                  <a:schemeClr val="accent1">
                    <a:lumMod val="50000"/>
                  </a:schemeClr>
                </a:solidFill>
                <a:latin typeface="微软雅黑" charset="0"/>
                <a:ea typeface="微软雅黑" charset="0"/>
                <a:cs typeface="微软雅黑" charset="0"/>
                <a:sym typeface="+mn-ea"/>
              </a:rPr>
              <a:t>H1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地址与</a:t>
            </a:r>
            <a:r>
              <a:rPr lang="en-US" altLang="zh-CN" kern="100" dirty="0">
                <a:solidFill>
                  <a:schemeClr val="accent1">
                    <a:lumMod val="50000"/>
                  </a:schemeClr>
                </a:solidFill>
                <a:latin typeface="微软雅黑" charset="0"/>
                <a:ea typeface="微软雅黑" charset="0"/>
                <a:cs typeface="微软雅黑" charset="0"/>
                <a:sym typeface="+mn-ea"/>
              </a:rPr>
              <a:t>MAC</a:t>
            </a:r>
            <a:r>
              <a:rPr lang="zh-CN" altLang="en-US" kern="100" dirty="0">
                <a:solidFill>
                  <a:schemeClr val="accent1">
                    <a:lumMod val="50000"/>
                  </a:schemeClr>
                </a:solidFill>
                <a:latin typeface="微软雅黑" charset="0"/>
                <a:ea typeface="微软雅黑" charset="0"/>
                <a:cs typeface="微软雅黑" charset="0"/>
                <a:sym typeface="+mn-ea"/>
              </a:rPr>
              <a:t>地址如下图所示。若</a:t>
            </a:r>
            <a:r>
              <a:rPr lang="en-US" altLang="zh-CN" kern="100" dirty="0">
                <a:solidFill>
                  <a:schemeClr val="accent1">
                    <a:lumMod val="50000"/>
                  </a:schemeClr>
                </a:solidFill>
                <a:latin typeface="微软雅黑" charset="0"/>
                <a:ea typeface="微软雅黑" charset="0"/>
                <a:cs typeface="微软雅黑" charset="0"/>
                <a:sym typeface="+mn-ea"/>
              </a:rPr>
              <a:t>H1</a:t>
            </a:r>
            <a:r>
              <a:rPr lang="zh-CN" altLang="en-US" kern="100" dirty="0">
                <a:solidFill>
                  <a:schemeClr val="accent1">
                    <a:lumMod val="50000"/>
                  </a:schemeClr>
                </a:solidFill>
                <a:latin typeface="微软雅黑" charset="0"/>
                <a:ea typeface="微软雅黑" charset="0"/>
                <a:cs typeface="微软雅黑" charset="0"/>
                <a:sym typeface="+mn-ea"/>
              </a:rPr>
              <a:t>向</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发送</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a:t>
            </a:r>
            <a:r>
              <a:rPr lang="en-US" altLang="zh-CN" kern="100" dirty="0">
                <a:solidFill>
                  <a:schemeClr val="accent1">
                    <a:lumMod val="50000"/>
                  </a:schemeClr>
                </a:solidFill>
                <a:latin typeface="微软雅黑" charset="0"/>
                <a:ea typeface="微软雅黑" charset="0"/>
                <a:cs typeface="微软雅黑" charset="0"/>
                <a:sym typeface="+mn-ea"/>
              </a:rPr>
              <a:t>P</a:t>
            </a:r>
            <a:r>
              <a:rPr lang="zh-CN" altLang="en-US" kern="100" dirty="0">
                <a:solidFill>
                  <a:schemeClr val="accent1">
                    <a:lumMod val="50000"/>
                  </a:schemeClr>
                </a:solidFill>
                <a:latin typeface="微软雅黑" charset="0"/>
                <a:ea typeface="微软雅黑" charset="0"/>
                <a:cs typeface="微软雅黑" charset="0"/>
                <a:sym typeface="+mn-ea"/>
              </a:rPr>
              <a:t>，则</a:t>
            </a:r>
            <a:r>
              <a:rPr lang="en-US" altLang="zh-CN" kern="100" dirty="0">
                <a:solidFill>
                  <a:schemeClr val="accent1">
                    <a:lumMod val="50000"/>
                  </a:schemeClr>
                </a:solidFill>
                <a:latin typeface="微软雅黑" charset="0"/>
                <a:ea typeface="微软雅黑" charset="0"/>
                <a:cs typeface="微软雅黑" charset="0"/>
                <a:sym typeface="+mn-ea"/>
              </a:rPr>
              <a:t>H1</a:t>
            </a:r>
            <a:r>
              <a:rPr lang="zh-CN" altLang="en-US" kern="100" dirty="0">
                <a:solidFill>
                  <a:schemeClr val="accent1">
                    <a:lumMod val="50000"/>
                  </a:schemeClr>
                </a:solidFill>
                <a:latin typeface="微软雅黑" charset="0"/>
                <a:ea typeface="微软雅黑" charset="0"/>
                <a:cs typeface="微软雅黑" charset="0"/>
                <a:sym typeface="+mn-ea"/>
              </a:rPr>
              <a:t>发出的封装</a:t>
            </a:r>
            <a:r>
              <a:rPr lang="en-US" altLang="zh-CN" kern="100" dirty="0">
                <a:solidFill>
                  <a:schemeClr val="accent1">
                    <a:lumMod val="50000"/>
                  </a:schemeClr>
                </a:solidFill>
                <a:latin typeface="微软雅黑" charset="0"/>
                <a:ea typeface="微软雅黑" charset="0"/>
                <a:cs typeface="微软雅黑" charset="0"/>
                <a:sym typeface="+mn-ea"/>
              </a:rPr>
              <a:t>P</a:t>
            </a:r>
            <a:r>
              <a:rPr lang="zh-CN" altLang="en-US" kern="100" dirty="0">
                <a:solidFill>
                  <a:schemeClr val="accent1">
                    <a:lumMod val="50000"/>
                  </a:schemeClr>
                </a:solidFill>
                <a:latin typeface="微软雅黑" charset="0"/>
                <a:ea typeface="微软雅黑" charset="0"/>
                <a:cs typeface="微软雅黑" charset="0"/>
                <a:sym typeface="+mn-ea"/>
              </a:rPr>
              <a:t>的以太网帧的 目的</a:t>
            </a:r>
            <a:r>
              <a:rPr lang="en-US" altLang="zh-CN" kern="100" dirty="0">
                <a:solidFill>
                  <a:schemeClr val="accent1">
                    <a:lumMod val="50000"/>
                  </a:schemeClr>
                </a:solidFill>
                <a:latin typeface="微软雅黑" charset="0"/>
                <a:ea typeface="微软雅黑" charset="0"/>
                <a:cs typeface="微软雅黑" charset="0"/>
                <a:sym typeface="+mn-ea"/>
              </a:rPr>
              <a:t>MAC </a:t>
            </a:r>
            <a:r>
              <a:rPr lang="zh-CN" altLang="en-US" kern="100" dirty="0">
                <a:solidFill>
                  <a:schemeClr val="accent1">
                    <a:lumMod val="50000"/>
                  </a:schemeClr>
                </a:solidFill>
                <a:latin typeface="微软雅黑" charset="0"/>
                <a:ea typeface="微软雅黑" charset="0"/>
                <a:cs typeface="微软雅黑" charset="0"/>
                <a:sym typeface="+mn-ea"/>
              </a:rPr>
              <a:t>地址、</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收到的封装</a:t>
            </a:r>
            <a:r>
              <a:rPr lang="en-US" altLang="zh-CN" kern="100" dirty="0">
                <a:solidFill>
                  <a:schemeClr val="accent1">
                    <a:lumMod val="50000"/>
                  </a:schemeClr>
                </a:solidFill>
                <a:latin typeface="微软雅黑" charset="0"/>
                <a:ea typeface="微软雅黑" charset="0"/>
                <a:cs typeface="微软雅黑" charset="0"/>
                <a:sym typeface="+mn-ea"/>
              </a:rPr>
              <a:t>P</a:t>
            </a:r>
            <a:r>
              <a:rPr lang="zh-CN" altLang="en-US" kern="100" dirty="0">
                <a:solidFill>
                  <a:schemeClr val="accent1">
                    <a:lumMod val="50000"/>
                  </a:schemeClr>
                </a:solidFill>
                <a:latin typeface="微软雅黑" charset="0"/>
                <a:ea typeface="微软雅黑" charset="0"/>
                <a:cs typeface="微软雅黑" charset="0"/>
                <a:sym typeface="+mn-ea"/>
              </a:rPr>
              <a:t>的以太网帧的源</a:t>
            </a:r>
            <a:r>
              <a:rPr lang="en-US" altLang="zh-CN" kern="100" dirty="0">
                <a:solidFill>
                  <a:schemeClr val="accent1">
                    <a:lumMod val="50000"/>
                  </a:schemeClr>
                </a:solidFill>
                <a:latin typeface="微软雅黑" charset="0"/>
                <a:ea typeface="微软雅黑" charset="0"/>
                <a:cs typeface="微软雅黑" charset="0"/>
                <a:sym typeface="+mn-ea"/>
              </a:rPr>
              <a:t>MAC</a:t>
            </a:r>
            <a:r>
              <a:rPr lang="zh-CN" altLang="en-US" kern="100" dirty="0">
                <a:solidFill>
                  <a:schemeClr val="accent1">
                    <a:lumMod val="50000"/>
                  </a:schemeClr>
                </a:solidFill>
                <a:latin typeface="微软雅黑" charset="0"/>
                <a:ea typeface="微软雅黑" charset="0"/>
                <a:cs typeface="微软雅黑" charset="0"/>
                <a:sym typeface="+mn-ea"/>
              </a:rPr>
              <a:t>地址分别是（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00-a1-b2-c3-d4-62      00-1a-2b-3c-4d-52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00-a1-b2-c3-d4-62      00-a1-b2-c3-d4-61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00-1a-2b-3c-4d-51      00-1a-2b-3c-4d-52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00-1a-2b-3c-4d-51      00-a1-b2-c3-d4-61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536" y="2494744"/>
            <a:ext cx="5936763" cy="1732851"/>
          </a:xfrm>
          <a:prstGeom prst="rect">
            <a:avLst/>
          </a:prstGeom>
        </p:spPr>
      </p:pic>
    </p:spTree>
    <p:custDataLst>
      <p:tags r:id="rId1"/>
    </p:custData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00733"/>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路由器</a:t>
            </a:r>
            <a:r>
              <a:rPr lang="en-US" altLang="zh-CN" kern="100" dirty="0">
                <a:solidFill>
                  <a:schemeClr val="accent1">
                    <a:lumMod val="50000"/>
                  </a:schemeClr>
                </a:solidFill>
                <a:latin typeface="微软雅黑" charset="0"/>
                <a:ea typeface="微软雅黑" charset="0"/>
                <a:cs typeface="微软雅黑" charset="0"/>
                <a:sym typeface="+mn-ea"/>
              </a:rPr>
              <a:t>R</a:t>
            </a:r>
            <a:r>
              <a:rPr lang="zh-CN" altLang="en-US" kern="100" dirty="0">
                <a:solidFill>
                  <a:schemeClr val="accent1">
                    <a:lumMod val="50000"/>
                  </a:schemeClr>
                </a:solidFill>
                <a:latin typeface="微软雅黑" charset="0"/>
                <a:ea typeface="微软雅黑" charset="0"/>
                <a:cs typeface="微软雅黑" charset="0"/>
                <a:sym typeface="+mn-ea"/>
              </a:rPr>
              <a:t>通过以太网交换机</a:t>
            </a:r>
            <a:r>
              <a:rPr lang="en-US" altLang="zh-CN" kern="100" dirty="0">
                <a:solidFill>
                  <a:schemeClr val="accent1">
                    <a:lumMod val="50000"/>
                  </a:schemeClr>
                </a:solidFill>
                <a:latin typeface="微软雅黑" charset="0"/>
                <a:ea typeface="微软雅黑" charset="0"/>
                <a:cs typeface="微软雅黑" charset="0"/>
                <a:sym typeface="+mn-ea"/>
              </a:rPr>
              <a:t>S1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S2</a:t>
            </a:r>
            <a:r>
              <a:rPr lang="zh-CN" altLang="en-US" kern="100" dirty="0">
                <a:solidFill>
                  <a:schemeClr val="accent1">
                    <a:lumMod val="50000"/>
                  </a:schemeClr>
                </a:solidFill>
                <a:latin typeface="微软雅黑" charset="0"/>
                <a:ea typeface="微软雅黑" charset="0"/>
                <a:cs typeface="微软雅黑" charset="0"/>
                <a:sym typeface="+mn-ea"/>
              </a:rPr>
              <a:t>连接两个网络，</a:t>
            </a:r>
            <a:r>
              <a:rPr lang="en-US" altLang="zh-CN" kern="100" dirty="0">
                <a:solidFill>
                  <a:schemeClr val="accent1">
                    <a:lumMod val="50000"/>
                  </a:schemeClr>
                </a:solidFill>
                <a:latin typeface="微软雅黑" charset="0"/>
                <a:ea typeface="微软雅黑" charset="0"/>
                <a:cs typeface="微软雅黑" charset="0"/>
                <a:sym typeface="+mn-ea"/>
              </a:rPr>
              <a:t>R</a:t>
            </a:r>
            <a:r>
              <a:rPr lang="zh-CN" altLang="en-US" kern="100" dirty="0">
                <a:solidFill>
                  <a:schemeClr val="accent1">
                    <a:lumMod val="50000"/>
                  </a:schemeClr>
                </a:solidFill>
                <a:latin typeface="微软雅黑" charset="0"/>
                <a:ea typeface="微软雅黑" charset="0"/>
                <a:cs typeface="微软雅黑" charset="0"/>
                <a:sym typeface="+mn-ea"/>
              </a:rPr>
              <a:t>的接口、主机</a:t>
            </a:r>
            <a:r>
              <a:rPr lang="en-US" altLang="zh-CN" kern="100" dirty="0">
                <a:solidFill>
                  <a:schemeClr val="accent1">
                    <a:lumMod val="50000"/>
                  </a:schemeClr>
                </a:solidFill>
                <a:latin typeface="微软雅黑" charset="0"/>
                <a:ea typeface="微软雅黑" charset="0"/>
                <a:cs typeface="微软雅黑" charset="0"/>
                <a:sym typeface="+mn-ea"/>
              </a:rPr>
              <a:t>H1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地址与</a:t>
            </a:r>
            <a:r>
              <a:rPr lang="en-US" altLang="zh-CN" kern="100" dirty="0">
                <a:solidFill>
                  <a:schemeClr val="accent1">
                    <a:lumMod val="50000"/>
                  </a:schemeClr>
                </a:solidFill>
                <a:latin typeface="微软雅黑" charset="0"/>
                <a:ea typeface="微软雅黑" charset="0"/>
                <a:cs typeface="微软雅黑" charset="0"/>
                <a:sym typeface="+mn-ea"/>
              </a:rPr>
              <a:t>MAC</a:t>
            </a:r>
            <a:r>
              <a:rPr lang="zh-CN" altLang="en-US" kern="100" dirty="0">
                <a:solidFill>
                  <a:schemeClr val="accent1">
                    <a:lumMod val="50000"/>
                  </a:schemeClr>
                </a:solidFill>
                <a:latin typeface="微软雅黑" charset="0"/>
                <a:ea typeface="微软雅黑" charset="0"/>
                <a:cs typeface="微软雅黑" charset="0"/>
                <a:sym typeface="+mn-ea"/>
              </a:rPr>
              <a:t>地址如下图所示。若</a:t>
            </a:r>
            <a:r>
              <a:rPr lang="en-US" altLang="zh-CN" kern="100" dirty="0">
                <a:solidFill>
                  <a:schemeClr val="accent1">
                    <a:lumMod val="50000"/>
                  </a:schemeClr>
                </a:solidFill>
                <a:latin typeface="微软雅黑" charset="0"/>
                <a:ea typeface="微软雅黑" charset="0"/>
                <a:cs typeface="微软雅黑" charset="0"/>
                <a:sym typeface="+mn-ea"/>
              </a:rPr>
              <a:t>H1</a:t>
            </a:r>
            <a:r>
              <a:rPr lang="zh-CN" altLang="en-US" kern="100" dirty="0">
                <a:solidFill>
                  <a:schemeClr val="accent1">
                    <a:lumMod val="50000"/>
                  </a:schemeClr>
                </a:solidFill>
                <a:latin typeface="微软雅黑" charset="0"/>
                <a:ea typeface="微软雅黑" charset="0"/>
                <a:cs typeface="微软雅黑" charset="0"/>
                <a:sym typeface="+mn-ea"/>
              </a:rPr>
              <a:t>向</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发送</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a:t>
            </a:r>
            <a:r>
              <a:rPr lang="en-US" altLang="zh-CN" kern="100" dirty="0">
                <a:solidFill>
                  <a:schemeClr val="accent1">
                    <a:lumMod val="50000"/>
                  </a:schemeClr>
                </a:solidFill>
                <a:latin typeface="微软雅黑" charset="0"/>
                <a:ea typeface="微软雅黑" charset="0"/>
                <a:cs typeface="微软雅黑" charset="0"/>
                <a:sym typeface="+mn-ea"/>
              </a:rPr>
              <a:t>P</a:t>
            </a:r>
            <a:r>
              <a:rPr lang="zh-CN" altLang="en-US" kern="100" dirty="0">
                <a:solidFill>
                  <a:schemeClr val="accent1">
                    <a:lumMod val="50000"/>
                  </a:schemeClr>
                </a:solidFill>
                <a:latin typeface="微软雅黑" charset="0"/>
                <a:ea typeface="微软雅黑" charset="0"/>
                <a:cs typeface="微软雅黑" charset="0"/>
                <a:sym typeface="+mn-ea"/>
              </a:rPr>
              <a:t>，则</a:t>
            </a:r>
            <a:r>
              <a:rPr lang="en-US" altLang="zh-CN" kern="100" dirty="0">
                <a:solidFill>
                  <a:schemeClr val="accent1">
                    <a:lumMod val="50000"/>
                  </a:schemeClr>
                </a:solidFill>
                <a:latin typeface="微软雅黑" charset="0"/>
                <a:ea typeface="微软雅黑" charset="0"/>
                <a:cs typeface="微软雅黑" charset="0"/>
                <a:sym typeface="+mn-ea"/>
              </a:rPr>
              <a:t>H1</a:t>
            </a:r>
            <a:r>
              <a:rPr lang="zh-CN" altLang="en-US" kern="100" dirty="0">
                <a:solidFill>
                  <a:schemeClr val="accent1">
                    <a:lumMod val="50000"/>
                  </a:schemeClr>
                </a:solidFill>
                <a:latin typeface="微软雅黑" charset="0"/>
                <a:ea typeface="微软雅黑" charset="0"/>
                <a:cs typeface="微软雅黑" charset="0"/>
                <a:sym typeface="+mn-ea"/>
              </a:rPr>
              <a:t>发出的封装</a:t>
            </a:r>
            <a:r>
              <a:rPr lang="en-US" altLang="zh-CN" kern="100" dirty="0">
                <a:solidFill>
                  <a:schemeClr val="accent1">
                    <a:lumMod val="50000"/>
                  </a:schemeClr>
                </a:solidFill>
                <a:latin typeface="微软雅黑" charset="0"/>
                <a:ea typeface="微软雅黑" charset="0"/>
                <a:cs typeface="微软雅黑" charset="0"/>
                <a:sym typeface="+mn-ea"/>
              </a:rPr>
              <a:t>P</a:t>
            </a:r>
            <a:r>
              <a:rPr lang="zh-CN" altLang="en-US" kern="100" dirty="0">
                <a:solidFill>
                  <a:schemeClr val="accent1">
                    <a:lumMod val="50000"/>
                  </a:schemeClr>
                </a:solidFill>
                <a:latin typeface="微软雅黑" charset="0"/>
                <a:ea typeface="微软雅黑" charset="0"/>
                <a:cs typeface="微软雅黑" charset="0"/>
                <a:sym typeface="+mn-ea"/>
              </a:rPr>
              <a:t>的以太网帧的 目的</a:t>
            </a:r>
            <a:r>
              <a:rPr lang="en-US" altLang="zh-CN" kern="100" dirty="0">
                <a:solidFill>
                  <a:schemeClr val="accent1">
                    <a:lumMod val="50000"/>
                  </a:schemeClr>
                </a:solidFill>
                <a:latin typeface="微软雅黑" charset="0"/>
                <a:ea typeface="微软雅黑" charset="0"/>
                <a:cs typeface="微软雅黑" charset="0"/>
                <a:sym typeface="+mn-ea"/>
              </a:rPr>
              <a:t>MAC </a:t>
            </a:r>
            <a:r>
              <a:rPr lang="zh-CN" altLang="en-US" kern="100" dirty="0">
                <a:solidFill>
                  <a:schemeClr val="accent1">
                    <a:lumMod val="50000"/>
                  </a:schemeClr>
                </a:solidFill>
                <a:latin typeface="微软雅黑" charset="0"/>
                <a:ea typeface="微软雅黑" charset="0"/>
                <a:cs typeface="微软雅黑" charset="0"/>
                <a:sym typeface="+mn-ea"/>
              </a:rPr>
              <a:t>地址、</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收到的封装</a:t>
            </a:r>
            <a:r>
              <a:rPr lang="en-US" altLang="zh-CN" kern="100" dirty="0">
                <a:solidFill>
                  <a:schemeClr val="accent1">
                    <a:lumMod val="50000"/>
                  </a:schemeClr>
                </a:solidFill>
                <a:latin typeface="微软雅黑" charset="0"/>
                <a:ea typeface="微软雅黑" charset="0"/>
                <a:cs typeface="微软雅黑" charset="0"/>
                <a:sym typeface="+mn-ea"/>
              </a:rPr>
              <a:t>P</a:t>
            </a:r>
            <a:r>
              <a:rPr lang="zh-CN" altLang="en-US" kern="100" dirty="0">
                <a:solidFill>
                  <a:schemeClr val="accent1">
                    <a:lumMod val="50000"/>
                  </a:schemeClr>
                </a:solidFill>
                <a:latin typeface="微软雅黑" charset="0"/>
                <a:ea typeface="微软雅黑" charset="0"/>
                <a:cs typeface="微软雅黑" charset="0"/>
                <a:sym typeface="+mn-ea"/>
              </a:rPr>
              <a:t>的以太网帧的源</a:t>
            </a:r>
            <a:r>
              <a:rPr lang="en-US" altLang="zh-CN" kern="100" dirty="0">
                <a:solidFill>
                  <a:schemeClr val="accent1">
                    <a:lumMod val="50000"/>
                  </a:schemeClr>
                </a:solidFill>
                <a:latin typeface="微软雅黑" charset="0"/>
                <a:ea typeface="微软雅黑" charset="0"/>
                <a:cs typeface="微软雅黑" charset="0"/>
                <a:sym typeface="+mn-ea"/>
              </a:rPr>
              <a:t>MAC</a:t>
            </a:r>
            <a:r>
              <a:rPr lang="zh-CN" altLang="en-US" kern="100" dirty="0">
                <a:solidFill>
                  <a:schemeClr val="accent1">
                    <a:lumMod val="50000"/>
                  </a:schemeClr>
                </a:solidFill>
                <a:latin typeface="微软雅黑" charset="0"/>
                <a:ea typeface="微软雅黑" charset="0"/>
                <a:cs typeface="微软雅黑" charset="0"/>
                <a:sym typeface="+mn-ea"/>
              </a:rPr>
              <a:t>地址分别是（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00-a1-b2-c3-d4-62      00-1a-2b-3c-4d-52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00-a1-b2-c3-d4-62      00-a1-b2-c3-d4-61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00-1a-2b-3c-4d-51      00-1a-2b-3c-4d-52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00-1a-2b-3c-4d-51      00-a1-b2-c3-d4-61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536" y="2494744"/>
            <a:ext cx="5936763" cy="1732851"/>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310078"/>
            <a:ext cx="427648" cy="369332"/>
          </a:xfrm>
          <a:prstGeom prst="rect">
            <a:avLst/>
          </a:prstGeom>
        </p:spPr>
      </p:pic>
      <p:sp>
        <p:nvSpPr>
          <p:cNvPr id="4" name="矩形 3"/>
          <p:cNvSpPr/>
          <p:nvPr/>
        </p:nvSpPr>
        <p:spPr>
          <a:xfrm>
            <a:off x="404060" y="4319601"/>
            <a:ext cx="7038754" cy="646331"/>
          </a:xfrm>
          <a:prstGeom prst="rect">
            <a:avLst/>
          </a:prstGeom>
        </p:spPr>
        <p:txBody>
          <a:bodyPr wrap="square">
            <a:spAutoFit/>
          </a:bodyPr>
          <a:lstStyle/>
          <a:p>
            <a:r>
              <a:rPr lang="zh-CN" altLang="en-US" dirty="0">
                <a:solidFill>
                  <a:srgbClr val="FF0000"/>
                </a:solidFill>
                <a:latin typeface="楷体" panose="02010609060101010101" pitchFamily="49" charset="-122"/>
                <a:ea typeface="楷体" panose="02010609060101010101" pitchFamily="49" charset="-122"/>
              </a:rPr>
              <a:t>源 </a:t>
            </a:r>
            <a:r>
              <a:rPr lang="en-US" altLang="zh-CN" dirty="0">
                <a:solidFill>
                  <a:srgbClr val="FF0000"/>
                </a:solidFill>
                <a:latin typeface="楷体" panose="02010609060101010101" pitchFamily="49" charset="-122"/>
                <a:ea typeface="楷体" panose="02010609060101010101" pitchFamily="49" charset="-122"/>
              </a:rPr>
              <a:t>IP </a:t>
            </a:r>
            <a:r>
              <a:rPr lang="zh-CN" altLang="en-US" dirty="0">
                <a:solidFill>
                  <a:srgbClr val="FF0000"/>
                </a:solidFill>
                <a:latin typeface="楷体" panose="02010609060101010101" pitchFamily="49" charset="-122"/>
                <a:ea typeface="楷体" panose="02010609060101010101" pitchFamily="49" charset="-122"/>
              </a:rPr>
              <a:t>地址和目的 </a:t>
            </a:r>
            <a:r>
              <a:rPr lang="en-US" altLang="zh-CN" dirty="0">
                <a:solidFill>
                  <a:srgbClr val="FF0000"/>
                </a:solidFill>
                <a:latin typeface="楷体" panose="02010609060101010101" pitchFamily="49" charset="-122"/>
                <a:ea typeface="楷体" panose="02010609060101010101" pitchFamily="49" charset="-122"/>
              </a:rPr>
              <a:t>IP </a:t>
            </a:r>
            <a:r>
              <a:rPr lang="zh-CN" altLang="en-US" dirty="0">
                <a:solidFill>
                  <a:srgbClr val="FF0000"/>
                </a:solidFill>
                <a:latin typeface="楷体" panose="02010609060101010101" pitchFamily="49" charset="-122"/>
                <a:ea typeface="楷体" panose="02010609060101010101" pitchFamily="49" charset="-122"/>
              </a:rPr>
              <a:t>地址不会产生变化；</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源 </a:t>
            </a:r>
            <a:r>
              <a:rPr lang="en-US" altLang="zh-CN" dirty="0">
                <a:solidFill>
                  <a:srgbClr val="FF0000"/>
                </a:solidFill>
                <a:latin typeface="楷体" panose="02010609060101010101" pitchFamily="49" charset="-122"/>
                <a:ea typeface="楷体" panose="02010609060101010101" pitchFamily="49" charset="-122"/>
              </a:rPr>
              <a:t>MAC </a:t>
            </a:r>
            <a:r>
              <a:rPr lang="zh-CN" altLang="en-US" dirty="0">
                <a:solidFill>
                  <a:srgbClr val="FF0000"/>
                </a:solidFill>
                <a:latin typeface="楷体" panose="02010609060101010101" pitchFamily="49" charset="-122"/>
                <a:ea typeface="楷体" panose="02010609060101010101" pitchFamily="49" charset="-122"/>
              </a:rPr>
              <a:t>地址和目的 </a:t>
            </a:r>
            <a:r>
              <a:rPr lang="en-US" altLang="zh-CN" dirty="0">
                <a:solidFill>
                  <a:srgbClr val="FF0000"/>
                </a:solidFill>
                <a:latin typeface="楷体" panose="02010609060101010101" pitchFamily="49" charset="-122"/>
                <a:ea typeface="楷体" panose="02010609060101010101" pitchFamily="49" charset="-122"/>
              </a:rPr>
              <a:t>MAC </a:t>
            </a:r>
            <a:r>
              <a:rPr lang="zh-CN" altLang="en-US" dirty="0">
                <a:solidFill>
                  <a:srgbClr val="FF0000"/>
                </a:solidFill>
                <a:latin typeface="楷体" panose="02010609060101010101" pitchFamily="49" charset="-122"/>
                <a:ea typeface="楷体" panose="02010609060101010101" pitchFamily="49" charset="-122"/>
              </a:rPr>
              <a:t>地址逐网络（或逐链路）都发生变化。</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某网络拓扑如下图所示，其中路由器</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实现</a:t>
            </a:r>
            <a:r>
              <a:rPr lang="en-US" altLang="zh-CN" kern="100" dirty="0">
                <a:solidFill>
                  <a:schemeClr val="accent1">
                    <a:lumMod val="50000"/>
                  </a:schemeClr>
                </a:solidFill>
                <a:latin typeface="微软雅黑" charset="0"/>
                <a:ea typeface="微软雅黑" charset="0"/>
                <a:cs typeface="微软雅黑" charset="0"/>
                <a:sym typeface="+mn-ea"/>
              </a:rPr>
              <a:t>NAT</a:t>
            </a:r>
            <a:r>
              <a:rPr lang="zh-CN" altLang="en-US" kern="100" dirty="0">
                <a:solidFill>
                  <a:schemeClr val="accent1">
                    <a:lumMod val="50000"/>
                  </a:schemeClr>
                </a:solidFill>
                <a:latin typeface="微软雅黑" charset="0"/>
                <a:ea typeface="微软雅黑" charset="0"/>
                <a:cs typeface="微软雅黑" charset="0"/>
                <a:sym typeface="+mn-ea"/>
              </a:rPr>
              <a:t>功能。若主机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向</a:t>
            </a:r>
            <a:r>
              <a:rPr lang="en-US" altLang="zh-CN" kern="100" dirty="0" err="1">
                <a:solidFill>
                  <a:schemeClr val="accent1">
                    <a:lumMod val="50000"/>
                  </a:schemeClr>
                </a:solidFill>
                <a:latin typeface="微软雅黑" charset="0"/>
                <a:ea typeface="微软雅黑" charset="0"/>
                <a:cs typeface="微软雅黑" charset="0"/>
                <a:sym typeface="+mn-ea"/>
              </a:rPr>
              <a:t>Internet</a:t>
            </a:r>
            <a:r>
              <a:rPr lang="zh-CN" altLang="en-US" kern="100" dirty="0">
                <a:solidFill>
                  <a:schemeClr val="accent1">
                    <a:lumMod val="50000"/>
                  </a:schemeClr>
                </a:solidFill>
                <a:latin typeface="微软雅黑" charset="0"/>
                <a:ea typeface="微软雅黑" charset="0"/>
                <a:cs typeface="微软雅黑" charset="0"/>
                <a:sym typeface="+mn-ea"/>
              </a:rPr>
              <a:t>发送一个</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分组，则经过</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转发后，该</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分组的源</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地址是</a:t>
            </a:r>
            <a:r>
              <a:rPr lang="en-US" altLang="zh-CN" kern="100" dirty="0">
                <a:solidFill>
                  <a:schemeClr val="accent1">
                    <a:lumMod val="50000"/>
                  </a:schemeClr>
                </a:solidFill>
                <a:latin typeface="微软雅黑" charset="0"/>
                <a:ea typeface="微软雅黑" charset="0"/>
                <a:cs typeface="微软雅黑" charset="0"/>
                <a:sym typeface="+mn-ea"/>
              </a:rPr>
              <a:t>( ) </a:t>
            </a:r>
            <a:r>
              <a:rPr lang="zh-CN" altLang="en-US" kern="100" dirty="0">
                <a:solidFill>
                  <a:schemeClr val="accent1">
                    <a:lumMod val="50000"/>
                  </a:schemeClr>
                </a:solidFill>
                <a:latin typeface="微软雅黑" charset="0"/>
                <a:ea typeface="微软雅黑" charset="0"/>
                <a:cs typeface="微软雅黑" charset="0"/>
                <a:sym typeface="+mn-ea"/>
              </a:rPr>
              <a:t>。</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195.123.0.33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195.123.0.35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192.168.0.1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192.168.0.3</a:t>
            </a:r>
          </a:p>
        </p:txBody>
      </p:sp>
      <p:sp>
        <p:nvSpPr>
          <p:cNvPr id="9" name="矩形 8"/>
          <p:cNvSpPr/>
          <p:nvPr/>
        </p:nvSpPr>
        <p:spPr>
          <a:xfrm>
            <a:off x="3774440" y="1323340"/>
            <a:ext cx="4881245" cy="929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2659" y="1160611"/>
            <a:ext cx="427648" cy="369332"/>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l="12718" t="67370" r="78821" b="18643"/>
          <a:stretch>
            <a:fillRect/>
          </a:stretch>
        </p:blipFill>
        <p:spPr>
          <a:xfrm>
            <a:off x="7786370" y="1642745"/>
            <a:ext cx="406400" cy="387350"/>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rcRect l="47224" t="2087" r="44844" b="86471"/>
          <a:stretch>
            <a:fillRect/>
          </a:stretch>
        </p:blipFill>
        <p:spPr>
          <a:xfrm>
            <a:off x="5516245" y="1612265"/>
            <a:ext cx="381000" cy="316865"/>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rcRect l="47224" t="2087" r="44844" b="86471"/>
          <a:stretch>
            <a:fillRect/>
          </a:stretch>
        </p:blipFill>
        <p:spPr>
          <a:xfrm>
            <a:off x="6878955" y="1628775"/>
            <a:ext cx="381000" cy="316865"/>
          </a:xfrm>
          <a:prstGeom prst="rect">
            <a:avLst/>
          </a:prstGeom>
        </p:spPr>
      </p:pic>
      <p:cxnSp>
        <p:nvCxnSpPr>
          <p:cNvPr id="7" name="直接连接符 6"/>
          <p:cNvCxnSpPr/>
          <p:nvPr/>
        </p:nvCxnSpPr>
        <p:spPr>
          <a:xfrm>
            <a:off x="5842000" y="1798320"/>
            <a:ext cx="1078230" cy="0"/>
          </a:xfrm>
          <a:prstGeom prst="line">
            <a:avLst/>
          </a:prstGeom>
        </p:spPr>
        <p:style>
          <a:lnRef idx="3">
            <a:schemeClr val="dk1"/>
          </a:lnRef>
          <a:fillRef idx="0">
            <a:schemeClr val="dk1"/>
          </a:fillRef>
          <a:effectRef idx="2">
            <a:schemeClr val="dk1"/>
          </a:effectRef>
          <a:fontRef idx="minor">
            <a:schemeClr val="tx1"/>
          </a:fontRef>
        </p:style>
      </p:cxnSp>
      <p:cxnSp>
        <p:nvCxnSpPr>
          <p:cNvPr id="8" name="直接连接符 7"/>
          <p:cNvCxnSpPr/>
          <p:nvPr/>
        </p:nvCxnSpPr>
        <p:spPr>
          <a:xfrm>
            <a:off x="7198995" y="1798320"/>
            <a:ext cx="673100" cy="0"/>
          </a:xfrm>
          <a:prstGeom prst="line">
            <a:avLst/>
          </a:prstGeom>
        </p:spPr>
        <p:style>
          <a:lnRef idx="3">
            <a:schemeClr val="dk1"/>
          </a:lnRef>
          <a:fillRef idx="0">
            <a:schemeClr val="dk1"/>
          </a:fillRef>
          <a:effectRef idx="2">
            <a:schemeClr val="dk1"/>
          </a:effectRef>
          <a:fontRef idx="minor">
            <a:schemeClr val="tx1"/>
          </a:fontRef>
        </p:style>
      </p:cxnSp>
      <p:sp>
        <p:nvSpPr>
          <p:cNvPr id="10" name="矩形 9"/>
          <p:cNvSpPr/>
          <p:nvPr/>
        </p:nvSpPr>
        <p:spPr>
          <a:xfrm>
            <a:off x="7689215" y="1524635"/>
            <a:ext cx="737870" cy="186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25135" y="1929130"/>
            <a:ext cx="410210" cy="306705"/>
          </a:xfrm>
          <a:prstGeom prst="rect">
            <a:avLst/>
          </a:prstGeom>
          <a:noFill/>
        </p:spPr>
        <p:txBody>
          <a:bodyPr wrap="none" rtlCol="0">
            <a:spAutoFit/>
          </a:bodyPr>
          <a:lstStyle/>
          <a:p>
            <a:r>
              <a:rPr lang="en-US" altLang="zh-CN" sz="1400"/>
              <a:t>R1</a:t>
            </a:r>
          </a:p>
        </p:txBody>
      </p:sp>
      <p:sp>
        <p:nvSpPr>
          <p:cNvPr id="13" name="文本框 12"/>
          <p:cNvSpPr txBox="1"/>
          <p:nvPr/>
        </p:nvSpPr>
        <p:spPr>
          <a:xfrm>
            <a:off x="6857365" y="1945640"/>
            <a:ext cx="410210" cy="306705"/>
          </a:xfrm>
          <a:prstGeom prst="rect">
            <a:avLst/>
          </a:prstGeom>
          <a:noFill/>
        </p:spPr>
        <p:txBody>
          <a:bodyPr wrap="none" rtlCol="0">
            <a:spAutoFit/>
          </a:bodyPr>
          <a:lstStyle/>
          <a:p>
            <a:r>
              <a:rPr lang="en-US" altLang="zh-CN" sz="1400"/>
              <a:t>R2</a:t>
            </a:r>
          </a:p>
        </p:txBody>
      </p:sp>
      <p:sp>
        <p:nvSpPr>
          <p:cNvPr id="15" name="文本框 14"/>
          <p:cNvSpPr txBox="1"/>
          <p:nvPr/>
        </p:nvSpPr>
        <p:spPr>
          <a:xfrm>
            <a:off x="7577455" y="1990725"/>
            <a:ext cx="853440" cy="245110"/>
          </a:xfrm>
          <a:prstGeom prst="rect">
            <a:avLst/>
          </a:prstGeom>
          <a:noFill/>
        </p:spPr>
        <p:txBody>
          <a:bodyPr wrap="none" rtlCol="0">
            <a:spAutoFit/>
          </a:bodyPr>
          <a:lstStyle/>
          <a:p>
            <a:r>
              <a:rPr lang="en-US" altLang="zh-CN" sz="1000"/>
              <a:t>192.168.0.3</a:t>
            </a:r>
          </a:p>
        </p:txBody>
      </p:sp>
      <p:sp>
        <p:nvSpPr>
          <p:cNvPr id="16" name="文本框 15"/>
          <p:cNvSpPr txBox="1"/>
          <p:nvPr/>
        </p:nvSpPr>
        <p:spPr>
          <a:xfrm>
            <a:off x="5775325" y="1563370"/>
            <a:ext cx="1008380" cy="229870"/>
          </a:xfrm>
          <a:prstGeom prst="rect">
            <a:avLst/>
          </a:prstGeom>
          <a:noFill/>
        </p:spPr>
        <p:txBody>
          <a:bodyPr wrap="none" rtlCol="0">
            <a:spAutoFit/>
          </a:bodyPr>
          <a:lstStyle/>
          <a:p>
            <a:r>
              <a:rPr lang="en-US" altLang="zh-CN" sz="900"/>
              <a:t>195.123.0.34/30</a:t>
            </a: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rcRect l="16103" t="367" r="69685" b="84453"/>
          <a:stretch>
            <a:fillRect/>
          </a:stretch>
        </p:blipFill>
        <p:spPr>
          <a:xfrm>
            <a:off x="4250055" y="1579245"/>
            <a:ext cx="682625" cy="420370"/>
          </a:xfrm>
          <a:prstGeom prst="rect">
            <a:avLst/>
          </a:prstGeom>
        </p:spPr>
      </p:pic>
      <p:cxnSp>
        <p:nvCxnSpPr>
          <p:cNvPr id="6" name="直接连接符 5"/>
          <p:cNvCxnSpPr/>
          <p:nvPr/>
        </p:nvCxnSpPr>
        <p:spPr>
          <a:xfrm>
            <a:off x="4904740" y="1798320"/>
            <a:ext cx="620395" cy="0"/>
          </a:xfrm>
          <a:prstGeom prst="line">
            <a:avLst/>
          </a:prstGeom>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742950" y="2554605"/>
            <a:ext cx="1979295" cy="368300"/>
          </a:xfrm>
          <a:prstGeom prst="rect">
            <a:avLst/>
          </a:prstGeom>
          <a:noFill/>
        </p:spPr>
        <p:txBody>
          <a:bodyPr wrap="square" rtlCol="0">
            <a:spAutoFit/>
          </a:bodyPr>
          <a:lstStyle/>
          <a:p>
            <a:r>
              <a:rPr lang="zh-CN" altLang="en-US" b="1">
                <a:solidFill>
                  <a:srgbClr val="00B0F0"/>
                </a:solidFill>
                <a:latin typeface="楷体" charset="0"/>
                <a:ea typeface="楷体" charset="0"/>
              </a:rPr>
              <a:t>私有</a:t>
            </a:r>
            <a:r>
              <a:rPr lang="en-US" altLang="zh-CN" b="1">
                <a:solidFill>
                  <a:srgbClr val="00B0F0"/>
                </a:solidFill>
                <a:latin typeface="楷体" charset="0"/>
                <a:ea typeface="楷体" charset="0"/>
              </a:rPr>
              <a:t>ip→</a:t>
            </a:r>
            <a:r>
              <a:rPr lang="zh-CN" altLang="en-US" b="1">
                <a:solidFill>
                  <a:srgbClr val="00B0F0"/>
                </a:solidFill>
                <a:latin typeface="楷体" charset="0"/>
                <a:ea typeface="楷体" charset="0"/>
              </a:rPr>
              <a:t>公有</a:t>
            </a:r>
            <a:r>
              <a:rPr lang="en-US" altLang="zh-CN" b="1">
                <a:solidFill>
                  <a:srgbClr val="00B0F0"/>
                </a:solidFill>
                <a:latin typeface="楷体" charset="0"/>
                <a:ea typeface="楷体" charset="0"/>
              </a:rPr>
              <a:t>ip</a:t>
            </a:r>
          </a:p>
        </p:txBody>
      </p:sp>
      <p:sp>
        <p:nvSpPr>
          <p:cNvPr id="19" name="圆角矩形 16"/>
          <p:cNvSpPr/>
          <p:nvPr/>
        </p:nvSpPr>
        <p:spPr>
          <a:xfrm>
            <a:off x="4549316" y="2560221"/>
            <a:ext cx="1839380" cy="386508"/>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楷体" panose="02010609060101010101" pitchFamily="49" charset="-122"/>
                <a:ea typeface="楷体" panose="02010609060101010101" pitchFamily="49" charset="-122"/>
              </a:rPr>
              <a:t>195.123.0.34</a:t>
            </a:r>
            <a:endPar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grpSp>
        <p:nvGrpSpPr>
          <p:cNvPr id="20" name="组合 19"/>
          <p:cNvGrpSpPr/>
          <p:nvPr/>
        </p:nvGrpSpPr>
        <p:grpSpPr>
          <a:xfrm>
            <a:off x="3013879" y="2574906"/>
            <a:ext cx="1350475" cy="369333"/>
            <a:chOff x="5065443" y="3750157"/>
            <a:chExt cx="2978390" cy="1623237"/>
          </a:xfrm>
        </p:grpSpPr>
        <p:sp>
          <p:nvSpPr>
            <p:cNvPr id="21"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楷体" panose="02010609060101010101" pitchFamily="49" charset="-122"/>
                  <a:ea typeface="楷体" panose="02010609060101010101" pitchFamily="49" charset="-122"/>
                </a:rPr>
                <a:t>R1</a:t>
              </a:r>
              <a:endParaRPr kumimoji="1" lang="zh-CN" altLang="en-US" dirty="0">
                <a:solidFill>
                  <a:prstClr val="white"/>
                </a:solidFill>
                <a:latin typeface="楷体" panose="02010609060101010101" pitchFamily="49" charset="-122"/>
                <a:ea typeface="楷体" panose="02010609060101010101" pitchFamily="49" charset="-122"/>
              </a:endParaRPr>
            </a:p>
          </p:txBody>
        </p:sp>
        <p:sp>
          <p:nvSpPr>
            <p:cNvPr id="22" name="矩形 21"/>
            <p:cNvSpPr/>
            <p:nvPr/>
          </p:nvSpPr>
          <p:spPr>
            <a:xfrm>
              <a:off x="6655538" y="3750157"/>
              <a:ext cx="1303436" cy="1623233"/>
            </a:xfrm>
            <a:prstGeom prst="rect">
              <a:avLst/>
            </a:prstGeom>
          </p:spPr>
          <p:txBody>
            <a:bodyPr wrap="square">
              <a:spAutoFit/>
            </a:bodyPr>
            <a:lstStyle/>
            <a:p>
              <a:pPr lvl="0" algn="ctr">
                <a:defRPr/>
              </a:pPr>
              <a:endParaRPr kumimoji="1" lang="en-US" altLang="zh-CN" dirty="0">
                <a:solidFill>
                  <a:prstClr val="white"/>
                </a:solidFill>
                <a:latin typeface="楷体" panose="02010609060101010101" pitchFamily="49" charset="-122"/>
                <a:ea typeface="楷体" panose="02010609060101010101" pitchFamily="49" charset="-122"/>
              </a:endParaRPr>
            </a:p>
          </p:txBody>
        </p:sp>
      </p:grpSp>
      <p:grpSp>
        <p:nvGrpSpPr>
          <p:cNvPr id="23" name="组合 22"/>
          <p:cNvGrpSpPr/>
          <p:nvPr/>
        </p:nvGrpSpPr>
        <p:grpSpPr>
          <a:xfrm>
            <a:off x="3042454" y="3480282"/>
            <a:ext cx="1350475" cy="369332"/>
            <a:chOff x="5065443" y="3750157"/>
            <a:chExt cx="2978390" cy="1623237"/>
          </a:xfrm>
        </p:grpSpPr>
        <p:sp>
          <p:nvSpPr>
            <p:cNvPr id="24"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楷体" panose="02010609060101010101" pitchFamily="49" charset="-122"/>
                  <a:ea typeface="楷体" panose="02010609060101010101" pitchFamily="49" charset="-122"/>
                </a:rPr>
                <a:t>R2</a:t>
              </a:r>
              <a:endParaRPr kumimoji="1" lang="en-US" altLang="zh-CN"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
          <p:nvSpPr>
            <p:cNvPr id="25" name="矩形 24"/>
            <p:cNvSpPr/>
            <p:nvPr/>
          </p:nvSpPr>
          <p:spPr>
            <a:xfrm>
              <a:off x="6655538" y="3750157"/>
              <a:ext cx="1303436" cy="1623237"/>
            </a:xfrm>
            <a:prstGeom prst="rect">
              <a:avLst/>
            </a:prstGeom>
          </p:spPr>
          <p:txBody>
            <a:bodyPr wrap="square">
              <a:spAutoFit/>
            </a:bodyPr>
            <a:lstStyle/>
            <a:p>
              <a:pPr lvl="0" algn="ctr">
                <a:defRPr/>
              </a:pPr>
              <a:endParaRPr kumimoji="1" lang="en-US" altLang="zh-CN" dirty="0">
                <a:solidFill>
                  <a:prstClr val="white"/>
                </a:solidFill>
                <a:latin typeface="楷体" panose="02010609060101010101" pitchFamily="49" charset="-122"/>
                <a:ea typeface="楷体" panose="02010609060101010101" pitchFamily="49" charset="-122"/>
              </a:endParaRPr>
            </a:p>
          </p:txBody>
        </p:sp>
      </p:grpSp>
      <p:sp>
        <p:nvSpPr>
          <p:cNvPr id="26" name="圆角矩形 16"/>
          <p:cNvSpPr/>
          <p:nvPr/>
        </p:nvSpPr>
        <p:spPr>
          <a:xfrm>
            <a:off x="4549316" y="3468064"/>
            <a:ext cx="2567305" cy="3867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rgbClr val="FF0000"/>
                </a:solidFill>
                <a:latin typeface="楷体" panose="02010609060101010101" pitchFamily="49" charset="-122"/>
                <a:ea typeface="楷体" panose="02010609060101010101" pitchFamily="49" charset="-122"/>
                <a:sym typeface="+mn-ea"/>
              </a:rPr>
              <a:t>195.123.0.0010 00</a:t>
            </a:r>
            <a:r>
              <a:rPr kumimoji="1" lang="en-US" altLang="zh-CN" dirty="0">
                <a:solidFill>
                  <a:schemeClr val="bg1"/>
                </a:solidFill>
                <a:latin typeface="楷体" panose="02010609060101010101" pitchFamily="49" charset="-122"/>
                <a:ea typeface="楷体" panose="02010609060101010101" pitchFamily="49" charset="-122"/>
                <a:sym typeface="+mn-ea"/>
              </a:rPr>
              <a:t>01</a:t>
            </a:r>
          </a:p>
        </p:txBody>
      </p:sp>
      <p:sp>
        <p:nvSpPr>
          <p:cNvPr id="31" name="圆角矩形 16"/>
          <p:cNvSpPr/>
          <p:nvPr/>
        </p:nvSpPr>
        <p:spPr>
          <a:xfrm>
            <a:off x="4549316" y="3014039"/>
            <a:ext cx="2555875" cy="3867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rgbClr val="FF0000"/>
                </a:solidFill>
                <a:latin typeface="楷体" panose="02010609060101010101" pitchFamily="49" charset="-122"/>
                <a:ea typeface="楷体" panose="02010609060101010101" pitchFamily="49" charset="-122"/>
              </a:rPr>
              <a:t>195.123.0.0010 00</a:t>
            </a:r>
            <a:r>
              <a:rPr kumimoji="1" lang="en-US" altLang="zh-CN" dirty="0">
                <a:solidFill>
                  <a:prstClr val="white"/>
                </a:solidFill>
                <a:latin typeface="楷体" panose="02010609060101010101" pitchFamily="49" charset="-122"/>
                <a:ea typeface="楷体" panose="02010609060101010101" pitchFamily="49" charset="-122"/>
              </a:rPr>
              <a:t>10</a:t>
            </a:r>
            <a:endPar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
        <p:nvSpPr>
          <p:cNvPr id="32" name="圆角矩形 16"/>
          <p:cNvSpPr/>
          <p:nvPr/>
        </p:nvSpPr>
        <p:spPr>
          <a:xfrm>
            <a:off x="4549316" y="3922089"/>
            <a:ext cx="1839380" cy="386080"/>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楷体" panose="02010609060101010101" pitchFamily="49" charset="-122"/>
                <a:ea typeface="楷体" panose="02010609060101010101" pitchFamily="49" charset="-122"/>
              </a:rPr>
              <a:t>195.123.0.33</a:t>
            </a:r>
            <a:endPar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6" grpId="0" bldLvl="0" animBg="1"/>
      <p:bldP spid="31" grpId="0" bldLvl="0" animBg="1"/>
      <p:bldP spid="32"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某路由表中有转发接口相同的</a:t>
            </a:r>
            <a:r>
              <a:rPr lang="en-US" altLang="zh-CN" kern="100" dirty="0">
                <a:solidFill>
                  <a:schemeClr val="accent1">
                    <a:lumMod val="50000"/>
                  </a:schemeClr>
                </a:solidFill>
                <a:latin typeface="微软雅黑" charset="0"/>
                <a:ea typeface="微软雅黑" charset="0"/>
                <a:cs typeface="微软雅黑" charset="0"/>
                <a:sym typeface="+mn-ea"/>
              </a:rPr>
              <a:t>4</a:t>
            </a:r>
            <a:r>
              <a:rPr lang="zh-CN" altLang="en-US" kern="100" dirty="0">
                <a:solidFill>
                  <a:schemeClr val="accent1">
                    <a:lumMod val="50000"/>
                  </a:schemeClr>
                </a:solidFill>
                <a:latin typeface="微软雅黑" charset="0"/>
                <a:ea typeface="微软雅黑" charset="0"/>
                <a:cs typeface="微软雅黑" charset="0"/>
                <a:sym typeface="+mn-ea"/>
              </a:rPr>
              <a:t>条路由表项，其目的网络地址分别为 </a:t>
            </a:r>
            <a:r>
              <a:rPr lang="en-US" altLang="zh-CN" kern="100" dirty="0">
                <a:solidFill>
                  <a:schemeClr val="accent1">
                    <a:lumMod val="50000"/>
                  </a:schemeClr>
                </a:solidFill>
                <a:latin typeface="微软雅黑" charset="0"/>
                <a:ea typeface="微软雅黑" charset="0"/>
                <a:cs typeface="微软雅黑" charset="0"/>
                <a:sym typeface="+mn-ea"/>
              </a:rPr>
              <a:t>35.230.32.0/21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35.230.40.0/21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35.230.48.0/21 </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35.230.56.0/21</a:t>
            </a:r>
            <a:r>
              <a:rPr lang="zh-CN" altLang="en-US" kern="100" dirty="0">
                <a:solidFill>
                  <a:schemeClr val="accent1">
                    <a:lumMod val="50000"/>
                  </a:schemeClr>
                </a:solidFill>
                <a:latin typeface="微软雅黑" charset="0"/>
                <a:ea typeface="微软雅黑" charset="0"/>
                <a:cs typeface="微软雅黑" charset="0"/>
                <a:sym typeface="+mn-ea"/>
              </a:rPr>
              <a:t>，将该</a:t>
            </a:r>
            <a:r>
              <a:rPr lang="en-US" altLang="zh-CN" kern="100" dirty="0">
                <a:solidFill>
                  <a:schemeClr val="accent1">
                    <a:lumMod val="50000"/>
                  </a:schemeClr>
                </a:solidFill>
                <a:latin typeface="微软雅黑" charset="0"/>
                <a:ea typeface="微软雅黑" charset="0"/>
                <a:cs typeface="微软雅黑" charset="0"/>
                <a:sym typeface="+mn-ea"/>
              </a:rPr>
              <a:t>4</a:t>
            </a:r>
            <a:r>
              <a:rPr lang="zh-CN" altLang="en-US" kern="100" dirty="0">
                <a:solidFill>
                  <a:schemeClr val="accent1">
                    <a:lumMod val="50000"/>
                  </a:schemeClr>
                </a:solidFill>
                <a:latin typeface="微软雅黑" charset="0"/>
                <a:ea typeface="微软雅黑" charset="0"/>
                <a:cs typeface="微软雅黑" charset="0"/>
                <a:sym typeface="+mn-ea"/>
              </a:rPr>
              <a:t>条路由聚合后的目的网络地址为</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35.230.0.0/19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35.230.0.0/20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35.230.32.0/19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35.230.32.0/20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7" name="圆角矩形 16"/>
          <p:cNvSpPr/>
          <p:nvPr/>
        </p:nvSpPr>
        <p:spPr>
          <a:xfrm>
            <a:off x="3084117" y="1654372"/>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mj-ea"/>
              </a:rPr>
              <a:t>35.230.</a:t>
            </a:r>
            <a:r>
              <a:rPr kumimoji="1" lang="en-US" altLang="zh-CN" dirty="0">
                <a:solidFill>
                  <a:prstClr val="white"/>
                </a:solidFill>
                <a:latin typeface="+mj-ea"/>
              </a:rPr>
              <a:t>32.0/21</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21" name="圆角矩形 16"/>
          <p:cNvSpPr/>
          <p:nvPr/>
        </p:nvSpPr>
        <p:spPr>
          <a:xfrm>
            <a:off x="3084117" y="2223119"/>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mj-ea"/>
              </a:rPr>
              <a:t>35.230.</a:t>
            </a:r>
            <a:r>
              <a:rPr kumimoji="1" lang="en-US" altLang="zh-CN" dirty="0">
                <a:solidFill>
                  <a:prstClr val="white"/>
                </a:solidFill>
                <a:latin typeface="+mj-ea"/>
              </a:rPr>
              <a:t>40.0/21</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28" name="圆角矩形 16"/>
          <p:cNvSpPr/>
          <p:nvPr/>
        </p:nvSpPr>
        <p:spPr>
          <a:xfrm>
            <a:off x="3945354" y="4460580"/>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mj-ea"/>
              </a:rPr>
              <a:t>35 . 230 . </a:t>
            </a:r>
            <a:r>
              <a:rPr kumimoji="1" lang="en-US" altLang="zh-CN" dirty="0">
                <a:solidFill>
                  <a:srgbClr val="FF0000"/>
                </a:solidFill>
                <a:latin typeface="+mj-ea"/>
              </a:rPr>
              <a:t>32 </a:t>
            </a:r>
            <a:r>
              <a:rPr kumimoji="1" lang="en-US" altLang="zh-CN" dirty="0">
                <a:solidFill>
                  <a:srgbClr val="C00000"/>
                </a:solidFill>
                <a:latin typeface="+mj-ea"/>
              </a:rPr>
              <a:t>.</a:t>
            </a:r>
            <a:r>
              <a:rPr kumimoji="1" lang="en-US" altLang="zh-CN" dirty="0">
                <a:solidFill>
                  <a:prstClr val="white"/>
                </a:solidFill>
                <a:latin typeface="+mj-ea"/>
              </a:rPr>
              <a:t> 0</a:t>
            </a:r>
            <a:r>
              <a:rPr kumimoji="1" lang="en-US" altLang="zh-CN" dirty="0">
                <a:solidFill>
                  <a:srgbClr val="C00000"/>
                </a:solidFill>
                <a:latin typeface="+mj-ea"/>
              </a:rPr>
              <a:t> / </a:t>
            </a:r>
            <a:r>
              <a:rPr kumimoji="1" lang="en-US" altLang="zh-CN" dirty="0">
                <a:solidFill>
                  <a:srgbClr val="FF0000"/>
                </a:solidFill>
                <a:latin typeface="+mj-ea"/>
              </a:rPr>
              <a:t>19</a:t>
            </a:r>
            <a:endParaRPr kumimoji="1" lang="zh-CN" altLang="en-US" b="0" i="0" u="none" strike="noStrike" kern="1200" cap="none" spc="0" normalizeH="0" baseline="0" noProof="0" dirty="0">
              <a:ln>
                <a:noFill/>
              </a:ln>
              <a:solidFill>
                <a:srgbClr val="FF0000"/>
              </a:solidFill>
              <a:effectLst/>
              <a:uLnTx/>
              <a:uFillTx/>
              <a:latin typeface="+mj-ea"/>
              <a:ea typeface="+mj-ea"/>
            </a:endParaRPr>
          </a:p>
        </p:txBody>
      </p:sp>
      <p:sp>
        <p:nvSpPr>
          <p:cNvPr id="29" name="圆角矩形 16"/>
          <p:cNvSpPr/>
          <p:nvPr/>
        </p:nvSpPr>
        <p:spPr>
          <a:xfrm>
            <a:off x="3084117" y="2864731"/>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mj-ea"/>
              </a:rPr>
              <a:t>35.230.</a:t>
            </a:r>
            <a:r>
              <a:rPr kumimoji="1" lang="en-US" altLang="zh-CN" dirty="0">
                <a:solidFill>
                  <a:prstClr val="white"/>
                </a:solidFill>
                <a:latin typeface="+mj-ea"/>
              </a:rPr>
              <a:t>48.0/21</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30" name="圆角矩形 16"/>
          <p:cNvSpPr/>
          <p:nvPr/>
        </p:nvSpPr>
        <p:spPr>
          <a:xfrm>
            <a:off x="3084117" y="3561363"/>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mj-ea"/>
              </a:rPr>
              <a:t>35.230.</a:t>
            </a:r>
            <a:r>
              <a:rPr kumimoji="1" lang="en-US" altLang="zh-CN" dirty="0">
                <a:solidFill>
                  <a:prstClr val="white"/>
                </a:solidFill>
                <a:latin typeface="+mj-ea"/>
              </a:rPr>
              <a:t>56.0/21</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31" name="圆角矩形 16"/>
          <p:cNvSpPr/>
          <p:nvPr/>
        </p:nvSpPr>
        <p:spPr>
          <a:xfrm>
            <a:off x="6064846" y="1654371"/>
            <a:ext cx="2217917" cy="4300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rgbClr val="FF0000"/>
                </a:solidFill>
                <a:latin typeface="+mj-ea"/>
              </a:rPr>
              <a:t>001</a:t>
            </a:r>
            <a:r>
              <a:rPr kumimoji="1" lang="en-US" altLang="zh-CN" dirty="0">
                <a:solidFill>
                  <a:schemeClr val="accent5"/>
                </a:solidFill>
                <a:latin typeface="+mj-ea"/>
              </a:rPr>
              <a:t>0 0</a:t>
            </a:r>
            <a:r>
              <a:rPr kumimoji="1" lang="en-US" altLang="zh-CN" dirty="0">
                <a:solidFill>
                  <a:schemeClr val="accent4">
                    <a:lumMod val="50000"/>
                  </a:schemeClr>
                </a:solidFill>
                <a:latin typeface="+mj-ea"/>
              </a:rPr>
              <a:t>000</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32" name="圆角矩形 16"/>
          <p:cNvSpPr/>
          <p:nvPr/>
        </p:nvSpPr>
        <p:spPr>
          <a:xfrm>
            <a:off x="6064846" y="2270362"/>
            <a:ext cx="2217917" cy="4300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rgbClr val="FF0000"/>
                </a:solidFill>
                <a:latin typeface="+mj-ea"/>
              </a:rPr>
              <a:t>001</a:t>
            </a:r>
            <a:r>
              <a:rPr kumimoji="1" lang="en-US" altLang="zh-CN" dirty="0">
                <a:solidFill>
                  <a:schemeClr val="accent5"/>
                </a:solidFill>
                <a:latin typeface="+mj-ea"/>
              </a:rPr>
              <a:t>0 1</a:t>
            </a:r>
            <a:r>
              <a:rPr kumimoji="1" lang="en-US" altLang="zh-CN" dirty="0">
                <a:solidFill>
                  <a:schemeClr val="accent4">
                    <a:lumMod val="50000"/>
                  </a:schemeClr>
                </a:solidFill>
                <a:latin typeface="+mj-ea"/>
              </a:rPr>
              <a:t>000</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33" name="圆角矩形 16"/>
          <p:cNvSpPr/>
          <p:nvPr/>
        </p:nvSpPr>
        <p:spPr>
          <a:xfrm>
            <a:off x="6064845" y="2827804"/>
            <a:ext cx="2217917" cy="4300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rgbClr val="FF0000"/>
                </a:solidFill>
                <a:latin typeface="+mj-ea"/>
              </a:rPr>
              <a:t>001</a:t>
            </a:r>
            <a:r>
              <a:rPr kumimoji="1" lang="en-US" altLang="zh-CN" dirty="0">
                <a:solidFill>
                  <a:schemeClr val="accent5"/>
                </a:solidFill>
                <a:latin typeface="+mj-ea"/>
              </a:rPr>
              <a:t>1 0</a:t>
            </a:r>
            <a:r>
              <a:rPr kumimoji="1" lang="en-US" altLang="zh-CN" dirty="0">
                <a:solidFill>
                  <a:schemeClr val="accent4">
                    <a:lumMod val="50000"/>
                  </a:schemeClr>
                </a:solidFill>
                <a:latin typeface="+mj-ea"/>
              </a:rPr>
              <a:t>000</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34" name="圆角矩形 16"/>
          <p:cNvSpPr/>
          <p:nvPr/>
        </p:nvSpPr>
        <p:spPr>
          <a:xfrm>
            <a:off x="6064844" y="3561363"/>
            <a:ext cx="2217917" cy="4300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rgbClr val="FF0000"/>
                </a:solidFill>
                <a:latin typeface="+mj-ea"/>
              </a:rPr>
              <a:t>001</a:t>
            </a:r>
            <a:r>
              <a:rPr kumimoji="1" lang="en-US" altLang="zh-CN" dirty="0">
                <a:solidFill>
                  <a:schemeClr val="accent5"/>
                </a:solidFill>
                <a:latin typeface="+mj-ea"/>
              </a:rPr>
              <a:t>1 1</a:t>
            </a:r>
            <a:r>
              <a:rPr kumimoji="1" lang="en-US" altLang="zh-CN" dirty="0">
                <a:solidFill>
                  <a:schemeClr val="accent4">
                    <a:lumMod val="50000"/>
                  </a:schemeClr>
                </a:solidFill>
                <a:latin typeface="+mj-ea"/>
              </a:rPr>
              <a:t>100</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pic>
        <p:nvPicPr>
          <p:cNvPr id="22"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203575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1"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39.UDP </a:t>
            </a:r>
            <a:r>
              <a:rPr lang="zh-CN" altLang="en-US" kern="100" dirty="0">
                <a:solidFill>
                  <a:schemeClr val="accent1">
                    <a:lumMod val="50000"/>
                  </a:schemeClr>
                </a:solidFill>
                <a:latin typeface="微软雅黑" charset="0"/>
                <a:ea typeface="微软雅黑" charset="0"/>
                <a:cs typeface="微软雅黑" charset="0"/>
                <a:sym typeface="+mn-ea"/>
              </a:rPr>
              <a:t>协议实现分用</a:t>
            </a:r>
            <a:r>
              <a:rPr lang="en-US" altLang="zh-CN" kern="100" dirty="0">
                <a:solidFill>
                  <a:schemeClr val="accent1">
                    <a:lumMod val="50000"/>
                  </a:schemeClr>
                </a:solidFill>
                <a:latin typeface="微软雅黑" charset="0"/>
                <a:ea typeface="微软雅黑" charset="0"/>
                <a:cs typeface="微软雅黑" charset="0"/>
                <a:sym typeface="+mn-ea"/>
              </a:rPr>
              <a:t>(demultiplexing)</a:t>
            </a:r>
            <a:r>
              <a:rPr lang="zh-CN" altLang="en-US" kern="100" dirty="0">
                <a:solidFill>
                  <a:schemeClr val="accent1">
                    <a:lumMod val="50000"/>
                  </a:schemeClr>
                </a:solidFill>
                <a:latin typeface="微软雅黑" charset="0"/>
                <a:ea typeface="微软雅黑" charset="0"/>
                <a:cs typeface="微软雅黑" charset="0"/>
                <a:sym typeface="+mn-ea"/>
              </a:rPr>
              <a:t>时所依据的头部字段是（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zh-CN" altLang="en-US" kern="100" dirty="0">
                <a:solidFill>
                  <a:schemeClr val="accent1">
                    <a:lumMod val="50000"/>
                  </a:schemeClr>
                </a:solidFill>
                <a:latin typeface="微软雅黑" charset="0"/>
                <a:ea typeface="微软雅黑" charset="0"/>
                <a:cs typeface="微软雅黑" charset="0"/>
                <a:sym typeface="+mn-ea"/>
              </a:rPr>
              <a:t>源端口号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目的端口号</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长度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校验和</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39.UDP </a:t>
            </a:r>
            <a:r>
              <a:rPr lang="zh-CN" altLang="en-US" kern="100" dirty="0">
                <a:solidFill>
                  <a:schemeClr val="accent1">
                    <a:lumMod val="50000"/>
                  </a:schemeClr>
                </a:solidFill>
                <a:latin typeface="微软雅黑" charset="0"/>
                <a:ea typeface="微软雅黑" charset="0"/>
                <a:cs typeface="微软雅黑" charset="0"/>
                <a:sym typeface="+mn-ea"/>
              </a:rPr>
              <a:t>协议实现分用</a:t>
            </a:r>
            <a:r>
              <a:rPr lang="en-US" altLang="zh-CN" kern="100" dirty="0">
                <a:solidFill>
                  <a:schemeClr val="accent1">
                    <a:lumMod val="50000"/>
                  </a:schemeClr>
                </a:solidFill>
                <a:latin typeface="微软雅黑" charset="0"/>
                <a:ea typeface="微软雅黑" charset="0"/>
                <a:cs typeface="微软雅黑" charset="0"/>
                <a:sym typeface="+mn-ea"/>
              </a:rPr>
              <a:t>(demultiplexing)</a:t>
            </a:r>
            <a:r>
              <a:rPr lang="zh-CN" altLang="en-US" kern="100" dirty="0">
                <a:solidFill>
                  <a:schemeClr val="accent1">
                    <a:lumMod val="50000"/>
                  </a:schemeClr>
                </a:solidFill>
                <a:latin typeface="微软雅黑" charset="0"/>
                <a:ea typeface="微软雅黑" charset="0"/>
                <a:cs typeface="微软雅黑" charset="0"/>
                <a:sym typeface="+mn-ea"/>
              </a:rPr>
              <a:t>时所依据的头部字段是（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zh-CN" altLang="en-US" kern="100" dirty="0">
                <a:solidFill>
                  <a:schemeClr val="accent1">
                    <a:lumMod val="50000"/>
                  </a:schemeClr>
                </a:solidFill>
                <a:latin typeface="微软雅黑" charset="0"/>
                <a:ea typeface="微软雅黑" charset="0"/>
                <a:cs typeface="微软雅黑" charset="0"/>
                <a:sym typeface="+mn-ea"/>
              </a:rPr>
              <a:t>源端口号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目的端口号</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长度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校验和</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194510"/>
            <a:ext cx="427648" cy="369332"/>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855" y="2316480"/>
            <a:ext cx="2786380" cy="1393190"/>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5140" y="2231390"/>
            <a:ext cx="2786380" cy="139319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  </a:t>
            </a:r>
            <a:r>
              <a:rPr lang="zh-CN" altLang="en-US" kern="100" dirty="0">
                <a:solidFill>
                  <a:schemeClr val="accent1">
                    <a:lumMod val="50000"/>
                  </a:schemeClr>
                </a:solidFill>
                <a:latin typeface="微软雅黑" charset="0"/>
                <a:ea typeface="微软雅黑" charset="0"/>
                <a:cs typeface="微软雅黑" charset="0"/>
                <a:sym typeface="+mn-ea"/>
              </a:rPr>
              <a:t>无需转换即可由 </a:t>
            </a:r>
            <a:r>
              <a:rPr lang="en-US" altLang="zh-CN" kern="100" dirty="0">
                <a:solidFill>
                  <a:schemeClr val="accent1">
                    <a:lumMod val="50000"/>
                  </a:schemeClr>
                </a:solidFill>
                <a:latin typeface="微软雅黑" charset="0"/>
                <a:ea typeface="微软雅黑" charset="0"/>
                <a:cs typeface="微软雅黑" charset="0"/>
                <a:sym typeface="+mn-ea"/>
              </a:rPr>
              <a:t>SMTP </a:t>
            </a:r>
            <a:r>
              <a:rPr lang="zh-CN" altLang="en-US" kern="100" dirty="0">
                <a:solidFill>
                  <a:schemeClr val="accent1">
                    <a:lumMod val="50000"/>
                  </a:schemeClr>
                </a:solidFill>
                <a:latin typeface="微软雅黑" charset="0"/>
                <a:ea typeface="微软雅黑" charset="0"/>
                <a:cs typeface="微软雅黑" charset="0"/>
                <a:sym typeface="+mn-ea"/>
              </a:rPr>
              <a:t>协议直接传输的内容是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JPEG </a:t>
            </a:r>
            <a:r>
              <a:rPr lang="zh-CN" altLang="en-US" kern="100" dirty="0">
                <a:solidFill>
                  <a:schemeClr val="accent1">
                    <a:lumMod val="50000"/>
                  </a:schemeClr>
                </a:solidFill>
                <a:latin typeface="微软雅黑" charset="0"/>
                <a:ea typeface="微软雅黑" charset="0"/>
                <a:cs typeface="微软雅黑" charset="0"/>
                <a:sym typeface="+mn-ea"/>
              </a:rPr>
              <a:t>图像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MPEG </a:t>
            </a:r>
            <a:r>
              <a:rPr lang="zh-CN" altLang="en-US" kern="100" dirty="0">
                <a:solidFill>
                  <a:schemeClr val="accent1">
                    <a:lumMod val="50000"/>
                  </a:schemeClr>
                </a:solidFill>
                <a:latin typeface="微软雅黑" charset="0"/>
                <a:ea typeface="微软雅黑" charset="0"/>
                <a:cs typeface="微软雅黑" charset="0"/>
                <a:sym typeface="+mn-ea"/>
              </a:rPr>
              <a:t>视频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EXE </a:t>
            </a:r>
            <a:r>
              <a:rPr lang="zh-CN" altLang="en-US" kern="100" dirty="0">
                <a:solidFill>
                  <a:schemeClr val="accent1">
                    <a:lumMod val="50000"/>
                  </a:schemeClr>
                </a:solidFill>
                <a:latin typeface="微软雅黑" charset="0"/>
                <a:ea typeface="微软雅黑" charset="0"/>
                <a:cs typeface="微软雅黑" charset="0"/>
                <a:sym typeface="+mn-ea"/>
              </a:rPr>
              <a:t>文件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ASCII </a:t>
            </a:r>
            <a:r>
              <a:rPr lang="zh-CN" altLang="en-US" kern="100" dirty="0">
                <a:solidFill>
                  <a:schemeClr val="accent1">
                    <a:lumMod val="50000"/>
                  </a:schemeClr>
                </a:solidFill>
                <a:latin typeface="微软雅黑" charset="0"/>
                <a:ea typeface="微软雅黑" charset="0"/>
                <a:cs typeface="微软雅黑" charset="0"/>
                <a:sym typeface="+mn-ea"/>
              </a:rPr>
              <a:t>文本</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  </a:t>
            </a:r>
            <a:r>
              <a:rPr lang="zh-CN" altLang="en-US" kern="100" dirty="0">
                <a:solidFill>
                  <a:schemeClr val="accent1">
                    <a:lumMod val="50000"/>
                  </a:schemeClr>
                </a:solidFill>
                <a:latin typeface="微软雅黑" charset="0"/>
                <a:ea typeface="微软雅黑" charset="0"/>
                <a:cs typeface="微软雅黑" charset="0"/>
                <a:sym typeface="+mn-ea"/>
              </a:rPr>
              <a:t>无需转换即可由 </a:t>
            </a:r>
            <a:r>
              <a:rPr lang="en-US" altLang="zh-CN" kern="100" dirty="0">
                <a:solidFill>
                  <a:schemeClr val="accent1">
                    <a:lumMod val="50000"/>
                  </a:schemeClr>
                </a:solidFill>
                <a:latin typeface="微软雅黑" charset="0"/>
                <a:ea typeface="微软雅黑" charset="0"/>
                <a:cs typeface="微软雅黑" charset="0"/>
                <a:sym typeface="+mn-ea"/>
              </a:rPr>
              <a:t>SMTP </a:t>
            </a:r>
            <a:r>
              <a:rPr lang="zh-CN" altLang="en-US" kern="100" dirty="0">
                <a:solidFill>
                  <a:schemeClr val="accent1">
                    <a:lumMod val="50000"/>
                  </a:schemeClr>
                </a:solidFill>
                <a:latin typeface="微软雅黑" charset="0"/>
                <a:ea typeface="微软雅黑" charset="0"/>
                <a:cs typeface="微软雅黑" charset="0"/>
                <a:sym typeface="+mn-ea"/>
              </a:rPr>
              <a:t>协议直接传输的内容是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JPEG </a:t>
            </a:r>
            <a:r>
              <a:rPr lang="zh-CN" altLang="en-US" kern="100" dirty="0">
                <a:solidFill>
                  <a:schemeClr val="accent1">
                    <a:lumMod val="50000"/>
                  </a:schemeClr>
                </a:solidFill>
                <a:latin typeface="微软雅黑" charset="0"/>
                <a:ea typeface="微软雅黑" charset="0"/>
                <a:cs typeface="微软雅黑" charset="0"/>
                <a:sym typeface="+mn-ea"/>
              </a:rPr>
              <a:t>图像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MPEG </a:t>
            </a:r>
            <a:r>
              <a:rPr lang="zh-CN" altLang="en-US" kern="100" dirty="0">
                <a:solidFill>
                  <a:schemeClr val="accent1">
                    <a:lumMod val="50000"/>
                  </a:schemeClr>
                </a:solidFill>
                <a:latin typeface="微软雅黑" charset="0"/>
                <a:ea typeface="微软雅黑" charset="0"/>
                <a:cs typeface="微软雅黑" charset="0"/>
                <a:sym typeface="+mn-ea"/>
              </a:rPr>
              <a:t>视频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EXE </a:t>
            </a:r>
            <a:r>
              <a:rPr lang="zh-CN" altLang="en-US" kern="100" dirty="0">
                <a:solidFill>
                  <a:schemeClr val="accent1">
                    <a:lumMod val="50000"/>
                  </a:schemeClr>
                </a:solidFill>
                <a:latin typeface="微软雅黑" charset="0"/>
                <a:ea typeface="微软雅黑" charset="0"/>
                <a:cs typeface="微软雅黑" charset="0"/>
                <a:sym typeface="+mn-ea"/>
              </a:rPr>
              <a:t>文件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ASCII </a:t>
            </a:r>
            <a:r>
              <a:rPr lang="zh-CN" altLang="en-US" kern="100" dirty="0">
                <a:solidFill>
                  <a:schemeClr val="accent1">
                    <a:lumMod val="50000"/>
                  </a:schemeClr>
                </a:solidFill>
                <a:latin typeface="微软雅黑" charset="0"/>
                <a:ea typeface="微软雅黑" charset="0"/>
                <a:cs typeface="微软雅黑" charset="0"/>
                <a:sym typeface="+mn-ea"/>
              </a:rPr>
              <a:t>文本</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r="43067"/>
          <a:stretch>
            <a:fillRect/>
          </a:stretch>
        </p:blipFill>
        <p:spPr>
          <a:xfrm>
            <a:off x="4675945" y="1008631"/>
            <a:ext cx="3825948" cy="3744744"/>
          </a:xfrm>
          <a:prstGeom prst="rect">
            <a:avLst/>
          </a:prstGeom>
        </p:spPr>
      </p:pic>
      <p:pic>
        <p:nvPicPr>
          <p:cNvPr id="15"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76143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2463" y="471805"/>
            <a:ext cx="9119074"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47.(7</a:t>
            </a:r>
            <a:r>
              <a:rPr lang="zh-CN" altLang="en-US" sz="1400" kern="100" dirty="0">
                <a:solidFill>
                  <a:schemeClr val="accent1">
                    <a:lumMod val="50000"/>
                  </a:schemeClr>
                </a:solidFill>
                <a:latin typeface="微软雅黑" charset="0"/>
                <a:ea typeface="微软雅黑" charset="0"/>
                <a:cs typeface="微软雅黑" charset="0"/>
                <a:sym typeface="+mn-ea"/>
              </a:rPr>
              <a:t>分</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某公司网络如题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地址空间</a:t>
            </a:r>
            <a:r>
              <a:rPr lang="en-US" altLang="zh-CN" sz="1400" kern="100" dirty="0">
                <a:solidFill>
                  <a:schemeClr val="accent1">
                    <a:lumMod val="50000"/>
                  </a:schemeClr>
                </a:solidFill>
                <a:latin typeface="微软雅黑" charset="0"/>
                <a:ea typeface="微软雅黑" charset="0"/>
                <a:cs typeface="微软雅黑" charset="0"/>
                <a:sym typeface="+mn-ea"/>
              </a:rPr>
              <a:t>192.168.1.0/24</a:t>
            </a:r>
            <a:r>
              <a:rPr lang="zh-CN" altLang="en-US" sz="1400" kern="100" dirty="0">
                <a:solidFill>
                  <a:schemeClr val="accent1">
                    <a:lumMod val="50000"/>
                  </a:schemeClr>
                </a:solidFill>
                <a:latin typeface="微软雅黑" charset="0"/>
                <a:ea typeface="微软雅黑" charset="0"/>
                <a:cs typeface="微软雅黑" charset="0"/>
                <a:sym typeface="+mn-ea"/>
              </a:rPr>
              <a:t>被均分给销售部和技术部两个子网，并已分别为部分主机和路由器接口分配了</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地址，销售部子网的</a:t>
            </a:r>
            <a:r>
              <a:rPr lang="en-US" altLang="zh-CN" sz="1400" kern="100" dirty="0">
                <a:solidFill>
                  <a:schemeClr val="accent1">
                    <a:lumMod val="50000"/>
                  </a:schemeClr>
                </a:solidFill>
                <a:latin typeface="微软雅黑" charset="0"/>
                <a:ea typeface="微软雅黑" charset="0"/>
                <a:cs typeface="微软雅黑" charset="0"/>
                <a:sym typeface="+mn-ea"/>
              </a:rPr>
              <a:t>MTU=1500B</a:t>
            </a:r>
            <a:r>
              <a:rPr lang="zh-CN" altLang="en-US" sz="1400" kern="100" dirty="0">
                <a:solidFill>
                  <a:schemeClr val="accent1">
                    <a:lumMod val="50000"/>
                  </a:schemeClr>
                </a:solidFill>
                <a:latin typeface="微软雅黑" charset="0"/>
                <a:ea typeface="微软雅黑" charset="0"/>
                <a:cs typeface="微软雅黑" charset="0"/>
                <a:sym typeface="+mn-ea"/>
              </a:rPr>
              <a:t>，技术部子网的</a:t>
            </a:r>
            <a:r>
              <a:rPr lang="en-US" altLang="zh-CN" sz="1400" kern="100" dirty="0">
                <a:solidFill>
                  <a:schemeClr val="accent1">
                    <a:lumMod val="50000"/>
                  </a:schemeClr>
                </a:solidFill>
                <a:latin typeface="微软雅黑" charset="0"/>
                <a:ea typeface="微软雅黑" charset="0"/>
                <a:cs typeface="微软雅黑" charset="0"/>
                <a:sym typeface="+mn-ea"/>
              </a:rPr>
              <a:t>MTU=800B</a:t>
            </a:r>
            <a:r>
              <a:rPr lang="zh-CN" altLang="en-US" sz="1400" kern="100" dirty="0">
                <a:solidFill>
                  <a:schemeClr val="accent1">
                    <a:lumMod val="50000"/>
                  </a:schemeClr>
                </a:solidFill>
                <a:latin typeface="微软雅黑" charset="0"/>
                <a:ea typeface="微软雅黑" charset="0"/>
                <a:cs typeface="微软雅黑" charset="0"/>
                <a:sym typeface="+mn-ea"/>
              </a:rPr>
              <a:t>。请回答下列问题。</a:t>
            </a: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销售部子网的广播地址是什么</a:t>
            </a:r>
            <a:r>
              <a:rPr lang="en-US" altLang="zh-CN" sz="14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技术部子网的子网地址是什么</a:t>
            </a:r>
            <a:r>
              <a:rPr lang="en-US" altLang="zh-CN" sz="14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若每个主机仅分配一个</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地址，则技术部子网还可以连接多少台主机</a:t>
            </a:r>
            <a:r>
              <a:rPr lang="en-US" altLang="zh-CN" sz="14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endParaRPr lang="en-US" altLang="zh-CN" sz="14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713" y="1589086"/>
            <a:ext cx="5060287" cy="1965328"/>
          </a:xfrm>
          <a:prstGeom prst="rect">
            <a:avLst/>
          </a:prstGeom>
        </p:spPr>
      </p:pic>
      <p:sp>
        <p:nvSpPr>
          <p:cNvPr id="14" name="文本框 9"/>
          <p:cNvSpPr txBox="1"/>
          <p:nvPr/>
        </p:nvSpPr>
        <p:spPr>
          <a:xfrm>
            <a:off x="691515" y="1974850"/>
            <a:ext cx="2972435" cy="30670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rgbClr val="FF0000"/>
                </a:solidFill>
                <a:latin typeface="微软雅黑" charset="0"/>
                <a:ea typeface="微软雅黑" charset="0"/>
                <a:cs typeface="微软雅黑" charset="0"/>
                <a:sym typeface="+mn-ea"/>
              </a:rPr>
              <a:t>192.168.1.</a:t>
            </a:r>
            <a:r>
              <a:rPr lang="en-US" altLang="zh-CN" sz="1400" kern="100" dirty="0">
                <a:solidFill>
                  <a:schemeClr val="accent1"/>
                </a:solidFill>
                <a:latin typeface="微软雅黑" charset="0"/>
                <a:ea typeface="微软雅黑" charset="0"/>
                <a:cs typeface="微软雅黑" charset="0"/>
                <a:sym typeface="+mn-ea"/>
              </a:rPr>
              <a:t>0000 0000</a:t>
            </a:r>
          </a:p>
        </p:txBody>
      </p:sp>
      <p:sp>
        <p:nvSpPr>
          <p:cNvPr id="2" name="文本框 9"/>
          <p:cNvSpPr txBox="1"/>
          <p:nvPr/>
        </p:nvSpPr>
        <p:spPr>
          <a:xfrm>
            <a:off x="1365885" y="2458720"/>
            <a:ext cx="2972435" cy="30670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rgbClr val="FF0000"/>
                </a:solidFill>
                <a:latin typeface="微软雅黑" charset="0"/>
                <a:ea typeface="微软雅黑" charset="0"/>
                <a:cs typeface="微软雅黑" charset="0"/>
                <a:sym typeface="+mn-ea"/>
              </a:rPr>
              <a:t>192.168.1.0</a:t>
            </a:r>
            <a:r>
              <a:rPr lang="en-US" altLang="zh-CN" sz="1400" kern="100" dirty="0">
                <a:solidFill>
                  <a:schemeClr val="accent1"/>
                </a:solidFill>
                <a:latin typeface="微软雅黑" charset="0"/>
                <a:ea typeface="微软雅黑" charset="0"/>
                <a:cs typeface="微软雅黑" charset="0"/>
                <a:sym typeface="+mn-ea"/>
              </a:rPr>
              <a:t>000 0000</a:t>
            </a:r>
          </a:p>
        </p:txBody>
      </p:sp>
      <p:sp>
        <p:nvSpPr>
          <p:cNvPr id="4" name="文本框 9"/>
          <p:cNvSpPr txBox="1"/>
          <p:nvPr/>
        </p:nvSpPr>
        <p:spPr>
          <a:xfrm>
            <a:off x="1365885" y="3554730"/>
            <a:ext cx="2972435" cy="30670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rgbClr val="FF0000"/>
                </a:solidFill>
                <a:latin typeface="微软雅黑" charset="0"/>
                <a:ea typeface="微软雅黑" charset="0"/>
                <a:cs typeface="微软雅黑" charset="0"/>
                <a:sym typeface="+mn-ea"/>
              </a:rPr>
              <a:t>192.168.1.1</a:t>
            </a:r>
            <a:r>
              <a:rPr lang="en-US" altLang="zh-CN" sz="1400" kern="100" dirty="0">
                <a:solidFill>
                  <a:schemeClr val="accent1"/>
                </a:solidFill>
                <a:latin typeface="微软雅黑" charset="0"/>
                <a:ea typeface="微软雅黑" charset="0"/>
                <a:cs typeface="微软雅黑" charset="0"/>
                <a:sym typeface="+mn-ea"/>
              </a:rPr>
              <a:t>000 0000</a:t>
            </a:r>
          </a:p>
        </p:txBody>
      </p:sp>
      <p:sp>
        <p:nvSpPr>
          <p:cNvPr id="5" name="文本框 9"/>
          <p:cNvSpPr txBox="1"/>
          <p:nvPr/>
        </p:nvSpPr>
        <p:spPr>
          <a:xfrm>
            <a:off x="486410" y="2458720"/>
            <a:ext cx="879475" cy="30670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zh-CN" altLang="en-US" sz="1400" b="1" kern="100" dirty="0">
                <a:solidFill>
                  <a:schemeClr val="accent1"/>
                </a:solidFill>
                <a:latin typeface="微软雅黑" charset="0"/>
                <a:ea typeface="微软雅黑" charset="0"/>
                <a:cs typeface="微软雅黑" charset="0"/>
                <a:sym typeface="+mn-ea"/>
              </a:rPr>
              <a:t>销售部</a:t>
            </a:r>
          </a:p>
        </p:txBody>
      </p:sp>
      <p:sp>
        <p:nvSpPr>
          <p:cNvPr id="6" name="文本框 9"/>
          <p:cNvSpPr txBox="1"/>
          <p:nvPr/>
        </p:nvSpPr>
        <p:spPr>
          <a:xfrm>
            <a:off x="403225" y="3554730"/>
            <a:ext cx="808355" cy="30670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b="1" kern="100" dirty="0">
                <a:solidFill>
                  <a:schemeClr val="accent1"/>
                </a:solidFill>
                <a:latin typeface="微软雅黑" charset="0"/>
                <a:ea typeface="微软雅黑" charset="0"/>
                <a:cs typeface="微软雅黑" charset="0"/>
                <a:sym typeface="+mn-ea"/>
              </a:rPr>
              <a:t> </a:t>
            </a:r>
            <a:r>
              <a:rPr lang="zh-CN" altLang="en-US" sz="1400" b="1" kern="100" dirty="0">
                <a:solidFill>
                  <a:schemeClr val="accent1"/>
                </a:solidFill>
                <a:latin typeface="微软雅黑" charset="0"/>
                <a:ea typeface="微软雅黑" charset="0"/>
                <a:cs typeface="微软雅黑" charset="0"/>
                <a:sym typeface="+mn-ea"/>
              </a:rPr>
              <a:t>技术部</a:t>
            </a:r>
            <a:endParaRPr lang="en-US" altLang="zh-CN" sz="1400" b="1" kern="100" dirty="0">
              <a:solidFill>
                <a:schemeClr val="accent1"/>
              </a:solidFill>
              <a:latin typeface="微软雅黑" charset="0"/>
              <a:ea typeface="微软雅黑" charset="0"/>
              <a:cs typeface="微软雅黑" charset="0"/>
              <a:sym typeface="+mn-ea"/>
            </a:endParaRPr>
          </a:p>
        </p:txBody>
      </p:sp>
      <p:sp>
        <p:nvSpPr>
          <p:cNvPr id="7" name="文本框 6"/>
          <p:cNvSpPr txBox="1"/>
          <p:nvPr/>
        </p:nvSpPr>
        <p:spPr>
          <a:xfrm>
            <a:off x="486410" y="2898775"/>
            <a:ext cx="3966210" cy="521970"/>
          </a:xfrm>
          <a:prstGeom prst="rect">
            <a:avLst/>
          </a:prstGeom>
          <a:noFill/>
        </p:spPr>
        <p:txBody>
          <a:bodyPr wrap="square" rtlCol="0" anchor="t">
            <a:spAutoFit/>
          </a:bodyPr>
          <a:lstStyle/>
          <a:p>
            <a:pPr marL="0" lvl="1" algn="l"/>
            <a:r>
              <a:rPr lang="zh-CN" altLang="en-US" sz="1400" kern="100" dirty="0">
                <a:solidFill>
                  <a:schemeClr val="accent1"/>
                </a:solidFill>
                <a:highlight>
                  <a:srgbClr val="FFFF00"/>
                </a:highlight>
                <a:latin typeface="微软雅黑" charset="0"/>
                <a:ea typeface="微软雅黑" charset="0"/>
                <a:cs typeface="微软雅黑" charset="0"/>
                <a:sym typeface="+mn-ea"/>
              </a:rPr>
              <a:t>广播地址</a:t>
            </a:r>
            <a:r>
              <a:rPr lang="zh-CN" altLang="en-US" sz="1400" kern="100" dirty="0">
                <a:solidFill>
                  <a:schemeClr val="accent1">
                    <a:lumMod val="50000"/>
                  </a:schemeClr>
                </a:solidFill>
                <a:latin typeface="微软雅黑" charset="0"/>
                <a:ea typeface="微软雅黑" charset="0"/>
                <a:cs typeface="微软雅黑" charset="0"/>
                <a:sym typeface="+mn-ea"/>
              </a:rPr>
              <a:t> </a:t>
            </a:r>
            <a:r>
              <a:rPr lang="en-US" altLang="zh-CN" sz="1400" kern="100" dirty="0">
                <a:solidFill>
                  <a:schemeClr val="accent1">
                    <a:lumMod val="50000"/>
                  </a:schemeClr>
                </a:solidFill>
                <a:latin typeface="微软雅黑" charset="0"/>
                <a:ea typeface="微软雅黑" charset="0"/>
                <a:cs typeface="微软雅黑" charset="0"/>
                <a:sym typeface="+mn-ea"/>
              </a:rPr>
              <a:t>  </a:t>
            </a:r>
            <a:r>
              <a:rPr lang="en-US" altLang="zh-CN" sz="1400" kern="100" dirty="0">
                <a:solidFill>
                  <a:srgbClr val="FF0000"/>
                </a:solidFill>
                <a:latin typeface="微软雅黑" charset="0"/>
                <a:ea typeface="微软雅黑" charset="0"/>
                <a:cs typeface="微软雅黑" charset="0"/>
                <a:sym typeface="+mn-ea"/>
              </a:rPr>
              <a:t>192.168.1.0</a:t>
            </a:r>
            <a:r>
              <a:rPr lang="en-US" altLang="zh-CN" sz="1400" kern="100" dirty="0">
                <a:solidFill>
                  <a:srgbClr val="002060"/>
                </a:solidFill>
                <a:latin typeface="微软雅黑" charset="0"/>
                <a:ea typeface="微软雅黑" charset="0"/>
                <a:cs typeface="微软雅黑" charset="0"/>
                <a:sym typeface="+mn-ea"/>
              </a:rPr>
              <a:t>111</a:t>
            </a:r>
            <a:r>
              <a:rPr lang="en-US" altLang="zh-CN" sz="1400" kern="100" dirty="0">
                <a:solidFill>
                  <a:srgbClr val="FF0000"/>
                </a:solidFill>
                <a:latin typeface="微软雅黑" charset="0"/>
                <a:ea typeface="微软雅黑" charset="0"/>
                <a:cs typeface="微软雅黑" charset="0"/>
                <a:sym typeface="+mn-ea"/>
              </a:rPr>
              <a:t> </a:t>
            </a:r>
            <a:r>
              <a:rPr lang="en-US" altLang="zh-CN" sz="1400" kern="100" dirty="0">
                <a:solidFill>
                  <a:srgbClr val="002060"/>
                </a:solidFill>
                <a:latin typeface="微软雅黑" charset="0"/>
                <a:ea typeface="微软雅黑" charset="0"/>
                <a:cs typeface="微软雅黑" charset="0"/>
                <a:sym typeface="+mn-ea"/>
              </a:rPr>
              <a:t>1111</a:t>
            </a:r>
          </a:p>
          <a:p>
            <a:pPr marL="0" lvl="1" algn="l"/>
            <a:r>
              <a:rPr lang="en-US" altLang="zh-CN" sz="1400" kern="100" dirty="0">
                <a:solidFill>
                  <a:srgbClr val="FF0000"/>
                </a:solidFill>
                <a:latin typeface="微软雅黑" charset="0"/>
                <a:ea typeface="微软雅黑" charset="0"/>
                <a:cs typeface="微软雅黑" charset="0"/>
                <a:sym typeface="+mn-ea"/>
              </a:rPr>
              <a:t>               192.168.1.127</a:t>
            </a:r>
          </a:p>
        </p:txBody>
      </p:sp>
      <p:sp>
        <p:nvSpPr>
          <p:cNvPr id="8" name="文本框 7"/>
          <p:cNvSpPr txBox="1"/>
          <p:nvPr/>
        </p:nvSpPr>
        <p:spPr>
          <a:xfrm>
            <a:off x="486410" y="3995420"/>
            <a:ext cx="4376420" cy="521970"/>
          </a:xfrm>
          <a:prstGeom prst="rect">
            <a:avLst/>
          </a:prstGeom>
          <a:noFill/>
        </p:spPr>
        <p:txBody>
          <a:bodyPr wrap="square" rtlCol="0" anchor="t">
            <a:spAutoFit/>
          </a:bodyPr>
          <a:lstStyle/>
          <a:p>
            <a:pPr marL="0" lvl="1" algn="just">
              <a:lnSpc>
                <a:spcPct val="100000"/>
              </a:lnSpc>
              <a:buClrTx/>
              <a:buSzTx/>
              <a:buNone/>
            </a:pPr>
            <a:r>
              <a:rPr lang="zh-CN" altLang="en-US" sz="1400" kern="100" dirty="0">
                <a:solidFill>
                  <a:schemeClr val="accent1"/>
                </a:solidFill>
                <a:highlight>
                  <a:srgbClr val="FFFF00"/>
                </a:highlight>
                <a:latin typeface="微软雅黑" charset="0"/>
                <a:ea typeface="微软雅黑" charset="0"/>
                <a:cs typeface="微软雅黑" charset="0"/>
                <a:sym typeface="+mn-ea"/>
              </a:rPr>
              <a:t>子网地址</a:t>
            </a:r>
            <a:r>
              <a:rPr lang="zh-CN" altLang="en-US" sz="1400" kern="100" dirty="0">
                <a:solidFill>
                  <a:schemeClr val="accent1"/>
                </a:solidFill>
                <a:latin typeface="微软雅黑" charset="0"/>
                <a:ea typeface="微软雅黑" charset="0"/>
                <a:cs typeface="微软雅黑" charset="0"/>
                <a:sym typeface="+mn-ea"/>
              </a:rPr>
              <a:t> </a:t>
            </a:r>
            <a:r>
              <a:rPr lang="zh-CN" altLang="en-US" sz="1400" kern="100" dirty="0">
                <a:solidFill>
                  <a:schemeClr val="accent1">
                    <a:lumMod val="50000"/>
                  </a:schemeClr>
                </a:solidFill>
                <a:latin typeface="微软雅黑" charset="0"/>
                <a:ea typeface="微软雅黑" charset="0"/>
                <a:cs typeface="微软雅黑" charset="0"/>
                <a:sym typeface="+mn-ea"/>
              </a:rPr>
              <a:t> </a:t>
            </a:r>
            <a:r>
              <a:rPr lang="en-US" altLang="zh-CN" sz="1400" kern="100" dirty="0">
                <a:solidFill>
                  <a:schemeClr val="accent1">
                    <a:lumMod val="50000"/>
                  </a:schemeClr>
                </a:solidFill>
                <a:latin typeface="微软雅黑" charset="0"/>
                <a:ea typeface="微软雅黑" charset="0"/>
                <a:cs typeface="微软雅黑" charset="0"/>
                <a:sym typeface="+mn-ea"/>
              </a:rPr>
              <a:t> </a:t>
            </a:r>
            <a:r>
              <a:rPr lang="en-US" altLang="zh-CN" sz="1400" kern="100" dirty="0">
                <a:solidFill>
                  <a:srgbClr val="FF0000"/>
                </a:solidFill>
                <a:latin typeface="微软雅黑" charset="0"/>
                <a:ea typeface="微软雅黑" charset="0"/>
                <a:cs typeface="微软雅黑" charset="0"/>
                <a:sym typeface="+mn-ea"/>
              </a:rPr>
              <a:t>192.168.1.1</a:t>
            </a:r>
            <a:r>
              <a:rPr lang="en-US" altLang="zh-CN" sz="1400" kern="100" dirty="0">
                <a:solidFill>
                  <a:srgbClr val="002060"/>
                </a:solidFill>
                <a:latin typeface="微软雅黑" charset="0"/>
                <a:ea typeface="微软雅黑" charset="0"/>
                <a:cs typeface="微软雅黑" charset="0"/>
                <a:sym typeface="+mn-ea"/>
              </a:rPr>
              <a:t>000 0000</a:t>
            </a:r>
          </a:p>
          <a:p>
            <a:pPr marL="0" lvl="1" algn="just">
              <a:lnSpc>
                <a:spcPct val="100000"/>
              </a:lnSpc>
              <a:buClrTx/>
              <a:buSzTx/>
              <a:buNone/>
            </a:pPr>
            <a:r>
              <a:rPr lang="en-US" altLang="zh-CN" sz="1400" kern="100" dirty="0">
                <a:solidFill>
                  <a:srgbClr val="002060"/>
                </a:solidFill>
                <a:latin typeface="微软雅黑" charset="0"/>
                <a:ea typeface="微软雅黑" charset="0"/>
                <a:cs typeface="微软雅黑" charset="0"/>
                <a:sym typeface="+mn-ea"/>
              </a:rPr>
              <a:t>               </a:t>
            </a:r>
            <a:r>
              <a:rPr lang="en-US" altLang="zh-CN" sz="1400" kern="100" dirty="0">
                <a:solidFill>
                  <a:srgbClr val="FF0000"/>
                </a:solidFill>
                <a:latin typeface="微软雅黑" charset="0"/>
                <a:ea typeface="微软雅黑" charset="0"/>
                <a:cs typeface="微软雅黑" charset="0"/>
                <a:sym typeface="+mn-ea"/>
              </a:rPr>
              <a:t>192.168.1.128</a:t>
            </a:r>
          </a:p>
        </p:txBody>
      </p:sp>
      <p:sp>
        <p:nvSpPr>
          <p:cNvPr id="9" name="文本框 9"/>
          <p:cNvSpPr txBox="1"/>
          <p:nvPr/>
        </p:nvSpPr>
        <p:spPr>
          <a:xfrm>
            <a:off x="486410" y="4650740"/>
            <a:ext cx="3597275" cy="30670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zh-CN" altLang="en-US" sz="1400" kern="100" dirty="0">
                <a:solidFill>
                  <a:schemeClr val="accent1"/>
                </a:solidFill>
                <a:highlight>
                  <a:srgbClr val="FFFF00"/>
                </a:highlight>
                <a:latin typeface="微软雅黑" charset="0"/>
                <a:ea typeface="微软雅黑" charset="0"/>
                <a:cs typeface="微软雅黑" charset="0"/>
                <a:sym typeface="+mn-ea"/>
              </a:rPr>
              <a:t>主机数量</a:t>
            </a:r>
            <a:r>
              <a:rPr lang="en-US" altLang="zh-CN" sz="1400" kern="100" dirty="0">
                <a:solidFill>
                  <a:srgbClr val="FF0000"/>
                </a:solidFill>
                <a:highlight>
                  <a:srgbClr val="FFFF00"/>
                </a:highlight>
                <a:latin typeface="微软雅黑" charset="0"/>
                <a:ea typeface="微软雅黑" charset="0"/>
                <a:cs typeface="微软雅黑" charset="0"/>
                <a:sym typeface="+mn-ea"/>
              </a:rPr>
              <a:t>  </a:t>
            </a:r>
            <a:r>
              <a:rPr lang="en-US" altLang="zh-CN" sz="1400" kern="100" dirty="0">
                <a:solidFill>
                  <a:srgbClr val="FF0000"/>
                </a:solidFill>
                <a:latin typeface="微软雅黑" charset="0"/>
                <a:ea typeface="微软雅黑" charset="0"/>
                <a:cs typeface="微软雅黑" charset="0"/>
                <a:sym typeface="+mn-ea"/>
              </a:rPr>
              <a:t>128 – 2 – 80 - 1  = 45</a:t>
            </a:r>
            <a:r>
              <a:rPr lang="zh-CN" altLang="en-US" sz="1400" kern="100" dirty="0">
                <a:solidFill>
                  <a:srgbClr val="FF0000"/>
                </a:solidFill>
                <a:latin typeface="微软雅黑" charset="0"/>
                <a:ea typeface="微软雅黑" charset="0"/>
                <a:cs typeface="微软雅黑" charset="0"/>
                <a:sym typeface="+mn-ea"/>
              </a:rPr>
              <a:t>台</a:t>
            </a:r>
            <a:endParaRPr lang="en-US" altLang="zh-CN" sz="1400" kern="100" dirty="0">
              <a:solidFill>
                <a:schemeClr val="accent1"/>
              </a:solidFill>
              <a:latin typeface="微软雅黑" charset="0"/>
              <a:ea typeface="微软雅黑" charset="0"/>
              <a:cs typeface="微软雅黑" charset="0"/>
              <a:sym typeface="+mn-ea"/>
            </a:endParaRPr>
          </a:p>
        </p:txBody>
      </p:sp>
      <p:sp>
        <p:nvSpPr>
          <p:cNvPr id="10" name="文本框 9"/>
          <p:cNvSpPr txBox="1"/>
          <p:nvPr/>
        </p:nvSpPr>
        <p:spPr>
          <a:xfrm>
            <a:off x="5569585" y="2281555"/>
            <a:ext cx="2510155" cy="101473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000" kern="100" dirty="0">
                <a:solidFill>
                  <a:schemeClr val="tx1"/>
                </a:solidFill>
                <a:latin typeface="微软雅黑" charset="0"/>
                <a:ea typeface="微软雅黑" charset="0"/>
                <a:cs typeface="微软雅黑" charset="0"/>
                <a:sym typeface="+mn-ea"/>
              </a:rPr>
              <a:t>192.168.1.126      192.168.1.254</a:t>
            </a:r>
          </a:p>
          <a:p>
            <a:pPr marL="0" lvl="1" algn="just">
              <a:lnSpc>
                <a:spcPct val="100000"/>
              </a:lnSpc>
              <a:buClrTx/>
              <a:buSzTx/>
              <a:buNone/>
            </a:pPr>
            <a:r>
              <a:rPr lang="en-US" altLang="zh-CN" sz="1000" kern="100" dirty="0">
                <a:solidFill>
                  <a:schemeClr val="tx1"/>
                </a:solidFill>
                <a:latin typeface="微软雅黑" charset="0"/>
                <a:ea typeface="微软雅黑" charset="0"/>
                <a:cs typeface="微软雅黑" charset="0"/>
                <a:sym typeface="+mn-ea"/>
              </a:rPr>
              <a:t>               F0          F1</a:t>
            </a:r>
          </a:p>
          <a:p>
            <a:pPr marL="0" lvl="1" algn="just">
              <a:lnSpc>
                <a:spcPct val="100000"/>
              </a:lnSpc>
              <a:buClrTx/>
              <a:buSzTx/>
              <a:buNone/>
            </a:pPr>
            <a:endParaRPr lang="en-US" altLang="zh-CN" sz="1000" kern="100" dirty="0">
              <a:solidFill>
                <a:schemeClr val="tx1"/>
              </a:solidFill>
              <a:latin typeface="微软雅黑" charset="0"/>
              <a:ea typeface="微软雅黑" charset="0"/>
              <a:cs typeface="微软雅黑" charset="0"/>
              <a:sym typeface="+mn-ea"/>
            </a:endParaRPr>
          </a:p>
          <a:p>
            <a:pPr marL="0" lvl="1" algn="just">
              <a:lnSpc>
                <a:spcPct val="100000"/>
              </a:lnSpc>
              <a:buClrTx/>
              <a:buSzTx/>
              <a:buNone/>
            </a:pPr>
            <a:r>
              <a:rPr lang="en-US" altLang="zh-CN" sz="1000" kern="100" dirty="0">
                <a:solidFill>
                  <a:schemeClr val="tx1"/>
                </a:solidFill>
                <a:latin typeface="微软雅黑" charset="0"/>
                <a:ea typeface="微软雅黑" charset="0"/>
                <a:cs typeface="微软雅黑" charset="0"/>
                <a:sym typeface="+mn-ea"/>
              </a:rPr>
              <a:t>  </a:t>
            </a:r>
          </a:p>
          <a:p>
            <a:pPr marL="0" lvl="1" algn="just">
              <a:lnSpc>
                <a:spcPct val="100000"/>
              </a:lnSpc>
              <a:buClrTx/>
              <a:buSzTx/>
              <a:buNone/>
            </a:pPr>
            <a:r>
              <a:rPr lang="en-US" altLang="zh-CN" sz="1000" kern="100" dirty="0">
                <a:solidFill>
                  <a:schemeClr val="tx1"/>
                </a:solidFill>
                <a:latin typeface="微软雅黑" charset="0"/>
                <a:ea typeface="微软雅黑" charset="0"/>
                <a:cs typeface="微软雅黑" charset="0"/>
                <a:sym typeface="+mn-ea"/>
              </a:rPr>
              <a:t>                   </a:t>
            </a:r>
            <a:r>
              <a:rPr lang="zh-CN" altLang="en-US" sz="1000" kern="100" dirty="0">
                <a:solidFill>
                  <a:schemeClr val="tx1"/>
                </a:solidFill>
                <a:latin typeface="微软雅黑" charset="0"/>
                <a:ea typeface="微软雅黑" charset="0"/>
                <a:cs typeface="微软雅黑" charset="0"/>
                <a:sym typeface="+mn-ea"/>
              </a:rPr>
              <a:t>路由器</a:t>
            </a:r>
            <a:r>
              <a:rPr lang="en-US" altLang="zh-CN" sz="1000" kern="100" dirty="0">
                <a:solidFill>
                  <a:schemeClr val="tx1"/>
                </a:solidFill>
                <a:latin typeface="微软雅黑" charset="0"/>
                <a:ea typeface="微软雅黑" charset="0"/>
                <a:cs typeface="微软雅黑" charset="0"/>
                <a:sym typeface="+mn-ea"/>
              </a:rPr>
              <a:t> </a:t>
            </a:r>
          </a:p>
          <a:p>
            <a:pPr marL="0" lvl="1" algn="just">
              <a:lnSpc>
                <a:spcPct val="100000"/>
              </a:lnSpc>
              <a:buClrTx/>
              <a:buSzTx/>
              <a:buNone/>
            </a:pPr>
            <a:endParaRPr lang="en-US" altLang="zh-CN" sz="1000" kern="100" dirty="0">
              <a:solidFill>
                <a:schemeClr val="tx1"/>
              </a:solidFill>
              <a:latin typeface="微软雅黑" charset="0"/>
              <a:ea typeface="微软雅黑" charset="0"/>
              <a:cs typeface="微软雅黑"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4" grpId="0"/>
      <p:bldP spid="5" grpId="0"/>
      <p:bldP spid="6" grpId="0"/>
      <p:bldP spid="7" grpId="0"/>
      <p:bldP spid="8" grpId="0"/>
      <p:bldP spid="9"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24926" y="567401"/>
            <a:ext cx="9119074" cy="1169551"/>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47.(7</a:t>
            </a:r>
            <a:r>
              <a:rPr lang="zh-CN" altLang="en-US" sz="1400" kern="100" dirty="0">
                <a:solidFill>
                  <a:schemeClr val="accent1">
                    <a:lumMod val="50000"/>
                  </a:schemeClr>
                </a:solidFill>
                <a:latin typeface="微软雅黑" charset="0"/>
                <a:ea typeface="微软雅黑" charset="0"/>
                <a:cs typeface="微软雅黑" charset="0"/>
                <a:sym typeface="+mn-ea"/>
              </a:rPr>
              <a:t>分</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某公司网络如题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地址空间</a:t>
            </a:r>
            <a:r>
              <a:rPr lang="en-US" altLang="zh-CN" sz="1400" kern="100" dirty="0">
                <a:solidFill>
                  <a:schemeClr val="accent1">
                    <a:lumMod val="50000"/>
                  </a:schemeClr>
                </a:solidFill>
                <a:latin typeface="微软雅黑" charset="0"/>
                <a:ea typeface="微软雅黑" charset="0"/>
                <a:cs typeface="微软雅黑" charset="0"/>
                <a:sym typeface="+mn-ea"/>
              </a:rPr>
              <a:t>192.168.1.0/24</a:t>
            </a:r>
            <a:r>
              <a:rPr lang="zh-CN" altLang="en-US" sz="1400" kern="100" dirty="0">
                <a:solidFill>
                  <a:schemeClr val="accent1">
                    <a:lumMod val="50000"/>
                  </a:schemeClr>
                </a:solidFill>
                <a:latin typeface="微软雅黑" charset="0"/>
                <a:ea typeface="微软雅黑" charset="0"/>
                <a:cs typeface="微软雅黑" charset="0"/>
                <a:sym typeface="+mn-ea"/>
              </a:rPr>
              <a:t>被均分给销售部和技术部两个子网，并已分别为部分主机和路由器接口分配了</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地址，销售部子网的</a:t>
            </a:r>
            <a:r>
              <a:rPr lang="en-US" altLang="zh-CN" sz="1400" kern="100" dirty="0">
                <a:solidFill>
                  <a:schemeClr val="accent1">
                    <a:lumMod val="50000"/>
                  </a:schemeClr>
                </a:solidFill>
                <a:latin typeface="微软雅黑" charset="0"/>
                <a:ea typeface="微软雅黑" charset="0"/>
                <a:cs typeface="微软雅黑" charset="0"/>
                <a:sym typeface="+mn-ea"/>
              </a:rPr>
              <a:t>MTU=1500B</a:t>
            </a:r>
            <a:r>
              <a:rPr lang="zh-CN" altLang="en-US" sz="1400" kern="100" dirty="0">
                <a:solidFill>
                  <a:schemeClr val="accent1">
                    <a:lumMod val="50000"/>
                  </a:schemeClr>
                </a:solidFill>
                <a:latin typeface="微软雅黑" charset="0"/>
                <a:ea typeface="微软雅黑" charset="0"/>
                <a:cs typeface="微软雅黑" charset="0"/>
                <a:sym typeface="+mn-ea"/>
              </a:rPr>
              <a:t>，技术部子网的</a:t>
            </a:r>
            <a:r>
              <a:rPr lang="en-US" altLang="zh-CN" sz="1400" kern="100" dirty="0">
                <a:solidFill>
                  <a:schemeClr val="accent1">
                    <a:lumMod val="50000"/>
                  </a:schemeClr>
                </a:solidFill>
                <a:latin typeface="微软雅黑" charset="0"/>
                <a:ea typeface="微软雅黑" charset="0"/>
                <a:cs typeface="微软雅黑" charset="0"/>
                <a:sym typeface="+mn-ea"/>
              </a:rPr>
              <a:t>MTU=800B</a:t>
            </a:r>
            <a:r>
              <a:rPr lang="zh-CN" altLang="en-US" sz="1400" kern="100" dirty="0">
                <a:solidFill>
                  <a:schemeClr val="accent1">
                    <a:lumMod val="50000"/>
                  </a:schemeClr>
                </a:solidFill>
                <a:latin typeface="微软雅黑" charset="0"/>
                <a:ea typeface="微软雅黑" charset="0"/>
                <a:cs typeface="微软雅黑" charset="0"/>
                <a:sym typeface="+mn-ea"/>
              </a:rPr>
              <a:t>。请回答下列问题。</a:t>
            </a: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(2)</a:t>
            </a:r>
            <a:r>
              <a:rPr lang="zh-CN" altLang="en-US" sz="1400" kern="100" dirty="0">
                <a:solidFill>
                  <a:schemeClr val="accent1">
                    <a:lumMod val="50000"/>
                  </a:schemeClr>
                </a:solidFill>
                <a:latin typeface="微软雅黑" charset="0"/>
                <a:ea typeface="微软雅黑" charset="0"/>
                <a:cs typeface="微软雅黑" charset="0"/>
                <a:sym typeface="+mn-ea"/>
              </a:rPr>
              <a:t>假设主机 </a:t>
            </a:r>
            <a:r>
              <a:rPr lang="en-US" altLang="zh-CN" sz="1400" kern="100" dirty="0">
                <a:solidFill>
                  <a:schemeClr val="accent1">
                    <a:lumMod val="50000"/>
                  </a:schemeClr>
                </a:solidFill>
                <a:latin typeface="微软雅黑" charset="0"/>
                <a:ea typeface="微软雅黑" charset="0"/>
                <a:cs typeface="微软雅黑" charset="0"/>
                <a:sym typeface="+mn-ea"/>
              </a:rPr>
              <a:t>192.168.1.1 </a:t>
            </a:r>
            <a:r>
              <a:rPr lang="zh-CN" altLang="en-US" sz="1400" kern="100" dirty="0">
                <a:solidFill>
                  <a:schemeClr val="accent1">
                    <a:lumMod val="50000"/>
                  </a:schemeClr>
                </a:solidFill>
                <a:latin typeface="微软雅黑" charset="0"/>
                <a:ea typeface="微软雅黑" charset="0"/>
                <a:cs typeface="微软雅黑" charset="0"/>
                <a:sym typeface="+mn-ea"/>
              </a:rPr>
              <a:t>向主机</a:t>
            </a:r>
            <a:r>
              <a:rPr lang="en-US" altLang="zh-CN" sz="1400" kern="100" dirty="0">
                <a:solidFill>
                  <a:schemeClr val="accent1">
                    <a:lumMod val="50000"/>
                  </a:schemeClr>
                </a:solidFill>
                <a:latin typeface="微软雅黑" charset="0"/>
                <a:ea typeface="微软雅黑" charset="0"/>
                <a:cs typeface="微软雅黑" charset="0"/>
                <a:sym typeface="+mn-ea"/>
              </a:rPr>
              <a:t>192.168.1.208</a:t>
            </a:r>
            <a:r>
              <a:rPr lang="zh-CN" altLang="en-US" sz="1400" kern="100" dirty="0">
                <a:solidFill>
                  <a:schemeClr val="accent1">
                    <a:lumMod val="50000"/>
                  </a:schemeClr>
                </a:solidFill>
                <a:latin typeface="微软雅黑" charset="0"/>
                <a:ea typeface="微软雅黑" charset="0"/>
                <a:cs typeface="微软雅黑" charset="0"/>
                <a:sym typeface="+mn-ea"/>
              </a:rPr>
              <a:t>发送一个总长度为</a:t>
            </a:r>
            <a:r>
              <a:rPr lang="en-US" altLang="zh-CN" sz="1400" kern="100" dirty="0">
                <a:solidFill>
                  <a:schemeClr val="accent1">
                    <a:lumMod val="50000"/>
                  </a:schemeClr>
                </a:solidFill>
                <a:latin typeface="微软雅黑" charset="0"/>
                <a:ea typeface="微软雅黑" charset="0"/>
                <a:cs typeface="微软雅黑" charset="0"/>
                <a:sym typeface="+mn-ea"/>
              </a:rPr>
              <a:t>1500B</a:t>
            </a:r>
            <a:r>
              <a:rPr lang="zh-CN" altLang="en-US" sz="1400" kern="100" dirty="0">
                <a:solidFill>
                  <a:schemeClr val="accent1">
                    <a:lumMod val="50000"/>
                  </a:schemeClr>
                </a:solidFill>
                <a:latin typeface="微软雅黑" charset="0"/>
                <a:ea typeface="微软雅黑" charset="0"/>
                <a:cs typeface="微软雅黑" charset="0"/>
                <a:sym typeface="+mn-ea"/>
              </a:rPr>
              <a:t>的</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分组，</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分组的头部长度为</a:t>
            </a:r>
            <a:r>
              <a:rPr lang="en-US" altLang="zh-CN" sz="1400" kern="100" dirty="0">
                <a:solidFill>
                  <a:schemeClr val="accent1">
                    <a:lumMod val="50000"/>
                  </a:schemeClr>
                </a:solidFill>
                <a:latin typeface="微软雅黑" charset="0"/>
                <a:ea typeface="微软雅黑" charset="0"/>
                <a:cs typeface="微软雅黑" charset="0"/>
                <a:sym typeface="+mn-ea"/>
              </a:rPr>
              <a:t>20B</a:t>
            </a:r>
            <a:r>
              <a:rPr lang="zh-CN" altLang="en-US" sz="1400" kern="100" dirty="0">
                <a:solidFill>
                  <a:schemeClr val="accent1">
                    <a:lumMod val="50000"/>
                  </a:schemeClr>
                </a:solidFill>
                <a:latin typeface="微软雅黑" charset="0"/>
                <a:ea typeface="微软雅黑" charset="0"/>
                <a:cs typeface="微软雅黑" charset="0"/>
                <a:sym typeface="+mn-ea"/>
              </a:rPr>
              <a:t>，路由器在通过接口</a:t>
            </a:r>
            <a:r>
              <a:rPr lang="en-US" altLang="zh-CN" sz="1400" kern="100" dirty="0">
                <a:solidFill>
                  <a:schemeClr val="accent1">
                    <a:lumMod val="50000"/>
                  </a:schemeClr>
                </a:solidFill>
                <a:latin typeface="微软雅黑" charset="0"/>
                <a:ea typeface="微软雅黑" charset="0"/>
                <a:cs typeface="微软雅黑" charset="0"/>
                <a:sym typeface="+mn-ea"/>
              </a:rPr>
              <a:t>F1</a:t>
            </a:r>
            <a:r>
              <a:rPr lang="zh-CN" altLang="en-US" sz="1400" kern="100" dirty="0">
                <a:solidFill>
                  <a:schemeClr val="accent1">
                    <a:lumMod val="50000"/>
                  </a:schemeClr>
                </a:solidFill>
                <a:latin typeface="微软雅黑" charset="0"/>
                <a:ea typeface="微软雅黑" charset="0"/>
                <a:cs typeface="微软雅黑" charset="0"/>
                <a:sym typeface="+mn-ea"/>
              </a:rPr>
              <a:t>转发该</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分组时进行了分片。若分片时尽可能分为最大片，则一个最大</a:t>
            </a:r>
            <a:r>
              <a:rPr lang="en-US" altLang="zh-CN" sz="1400" kern="100" dirty="0">
                <a:solidFill>
                  <a:schemeClr val="accent1">
                    <a:lumMod val="50000"/>
                  </a:schemeClr>
                </a:solidFill>
                <a:latin typeface="微软雅黑" charset="0"/>
                <a:ea typeface="微软雅黑" charset="0"/>
                <a:cs typeface="微软雅黑" charset="0"/>
                <a:sym typeface="+mn-ea"/>
              </a:rPr>
              <a:t>IP </a:t>
            </a:r>
            <a:r>
              <a:rPr lang="zh-CN" altLang="en-US" sz="1400" kern="100" dirty="0">
                <a:solidFill>
                  <a:schemeClr val="accent1">
                    <a:lumMod val="50000"/>
                  </a:schemeClr>
                </a:solidFill>
                <a:latin typeface="微软雅黑" charset="0"/>
                <a:ea typeface="微软雅黑" charset="0"/>
                <a:cs typeface="微软雅黑" charset="0"/>
                <a:sym typeface="+mn-ea"/>
              </a:rPr>
              <a:t>分片封装数据的字节数是多少</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至少需要分为几个分片</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每个分片的片偏移量是多少</a:t>
            </a:r>
            <a:r>
              <a:rPr lang="en-US" altLang="zh-CN" sz="1400" kern="100" dirty="0">
                <a:solidFill>
                  <a:schemeClr val="accent1">
                    <a:lumMod val="50000"/>
                  </a:schemeClr>
                </a:solidFill>
                <a:latin typeface="微软雅黑" charset="0"/>
                <a:ea typeface="微软雅黑" charset="0"/>
                <a:cs typeface="微软雅黑" charset="0"/>
                <a:sym typeface="+mn-ea"/>
              </a:rPr>
              <a:t>?</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-2018</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3531" y="1684501"/>
            <a:ext cx="5060287" cy="1965328"/>
          </a:xfrm>
          <a:prstGeom prst="rect">
            <a:avLst/>
          </a:prstGeom>
        </p:spPr>
      </p:pic>
      <p:sp>
        <p:nvSpPr>
          <p:cNvPr id="2" name="矩形 1"/>
          <p:cNvSpPr/>
          <p:nvPr/>
        </p:nvSpPr>
        <p:spPr>
          <a:xfrm>
            <a:off x="561037" y="4029774"/>
            <a:ext cx="4572000" cy="645160"/>
          </a:xfrm>
          <a:prstGeom prst="rect">
            <a:avLst/>
          </a:prstGeom>
        </p:spPr>
        <p:txBody>
          <a:bodyPr>
            <a:spAutoFit/>
          </a:bodyPr>
          <a:lstStyle/>
          <a:p>
            <a:r>
              <a:rPr lang="zh-CN" altLang="en-US" dirty="0">
                <a:solidFill>
                  <a:schemeClr val="accent5"/>
                </a:solidFill>
                <a:latin typeface="楷体" panose="02010609060101010101" pitchFamily="49" charset="-122"/>
                <a:ea typeface="楷体" panose="02010609060101010101" pitchFamily="49" charset="-122"/>
              </a:rPr>
              <a:t>第 </a:t>
            </a:r>
            <a:r>
              <a:rPr lang="en-US" altLang="zh-CN" dirty="0">
                <a:solidFill>
                  <a:schemeClr val="accent5"/>
                </a:solidFill>
                <a:latin typeface="楷体" panose="02010609060101010101" pitchFamily="49" charset="-122"/>
                <a:ea typeface="楷体" panose="02010609060101010101" pitchFamily="49" charset="-122"/>
              </a:rPr>
              <a:t>1 </a:t>
            </a:r>
            <a:r>
              <a:rPr lang="zh-CN" altLang="en-US" dirty="0">
                <a:solidFill>
                  <a:schemeClr val="accent5"/>
                </a:solidFill>
                <a:latin typeface="楷体" panose="02010609060101010101" pitchFamily="49" charset="-122"/>
                <a:ea typeface="楷体" panose="02010609060101010101" pitchFamily="49" charset="-122"/>
              </a:rPr>
              <a:t>个分片的</a:t>
            </a:r>
            <a:r>
              <a:rPr lang="zh-CN" altLang="en-US" dirty="0">
                <a:solidFill>
                  <a:schemeClr val="accent5"/>
                </a:solidFill>
                <a:highlight>
                  <a:srgbClr val="FFFF00"/>
                </a:highlight>
                <a:latin typeface="楷体" panose="02010609060101010101" pitchFamily="49" charset="-122"/>
                <a:ea typeface="楷体" panose="02010609060101010101" pitchFamily="49" charset="-122"/>
              </a:rPr>
              <a:t>偏移量 </a:t>
            </a:r>
            <a:r>
              <a:rPr lang="en-US" altLang="zh-CN" dirty="0">
                <a:solidFill>
                  <a:schemeClr val="accent5"/>
                </a:solidFill>
                <a:latin typeface="楷体" panose="02010609060101010101" pitchFamily="49" charset="-122"/>
                <a:ea typeface="楷体" panose="02010609060101010101" pitchFamily="49" charset="-122"/>
              </a:rPr>
              <a:t>0</a:t>
            </a:r>
          </a:p>
          <a:p>
            <a:r>
              <a:rPr lang="zh-CN" altLang="en-US" dirty="0">
                <a:solidFill>
                  <a:schemeClr val="accent5"/>
                </a:solidFill>
                <a:latin typeface="楷体" panose="02010609060101010101" pitchFamily="49" charset="-122"/>
                <a:ea typeface="楷体" panose="02010609060101010101" pitchFamily="49" charset="-122"/>
              </a:rPr>
              <a:t>第 </a:t>
            </a:r>
            <a:r>
              <a:rPr lang="en-US" altLang="zh-CN" dirty="0">
                <a:solidFill>
                  <a:schemeClr val="accent5"/>
                </a:solidFill>
                <a:latin typeface="楷体" panose="02010609060101010101" pitchFamily="49" charset="-122"/>
                <a:ea typeface="楷体" panose="02010609060101010101" pitchFamily="49" charset="-122"/>
              </a:rPr>
              <a:t>2 </a:t>
            </a:r>
            <a:r>
              <a:rPr lang="zh-CN" altLang="en-US" dirty="0">
                <a:solidFill>
                  <a:schemeClr val="accent5"/>
                </a:solidFill>
                <a:latin typeface="楷体" panose="02010609060101010101" pitchFamily="49" charset="-122"/>
                <a:ea typeface="楷体" panose="02010609060101010101" pitchFamily="49" charset="-122"/>
              </a:rPr>
              <a:t>个分片的</a:t>
            </a:r>
            <a:r>
              <a:rPr lang="zh-CN" altLang="en-US" dirty="0">
                <a:solidFill>
                  <a:schemeClr val="accent5"/>
                </a:solidFill>
                <a:highlight>
                  <a:srgbClr val="FFFF00"/>
                </a:highlight>
                <a:latin typeface="楷体" panose="02010609060101010101" pitchFamily="49" charset="-122"/>
                <a:ea typeface="楷体" panose="02010609060101010101" pitchFamily="49" charset="-122"/>
              </a:rPr>
              <a:t>偏移量</a:t>
            </a:r>
            <a:r>
              <a:rPr lang="zh-CN" altLang="en-US" dirty="0">
                <a:solidFill>
                  <a:schemeClr val="accent5"/>
                </a:solidFill>
                <a:latin typeface="楷体" panose="02010609060101010101" pitchFamily="49" charset="-122"/>
                <a:ea typeface="楷体" panose="02010609060101010101" pitchFamily="49" charset="-122"/>
              </a:rPr>
              <a:t>为 </a:t>
            </a:r>
            <a:r>
              <a:rPr lang="en-US" altLang="zh-CN" dirty="0">
                <a:solidFill>
                  <a:schemeClr val="accent5"/>
                </a:solidFill>
                <a:latin typeface="楷体" panose="02010609060101010101" pitchFamily="49" charset="-122"/>
                <a:ea typeface="楷体" panose="02010609060101010101" pitchFamily="49" charset="-122"/>
              </a:rPr>
              <a:t>776/8 = 97</a:t>
            </a:r>
            <a:r>
              <a:rPr lang="zh-CN" altLang="en-US" dirty="0">
                <a:solidFill>
                  <a:schemeClr val="accent5"/>
                </a:solidFill>
                <a:latin typeface="楷体" panose="02010609060101010101" pitchFamily="49" charset="-122"/>
                <a:ea typeface="楷体" panose="02010609060101010101" pitchFamily="49" charset="-122"/>
              </a:rPr>
              <a:t> </a:t>
            </a:r>
          </a:p>
        </p:txBody>
      </p:sp>
      <p:sp>
        <p:nvSpPr>
          <p:cNvPr id="10" name="文本框 9"/>
          <p:cNvSpPr txBox="1"/>
          <p:nvPr/>
        </p:nvSpPr>
        <p:spPr>
          <a:xfrm>
            <a:off x="5569585" y="2281555"/>
            <a:ext cx="2510155" cy="101473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000" kern="100" dirty="0">
                <a:solidFill>
                  <a:schemeClr val="tx1"/>
                </a:solidFill>
                <a:latin typeface="微软雅黑" charset="0"/>
                <a:ea typeface="微软雅黑" charset="0"/>
                <a:cs typeface="微软雅黑" charset="0"/>
                <a:sym typeface="+mn-ea"/>
              </a:rPr>
              <a:t>192.168.1.126      192.168.1.254</a:t>
            </a:r>
          </a:p>
          <a:p>
            <a:pPr marL="0" lvl="1" algn="just">
              <a:lnSpc>
                <a:spcPct val="100000"/>
              </a:lnSpc>
              <a:buClrTx/>
              <a:buSzTx/>
              <a:buNone/>
            </a:pPr>
            <a:r>
              <a:rPr lang="en-US" altLang="zh-CN" sz="1000" kern="100" dirty="0">
                <a:solidFill>
                  <a:schemeClr val="tx1"/>
                </a:solidFill>
                <a:latin typeface="微软雅黑" charset="0"/>
                <a:ea typeface="微软雅黑" charset="0"/>
                <a:cs typeface="微软雅黑" charset="0"/>
                <a:sym typeface="+mn-ea"/>
              </a:rPr>
              <a:t>               F0          F1</a:t>
            </a:r>
          </a:p>
          <a:p>
            <a:pPr marL="0" lvl="1" algn="just">
              <a:lnSpc>
                <a:spcPct val="100000"/>
              </a:lnSpc>
              <a:buClrTx/>
              <a:buSzTx/>
              <a:buNone/>
            </a:pPr>
            <a:endParaRPr lang="en-US" altLang="zh-CN" sz="1000" kern="100" dirty="0">
              <a:solidFill>
                <a:schemeClr val="tx1"/>
              </a:solidFill>
              <a:latin typeface="微软雅黑" charset="0"/>
              <a:ea typeface="微软雅黑" charset="0"/>
              <a:cs typeface="微软雅黑" charset="0"/>
              <a:sym typeface="+mn-ea"/>
            </a:endParaRPr>
          </a:p>
          <a:p>
            <a:pPr marL="0" lvl="1" algn="just">
              <a:lnSpc>
                <a:spcPct val="100000"/>
              </a:lnSpc>
              <a:buClrTx/>
              <a:buSzTx/>
              <a:buNone/>
            </a:pPr>
            <a:r>
              <a:rPr lang="en-US" altLang="zh-CN" sz="1000" kern="100" dirty="0">
                <a:solidFill>
                  <a:schemeClr val="tx1"/>
                </a:solidFill>
                <a:latin typeface="微软雅黑" charset="0"/>
                <a:ea typeface="微软雅黑" charset="0"/>
                <a:cs typeface="微软雅黑" charset="0"/>
                <a:sym typeface="+mn-ea"/>
              </a:rPr>
              <a:t>  </a:t>
            </a:r>
          </a:p>
          <a:p>
            <a:pPr marL="0" lvl="1" algn="just">
              <a:lnSpc>
                <a:spcPct val="100000"/>
              </a:lnSpc>
              <a:buClrTx/>
              <a:buSzTx/>
              <a:buNone/>
            </a:pPr>
            <a:r>
              <a:rPr lang="en-US" altLang="zh-CN" sz="1000" kern="100" dirty="0">
                <a:solidFill>
                  <a:schemeClr val="tx1"/>
                </a:solidFill>
                <a:latin typeface="微软雅黑" charset="0"/>
                <a:ea typeface="微软雅黑" charset="0"/>
                <a:cs typeface="微软雅黑" charset="0"/>
                <a:sym typeface="+mn-ea"/>
              </a:rPr>
              <a:t>                   </a:t>
            </a:r>
            <a:r>
              <a:rPr lang="zh-CN" altLang="en-US" sz="1000" kern="100" dirty="0">
                <a:solidFill>
                  <a:schemeClr val="tx1"/>
                </a:solidFill>
                <a:latin typeface="微软雅黑" charset="0"/>
                <a:ea typeface="微软雅黑" charset="0"/>
                <a:cs typeface="微软雅黑" charset="0"/>
                <a:sym typeface="+mn-ea"/>
              </a:rPr>
              <a:t>路由器</a:t>
            </a:r>
            <a:r>
              <a:rPr lang="en-US" altLang="zh-CN" sz="1000" kern="100" dirty="0">
                <a:solidFill>
                  <a:schemeClr val="tx1"/>
                </a:solidFill>
                <a:latin typeface="微软雅黑" charset="0"/>
                <a:ea typeface="微软雅黑" charset="0"/>
                <a:cs typeface="微软雅黑" charset="0"/>
                <a:sym typeface="+mn-ea"/>
              </a:rPr>
              <a:t> </a:t>
            </a:r>
          </a:p>
          <a:p>
            <a:pPr marL="0" lvl="1" algn="just">
              <a:lnSpc>
                <a:spcPct val="100000"/>
              </a:lnSpc>
              <a:buClrTx/>
              <a:buSzTx/>
              <a:buNone/>
            </a:pPr>
            <a:endParaRPr lang="en-US" altLang="zh-CN" sz="1000" kern="100" dirty="0">
              <a:solidFill>
                <a:schemeClr val="tx1"/>
              </a:solidFill>
              <a:latin typeface="微软雅黑" charset="0"/>
              <a:ea typeface="微软雅黑" charset="0"/>
              <a:cs typeface="微软雅黑" charset="0"/>
              <a:sym typeface="+mn-ea"/>
            </a:endParaRPr>
          </a:p>
        </p:txBody>
      </p:sp>
      <p:sp>
        <p:nvSpPr>
          <p:cNvPr id="14" name="文本框 9"/>
          <p:cNvSpPr txBox="1"/>
          <p:nvPr/>
        </p:nvSpPr>
        <p:spPr>
          <a:xfrm>
            <a:off x="525145" y="1962785"/>
            <a:ext cx="3352165" cy="36830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zh-CN" altLang="en-US" kern="100" dirty="0">
                <a:solidFill>
                  <a:srgbClr val="FF0000"/>
                </a:solidFill>
                <a:latin typeface="楷体" charset="0"/>
                <a:ea typeface="楷体" charset="0"/>
                <a:cs typeface="楷体" charset="0"/>
                <a:sym typeface="+mn-ea"/>
              </a:rPr>
              <a:t>数据部分</a:t>
            </a:r>
            <a:r>
              <a:rPr lang="en-US" altLang="zh-CN" kern="100" dirty="0">
                <a:solidFill>
                  <a:srgbClr val="FF0000"/>
                </a:solidFill>
                <a:latin typeface="楷体" charset="0"/>
                <a:ea typeface="楷体" charset="0"/>
                <a:cs typeface="楷体" charset="0"/>
                <a:sym typeface="+mn-ea"/>
              </a:rPr>
              <a:t>  1500B -20 B = 1480B</a:t>
            </a:r>
          </a:p>
        </p:txBody>
      </p:sp>
      <p:sp>
        <p:nvSpPr>
          <p:cNvPr id="4" name="文本框 9"/>
          <p:cNvSpPr txBox="1"/>
          <p:nvPr/>
        </p:nvSpPr>
        <p:spPr>
          <a:xfrm>
            <a:off x="525145" y="2343150"/>
            <a:ext cx="3280410" cy="64516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dirty="0">
                <a:solidFill>
                  <a:srgbClr val="FF0000"/>
                </a:solidFill>
                <a:latin typeface="楷体" panose="02010609060101010101" pitchFamily="49" charset="-122"/>
                <a:ea typeface="楷体" panose="02010609060101010101" pitchFamily="49" charset="-122"/>
                <a:sym typeface="+mn-ea"/>
              </a:rPr>
              <a:t>MTU = 800B</a:t>
            </a:r>
          </a:p>
          <a:p>
            <a:pPr marL="0" lvl="1" algn="just">
              <a:lnSpc>
                <a:spcPct val="100000"/>
              </a:lnSpc>
              <a:buClrTx/>
              <a:buSzTx/>
              <a:buNone/>
            </a:pPr>
            <a:r>
              <a:rPr lang="en-US" altLang="zh-CN" dirty="0">
                <a:solidFill>
                  <a:srgbClr val="FF0000"/>
                </a:solidFill>
                <a:latin typeface="楷体" panose="02010609060101010101" pitchFamily="49" charset="-122"/>
                <a:ea typeface="楷体" panose="02010609060101010101" pitchFamily="49" charset="-122"/>
                <a:sym typeface="+mn-ea"/>
              </a:rPr>
              <a:t>         IP </a:t>
            </a:r>
            <a:r>
              <a:rPr lang="zh-CN" altLang="en-US" dirty="0">
                <a:solidFill>
                  <a:srgbClr val="FF0000"/>
                </a:solidFill>
                <a:latin typeface="楷体" panose="02010609060101010101" pitchFamily="49" charset="-122"/>
                <a:ea typeface="楷体" panose="02010609060101010101" pitchFamily="49" charset="-122"/>
                <a:sym typeface="+mn-ea"/>
              </a:rPr>
              <a:t>分组头部 </a:t>
            </a:r>
            <a:r>
              <a:rPr lang="en-US" altLang="zh-CN" dirty="0">
                <a:solidFill>
                  <a:srgbClr val="FF0000"/>
                </a:solidFill>
                <a:latin typeface="楷体" panose="02010609060101010101" pitchFamily="49" charset="-122"/>
                <a:ea typeface="楷体" panose="02010609060101010101" pitchFamily="49" charset="-122"/>
                <a:sym typeface="+mn-ea"/>
              </a:rPr>
              <a:t>20B</a:t>
            </a:r>
            <a:endPar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endParaRPr>
          </a:p>
        </p:txBody>
      </p:sp>
      <p:sp>
        <p:nvSpPr>
          <p:cNvPr id="5" name="文本框 9"/>
          <p:cNvSpPr txBox="1"/>
          <p:nvPr/>
        </p:nvSpPr>
        <p:spPr>
          <a:xfrm>
            <a:off x="1026795" y="3070860"/>
            <a:ext cx="3280410" cy="36830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zh-CN" altLang="en-US" dirty="0">
                <a:solidFill>
                  <a:srgbClr val="FF0000"/>
                </a:solidFill>
                <a:highlight>
                  <a:srgbClr val="FFFF00"/>
                </a:highlight>
                <a:latin typeface="楷体" panose="02010609060101010101" pitchFamily="49" charset="-122"/>
                <a:ea typeface="楷体" panose="02010609060101010101" pitchFamily="49" charset="-122"/>
                <a:sym typeface="+mn-ea"/>
              </a:rPr>
              <a:t>数据部分</a:t>
            </a:r>
            <a:r>
              <a:rPr lang="en-US" altLang="zh-CN" dirty="0">
                <a:solidFill>
                  <a:srgbClr val="FF0000"/>
                </a:solidFill>
                <a:highlight>
                  <a:srgbClr val="FFFF00"/>
                </a:highlight>
                <a:latin typeface="楷体" panose="02010609060101010101" pitchFamily="49" charset="-122"/>
                <a:ea typeface="楷体" panose="02010609060101010101" pitchFamily="49" charset="-122"/>
                <a:sym typeface="+mn-ea"/>
              </a:rPr>
              <a:t> </a:t>
            </a:r>
            <a:r>
              <a:rPr lang="en-US" altLang="zh-CN" dirty="0">
                <a:solidFill>
                  <a:srgbClr val="FF0000"/>
                </a:solidFill>
                <a:latin typeface="楷体" panose="02010609060101010101" pitchFamily="49" charset="-122"/>
                <a:ea typeface="楷体" panose="02010609060101010101" pitchFamily="49" charset="-122"/>
                <a:sym typeface="+mn-ea"/>
              </a:rPr>
              <a:t>  (800-20)//8×8 = 776</a:t>
            </a:r>
            <a:endPar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endParaRPr>
          </a:p>
        </p:txBody>
      </p:sp>
      <p:sp>
        <p:nvSpPr>
          <p:cNvPr id="6" name="文本框 9"/>
          <p:cNvSpPr txBox="1"/>
          <p:nvPr/>
        </p:nvSpPr>
        <p:spPr>
          <a:xfrm>
            <a:off x="561340" y="3521075"/>
            <a:ext cx="3280410" cy="36830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zh-CN" altLang="en-US" dirty="0">
                <a:solidFill>
                  <a:schemeClr val="accent5"/>
                </a:solidFill>
                <a:highlight>
                  <a:srgbClr val="FFFF00"/>
                </a:highlight>
                <a:latin typeface="楷体" panose="02010609060101010101" pitchFamily="49" charset="-122"/>
                <a:ea typeface="楷体" panose="02010609060101010101" pitchFamily="49" charset="-122"/>
                <a:sym typeface="+mn-ea"/>
              </a:rPr>
              <a:t>分片数</a:t>
            </a:r>
            <a:r>
              <a:rPr lang="en-US" altLang="zh-CN" dirty="0">
                <a:solidFill>
                  <a:schemeClr val="accent5"/>
                </a:solidFill>
                <a:latin typeface="楷体" panose="02010609060101010101" pitchFamily="49" charset="-122"/>
                <a:ea typeface="楷体" panose="02010609060101010101" pitchFamily="49" charset="-122"/>
                <a:sym typeface="+mn-ea"/>
              </a:rPr>
              <a:t>  1480B/776 = 2</a:t>
            </a:r>
            <a:endParaRPr lang="en-US" altLang="zh-CN" kern="100" dirty="0">
              <a:solidFill>
                <a:schemeClr val="accent5"/>
              </a:solidFill>
              <a:latin typeface="楷体" panose="02010609060101010101" pitchFamily="49" charset="-122"/>
              <a:ea typeface="楷体" panose="02010609060101010101" pitchFamily="49" charset="-122"/>
              <a:cs typeface="微软雅黑"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4" grpId="0"/>
      <p:bldP spid="5" grpId="0"/>
      <p:bldP spid="6"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2017</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36423171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637"/>
            <a:ext cx="9144000" cy="4208626"/>
          </a:xfrm>
          <a:prstGeom prst="rect">
            <a:avLst/>
          </a:prstGeom>
        </p:spPr>
      </p:pic>
    </p:spTree>
    <p:custDataLst>
      <p:tags r:id="rId1"/>
    </p:custDataLst>
    <p:extLst>
      <p:ext uri="{BB962C8B-B14F-4D97-AF65-F5344CB8AC3E}">
        <p14:creationId xmlns:p14="http://schemas.microsoft.com/office/powerpoint/2010/main" val="4918774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  </a:t>
            </a:r>
            <a:r>
              <a:rPr lang="zh-CN" altLang="en-US" kern="100" dirty="0">
                <a:solidFill>
                  <a:schemeClr val="accent1">
                    <a:lumMod val="50000"/>
                  </a:schemeClr>
                </a:solidFill>
                <a:latin typeface="微软雅黑" charset="0"/>
                <a:ea typeface="微软雅黑" charset="0"/>
                <a:cs typeface="微软雅黑" charset="0"/>
                <a:sym typeface="+mn-ea"/>
              </a:rPr>
              <a:t>假设</a:t>
            </a:r>
            <a:r>
              <a:rPr lang="en-US" altLang="zh-CN" kern="100" dirty="0">
                <a:solidFill>
                  <a:schemeClr val="accent1">
                    <a:lumMod val="50000"/>
                  </a:schemeClr>
                </a:solidFill>
                <a:latin typeface="微软雅黑" charset="0"/>
                <a:ea typeface="微软雅黑" charset="0"/>
                <a:cs typeface="微软雅黑" charset="0"/>
                <a:sym typeface="+mn-ea"/>
              </a:rPr>
              <a:t>OSI</a:t>
            </a:r>
            <a:r>
              <a:rPr lang="zh-CN" altLang="en-US" kern="100" dirty="0">
                <a:solidFill>
                  <a:schemeClr val="accent1">
                    <a:lumMod val="50000"/>
                  </a:schemeClr>
                </a:solidFill>
                <a:latin typeface="微软雅黑" charset="0"/>
                <a:ea typeface="微软雅黑" charset="0"/>
                <a:cs typeface="微软雅黑" charset="0"/>
                <a:sym typeface="+mn-ea"/>
              </a:rPr>
              <a:t>参考模型的应用层欲发送</a:t>
            </a:r>
            <a:r>
              <a:rPr lang="en-US" altLang="zh-CN" kern="100" dirty="0">
                <a:solidFill>
                  <a:schemeClr val="accent1">
                    <a:lumMod val="50000"/>
                  </a:schemeClr>
                </a:solidFill>
                <a:latin typeface="微软雅黑" charset="0"/>
                <a:ea typeface="微软雅黑" charset="0"/>
                <a:cs typeface="微软雅黑" charset="0"/>
                <a:sym typeface="+mn-ea"/>
              </a:rPr>
              <a:t>400 B</a:t>
            </a:r>
            <a:r>
              <a:rPr lang="zh-CN" altLang="en-US" kern="100" dirty="0">
                <a:solidFill>
                  <a:schemeClr val="accent1">
                    <a:lumMod val="50000"/>
                  </a:schemeClr>
                </a:solidFill>
                <a:latin typeface="微软雅黑" charset="0"/>
                <a:ea typeface="微软雅黑" charset="0"/>
                <a:cs typeface="微软雅黑" charset="0"/>
                <a:sym typeface="+mn-ea"/>
              </a:rPr>
              <a:t>的数据</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无拆分</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，除物理层和应用层之外，其他各层在封装</a:t>
            </a:r>
            <a:r>
              <a:rPr lang="en-US" altLang="zh-CN" kern="100" dirty="0">
                <a:solidFill>
                  <a:schemeClr val="accent1">
                    <a:lumMod val="50000"/>
                  </a:schemeClr>
                </a:solidFill>
                <a:latin typeface="微软雅黑" charset="0"/>
                <a:ea typeface="微软雅黑" charset="0"/>
                <a:cs typeface="微软雅黑" charset="0"/>
                <a:sym typeface="+mn-ea"/>
              </a:rPr>
              <a:t>PDU</a:t>
            </a:r>
            <a:r>
              <a:rPr lang="zh-CN" altLang="en-US" kern="100" dirty="0">
                <a:solidFill>
                  <a:schemeClr val="accent1">
                    <a:lumMod val="50000"/>
                  </a:schemeClr>
                </a:solidFill>
                <a:latin typeface="微软雅黑" charset="0"/>
                <a:ea typeface="微软雅黑" charset="0"/>
                <a:cs typeface="微软雅黑" charset="0"/>
                <a:sym typeface="+mn-ea"/>
              </a:rPr>
              <a:t>时均引入</a:t>
            </a:r>
            <a:r>
              <a:rPr lang="en-US" altLang="zh-CN" kern="100" dirty="0">
                <a:solidFill>
                  <a:schemeClr val="accent1">
                    <a:lumMod val="50000"/>
                  </a:schemeClr>
                </a:solidFill>
                <a:latin typeface="微软雅黑" charset="0"/>
                <a:ea typeface="微软雅黑" charset="0"/>
                <a:cs typeface="微软雅黑" charset="0"/>
                <a:sym typeface="+mn-ea"/>
              </a:rPr>
              <a:t>20 B</a:t>
            </a:r>
            <a:r>
              <a:rPr lang="zh-CN" altLang="en-US" kern="100" dirty="0">
                <a:solidFill>
                  <a:schemeClr val="accent1">
                    <a:lumMod val="50000"/>
                  </a:schemeClr>
                </a:solidFill>
                <a:latin typeface="微软雅黑" charset="0"/>
                <a:ea typeface="微软雅黑" charset="0"/>
                <a:cs typeface="微软雅黑" charset="0"/>
                <a:sym typeface="+mn-ea"/>
              </a:rPr>
              <a:t>的额外开销，则应用层数据传输效率约为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83</a:t>
            </a: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87</a:t>
            </a:r>
            <a:r>
              <a:rPr lang="zh-CN" altLang="en-US" kern="100" dirty="0">
                <a:solidFill>
                  <a:schemeClr val="accent1">
                    <a:lumMod val="50000"/>
                  </a:schemeClr>
                </a:solidFill>
                <a:latin typeface="微软雅黑" charset="0"/>
                <a:ea typeface="微软雅黑" charset="0"/>
                <a:cs typeface="微软雅黑" charset="0"/>
                <a:sym typeface="+mn-ea"/>
              </a:rPr>
              <a:t>％</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91</a:t>
            </a:r>
            <a:r>
              <a:rPr lang="zh-CN" altLang="en-US" kern="100" dirty="0">
                <a:solidFill>
                  <a:schemeClr val="accent1">
                    <a:lumMod val="50000"/>
                  </a:schemeClr>
                </a:solidFill>
                <a:latin typeface="微软雅黑" charset="0"/>
                <a:ea typeface="微软雅黑" charset="0"/>
                <a:cs typeface="微软雅黑" charset="0"/>
                <a:sym typeface="+mn-ea"/>
              </a:rPr>
              <a:t>％</a:t>
            </a: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637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主机</a:t>
            </a:r>
            <a:r>
              <a:rPr lang="en-US" altLang="zh-CN" kern="100" dirty="0">
                <a:solidFill>
                  <a:schemeClr val="accent1">
                    <a:lumMod val="50000"/>
                  </a:schemeClr>
                </a:solidFill>
                <a:latin typeface="微软雅黑" charset="0"/>
                <a:ea typeface="微软雅黑" charset="0"/>
                <a:cs typeface="微软雅黑" charset="0"/>
                <a:sym typeface="+mn-ea"/>
              </a:rPr>
              <a:t>168.16.84.24/20</a:t>
            </a:r>
            <a:r>
              <a:rPr lang="zh-CN" altLang="en-US" kern="100" dirty="0">
                <a:solidFill>
                  <a:schemeClr val="accent1">
                    <a:lumMod val="50000"/>
                  </a:schemeClr>
                </a:solidFill>
                <a:latin typeface="微软雅黑" charset="0"/>
                <a:ea typeface="微软雅黑" charset="0"/>
                <a:cs typeface="微软雅黑" charset="0"/>
                <a:sym typeface="+mn-ea"/>
              </a:rPr>
              <a:t>所在子网的最小可分配地址和最大可分配地址分别是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A.168.16.80.1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168.16.84.254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B.168.16.80.1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168.16.95.254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C.168.16.84.1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168.16.84.254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D.168.16.84.1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168.16.95.254</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3897630" y="1062990"/>
            <a:ext cx="5462270" cy="30175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  </a:t>
            </a:r>
            <a:r>
              <a:rPr lang="zh-CN" altLang="en-US" kern="100" dirty="0">
                <a:solidFill>
                  <a:schemeClr val="accent1">
                    <a:lumMod val="50000"/>
                  </a:schemeClr>
                </a:solidFill>
                <a:latin typeface="微软雅黑" charset="0"/>
                <a:ea typeface="微软雅黑" charset="0"/>
                <a:cs typeface="微软雅黑" charset="0"/>
                <a:sym typeface="+mn-ea"/>
              </a:rPr>
              <a:t>假设</a:t>
            </a:r>
            <a:r>
              <a:rPr lang="en-US" altLang="zh-CN" kern="100" dirty="0">
                <a:solidFill>
                  <a:schemeClr val="accent1">
                    <a:lumMod val="50000"/>
                  </a:schemeClr>
                </a:solidFill>
                <a:latin typeface="微软雅黑" charset="0"/>
                <a:ea typeface="微软雅黑" charset="0"/>
                <a:cs typeface="微软雅黑" charset="0"/>
                <a:sym typeface="+mn-ea"/>
              </a:rPr>
              <a:t>OSI</a:t>
            </a:r>
            <a:r>
              <a:rPr lang="zh-CN" altLang="en-US" kern="100" dirty="0">
                <a:solidFill>
                  <a:schemeClr val="accent1">
                    <a:lumMod val="50000"/>
                  </a:schemeClr>
                </a:solidFill>
                <a:latin typeface="微软雅黑" charset="0"/>
                <a:ea typeface="微软雅黑" charset="0"/>
                <a:cs typeface="微软雅黑" charset="0"/>
                <a:sym typeface="+mn-ea"/>
              </a:rPr>
              <a:t>参考模型的应用层欲发送</a:t>
            </a:r>
            <a:r>
              <a:rPr lang="en-US" altLang="zh-CN" kern="100" dirty="0">
                <a:solidFill>
                  <a:schemeClr val="accent1">
                    <a:lumMod val="50000"/>
                  </a:schemeClr>
                </a:solidFill>
                <a:latin typeface="微软雅黑" charset="0"/>
                <a:ea typeface="微软雅黑" charset="0"/>
                <a:cs typeface="微软雅黑" charset="0"/>
                <a:sym typeface="+mn-ea"/>
              </a:rPr>
              <a:t>400 B</a:t>
            </a:r>
            <a:r>
              <a:rPr lang="zh-CN" altLang="en-US" kern="100" dirty="0">
                <a:solidFill>
                  <a:schemeClr val="accent1">
                    <a:lumMod val="50000"/>
                  </a:schemeClr>
                </a:solidFill>
                <a:latin typeface="微软雅黑" charset="0"/>
                <a:ea typeface="微软雅黑" charset="0"/>
                <a:cs typeface="微软雅黑" charset="0"/>
                <a:sym typeface="+mn-ea"/>
              </a:rPr>
              <a:t>的数据</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无拆分</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，除物理层和应用层之外，其他各层在封装</a:t>
            </a:r>
            <a:r>
              <a:rPr lang="en-US" altLang="zh-CN" kern="100" dirty="0">
                <a:solidFill>
                  <a:schemeClr val="accent1">
                    <a:lumMod val="50000"/>
                  </a:schemeClr>
                </a:solidFill>
                <a:latin typeface="微软雅黑" charset="0"/>
                <a:ea typeface="微软雅黑" charset="0"/>
                <a:cs typeface="微软雅黑" charset="0"/>
                <a:sym typeface="+mn-ea"/>
              </a:rPr>
              <a:t>PDU</a:t>
            </a:r>
            <a:r>
              <a:rPr lang="zh-CN" altLang="en-US" kern="100" dirty="0">
                <a:solidFill>
                  <a:schemeClr val="accent1">
                    <a:lumMod val="50000"/>
                  </a:schemeClr>
                </a:solidFill>
                <a:latin typeface="微软雅黑" charset="0"/>
                <a:ea typeface="微软雅黑" charset="0"/>
                <a:cs typeface="微软雅黑" charset="0"/>
                <a:sym typeface="+mn-ea"/>
              </a:rPr>
              <a:t>时均引入</a:t>
            </a:r>
            <a:r>
              <a:rPr lang="en-US" altLang="zh-CN" kern="100" dirty="0">
                <a:solidFill>
                  <a:schemeClr val="accent1">
                    <a:lumMod val="50000"/>
                  </a:schemeClr>
                </a:solidFill>
                <a:latin typeface="微软雅黑" charset="0"/>
                <a:ea typeface="微软雅黑" charset="0"/>
                <a:cs typeface="微软雅黑" charset="0"/>
                <a:sym typeface="+mn-ea"/>
              </a:rPr>
              <a:t>20 B</a:t>
            </a:r>
            <a:r>
              <a:rPr lang="zh-CN" altLang="en-US" kern="100" dirty="0">
                <a:solidFill>
                  <a:schemeClr val="accent1">
                    <a:lumMod val="50000"/>
                  </a:schemeClr>
                </a:solidFill>
                <a:latin typeface="微软雅黑" charset="0"/>
                <a:ea typeface="微软雅黑" charset="0"/>
                <a:cs typeface="微软雅黑" charset="0"/>
                <a:sym typeface="+mn-ea"/>
              </a:rPr>
              <a:t>的额外开销，则应用层数据传输效率约为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83</a:t>
            </a: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87</a:t>
            </a:r>
            <a:r>
              <a:rPr lang="zh-CN" altLang="en-US" kern="100" dirty="0">
                <a:solidFill>
                  <a:schemeClr val="accent1">
                    <a:lumMod val="50000"/>
                  </a:schemeClr>
                </a:solidFill>
                <a:latin typeface="微软雅黑" charset="0"/>
                <a:ea typeface="微软雅黑" charset="0"/>
                <a:cs typeface="微软雅黑" charset="0"/>
                <a:sym typeface="+mn-ea"/>
              </a:rPr>
              <a:t>％</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91</a:t>
            </a:r>
            <a:r>
              <a:rPr lang="zh-CN" altLang="en-US" kern="100" dirty="0">
                <a:solidFill>
                  <a:schemeClr val="accent1">
                    <a:lumMod val="50000"/>
                  </a:schemeClr>
                </a:solidFill>
                <a:latin typeface="微软雅黑" charset="0"/>
                <a:ea typeface="微软雅黑" charset="0"/>
                <a:cs typeface="微软雅黑" charset="0"/>
                <a:sym typeface="+mn-ea"/>
              </a:rPr>
              <a:t>％</a:t>
            </a: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5" name="图片 14"/>
          <p:cNvPicPr>
            <a:picLocks noChangeAspect="1"/>
          </p:cNvPicPr>
          <p:nvPr/>
        </p:nvPicPr>
        <p:blipFill rotWithShape="1">
          <a:blip r:embed="rId4"/>
          <a:srcRect t="14181" r="63801"/>
          <a:stretch>
            <a:fillRect/>
          </a:stretch>
        </p:blipFill>
        <p:spPr>
          <a:xfrm>
            <a:off x="1681366" y="1940842"/>
            <a:ext cx="2008087" cy="281253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  </a:t>
            </a:r>
            <a:r>
              <a:rPr lang="zh-CN" altLang="en-US" kern="100" dirty="0">
                <a:solidFill>
                  <a:schemeClr val="accent1">
                    <a:lumMod val="50000"/>
                  </a:schemeClr>
                </a:solidFill>
                <a:latin typeface="微软雅黑" charset="0"/>
                <a:ea typeface="微软雅黑" charset="0"/>
                <a:cs typeface="微软雅黑" charset="0"/>
                <a:sym typeface="+mn-ea"/>
              </a:rPr>
              <a:t>假设</a:t>
            </a:r>
            <a:r>
              <a:rPr lang="en-US" altLang="zh-CN" kern="100" dirty="0">
                <a:solidFill>
                  <a:schemeClr val="accent1">
                    <a:lumMod val="50000"/>
                  </a:schemeClr>
                </a:solidFill>
                <a:latin typeface="微软雅黑" charset="0"/>
                <a:ea typeface="微软雅黑" charset="0"/>
                <a:cs typeface="微软雅黑" charset="0"/>
                <a:sym typeface="+mn-ea"/>
              </a:rPr>
              <a:t>OSI</a:t>
            </a:r>
            <a:r>
              <a:rPr lang="zh-CN" altLang="en-US" kern="100" dirty="0">
                <a:solidFill>
                  <a:schemeClr val="accent1">
                    <a:lumMod val="50000"/>
                  </a:schemeClr>
                </a:solidFill>
                <a:latin typeface="微软雅黑" charset="0"/>
                <a:ea typeface="微软雅黑" charset="0"/>
                <a:cs typeface="微软雅黑" charset="0"/>
                <a:sym typeface="+mn-ea"/>
              </a:rPr>
              <a:t>参考模型的应用层欲发送</a:t>
            </a:r>
            <a:r>
              <a:rPr lang="en-US" altLang="zh-CN" kern="100" dirty="0">
                <a:solidFill>
                  <a:schemeClr val="accent1">
                    <a:lumMod val="50000"/>
                  </a:schemeClr>
                </a:solidFill>
                <a:latin typeface="微软雅黑" charset="0"/>
                <a:ea typeface="微软雅黑" charset="0"/>
                <a:cs typeface="微软雅黑" charset="0"/>
                <a:sym typeface="+mn-ea"/>
              </a:rPr>
              <a:t>400 B</a:t>
            </a:r>
            <a:r>
              <a:rPr lang="zh-CN" altLang="en-US" kern="100" dirty="0">
                <a:solidFill>
                  <a:schemeClr val="accent1">
                    <a:lumMod val="50000"/>
                  </a:schemeClr>
                </a:solidFill>
                <a:latin typeface="微软雅黑" charset="0"/>
                <a:ea typeface="微软雅黑" charset="0"/>
                <a:cs typeface="微软雅黑" charset="0"/>
                <a:sym typeface="+mn-ea"/>
              </a:rPr>
              <a:t>的数据</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无拆分</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，除物理层和应用层之外，其他各层在封装</a:t>
            </a:r>
            <a:r>
              <a:rPr lang="en-US" altLang="zh-CN" kern="100" dirty="0">
                <a:solidFill>
                  <a:schemeClr val="accent1">
                    <a:lumMod val="50000"/>
                  </a:schemeClr>
                </a:solidFill>
                <a:latin typeface="微软雅黑" charset="0"/>
                <a:ea typeface="微软雅黑" charset="0"/>
                <a:cs typeface="微软雅黑" charset="0"/>
                <a:sym typeface="+mn-ea"/>
              </a:rPr>
              <a:t>PDU</a:t>
            </a:r>
            <a:r>
              <a:rPr lang="zh-CN" altLang="en-US" kern="100" dirty="0">
                <a:solidFill>
                  <a:schemeClr val="accent1">
                    <a:lumMod val="50000"/>
                  </a:schemeClr>
                </a:solidFill>
                <a:latin typeface="微软雅黑" charset="0"/>
                <a:ea typeface="微软雅黑" charset="0"/>
                <a:cs typeface="微软雅黑" charset="0"/>
                <a:sym typeface="+mn-ea"/>
              </a:rPr>
              <a:t>时均引入</a:t>
            </a:r>
            <a:r>
              <a:rPr lang="en-US" altLang="zh-CN" kern="100" dirty="0">
                <a:solidFill>
                  <a:schemeClr val="accent1">
                    <a:lumMod val="50000"/>
                  </a:schemeClr>
                </a:solidFill>
                <a:latin typeface="微软雅黑" charset="0"/>
                <a:ea typeface="微软雅黑" charset="0"/>
                <a:cs typeface="微软雅黑" charset="0"/>
                <a:sym typeface="+mn-ea"/>
              </a:rPr>
              <a:t>20 B</a:t>
            </a:r>
            <a:r>
              <a:rPr lang="zh-CN" altLang="en-US" kern="100" dirty="0">
                <a:solidFill>
                  <a:schemeClr val="accent1">
                    <a:lumMod val="50000"/>
                  </a:schemeClr>
                </a:solidFill>
                <a:latin typeface="微软雅黑" charset="0"/>
                <a:ea typeface="微软雅黑" charset="0"/>
                <a:cs typeface="微软雅黑" charset="0"/>
                <a:sym typeface="+mn-ea"/>
              </a:rPr>
              <a:t>的额外开销，则应用层数据传输效率约为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83</a:t>
            </a: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87</a:t>
            </a:r>
            <a:r>
              <a:rPr lang="zh-CN" altLang="en-US" kern="100" dirty="0">
                <a:solidFill>
                  <a:schemeClr val="accent1">
                    <a:lumMod val="50000"/>
                  </a:schemeClr>
                </a:solidFill>
                <a:latin typeface="微软雅黑" charset="0"/>
                <a:ea typeface="微软雅黑" charset="0"/>
                <a:cs typeface="微软雅黑" charset="0"/>
                <a:sym typeface="+mn-ea"/>
              </a:rPr>
              <a:t>％</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91</a:t>
            </a:r>
            <a:r>
              <a:rPr lang="zh-CN" altLang="en-US" kern="100" dirty="0">
                <a:solidFill>
                  <a:schemeClr val="accent1">
                    <a:lumMod val="50000"/>
                  </a:schemeClr>
                </a:solidFill>
                <a:latin typeface="微软雅黑" charset="0"/>
                <a:ea typeface="微软雅黑" charset="0"/>
                <a:cs typeface="微软雅黑" charset="0"/>
                <a:sym typeface="+mn-ea"/>
              </a:rPr>
              <a:t>％</a:t>
            </a: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5" name="图片 14"/>
          <p:cNvPicPr>
            <a:picLocks noChangeAspect="1"/>
          </p:cNvPicPr>
          <p:nvPr/>
        </p:nvPicPr>
        <p:blipFill rotWithShape="1">
          <a:blip r:embed="rId4"/>
          <a:srcRect t="14181" r="63801"/>
          <a:stretch>
            <a:fillRect/>
          </a:stretch>
        </p:blipFill>
        <p:spPr>
          <a:xfrm>
            <a:off x="1681366" y="1940842"/>
            <a:ext cx="2008087" cy="2812533"/>
          </a:xfrm>
          <a:prstGeom prst="rect">
            <a:avLst/>
          </a:prstGeom>
        </p:spPr>
      </p:pic>
      <mc:AlternateContent xmlns:mc="http://schemas.openxmlformats.org/markup-compatibility/2006" xmlns:a14="http://schemas.microsoft.com/office/drawing/2010/main">
        <mc:Choice Requires="a14">
          <p:sp>
            <p:nvSpPr>
              <p:cNvPr id="16" name="圆角矩形 45"/>
              <p:cNvSpPr/>
              <p:nvPr/>
            </p:nvSpPr>
            <p:spPr>
              <a:xfrm>
                <a:off x="4128039" y="2028681"/>
                <a:ext cx="3797809" cy="1671449"/>
              </a:xfrm>
              <a:prstGeom prst="roundRect">
                <a:avLst>
                  <a:gd name="adj" fmla="val 0"/>
                </a:avLst>
              </a:prstGeom>
              <a:solidFill>
                <a:srgbClr val="92D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zh-CN" altLang="en-US" sz="2400" i="1" smtClean="0">
                        <a:solidFill>
                          <a:srgbClr val="FF0000"/>
                        </a:solidFill>
                        <a:latin typeface="Cambria Math" panose="02040503050406030204" pitchFamily="18" charset="0"/>
                      </a:rPr>
                      <m:t>传输效率</m:t>
                    </m:r>
                    <m:r>
                      <a:rPr lang="en-US" altLang="zh-CN" sz="2400" b="0" i="1" smtClean="0">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400</m:t>
                        </m:r>
                        <m:r>
                          <a:rPr lang="en-US" altLang="zh-CN" sz="2400" b="0" i="1" smtClean="0">
                            <a:solidFill>
                              <a:srgbClr val="FF0000"/>
                            </a:solidFill>
                            <a:latin typeface="Cambria Math" panose="02040503050406030204" pitchFamily="18" charset="0"/>
                          </a:rPr>
                          <m:t>𝐵</m:t>
                        </m:r>
                      </m:num>
                      <m:den>
                        <m:r>
                          <a:rPr lang="en-US" altLang="zh-CN" sz="2400" b="0" i="1" smtClean="0">
                            <a:solidFill>
                              <a:srgbClr val="FF0000"/>
                            </a:solidFill>
                            <a:latin typeface="Cambria Math" panose="02040503050406030204" pitchFamily="18" charset="0"/>
                          </a:rPr>
                          <m:t>400</m:t>
                        </m:r>
                        <m:r>
                          <a:rPr lang="en-US" altLang="zh-CN" sz="2400" b="0" i="1" smtClean="0">
                            <a:solidFill>
                              <a:srgbClr val="FF0000"/>
                            </a:solidFill>
                            <a:latin typeface="Cambria Math" panose="02040503050406030204" pitchFamily="18" charset="0"/>
                          </a:rPr>
                          <m:t>𝐵</m:t>
                        </m:r>
                        <m:r>
                          <a:rPr lang="en-US" altLang="zh-CN" sz="2400" b="0" i="1" smtClean="0">
                            <a:solidFill>
                              <a:srgbClr val="FF0000"/>
                            </a:solidFill>
                            <a:latin typeface="Cambria Math" panose="02040503050406030204" pitchFamily="18" charset="0"/>
                          </a:rPr>
                          <m:t>+20</m:t>
                        </m:r>
                        <m:r>
                          <a:rPr lang="en-US" altLang="zh-CN" sz="2400" b="0" i="1" smtClean="0">
                            <a:solidFill>
                              <a:srgbClr val="FF0000"/>
                            </a:solidFill>
                            <a:latin typeface="Cambria Math" panose="02040503050406030204" pitchFamily="18" charset="0"/>
                          </a:rPr>
                          <m:t>𝐵</m:t>
                        </m:r>
                        <m:r>
                          <a:rPr lang="en-US" altLang="zh-CN" sz="2400" b="0" i="1" smtClean="0">
                            <a:solidFill>
                              <a:srgbClr val="FF0000"/>
                            </a:solidFill>
                            <a:latin typeface="Cambria Math" panose="02040503050406030204" pitchFamily="18" charset="0"/>
                          </a:rPr>
                          <m:t> ∗ 5</m:t>
                        </m:r>
                      </m:den>
                    </m:f>
                  </m:oMath>
                </a14:m>
                <a:r>
                  <a:rPr lang="zh-CN" altLang="en-US" sz="2400" dirty="0">
                    <a:solidFill>
                      <a:srgbClr val="FF0000"/>
                    </a:solidFill>
                  </a:rPr>
                  <a:t> </a:t>
                </a:r>
                <a:endParaRPr lang="en-US" altLang="zh-CN" sz="2400" dirty="0">
                  <a:solidFill>
                    <a:srgbClr val="FF0000"/>
                  </a:solidFill>
                </a:endParaRPr>
              </a:p>
              <a:p>
                <a:pPr algn="ctr"/>
                <a:r>
                  <a:rPr lang="en-US" altLang="zh-CN" sz="2400" dirty="0">
                    <a:solidFill>
                      <a:srgbClr val="FF0000"/>
                    </a:solidFill>
                  </a:rPr>
                  <a:t>= </a:t>
                </a:r>
                <a14:m>
                  <m:oMath xmlns:m="http://schemas.openxmlformats.org/officeDocument/2006/math">
                    <m:f>
                      <m:fPr>
                        <m:ctrlPr>
                          <a:rPr lang="en-US" altLang="zh-CN" sz="240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4</m:t>
                        </m:r>
                      </m:num>
                      <m:den>
                        <m:r>
                          <a:rPr lang="en-US" altLang="zh-CN" sz="2400" b="0" i="1" smtClean="0">
                            <a:solidFill>
                              <a:srgbClr val="FF0000"/>
                            </a:solidFill>
                            <a:latin typeface="Cambria Math" panose="02040503050406030204" pitchFamily="18" charset="0"/>
                          </a:rPr>
                          <m:t>5</m:t>
                        </m:r>
                      </m:den>
                    </m:f>
                    <m:r>
                      <a:rPr lang="en-US" altLang="zh-CN" sz="2400" b="0" i="1" smtClean="0">
                        <a:solidFill>
                          <a:srgbClr val="FF0000"/>
                        </a:solidFill>
                        <a:latin typeface="Cambria Math" panose="02040503050406030204" pitchFamily="18" charset="0"/>
                      </a:rPr>
                      <m:t>   </m:t>
                    </m:r>
                  </m:oMath>
                </a14:m>
                <a:r>
                  <a:rPr lang="en-US" altLang="zh-CN" sz="1600" dirty="0">
                    <a:solidFill>
                      <a:srgbClr val="FF0000"/>
                    </a:solidFill>
                  </a:rPr>
                  <a:t>= 80%</a:t>
                </a:r>
                <a:endParaRPr lang="zh-CN" altLang="en-US" sz="1600" dirty="0">
                  <a:solidFill>
                    <a:srgbClr val="FF0000"/>
                  </a:solidFill>
                </a:endParaRPr>
              </a:p>
            </p:txBody>
          </p:sp>
        </mc:Choice>
        <mc:Fallback xmlns="">
          <p:sp>
            <p:nvSpPr>
              <p:cNvPr id="16" name="圆角矩形 45"/>
              <p:cNvSpPr>
                <a:spLocks noRot="1" noChangeAspect="1" noMove="1" noResize="1" noEditPoints="1" noAdjustHandles="1" noChangeArrowheads="1" noChangeShapeType="1" noTextEdit="1"/>
              </p:cNvSpPr>
              <p:nvPr/>
            </p:nvSpPr>
            <p:spPr>
              <a:xfrm>
                <a:off x="4128039" y="2028681"/>
                <a:ext cx="3797809" cy="1671449"/>
              </a:xfrm>
              <a:prstGeom prst="roundRect">
                <a:avLst>
                  <a:gd name="adj" fmla="val 0"/>
                </a:avLst>
              </a:prstGeom>
              <a:blipFill rotWithShape="1">
                <a:blip r:embed="rId5"/>
                <a:stretch>
                  <a:fillRect l="-14" t="-29" r="11" b="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17"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90236" y="119451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617855" y="2437765"/>
            <a:ext cx="4599940" cy="1984375"/>
          </a:xfrm>
          <a:prstGeom prst="rect">
            <a:avLst/>
          </a:prstGeom>
        </p:spPr>
      </p:pic>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．若信道在无噪声情况下的极限数据传输速率不小于信噪比为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条件下的极限数据传输速率，则信号状态数至少是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．若信道在无噪声情况下的极限数据传输速率不小于信噪比为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条件下的极限数据传输速率，则信号状态数至少是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2" name="直接箭头连接符 21"/>
          <p:cNvCxnSpPr/>
          <p:nvPr/>
        </p:nvCxnSpPr>
        <p:spPr>
          <a:xfrm>
            <a:off x="3654901" y="4048763"/>
            <a:ext cx="246380" cy="551815"/>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圆角矩形 16"/>
              <p:cNvSpPr/>
              <p:nvPr/>
            </p:nvSpPr>
            <p:spPr>
              <a:xfrm>
                <a:off x="3153811" y="4615580"/>
                <a:ext cx="2677568" cy="369332"/>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buClrTx/>
                  <a:buSzTx/>
                  <a:buNone/>
                </a:pPr>
                <a:r>
                  <a:rPr lang="en-US" altLang="zh-CN" sz="1400" b="1" kern="100" dirty="0" err="1">
                    <a:solidFill>
                      <a:schemeClr val="bg1"/>
                    </a:solidFill>
                    <a:effectLst/>
                    <a:latin typeface="微软雅黑" charset="0"/>
                    <a:ea typeface="微软雅黑" charset="0"/>
                    <a:cs typeface="微软雅黑" charset="0"/>
                    <a:sym typeface="+mn-ea"/>
                  </a:rPr>
                  <a:t>信噪比</a:t>
                </a:r>
                <a:r>
                  <a:rPr lang="en-US" altLang="zh-CN" sz="1400" b="1" kern="100" dirty="0">
                    <a:solidFill>
                      <a:schemeClr val="bg1"/>
                    </a:solidFill>
                    <a:effectLst/>
                    <a:latin typeface="微软雅黑" charset="0"/>
                    <a:ea typeface="微软雅黑" charset="0"/>
                    <a:cs typeface="微软雅黑" charset="0"/>
                    <a:sym typeface="+mn-ea"/>
                  </a:rPr>
                  <a:t> </a:t>
                </a:r>
                <a14:m>
                  <m:oMath xmlns:m="http://schemas.openxmlformats.org/officeDocument/2006/math">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𝟏𝟎</m:t>
                    </m:r>
                    <m:sSub>
                      <m:sSubPr>
                        <m:ctrlPr>
                          <a:rPr lang="en-US" altLang="zh-CN" sz="1400" b="1" i="1" kern="100" dirty="0">
                            <a:solidFill>
                              <a:schemeClr val="bg1"/>
                            </a:solidFill>
                            <a:effectLst/>
                            <a:latin typeface="Cambria Math" panose="02040503050406030204" pitchFamily="18" charset="0"/>
                            <a:ea typeface="微软雅黑" charset="0"/>
                            <a:cs typeface="微软雅黑" charset="0"/>
                          </a:rPr>
                        </m:ctrlPr>
                      </m:sSubPr>
                      <m:e>
                        <m:r>
                          <a:rPr lang="en-US" altLang="zh-CN" sz="1400" b="1" kern="100" dirty="0">
                            <a:solidFill>
                              <a:schemeClr val="bg1"/>
                            </a:solidFill>
                            <a:effectLst/>
                            <a:latin typeface="Cambria Math" panose="02040503050406030204" pitchFamily="18" charset="0"/>
                            <a:ea typeface="微软雅黑" charset="0"/>
                            <a:cs typeface="微软雅黑" charset="0"/>
                          </a:rPr>
                          <m:t>𝐥𝐨𝐠</m:t>
                        </m:r>
                      </m:e>
                      <m:sub>
                        <m:r>
                          <a:rPr lang="en-US" altLang="zh-CN" sz="1400" b="1" kern="100" dirty="0">
                            <a:solidFill>
                              <a:schemeClr val="bg1"/>
                            </a:solidFill>
                            <a:effectLst/>
                            <a:latin typeface="Cambria Math" panose="02040503050406030204" pitchFamily="18" charset="0"/>
                            <a:ea typeface="微软雅黑" charset="0"/>
                            <a:cs typeface="微软雅黑" charset="0"/>
                          </a:rPr>
                          <m:t>𝟏𝟎</m:t>
                        </m:r>
                      </m:sub>
                    </m:sSub>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𝐒</m:t>
                    </m:r>
                    <m:r>
                      <a:rPr lang="en-US" altLang="zh-CN" sz="1400" b="1" kern="100" dirty="0">
                        <a:solidFill>
                          <a:schemeClr val="bg1"/>
                        </a:solidFill>
                        <a:effectLst/>
                        <a:latin typeface="Cambria Math" panose="02040503050406030204" pitchFamily="18" charset="0"/>
                        <a:ea typeface="微软雅黑" charset="0"/>
                        <a:cs typeface="微软雅黑" charset="0"/>
                      </a:rPr>
                      <m:t> / </m:t>
                    </m:r>
                    <m:r>
                      <a:rPr lang="en-US" altLang="zh-CN" sz="1400" b="1" kern="100" dirty="0">
                        <a:solidFill>
                          <a:schemeClr val="bg1"/>
                        </a:solidFill>
                        <a:effectLst/>
                        <a:latin typeface="Cambria Math" panose="02040503050406030204" pitchFamily="18" charset="0"/>
                        <a:ea typeface="微软雅黑" charset="0"/>
                        <a:cs typeface="微软雅黑" charset="0"/>
                      </a:rPr>
                      <m:t>𝐍</m:t>
                    </m:r>
                    <m:r>
                      <a:rPr lang="en-US" altLang="zh-CN" sz="1400" b="1" kern="100" dirty="0">
                        <a:solidFill>
                          <a:schemeClr val="bg1"/>
                        </a:solidFill>
                        <a:effectLst/>
                        <a:latin typeface="Cambria Math" panose="02040503050406030204" pitchFamily="18" charset="0"/>
                        <a:ea typeface="微软雅黑" charset="0"/>
                        <a:cs typeface="微软雅黑" charset="0"/>
                      </a:rPr>
                      <m:t>)</m:t>
                    </m:r>
                  </m:oMath>
                </a14:m>
                <a:r>
                  <a:rPr lang="en-US" altLang="zh-CN" sz="1400" b="1" kern="100" dirty="0">
                    <a:solidFill>
                      <a:schemeClr val="bg1"/>
                    </a:solidFill>
                    <a:effectLst/>
                    <a:latin typeface="微软雅黑" charset="0"/>
                    <a:ea typeface="微软雅黑" charset="0"/>
                    <a:cs typeface="微软雅黑" charset="0"/>
                    <a:sym typeface="+mn-ea"/>
                  </a:rPr>
                  <a:t>  dB</a:t>
                </a:r>
              </a:p>
            </p:txBody>
          </p:sp>
        </mc:Choice>
        <mc:Fallback xmlns="">
          <p:sp>
            <p:nvSpPr>
              <p:cNvPr id="23" name="圆角矩形 16"/>
              <p:cNvSpPr>
                <a:spLocks noRot="1" noChangeAspect="1" noMove="1" noResize="1" noEditPoints="1" noAdjustHandles="1" noChangeArrowheads="1" noChangeShapeType="1" noTextEdit="1"/>
              </p:cNvSpPr>
              <p:nvPr/>
            </p:nvSpPr>
            <p:spPr>
              <a:xfrm>
                <a:off x="3153811" y="4615580"/>
                <a:ext cx="2677568" cy="369332"/>
              </a:xfrm>
              <a:prstGeom prst="roundRect">
                <a:avLst/>
              </a:prstGeom>
              <a:blipFill rotWithShape="1">
                <a:blip r:embed="rId4"/>
                <a:stretch>
                  <a:fillRect l="-15" t="-108" r="6" b="44"/>
                </a:stretch>
              </a:blipFill>
              <a:ln>
                <a:noFill/>
              </a:ln>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24" name="直接箭头连接符 23"/>
          <p:cNvCxnSpPr/>
          <p:nvPr/>
        </p:nvCxnSpPr>
        <p:spPr>
          <a:xfrm>
            <a:off x="3327241" y="4048763"/>
            <a:ext cx="723265" cy="0"/>
          </a:xfrm>
          <a:prstGeom prst="straightConnector1">
            <a:avLst/>
          </a:prstGeom>
          <a:ln w="19050">
            <a:solidFill>
              <a:srgbClr val="FD713D"/>
            </a:solidFill>
            <a:tailEnd type="non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5"/>
          <a:stretch>
            <a:fillRect/>
          </a:stretch>
        </p:blipFill>
        <p:spPr>
          <a:xfrm>
            <a:off x="617855" y="2437765"/>
            <a:ext cx="4599940" cy="1984375"/>
          </a:xfrm>
          <a:prstGeom prst="rect">
            <a:avLst/>
          </a:prstGeom>
        </p:spPr>
      </p:pic>
    </p:spTree>
    <p:custDataLst>
      <p:tags r:id="rId1"/>
    </p:custData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．若信道在无噪声情况下的极限数据传输速率不小于信噪比为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条件下的极限数据传输速率，则信号状态数至少是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5512121" y="1047528"/>
                <a:ext cx="3645613"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𝑊</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r>
                      <m:rPr>
                        <m:sty m:val="p"/>
                      </m:rPr>
                      <a:rPr lang="en-US" altLang="zh-CN" kern="100" dirty="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5512121" y="1047528"/>
                <a:ext cx="3645613" cy="369332"/>
              </a:xfrm>
              <a:prstGeom prst="rect">
                <a:avLst/>
              </a:prstGeom>
              <a:blipFill rotWithShape="1">
                <a:blip r:embed="rId4"/>
                <a:stretch>
                  <a:fillRect l="-9" t="-112" r="-1452" b="47"/>
                </a:stretch>
              </a:blipFill>
            </p:spPr>
            <p:txBody>
              <a:bodyPr/>
              <a:lstStyle/>
              <a:p>
                <a:r>
                  <a:rPr lang="zh-CN" altLang="en-US">
                    <a:noFill/>
                  </a:rPr>
                  <a:t> </a:t>
                </a:r>
              </a:p>
            </p:txBody>
          </p:sp>
        </mc:Fallback>
      </mc:AlternateContent>
      <p:cxnSp>
        <p:nvCxnSpPr>
          <p:cNvPr id="22" name="直接箭头连接符 21"/>
          <p:cNvCxnSpPr/>
          <p:nvPr/>
        </p:nvCxnSpPr>
        <p:spPr>
          <a:xfrm>
            <a:off x="3654901" y="4048763"/>
            <a:ext cx="246380" cy="551815"/>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圆角矩形 16"/>
              <p:cNvSpPr/>
              <p:nvPr/>
            </p:nvSpPr>
            <p:spPr>
              <a:xfrm>
                <a:off x="3153811" y="4615580"/>
                <a:ext cx="2677568" cy="369332"/>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buClrTx/>
                  <a:buSzTx/>
                  <a:buNone/>
                </a:pPr>
                <a:r>
                  <a:rPr lang="en-US" altLang="zh-CN" sz="1400" b="1" kern="100" dirty="0" err="1">
                    <a:solidFill>
                      <a:schemeClr val="bg1"/>
                    </a:solidFill>
                    <a:effectLst/>
                    <a:latin typeface="微软雅黑" charset="0"/>
                    <a:ea typeface="微软雅黑" charset="0"/>
                    <a:cs typeface="微软雅黑" charset="0"/>
                    <a:sym typeface="+mn-ea"/>
                  </a:rPr>
                  <a:t>信噪比</a:t>
                </a:r>
                <a:r>
                  <a:rPr lang="en-US" altLang="zh-CN" sz="1400" b="1" kern="100" dirty="0">
                    <a:solidFill>
                      <a:schemeClr val="bg1"/>
                    </a:solidFill>
                    <a:effectLst/>
                    <a:latin typeface="微软雅黑" charset="0"/>
                    <a:ea typeface="微软雅黑" charset="0"/>
                    <a:cs typeface="微软雅黑" charset="0"/>
                    <a:sym typeface="+mn-ea"/>
                  </a:rPr>
                  <a:t> </a:t>
                </a:r>
                <a14:m>
                  <m:oMath xmlns:m="http://schemas.openxmlformats.org/officeDocument/2006/math">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𝟏𝟎</m:t>
                    </m:r>
                    <m:sSub>
                      <m:sSubPr>
                        <m:ctrlPr>
                          <a:rPr lang="en-US" altLang="zh-CN" sz="1400" b="1" i="1" kern="100" dirty="0">
                            <a:solidFill>
                              <a:schemeClr val="bg1"/>
                            </a:solidFill>
                            <a:effectLst/>
                            <a:latin typeface="Cambria Math" panose="02040503050406030204" pitchFamily="18" charset="0"/>
                            <a:ea typeface="微软雅黑" charset="0"/>
                            <a:cs typeface="微软雅黑" charset="0"/>
                          </a:rPr>
                        </m:ctrlPr>
                      </m:sSubPr>
                      <m:e>
                        <m:r>
                          <a:rPr lang="en-US" altLang="zh-CN" sz="1400" b="1" kern="100" dirty="0">
                            <a:solidFill>
                              <a:schemeClr val="bg1"/>
                            </a:solidFill>
                            <a:effectLst/>
                            <a:latin typeface="Cambria Math" panose="02040503050406030204" pitchFamily="18" charset="0"/>
                            <a:ea typeface="微软雅黑" charset="0"/>
                            <a:cs typeface="微软雅黑" charset="0"/>
                          </a:rPr>
                          <m:t>𝐥𝐨𝐠</m:t>
                        </m:r>
                      </m:e>
                      <m:sub>
                        <m:r>
                          <a:rPr lang="en-US" altLang="zh-CN" sz="1400" b="1" kern="100" dirty="0">
                            <a:solidFill>
                              <a:schemeClr val="bg1"/>
                            </a:solidFill>
                            <a:effectLst/>
                            <a:latin typeface="Cambria Math" panose="02040503050406030204" pitchFamily="18" charset="0"/>
                            <a:ea typeface="微软雅黑" charset="0"/>
                            <a:cs typeface="微软雅黑" charset="0"/>
                          </a:rPr>
                          <m:t>𝟏𝟎</m:t>
                        </m:r>
                      </m:sub>
                    </m:sSub>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𝐒</m:t>
                    </m:r>
                    <m:r>
                      <a:rPr lang="en-US" altLang="zh-CN" sz="1400" b="1" kern="100" dirty="0">
                        <a:solidFill>
                          <a:schemeClr val="bg1"/>
                        </a:solidFill>
                        <a:effectLst/>
                        <a:latin typeface="Cambria Math" panose="02040503050406030204" pitchFamily="18" charset="0"/>
                        <a:ea typeface="微软雅黑" charset="0"/>
                        <a:cs typeface="微软雅黑" charset="0"/>
                      </a:rPr>
                      <m:t> / </m:t>
                    </m:r>
                    <m:r>
                      <a:rPr lang="en-US" altLang="zh-CN" sz="1400" b="1" kern="100" dirty="0">
                        <a:solidFill>
                          <a:schemeClr val="bg1"/>
                        </a:solidFill>
                        <a:effectLst/>
                        <a:latin typeface="Cambria Math" panose="02040503050406030204" pitchFamily="18" charset="0"/>
                        <a:ea typeface="微软雅黑" charset="0"/>
                        <a:cs typeface="微软雅黑" charset="0"/>
                      </a:rPr>
                      <m:t>𝐍</m:t>
                    </m:r>
                    <m:r>
                      <a:rPr lang="en-US" altLang="zh-CN" sz="1400" b="1" kern="100" dirty="0">
                        <a:solidFill>
                          <a:schemeClr val="bg1"/>
                        </a:solidFill>
                        <a:effectLst/>
                        <a:latin typeface="Cambria Math" panose="02040503050406030204" pitchFamily="18" charset="0"/>
                        <a:ea typeface="微软雅黑" charset="0"/>
                        <a:cs typeface="微软雅黑" charset="0"/>
                      </a:rPr>
                      <m:t>)</m:t>
                    </m:r>
                  </m:oMath>
                </a14:m>
                <a:r>
                  <a:rPr lang="en-US" altLang="zh-CN" sz="1400" b="1" kern="100" dirty="0">
                    <a:solidFill>
                      <a:schemeClr val="bg1"/>
                    </a:solidFill>
                    <a:effectLst/>
                    <a:latin typeface="微软雅黑" charset="0"/>
                    <a:ea typeface="微软雅黑" charset="0"/>
                    <a:cs typeface="微软雅黑" charset="0"/>
                    <a:sym typeface="+mn-ea"/>
                  </a:rPr>
                  <a:t>  dB</a:t>
                </a:r>
              </a:p>
            </p:txBody>
          </p:sp>
        </mc:Choice>
        <mc:Fallback xmlns="">
          <p:sp>
            <p:nvSpPr>
              <p:cNvPr id="23" name="圆角矩形 16"/>
              <p:cNvSpPr>
                <a:spLocks noRot="1" noChangeAspect="1" noMove="1" noResize="1" noEditPoints="1" noAdjustHandles="1" noChangeArrowheads="1" noChangeShapeType="1" noTextEdit="1"/>
              </p:cNvSpPr>
              <p:nvPr/>
            </p:nvSpPr>
            <p:spPr>
              <a:xfrm>
                <a:off x="3153811" y="4615580"/>
                <a:ext cx="2677568" cy="369332"/>
              </a:xfrm>
              <a:prstGeom prst="roundRect">
                <a:avLst/>
              </a:prstGeom>
              <a:blipFill rotWithShape="1">
                <a:blip r:embed="rId5"/>
                <a:stretch>
                  <a:fillRect l="-15" t="-108" r="6" b="44"/>
                </a:stretch>
              </a:blipFill>
              <a:ln>
                <a:noFill/>
              </a:ln>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24" name="直接箭头连接符 23"/>
          <p:cNvCxnSpPr/>
          <p:nvPr/>
        </p:nvCxnSpPr>
        <p:spPr>
          <a:xfrm>
            <a:off x="3327241" y="4048763"/>
            <a:ext cx="723265" cy="0"/>
          </a:xfrm>
          <a:prstGeom prst="straightConnector1">
            <a:avLst/>
          </a:prstGeom>
          <a:ln w="19050">
            <a:solidFill>
              <a:srgbClr val="FD713D"/>
            </a:solidFill>
            <a:tailEnd type="non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6"/>
          <a:stretch>
            <a:fillRect/>
          </a:stretch>
        </p:blipFill>
        <p:spPr>
          <a:xfrm>
            <a:off x="617855" y="2437765"/>
            <a:ext cx="4599940" cy="1984375"/>
          </a:xfrm>
          <a:prstGeom prst="rect">
            <a:avLst/>
          </a:prstGeom>
        </p:spPr>
      </p:pic>
    </p:spTree>
    <p:custDataLst>
      <p:tags r:id="rId1"/>
    </p:custData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．若信道在无噪声情况下的极限数据传输速率不小于信噪比为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条件下的极限数据传输速率，则信号状态数至少是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5512121" y="1047528"/>
                <a:ext cx="3645613"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𝑊</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r>
                      <m:rPr>
                        <m:sty m:val="p"/>
                      </m:rPr>
                      <a:rPr lang="en-US" altLang="zh-CN" kern="100" dirty="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5512121" y="1047528"/>
                <a:ext cx="3645613" cy="369332"/>
              </a:xfrm>
              <a:prstGeom prst="rect">
                <a:avLst/>
              </a:prstGeom>
              <a:blipFill rotWithShape="1">
                <a:blip r:embed="rId4"/>
                <a:stretch>
                  <a:fillRect l="-9" t="-112" r="-1452"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512121" y="1532746"/>
                <a:ext cx="3203762"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512121" y="1532746"/>
                <a:ext cx="3203762" cy="369332"/>
              </a:xfrm>
              <a:prstGeom prst="rect">
                <a:avLst/>
              </a:prstGeom>
              <a:blipFill rotWithShape="1">
                <a:blip r:embed="rId5"/>
                <a:stretch>
                  <a:fillRect l="-10" t="-133" r="-2085" b="69"/>
                </a:stretch>
              </a:blipFill>
            </p:spPr>
            <p:txBody>
              <a:bodyPr/>
              <a:lstStyle/>
              <a:p>
                <a:r>
                  <a:rPr lang="zh-CN" altLang="en-US">
                    <a:noFill/>
                  </a:rPr>
                  <a:t> </a:t>
                </a:r>
              </a:p>
            </p:txBody>
          </p:sp>
        </mc:Fallback>
      </mc:AlternateContent>
      <p:cxnSp>
        <p:nvCxnSpPr>
          <p:cNvPr id="22" name="直接箭头连接符 21"/>
          <p:cNvCxnSpPr/>
          <p:nvPr/>
        </p:nvCxnSpPr>
        <p:spPr>
          <a:xfrm>
            <a:off x="3654901" y="4048763"/>
            <a:ext cx="246380" cy="551815"/>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圆角矩形 16"/>
              <p:cNvSpPr/>
              <p:nvPr/>
            </p:nvSpPr>
            <p:spPr>
              <a:xfrm>
                <a:off x="3153811" y="4615580"/>
                <a:ext cx="2677568" cy="369332"/>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buClrTx/>
                  <a:buSzTx/>
                  <a:buNone/>
                </a:pPr>
                <a:r>
                  <a:rPr lang="en-US" altLang="zh-CN" sz="1400" b="1" kern="100" dirty="0" err="1">
                    <a:solidFill>
                      <a:schemeClr val="bg1"/>
                    </a:solidFill>
                    <a:effectLst/>
                    <a:latin typeface="微软雅黑" charset="0"/>
                    <a:ea typeface="微软雅黑" charset="0"/>
                    <a:cs typeface="微软雅黑" charset="0"/>
                    <a:sym typeface="+mn-ea"/>
                  </a:rPr>
                  <a:t>信噪比</a:t>
                </a:r>
                <a:r>
                  <a:rPr lang="en-US" altLang="zh-CN" sz="1400" b="1" kern="100" dirty="0">
                    <a:solidFill>
                      <a:schemeClr val="bg1"/>
                    </a:solidFill>
                    <a:effectLst/>
                    <a:latin typeface="微软雅黑" charset="0"/>
                    <a:ea typeface="微软雅黑" charset="0"/>
                    <a:cs typeface="微软雅黑" charset="0"/>
                    <a:sym typeface="+mn-ea"/>
                  </a:rPr>
                  <a:t> </a:t>
                </a:r>
                <a14:m>
                  <m:oMath xmlns:m="http://schemas.openxmlformats.org/officeDocument/2006/math">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𝟏𝟎</m:t>
                    </m:r>
                    <m:sSub>
                      <m:sSubPr>
                        <m:ctrlPr>
                          <a:rPr lang="en-US" altLang="zh-CN" sz="1400" b="1" i="1" kern="100" dirty="0">
                            <a:solidFill>
                              <a:schemeClr val="bg1"/>
                            </a:solidFill>
                            <a:effectLst/>
                            <a:latin typeface="Cambria Math" panose="02040503050406030204" pitchFamily="18" charset="0"/>
                            <a:ea typeface="微软雅黑" charset="0"/>
                            <a:cs typeface="微软雅黑" charset="0"/>
                          </a:rPr>
                        </m:ctrlPr>
                      </m:sSubPr>
                      <m:e>
                        <m:r>
                          <a:rPr lang="en-US" altLang="zh-CN" sz="1400" b="1" kern="100" dirty="0">
                            <a:solidFill>
                              <a:schemeClr val="bg1"/>
                            </a:solidFill>
                            <a:effectLst/>
                            <a:latin typeface="Cambria Math" panose="02040503050406030204" pitchFamily="18" charset="0"/>
                            <a:ea typeface="微软雅黑" charset="0"/>
                            <a:cs typeface="微软雅黑" charset="0"/>
                          </a:rPr>
                          <m:t>𝐥𝐨𝐠</m:t>
                        </m:r>
                      </m:e>
                      <m:sub>
                        <m:r>
                          <a:rPr lang="en-US" altLang="zh-CN" sz="1400" b="1" kern="100" dirty="0">
                            <a:solidFill>
                              <a:schemeClr val="bg1"/>
                            </a:solidFill>
                            <a:effectLst/>
                            <a:latin typeface="Cambria Math" panose="02040503050406030204" pitchFamily="18" charset="0"/>
                            <a:ea typeface="微软雅黑" charset="0"/>
                            <a:cs typeface="微软雅黑" charset="0"/>
                          </a:rPr>
                          <m:t>𝟏𝟎</m:t>
                        </m:r>
                      </m:sub>
                    </m:sSub>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𝐒</m:t>
                    </m:r>
                    <m:r>
                      <a:rPr lang="en-US" altLang="zh-CN" sz="1400" b="1" kern="100" dirty="0">
                        <a:solidFill>
                          <a:schemeClr val="bg1"/>
                        </a:solidFill>
                        <a:effectLst/>
                        <a:latin typeface="Cambria Math" panose="02040503050406030204" pitchFamily="18" charset="0"/>
                        <a:ea typeface="微软雅黑" charset="0"/>
                        <a:cs typeface="微软雅黑" charset="0"/>
                      </a:rPr>
                      <m:t> / </m:t>
                    </m:r>
                    <m:r>
                      <a:rPr lang="en-US" altLang="zh-CN" sz="1400" b="1" kern="100" dirty="0">
                        <a:solidFill>
                          <a:schemeClr val="bg1"/>
                        </a:solidFill>
                        <a:effectLst/>
                        <a:latin typeface="Cambria Math" panose="02040503050406030204" pitchFamily="18" charset="0"/>
                        <a:ea typeface="微软雅黑" charset="0"/>
                        <a:cs typeface="微软雅黑" charset="0"/>
                      </a:rPr>
                      <m:t>𝐍</m:t>
                    </m:r>
                    <m:r>
                      <a:rPr lang="en-US" altLang="zh-CN" sz="1400" b="1" kern="100" dirty="0">
                        <a:solidFill>
                          <a:schemeClr val="bg1"/>
                        </a:solidFill>
                        <a:effectLst/>
                        <a:latin typeface="Cambria Math" panose="02040503050406030204" pitchFamily="18" charset="0"/>
                        <a:ea typeface="微软雅黑" charset="0"/>
                        <a:cs typeface="微软雅黑" charset="0"/>
                      </a:rPr>
                      <m:t>)</m:t>
                    </m:r>
                  </m:oMath>
                </a14:m>
                <a:r>
                  <a:rPr lang="en-US" altLang="zh-CN" sz="1400" b="1" kern="100" dirty="0">
                    <a:solidFill>
                      <a:schemeClr val="bg1"/>
                    </a:solidFill>
                    <a:effectLst/>
                    <a:latin typeface="微软雅黑" charset="0"/>
                    <a:ea typeface="微软雅黑" charset="0"/>
                    <a:cs typeface="微软雅黑" charset="0"/>
                    <a:sym typeface="+mn-ea"/>
                  </a:rPr>
                  <a:t>  dB</a:t>
                </a:r>
              </a:p>
            </p:txBody>
          </p:sp>
        </mc:Choice>
        <mc:Fallback xmlns="">
          <p:sp>
            <p:nvSpPr>
              <p:cNvPr id="23" name="圆角矩形 16"/>
              <p:cNvSpPr>
                <a:spLocks noRot="1" noChangeAspect="1" noMove="1" noResize="1" noEditPoints="1" noAdjustHandles="1" noChangeArrowheads="1" noChangeShapeType="1" noTextEdit="1"/>
              </p:cNvSpPr>
              <p:nvPr/>
            </p:nvSpPr>
            <p:spPr>
              <a:xfrm>
                <a:off x="3153811" y="4615580"/>
                <a:ext cx="2677568" cy="369332"/>
              </a:xfrm>
              <a:prstGeom prst="roundRect">
                <a:avLst/>
              </a:prstGeom>
              <a:blipFill rotWithShape="1">
                <a:blip r:embed="rId6"/>
                <a:stretch>
                  <a:fillRect l="-15" t="-108" r="6" b="44"/>
                </a:stretch>
              </a:blipFill>
              <a:ln>
                <a:noFill/>
              </a:ln>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24" name="直接箭头连接符 23"/>
          <p:cNvCxnSpPr/>
          <p:nvPr/>
        </p:nvCxnSpPr>
        <p:spPr>
          <a:xfrm>
            <a:off x="3327241" y="4048763"/>
            <a:ext cx="723265" cy="0"/>
          </a:xfrm>
          <a:prstGeom prst="straightConnector1">
            <a:avLst/>
          </a:prstGeom>
          <a:ln w="19050">
            <a:solidFill>
              <a:srgbClr val="FD713D"/>
            </a:solidFill>
            <a:tailEnd type="non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7"/>
          <a:stretch>
            <a:fillRect/>
          </a:stretch>
        </p:blipFill>
        <p:spPr>
          <a:xfrm>
            <a:off x="617855" y="2437765"/>
            <a:ext cx="4599940" cy="1984375"/>
          </a:xfrm>
          <a:prstGeom prst="rect">
            <a:avLst/>
          </a:prstGeom>
        </p:spPr>
      </p:pic>
    </p:spTree>
    <p:custDataLst>
      <p:tags r:id="rId1"/>
    </p:custData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．若信道在无噪声情况下的极限数据传输速率不小于信噪比为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条件下的极限数据传输速率，则信号状态数至少是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5512121" y="1047528"/>
                <a:ext cx="3645613"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𝑊</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r>
                      <m:rPr>
                        <m:sty m:val="p"/>
                      </m:rPr>
                      <a:rPr lang="en-US" altLang="zh-CN" kern="100" dirty="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5512121" y="1047528"/>
                <a:ext cx="3645613" cy="369332"/>
              </a:xfrm>
              <a:prstGeom prst="rect">
                <a:avLst/>
              </a:prstGeom>
              <a:blipFill rotWithShape="1">
                <a:blip r:embed="rId4"/>
                <a:stretch>
                  <a:fillRect l="-9" t="-112" r="-1452"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512121" y="1532746"/>
                <a:ext cx="3203762"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512121" y="1532746"/>
                <a:ext cx="3203762" cy="369332"/>
              </a:xfrm>
              <a:prstGeom prst="rect">
                <a:avLst/>
              </a:prstGeom>
              <a:blipFill rotWithShape="1">
                <a:blip r:embed="rId5"/>
                <a:stretch>
                  <a:fillRect l="-10" t="-133" r="-2085"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512121" y="2017964"/>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21" name="矩形 20"/>
              <p:cNvSpPr>
                <a:spLocks noRot="1" noChangeAspect="1" noMove="1" noResize="1" noEditPoints="1" noAdjustHandles="1" noChangeArrowheads="1" noChangeShapeType="1" noTextEdit="1"/>
              </p:cNvSpPr>
              <p:nvPr/>
            </p:nvSpPr>
            <p:spPr>
              <a:xfrm>
                <a:off x="5512121" y="2017964"/>
                <a:ext cx="3065711" cy="369332"/>
              </a:xfrm>
              <a:prstGeom prst="rect">
                <a:avLst/>
              </a:prstGeom>
              <a:blipFill rotWithShape="1">
                <a:blip r:embed="rId6"/>
                <a:stretch>
                  <a:fillRect l="-10" t="-154" r="-592" b="90"/>
                </a:stretch>
              </a:blipFill>
            </p:spPr>
            <p:txBody>
              <a:bodyPr/>
              <a:lstStyle/>
              <a:p>
                <a:r>
                  <a:rPr lang="zh-CN" altLang="en-US">
                    <a:noFill/>
                  </a:rPr>
                  <a:t> </a:t>
                </a:r>
              </a:p>
            </p:txBody>
          </p:sp>
        </mc:Fallback>
      </mc:AlternateContent>
      <p:cxnSp>
        <p:nvCxnSpPr>
          <p:cNvPr id="22" name="直接箭头连接符 21"/>
          <p:cNvCxnSpPr/>
          <p:nvPr/>
        </p:nvCxnSpPr>
        <p:spPr>
          <a:xfrm>
            <a:off x="3654901" y="4048763"/>
            <a:ext cx="246380" cy="551815"/>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圆角矩形 16"/>
              <p:cNvSpPr/>
              <p:nvPr/>
            </p:nvSpPr>
            <p:spPr>
              <a:xfrm>
                <a:off x="3153811" y="4615580"/>
                <a:ext cx="2677568" cy="369332"/>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buClrTx/>
                  <a:buSzTx/>
                  <a:buNone/>
                </a:pPr>
                <a:r>
                  <a:rPr lang="en-US" altLang="zh-CN" sz="1400" b="1" kern="100" dirty="0" err="1">
                    <a:solidFill>
                      <a:schemeClr val="bg1"/>
                    </a:solidFill>
                    <a:effectLst/>
                    <a:latin typeface="微软雅黑" charset="0"/>
                    <a:ea typeface="微软雅黑" charset="0"/>
                    <a:cs typeface="微软雅黑" charset="0"/>
                    <a:sym typeface="+mn-ea"/>
                  </a:rPr>
                  <a:t>信噪比</a:t>
                </a:r>
                <a:r>
                  <a:rPr lang="en-US" altLang="zh-CN" sz="1400" b="1" kern="100" dirty="0">
                    <a:solidFill>
                      <a:schemeClr val="bg1"/>
                    </a:solidFill>
                    <a:effectLst/>
                    <a:latin typeface="微软雅黑" charset="0"/>
                    <a:ea typeface="微软雅黑" charset="0"/>
                    <a:cs typeface="微软雅黑" charset="0"/>
                    <a:sym typeface="+mn-ea"/>
                  </a:rPr>
                  <a:t> </a:t>
                </a:r>
                <a14:m>
                  <m:oMath xmlns:m="http://schemas.openxmlformats.org/officeDocument/2006/math">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𝟏𝟎</m:t>
                    </m:r>
                    <m:sSub>
                      <m:sSubPr>
                        <m:ctrlPr>
                          <a:rPr lang="en-US" altLang="zh-CN" sz="1400" b="1" i="1" kern="100" dirty="0">
                            <a:solidFill>
                              <a:schemeClr val="bg1"/>
                            </a:solidFill>
                            <a:effectLst/>
                            <a:latin typeface="Cambria Math" panose="02040503050406030204" pitchFamily="18" charset="0"/>
                            <a:ea typeface="微软雅黑" charset="0"/>
                            <a:cs typeface="微软雅黑" charset="0"/>
                          </a:rPr>
                        </m:ctrlPr>
                      </m:sSubPr>
                      <m:e>
                        <m:r>
                          <a:rPr lang="en-US" altLang="zh-CN" sz="1400" b="1" kern="100" dirty="0">
                            <a:solidFill>
                              <a:schemeClr val="bg1"/>
                            </a:solidFill>
                            <a:effectLst/>
                            <a:latin typeface="Cambria Math" panose="02040503050406030204" pitchFamily="18" charset="0"/>
                            <a:ea typeface="微软雅黑" charset="0"/>
                            <a:cs typeface="微软雅黑" charset="0"/>
                          </a:rPr>
                          <m:t>𝐥𝐨𝐠</m:t>
                        </m:r>
                      </m:e>
                      <m:sub>
                        <m:r>
                          <a:rPr lang="en-US" altLang="zh-CN" sz="1400" b="1" kern="100" dirty="0">
                            <a:solidFill>
                              <a:schemeClr val="bg1"/>
                            </a:solidFill>
                            <a:effectLst/>
                            <a:latin typeface="Cambria Math" panose="02040503050406030204" pitchFamily="18" charset="0"/>
                            <a:ea typeface="微软雅黑" charset="0"/>
                            <a:cs typeface="微软雅黑" charset="0"/>
                          </a:rPr>
                          <m:t>𝟏𝟎</m:t>
                        </m:r>
                      </m:sub>
                    </m:sSub>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𝐒</m:t>
                    </m:r>
                    <m:r>
                      <a:rPr lang="en-US" altLang="zh-CN" sz="1400" b="1" kern="100" dirty="0">
                        <a:solidFill>
                          <a:schemeClr val="bg1"/>
                        </a:solidFill>
                        <a:effectLst/>
                        <a:latin typeface="Cambria Math" panose="02040503050406030204" pitchFamily="18" charset="0"/>
                        <a:ea typeface="微软雅黑" charset="0"/>
                        <a:cs typeface="微软雅黑" charset="0"/>
                      </a:rPr>
                      <m:t> / </m:t>
                    </m:r>
                    <m:r>
                      <a:rPr lang="en-US" altLang="zh-CN" sz="1400" b="1" kern="100" dirty="0">
                        <a:solidFill>
                          <a:schemeClr val="bg1"/>
                        </a:solidFill>
                        <a:effectLst/>
                        <a:latin typeface="Cambria Math" panose="02040503050406030204" pitchFamily="18" charset="0"/>
                        <a:ea typeface="微软雅黑" charset="0"/>
                        <a:cs typeface="微软雅黑" charset="0"/>
                      </a:rPr>
                      <m:t>𝐍</m:t>
                    </m:r>
                    <m:r>
                      <a:rPr lang="en-US" altLang="zh-CN" sz="1400" b="1" kern="100" dirty="0">
                        <a:solidFill>
                          <a:schemeClr val="bg1"/>
                        </a:solidFill>
                        <a:effectLst/>
                        <a:latin typeface="Cambria Math" panose="02040503050406030204" pitchFamily="18" charset="0"/>
                        <a:ea typeface="微软雅黑" charset="0"/>
                        <a:cs typeface="微软雅黑" charset="0"/>
                      </a:rPr>
                      <m:t>)</m:t>
                    </m:r>
                  </m:oMath>
                </a14:m>
                <a:r>
                  <a:rPr lang="en-US" altLang="zh-CN" sz="1400" b="1" kern="100" dirty="0">
                    <a:solidFill>
                      <a:schemeClr val="bg1"/>
                    </a:solidFill>
                    <a:effectLst/>
                    <a:latin typeface="微软雅黑" charset="0"/>
                    <a:ea typeface="微软雅黑" charset="0"/>
                    <a:cs typeface="微软雅黑" charset="0"/>
                    <a:sym typeface="+mn-ea"/>
                  </a:rPr>
                  <a:t>  dB</a:t>
                </a:r>
              </a:p>
            </p:txBody>
          </p:sp>
        </mc:Choice>
        <mc:Fallback xmlns="">
          <p:sp>
            <p:nvSpPr>
              <p:cNvPr id="23" name="圆角矩形 16"/>
              <p:cNvSpPr>
                <a:spLocks noRot="1" noChangeAspect="1" noMove="1" noResize="1" noEditPoints="1" noAdjustHandles="1" noChangeArrowheads="1" noChangeShapeType="1" noTextEdit="1"/>
              </p:cNvSpPr>
              <p:nvPr/>
            </p:nvSpPr>
            <p:spPr>
              <a:xfrm>
                <a:off x="3153811" y="4615580"/>
                <a:ext cx="2677568" cy="369332"/>
              </a:xfrm>
              <a:prstGeom prst="roundRect">
                <a:avLst/>
              </a:prstGeom>
              <a:blipFill rotWithShape="1">
                <a:blip r:embed="rId7"/>
                <a:stretch>
                  <a:fillRect l="-15" t="-108" r="6" b="44"/>
                </a:stretch>
              </a:blipFill>
              <a:ln>
                <a:noFill/>
              </a:ln>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24" name="直接箭头连接符 23"/>
          <p:cNvCxnSpPr/>
          <p:nvPr/>
        </p:nvCxnSpPr>
        <p:spPr>
          <a:xfrm>
            <a:off x="3327241" y="4048763"/>
            <a:ext cx="723265" cy="0"/>
          </a:xfrm>
          <a:prstGeom prst="straightConnector1">
            <a:avLst/>
          </a:prstGeom>
          <a:ln w="19050">
            <a:solidFill>
              <a:srgbClr val="FD713D"/>
            </a:solidFill>
            <a:tailEnd type="non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8"/>
          <a:stretch>
            <a:fillRect/>
          </a:stretch>
        </p:blipFill>
        <p:spPr>
          <a:xfrm>
            <a:off x="617855" y="2437765"/>
            <a:ext cx="4599940" cy="1984375"/>
          </a:xfrm>
          <a:prstGeom prst="rect">
            <a:avLst/>
          </a:prstGeom>
        </p:spPr>
      </p:pic>
    </p:spTree>
    <p:custDataLst>
      <p:tags r:id="rId1"/>
    </p:custData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．若信道在无噪声情况下的极限数据传输速率不小于信噪比为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条件下的极限数据传输速率，则信号状态数至少是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5512121" y="1047528"/>
                <a:ext cx="3645613"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𝑊</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r>
                      <m:rPr>
                        <m:sty m:val="p"/>
                      </m:rPr>
                      <a:rPr lang="en-US" altLang="zh-CN" kern="100" dirty="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5512121" y="1047528"/>
                <a:ext cx="3645613" cy="369332"/>
              </a:xfrm>
              <a:prstGeom prst="rect">
                <a:avLst/>
              </a:prstGeom>
              <a:blipFill rotWithShape="1">
                <a:blip r:embed="rId4"/>
                <a:stretch>
                  <a:fillRect l="-9" t="-112" r="-1452"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512121" y="1532746"/>
                <a:ext cx="3203762"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512121" y="1532746"/>
                <a:ext cx="3203762" cy="369332"/>
              </a:xfrm>
              <a:prstGeom prst="rect">
                <a:avLst/>
              </a:prstGeom>
              <a:blipFill rotWithShape="1">
                <a:blip r:embed="rId5"/>
                <a:stretch>
                  <a:fillRect l="-10" t="-133" r="-2085"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512121" y="2017964"/>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21" name="矩形 20"/>
              <p:cNvSpPr>
                <a:spLocks noRot="1" noChangeAspect="1" noMove="1" noResize="1" noEditPoints="1" noAdjustHandles="1" noChangeArrowheads="1" noChangeShapeType="1" noTextEdit="1"/>
              </p:cNvSpPr>
              <p:nvPr/>
            </p:nvSpPr>
            <p:spPr>
              <a:xfrm>
                <a:off x="5512121" y="2017964"/>
                <a:ext cx="3065711" cy="369332"/>
              </a:xfrm>
              <a:prstGeom prst="rect">
                <a:avLst/>
              </a:prstGeom>
              <a:blipFill rotWithShape="1">
                <a:blip r:embed="rId6"/>
                <a:stretch>
                  <a:fillRect l="-10" t="-154" r="-592" b="90"/>
                </a:stretch>
              </a:blipFill>
            </p:spPr>
            <p:txBody>
              <a:bodyPr/>
              <a:lstStyle/>
              <a:p>
                <a:r>
                  <a:rPr lang="zh-CN" altLang="en-US">
                    <a:noFill/>
                  </a:rPr>
                  <a:t> </a:t>
                </a:r>
              </a:p>
            </p:txBody>
          </p:sp>
        </mc:Fallback>
      </mc:AlternateContent>
      <p:cxnSp>
        <p:nvCxnSpPr>
          <p:cNvPr id="22" name="直接箭头连接符 21"/>
          <p:cNvCxnSpPr/>
          <p:nvPr/>
        </p:nvCxnSpPr>
        <p:spPr>
          <a:xfrm>
            <a:off x="3654901" y="4048763"/>
            <a:ext cx="246380" cy="551815"/>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圆角矩形 16"/>
              <p:cNvSpPr/>
              <p:nvPr/>
            </p:nvSpPr>
            <p:spPr>
              <a:xfrm>
                <a:off x="3153811" y="4615580"/>
                <a:ext cx="2677568" cy="369332"/>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buClrTx/>
                  <a:buSzTx/>
                  <a:buNone/>
                </a:pPr>
                <a:r>
                  <a:rPr lang="en-US" altLang="zh-CN" sz="1400" b="1" kern="100" dirty="0" err="1">
                    <a:solidFill>
                      <a:schemeClr val="bg1"/>
                    </a:solidFill>
                    <a:effectLst/>
                    <a:latin typeface="微软雅黑" charset="0"/>
                    <a:ea typeface="微软雅黑" charset="0"/>
                    <a:cs typeface="微软雅黑" charset="0"/>
                    <a:sym typeface="+mn-ea"/>
                  </a:rPr>
                  <a:t>信噪比</a:t>
                </a:r>
                <a:r>
                  <a:rPr lang="en-US" altLang="zh-CN" sz="1400" b="1" kern="100" dirty="0">
                    <a:solidFill>
                      <a:schemeClr val="bg1"/>
                    </a:solidFill>
                    <a:effectLst/>
                    <a:latin typeface="微软雅黑" charset="0"/>
                    <a:ea typeface="微软雅黑" charset="0"/>
                    <a:cs typeface="微软雅黑" charset="0"/>
                    <a:sym typeface="+mn-ea"/>
                  </a:rPr>
                  <a:t> </a:t>
                </a:r>
                <a14:m>
                  <m:oMath xmlns:m="http://schemas.openxmlformats.org/officeDocument/2006/math">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𝟏𝟎</m:t>
                    </m:r>
                    <m:sSub>
                      <m:sSubPr>
                        <m:ctrlPr>
                          <a:rPr lang="en-US" altLang="zh-CN" sz="1400" b="1" i="1" kern="100" dirty="0">
                            <a:solidFill>
                              <a:schemeClr val="bg1"/>
                            </a:solidFill>
                            <a:effectLst/>
                            <a:latin typeface="Cambria Math" panose="02040503050406030204" pitchFamily="18" charset="0"/>
                            <a:ea typeface="微软雅黑" charset="0"/>
                            <a:cs typeface="微软雅黑" charset="0"/>
                          </a:rPr>
                        </m:ctrlPr>
                      </m:sSubPr>
                      <m:e>
                        <m:r>
                          <a:rPr lang="en-US" altLang="zh-CN" sz="1400" b="1" kern="100" dirty="0">
                            <a:solidFill>
                              <a:schemeClr val="bg1"/>
                            </a:solidFill>
                            <a:effectLst/>
                            <a:latin typeface="Cambria Math" panose="02040503050406030204" pitchFamily="18" charset="0"/>
                            <a:ea typeface="微软雅黑" charset="0"/>
                            <a:cs typeface="微软雅黑" charset="0"/>
                          </a:rPr>
                          <m:t>𝐥𝐨𝐠</m:t>
                        </m:r>
                      </m:e>
                      <m:sub>
                        <m:r>
                          <a:rPr lang="en-US" altLang="zh-CN" sz="1400" b="1" kern="100" dirty="0">
                            <a:solidFill>
                              <a:schemeClr val="bg1"/>
                            </a:solidFill>
                            <a:effectLst/>
                            <a:latin typeface="Cambria Math" panose="02040503050406030204" pitchFamily="18" charset="0"/>
                            <a:ea typeface="微软雅黑" charset="0"/>
                            <a:cs typeface="微软雅黑" charset="0"/>
                          </a:rPr>
                          <m:t>𝟏𝟎</m:t>
                        </m:r>
                      </m:sub>
                    </m:sSub>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𝐒</m:t>
                    </m:r>
                    <m:r>
                      <a:rPr lang="en-US" altLang="zh-CN" sz="1400" b="1" kern="100" dirty="0">
                        <a:solidFill>
                          <a:schemeClr val="bg1"/>
                        </a:solidFill>
                        <a:effectLst/>
                        <a:latin typeface="Cambria Math" panose="02040503050406030204" pitchFamily="18" charset="0"/>
                        <a:ea typeface="微软雅黑" charset="0"/>
                        <a:cs typeface="微软雅黑" charset="0"/>
                      </a:rPr>
                      <m:t> / </m:t>
                    </m:r>
                    <m:r>
                      <a:rPr lang="en-US" altLang="zh-CN" sz="1400" b="1" kern="100" dirty="0">
                        <a:solidFill>
                          <a:schemeClr val="bg1"/>
                        </a:solidFill>
                        <a:effectLst/>
                        <a:latin typeface="Cambria Math" panose="02040503050406030204" pitchFamily="18" charset="0"/>
                        <a:ea typeface="微软雅黑" charset="0"/>
                        <a:cs typeface="微软雅黑" charset="0"/>
                      </a:rPr>
                      <m:t>𝐍</m:t>
                    </m:r>
                    <m:r>
                      <a:rPr lang="en-US" altLang="zh-CN" sz="1400" b="1" kern="100" dirty="0">
                        <a:solidFill>
                          <a:schemeClr val="bg1"/>
                        </a:solidFill>
                        <a:effectLst/>
                        <a:latin typeface="Cambria Math" panose="02040503050406030204" pitchFamily="18" charset="0"/>
                        <a:ea typeface="微软雅黑" charset="0"/>
                        <a:cs typeface="微软雅黑" charset="0"/>
                      </a:rPr>
                      <m:t>)</m:t>
                    </m:r>
                  </m:oMath>
                </a14:m>
                <a:r>
                  <a:rPr lang="en-US" altLang="zh-CN" sz="1400" b="1" kern="100" dirty="0">
                    <a:solidFill>
                      <a:schemeClr val="bg1"/>
                    </a:solidFill>
                    <a:effectLst/>
                    <a:latin typeface="微软雅黑" charset="0"/>
                    <a:ea typeface="微软雅黑" charset="0"/>
                    <a:cs typeface="微软雅黑" charset="0"/>
                    <a:sym typeface="+mn-ea"/>
                  </a:rPr>
                  <a:t>  dB</a:t>
                </a:r>
              </a:p>
            </p:txBody>
          </p:sp>
        </mc:Choice>
        <mc:Fallback xmlns="">
          <p:sp>
            <p:nvSpPr>
              <p:cNvPr id="23" name="圆角矩形 16"/>
              <p:cNvSpPr>
                <a:spLocks noRot="1" noChangeAspect="1" noMove="1" noResize="1" noEditPoints="1" noAdjustHandles="1" noChangeArrowheads="1" noChangeShapeType="1" noTextEdit="1"/>
              </p:cNvSpPr>
              <p:nvPr/>
            </p:nvSpPr>
            <p:spPr>
              <a:xfrm>
                <a:off x="3153811" y="4615580"/>
                <a:ext cx="2677568" cy="369332"/>
              </a:xfrm>
              <a:prstGeom prst="roundRect">
                <a:avLst/>
              </a:prstGeom>
              <a:blipFill rotWithShape="1">
                <a:blip r:embed="rId7"/>
                <a:stretch>
                  <a:fillRect l="-15" t="-108" r="6" b="44"/>
                </a:stretch>
              </a:blipFill>
              <a:ln>
                <a:noFill/>
              </a:ln>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24" name="直接箭头连接符 23"/>
          <p:cNvCxnSpPr/>
          <p:nvPr/>
        </p:nvCxnSpPr>
        <p:spPr>
          <a:xfrm>
            <a:off x="3327241" y="4048763"/>
            <a:ext cx="723265" cy="0"/>
          </a:xfrm>
          <a:prstGeom prst="straightConnector1">
            <a:avLst/>
          </a:prstGeom>
          <a:ln w="19050">
            <a:solidFill>
              <a:srgbClr val="FD713D"/>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p:cNvSpPr/>
              <p:nvPr/>
            </p:nvSpPr>
            <p:spPr>
              <a:xfrm>
                <a:off x="5512121" y="2503182"/>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25" name="矩形 24"/>
              <p:cNvSpPr>
                <a:spLocks noRot="1" noChangeAspect="1" noMove="1" noResize="1" noEditPoints="1" noAdjustHandles="1" noChangeArrowheads="1" noChangeShapeType="1" noTextEdit="1"/>
              </p:cNvSpPr>
              <p:nvPr/>
            </p:nvSpPr>
            <p:spPr>
              <a:xfrm>
                <a:off x="5512121" y="2503182"/>
                <a:ext cx="1519968" cy="369332"/>
              </a:xfrm>
              <a:prstGeom prst="rect">
                <a:avLst/>
              </a:prstGeom>
              <a:blipFill rotWithShape="1">
                <a:blip r:embed="rId8"/>
                <a:stretch>
                  <a:fillRect l="-21" t="-3" r="-2166" b="111"/>
                </a:stretch>
              </a:blipFill>
            </p:spPr>
            <p:txBody>
              <a:bodyPr/>
              <a:lstStyle/>
              <a:p>
                <a:r>
                  <a:rPr lang="zh-CN" altLang="en-US">
                    <a:noFill/>
                  </a:rPr>
                  <a:t> </a:t>
                </a:r>
              </a:p>
            </p:txBody>
          </p:sp>
        </mc:Fallback>
      </mc:AlternateContent>
      <p:pic>
        <p:nvPicPr>
          <p:cNvPr id="6" name="图片 5"/>
          <p:cNvPicPr>
            <a:picLocks noChangeAspect="1"/>
          </p:cNvPicPr>
          <p:nvPr/>
        </p:nvPicPr>
        <p:blipFill>
          <a:blip r:embed="rId9"/>
          <a:stretch>
            <a:fillRect/>
          </a:stretch>
        </p:blipFill>
        <p:spPr>
          <a:xfrm>
            <a:off x="617855" y="2437765"/>
            <a:ext cx="4599940" cy="1984375"/>
          </a:xfrm>
          <a:prstGeom prst="rect">
            <a:avLst/>
          </a:prstGeom>
        </p:spPr>
      </p:pic>
    </p:spTree>
    <p:custDataLst>
      <p:tags r:id="rId1"/>
    </p:custData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．若信道在无噪声情况下的极限数据传输速率不小于信噪比为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条件下的极限数据传输速率，则信号状态数至少是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5512121" y="1047528"/>
                <a:ext cx="3645613"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𝑊</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r>
                      <m:rPr>
                        <m:sty m:val="p"/>
                      </m:rPr>
                      <a:rPr lang="en-US" altLang="zh-CN" kern="100" dirty="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5512121" y="1047528"/>
                <a:ext cx="3645613" cy="369332"/>
              </a:xfrm>
              <a:prstGeom prst="rect">
                <a:avLst/>
              </a:prstGeom>
              <a:blipFill rotWithShape="1">
                <a:blip r:embed="rId4"/>
                <a:stretch>
                  <a:fillRect l="-9" t="-112" r="-1452"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512121" y="1532746"/>
                <a:ext cx="3203762"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512121" y="1532746"/>
                <a:ext cx="3203762" cy="369332"/>
              </a:xfrm>
              <a:prstGeom prst="rect">
                <a:avLst/>
              </a:prstGeom>
              <a:blipFill rotWithShape="1">
                <a:blip r:embed="rId5"/>
                <a:stretch>
                  <a:fillRect l="-10" t="-133" r="-2085"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512121" y="2017964"/>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21" name="矩形 20"/>
              <p:cNvSpPr>
                <a:spLocks noRot="1" noChangeAspect="1" noMove="1" noResize="1" noEditPoints="1" noAdjustHandles="1" noChangeArrowheads="1" noChangeShapeType="1" noTextEdit="1"/>
              </p:cNvSpPr>
              <p:nvPr/>
            </p:nvSpPr>
            <p:spPr>
              <a:xfrm>
                <a:off x="5512121" y="2017964"/>
                <a:ext cx="3065711" cy="369332"/>
              </a:xfrm>
              <a:prstGeom prst="rect">
                <a:avLst/>
              </a:prstGeom>
              <a:blipFill rotWithShape="1">
                <a:blip r:embed="rId6"/>
                <a:stretch>
                  <a:fillRect l="-10" t="-154" r="-592" b="90"/>
                </a:stretch>
              </a:blipFill>
            </p:spPr>
            <p:txBody>
              <a:bodyPr/>
              <a:lstStyle/>
              <a:p>
                <a:r>
                  <a:rPr lang="zh-CN" altLang="en-US">
                    <a:noFill/>
                  </a:rPr>
                  <a:t> </a:t>
                </a:r>
              </a:p>
            </p:txBody>
          </p:sp>
        </mc:Fallback>
      </mc:AlternateContent>
      <p:cxnSp>
        <p:nvCxnSpPr>
          <p:cNvPr id="22" name="直接箭头连接符 21"/>
          <p:cNvCxnSpPr/>
          <p:nvPr/>
        </p:nvCxnSpPr>
        <p:spPr>
          <a:xfrm>
            <a:off x="3654901" y="4048763"/>
            <a:ext cx="246380" cy="551815"/>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圆角矩形 16"/>
              <p:cNvSpPr/>
              <p:nvPr/>
            </p:nvSpPr>
            <p:spPr>
              <a:xfrm>
                <a:off x="3153811" y="4615580"/>
                <a:ext cx="2677568" cy="369332"/>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buClrTx/>
                  <a:buSzTx/>
                  <a:buNone/>
                </a:pPr>
                <a:r>
                  <a:rPr lang="en-US" altLang="zh-CN" sz="1400" b="1" kern="100" dirty="0" err="1">
                    <a:solidFill>
                      <a:schemeClr val="bg1"/>
                    </a:solidFill>
                    <a:effectLst/>
                    <a:latin typeface="微软雅黑" charset="0"/>
                    <a:ea typeface="微软雅黑" charset="0"/>
                    <a:cs typeface="微软雅黑" charset="0"/>
                    <a:sym typeface="+mn-ea"/>
                  </a:rPr>
                  <a:t>信噪比</a:t>
                </a:r>
                <a:r>
                  <a:rPr lang="en-US" altLang="zh-CN" sz="1400" b="1" kern="100" dirty="0">
                    <a:solidFill>
                      <a:schemeClr val="bg1"/>
                    </a:solidFill>
                    <a:effectLst/>
                    <a:latin typeface="微软雅黑" charset="0"/>
                    <a:ea typeface="微软雅黑" charset="0"/>
                    <a:cs typeface="微软雅黑" charset="0"/>
                    <a:sym typeface="+mn-ea"/>
                  </a:rPr>
                  <a:t> </a:t>
                </a:r>
                <a14:m>
                  <m:oMath xmlns:m="http://schemas.openxmlformats.org/officeDocument/2006/math">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𝟏𝟎</m:t>
                    </m:r>
                    <m:sSub>
                      <m:sSubPr>
                        <m:ctrlPr>
                          <a:rPr lang="en-US" altLang="zh-CN" sz="1400" b="1" i="1" kern="100" dirty="0">
                            <a:solidFill>
                              <a:schemeClr val="bg1"/>
                            </a:solidFill>
                            <a:effectLst/>
                            <a:latin typeface="Cambria Math" panose="02040503050406030204" pitchFamily="18" charset="0"/>
                            <a:ea typeface="微软雅黑" charset="0"/>
                            <a:cs typeface="微软雅黑" charset="0"/>
                          </a:rPr>
                        </m:ctrlPr>
                      </m:sSubPr>
                      <m:e>
                        <m:r>
                          <a:rPr lang="en-US" altLang="zh-CN" sz="1400" b="1" kern="100" dirty="0">
                            <a:solidFill>
                              <a:schemeClr val="bg1"/>
                            </a:solidFill>
                            <a:effectLst/>
                            <a:latin typeface="Cambria Math" panose="02040503050406030204" pitchFamily="18" charset="0"/>
                            <a:ea typeface="微软雅黑" charset="0"/>
                            <a:cs typeface="微软雅黑" charset="0"/>
                          </a:rPr>
                          <m:t>𝐥𝐨𝐠</m:t>
                        </m:r>
                      </m:e>
                      <m:sub>
                        <m:r>
                          <a:rPr lang="en-US" altLang="zh-CN" sz="1400" b="1" kern="100" dirty="0">
                            <a:solidFill>
                              <a:schemeClr val="bg1"/>
                            </a:solidFill>
                            <a:effectLst/>
                            <a:latin typeface="Cambria Math" panose="02040503050406030204" pitchFamily="18" charset="0"/>
                            <a:ea typeface="微软雅黑" charset="0"/>
                            <a:cs typeface="微软雅黑" charset="0"/>
                          </a:rPr>
                          <m:t>𝟏𝟎</m:t>
                        </m:r>
                      </m:sub>
                    </m:sSub>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𝐒</m:t>
                    </m:r>
                    <m:r>
                      <a:rPr lang="en-US" altLang="zh-CN" sz="1400" b="1" kern="100" dirty="0">
                        <a:solidFill>
                          <a:schemeClr val="bg1"/>
                        </a:solidFill>
                        <a:effectLst/>
                        <a:latin typeface="Cambria Math" panose="02040503050406030204" pitchFamily="18" charset="0"/>
                        <a:ea typeface="微软雅黑" charset="0"/>
                        <a:cs typeface="微软雅黑" charset="0"/>
                      </a:rPr>
                      <m:t> / </m:t>
                    </m:r>
                    <m:r>
                      <a:rPr lang="en-US" altLang="zh-CN" sz="1400" b="1" kern="100" dirty="0">
                        <a:solidFill>
                          <a:schemeClr val="bg1"/>
                        </a:solidFill>
                        <a:effectLst/>
                        <a:latin typeface="Cambria Math" panose="02040503050406030204" pitchFamily="18" charset="0"/>
                        <a:ea typeface="微软雅黑" charset="0"/>
                        <a:cs typeface="微软雅黑" charset="0"/>
                      </a:rPr>
                      <m:t>𝐍</m:t>
                    </m:r>
                    <m:r>
                      <a:rPr lang="en-US" altLang="zh-CN" sz="1400" b="1" kern="100" dirty="0">
                        <a:solidFill>
                          <a:schemeClr val="bg1"/>
                        </a:solidFill>
                        <a:effectLst/>
                        <a:latin typeface="Cambria Math" panose="02040503050406030204" pitchFamily="18" charset="0"/>
                        <a:ea typeface="微软雅黑" charset="0"/>
                        <a:cs typeface="微软雅黑" charset="0"/>
                      </a:rPr>
                      <m:t>)</m:t>
                    </m:r>
                  </m:oMath>
                </a14:m>
                <a:r>
                  <a:rPr lang="en-US" altLang="zh-CN" sz="1400" b="1" kern="100" dirty="0">
                    <a:solidFill>
                      <a:schemeClr val="bg1"/>
                    </a:solidFill>
                    <a:effectLst/>
                    <a:latin typeface="微软雅黑" charset="0"/>
                    <a:ea typeface="微软雅黑" charset="0"/>
                    <a:cs typeface="微软雅黑" charset="0"/>
                    <a:sym typeface="+mn-ea"/>
                  </a:rPr>
                  <a:t>  dB</a:t>
                </a:r>
              </a:p>
            </p:txBody>
          </p:sp>
        </mc:Choice>
        <mc:Fallback xmlns="">
          <p:sp>
            <p:nvSpPr>
              <p:cNvPr id="23" name="圆角矩形 16"/>
              <p:cNvSpPr>
                <a:spLocks noRot="1" noChangeAspect="1" noMove="1" noResize="1" noEditPoints="1" noAdjustHandles="1" noChangeArrowheads="1" noChangeShapeType="1" noTextEdit="1"/>
              </p:cNvSpPr>
              <p:nvPr/>
            </p:nvSpPr>
            <p:spPr>
              <a:xfrm>
                <a:off x="3153811" y="4615580"/>
                <a:ext cx="2677568" cy="369332"/>
              </a:xfrm>
              <a:prstGeom prst="roundRect">
                <a:avLst/>
              </a:prstGeom>
              <a:blipFill rotWithShape="1">
                <a:blip r:embed="rId7"/>
                <a:stretch>
                  <a:fillRect l="-15" t="-108" r="6" b="44"/>
                </a:stretch>
              </a:blipFill>
              <a:ln>
                <a:noFill/>
              </a:ln>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24" name="直接箭头连接符 23"/>
          <p:cNvCxnSpPr/>
          <p:nvPr/>
        </p:nvCxnSpPr>
        <p:spPr>
          <a:xfrm>
            <a:off x="3327241" y="4048763"/>
            <a:ext cx="723265" cy="0"/>
          </a:xfrm>
          <a:prstGeom prst="straightConnector1">
            <a:avLst/>
          </a:prstGeom>
          <a:ln w="19050">
            <a:solidFill>
              <a:srgbClr val="FD713D"/>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p:cNvSpPr/>
              <p:nvPr/>
            </p:nvSpPr>
            <p:spPr>
              <a:xfrm>
                <a:off x="5512121" y="2503182"/>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25" name="矩形 24"/>
              <p:cNvSpPr>
                <a:spLocks noRot="1" noChangeAspect="1" noMove="1" noResize="1" noEditPoints="1" noAdjustHandles="1" noChangeArrowheads="1" noChangeShapeType="1" noTextEdit="1"/>
              </p:cNvSpPr>
              <p:nvPr/>
            </p:nvSpPr>
            <p:spPr>
              <a:xfrm>
                <a:off x="5512121" y="2503182"/>
                <a:ext cx="1519968" cy="369332"/>
              </a:xfrm>
              <a:prstGeom prst="rect">
                <a:avLst/>
              </a:prstGeom>
              <a:blipFill rotWithShape="1">
                <a:blip r:embed="rId8"/>
                <a:stretch>
                  <a:fillRect l="-21" t="-3" r="-2166" b="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512121" y="2988400"/>
                <a:ext cx="2744790"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1001</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5512121" y="2988400"/>
                <a:ext cx="2744790" cy="369332"/>
              </a:xfrm>
              <a:prstGeom prst="rect">
                <a:avLst/>
              </a:prstGeom>
              <a:blipFill rotWithShape="1">
                <a:blip r:embed="rId9"/>
                <a:stretch>
                  <a:fillRect l="-12" t="-24" r="-2915" b="132"/>
                </a:stretch>
              </a:blipFill>
            </p:spPr>
            <p:txBody>
              <a:bodyPr/>
              <a:lstStyle/>
              <a:p>
                <a:r>
                  <a:rPr lang="zh-CN" altLang="en-US">
                    <a:noFill/>
                  </a:rPr>
                  <a:t> </a:t>
                </a:r>
              </a:p>
            </p:txBody>
          </p:sp>
        </mc:Fallback>
      </mc:AlternateContent>
      <p:pic>
        <p:nvPicPr>
          <p:cNvPr id="6" name="图片 5"/>
          <p:cNvPicPr>
            <a:picLocks noChangeAspect="1"/>
          </p:cNvPicPr>
          <p:nvPr/>
        </p:nvPicPr>
        <p:blipFill>
          <a:blip r:embed="rId10"/>
          <a:stretch>
            <a:fillRect/>
          </a:stretch>
        </p:blipFill>
        <p:spPr>
          <a:xfrm>
            <a:off x="617855" y="2437765"/>
            <a:ext cx="4599940" cy="1984375"/>
          </a:xfrm>
          <a:prstGeom prst="rect">
            <a:avLst/>
          </a:prstGeom>
        </p:spPr>
      </p:pic>
    </p:spTree>
    <p:custDataLst>
      <p:tags r:id="rId1"/>
    </p:custData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．若信道在无噪声情况下的极限数据传输速率不小于信噪比为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条件下的极限数据传输速率，则信号状态数至少是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5512121" y="1047528"/>
                <a:ext cx="3645613"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𝑊</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r>
                      <m:rPr>
                        <m:sty m:val="p"/>
                      </m:rPr>
                      <a:rPr lang="en-US" altLang="zh-CN" kern="100" dirty="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5512121" y="1047528"/>
                <a:ext cx="3645613" cy="369332"/>
              </a:xfrm>
              <a:prstGeom prst="rect">
                <a:avLst/>
              </a:prstGeom>
              <a:blipFill rotWithShape="1">
                <a:blip r:embed="rId4"/>
                <a:stretch>
                  <a:fillRect l="-9" t="-112" r="-1452"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512121" y="1532746"/>
                <a:ext cx="3203762"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512121" y="1532746"/>
                <a:ext cx="3203762" cy="369332"/>
              </a:xfrm>
              <a:prstGeom prst="rect">
                <a:avLst/>
              </a:prstGeom>
              <a:blipFill rotWithShape="1">
                <a:blip r:embed="rId5"/>
                <a:stretch>
                  <a:fillRect l="-10" t="-133" r="-2085"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512121" y="2017964"/>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21" name="矩形 20"/>
              <p:cNvSpPr>
                <a:spLocks noRot="1" noChangeAspect="1" noMove="1" noResize="1" noEditPoints="1" noAdjustHandles="1" noChangeArrowheads="1" noChangeShapeType="1" noTextEdit="1"/>
              </p:cNvSpPr>
              <p:nvPr/>
            </p:nvSpPr>
            <p:spPr>
              <a:xfrm>
                <a:off x="5512121" y="2017964"/>
                <a:ext cx="3065711" cy="369332"/>
              </a:xfrm>
              <a:prstGeom prst="rect">
                <a:avLst/>
              </a:prstGeom>
              <a:blipFill rotWithShape="1">
                <a:blip r:embed="rId6"/>
                <a:stretch>
                  <a:fillRect l="-10" t="-154" r="-592" b="90"/>
                </a:stretch>
              </a:blipFill>
            </p:spPr>
            <p:txBody>
              <a:bodyPr/>
              <a:lstStyle/>
              <a:p>
                <a:r>
                  <a:rPr lang="zh-CN" altLang="en-US">
                    <a:noFill/>
                  </a:rPr>
                  <a:t> </a:t>
                </a:r>
              </a:p>
            </p:txBody>
          </p:sp>
        </mc:Fallback>
      </mc:AlternateContent>
      <p:cxnSp>
        <p:nvCxnSpPr>
          <p:cNvPr id="22" name="直接箭头连接符 21"/>
          <p:cNvCxnSpPr/>
          <p:nvPr/>
        </p:nvCxnSpPr>
        <p:spPr>
          <a:xfrm>
            <a:off x="3654901" y="4048763"/>
            <a:ext cx="246380" cy="551815"/>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圆角矩形 16"/>
              <p:cNvSpPr/>
              <p:nvPr/>
            </p:nvSpPr>
            <p:spPr>
              <a:xfrm>
                <a:off x="3153811" y="4615580"/>
                <a:ext cx="2677568" cy="369332"/>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buClrTx/>
                  <a:buSzTx/>
                  <a:buNone/>
                </a:pPr>
                <a:r>
                  <a:rPr lang="en-US" altLang="zh-CN" sz="1400" b="1" kern="100" dirty="0" err="1">
                    <a:solidFill>
                      <a:schemeClr val="bg1"/>
                    </a:solidFill>
                    <a:effectLst/>
                    <a:latin typeface="微软雅黑" charset="0"/>
                    <a:ea typeface="微软雅黑" charset="0"/>
                    <a:cs typeface="微软雅黑" charset="0"/>
                    <a:sym typeface="+mn-ea"/>
                  </a:rPr>
                  <a:t>信噪比</a:t>
                </a:r>
                <a:r>
                  <a:rPr lang="en-US" altLang="zh-CN" sz="1400" b="1" kern="100" dirty="0">
                    <a:solidFill>
                      <a:schemeClr val="bg1"/>
                    </a:solidFill>
                    <a:effectLst/>
                    <a:latin typeface="微软雅黑" charset="0"/>
                    <a:ea typeface="微软雅黑" charset="0"/>
                    <a:cs typeface="微软雅黑" charset="0"/>
                    <a:sym typeface="+mn-ea"/>
                  </a:rPr>
                  <a:t> </a:t>
                </a:r>
                <a14:m>
                  <m:oMath xmlns:m="http://schemas.openxmlformats.org/officeDocument/2006/math">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𝟏𝟎</m:t>
                    </m:r>
                    <m:sSub>
                      <m:sSubPr>
                        <m:ctrlPr>
                          <a:rPr lang="en-US" altLang="zh-CN" sz="1400" b="1" i="1" kern="100" dirty="0">
                            <a:solidFill>
                              <a:schemeClr val="bg1"/>
                            </a:solidFill>
                            <a:effectLst/>
                            <a:latin typeface="Cambria Math" panose="02040503050406030204" pitchFamily="18" charset="0"/>
                            <a:ea typeface="微软雅黑" charset="0"/>
                            <a:cs typeface="微软雅黑" charset="0"/>
                          </a:rPr>
                        </m:ctrlPr>
                      </m:sSubPr>
                      <m:e>
                        <m:r>
                          <a:rPr lang="en-US" altLang="zh-CN" sz="1400" b="1" kern="100" dirty="0">
                            <a:solidFill>
                              <a:schemeClr val="bg1"/>
                            </a:solidFill>
                            <a:effectLst/>
                            <a:latin typeface="Cambria Math" panose="02040503050406030204" pitchFamily="18" charset="0"/>
                            <a:ea typeface="微软雅黑" charset="0"/>
                            <a:cs typeface="微软雅黑" charset="0"/>
                          </a:rPr>
                          <m:t>𝐥𝐨𝐠</m:t>
                        </m:r>
                      </m:e>
                      <m:sub>
                        <m:r>
                          <a:rPr lang="en-US" altLang="zh-CN" sz="1400" b="1" kern="100" dirty="0">
                            <a:solidFill>
                              <a:schemeClr val="bg1"/>
                            </a:solidFill>
                            <a:effectLst/>
                            <a:latin typeface="Cambria Math" panose="02040503050406030204" pitchFamily="18" charset="0"/>
                            <a:ea typeface="微软雅黑" charset="0"/>
                            <a:cs typeface="微软雅黑" charset="0"/>
                          </a:rPr>
                          <m:t>𝟏𝟎</m:t>
                        </m:r>
                      </m:sub>
                    </m:sSub>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𝐒</m:t>
                    </m:r>
                    <m:r>
                      <a:rPr lang="en-US" altLang="zh-CN" sz="1400" b="1" kern="100" dirty="0">
                        <a:solidFill>
                          <a:schemeClr val="bg1"/>
                        </a:solidFill>
                        <a:effectLst/>
                        <a:latin typeface="Cambria Math" panose="02040503050406030204" pitchFamily="18" charset="0"/>
                        <a:ea typeface="微软雅黑" charset="0"/>
                        <a:cs typeface="微软雅黑" charset="0"/>
                      </a:rPr>
                      <m:t> / </m:t>
                    </m:r>
                    <m:r>
                      <a:rPr lang="en-US" altLang="zh-CN" sz="1400" b="1" kern="100" dirty="0">
                        <a:solidFill>
                          <a:schemeClr val="bg1"/>
                        </a:solidFill>
                        <a:effectLst/>
                        <a:latin typeface="Cambria Math" panose="02040503050406030204" pitchFamily="18" charset="0"/>
                        <a:ea typeface="微软雅黑" charset="0"/>
                        <a:cs typeface="微软雅黑" charset="0"/>
                      </a:rPr>
                      <m:t>𝐍</m:t>
                    </m:r>
                    <m:r>
                      <a:rPr lang="en-US" altLang="zh-CN" sz="1400" b="1" kern="100" dirty="0">
                        <a:solidFill>
                          <a:schemeClr val="bg1"/>
                        </a:solidFill>
                        <a:effectLst/>
                        <a:latin typeface="Cambria Math" panose="02040503050406030204" pitchFamily="18" charset="0"/>
                        <a:ea typeface="微软雅黑" charset="0"/>
                        <a:cs typeface="微软雅黑" charset="0"/>
                      </a:rPr>
                      <m:t>)</m:t>
                    </m:r>
                  </m:oMath>
                </a14:m>
                <a:r>
                  <a:rPr lang="en-US" altLang="zh-CN" sz="1400" b="1" kern="100" dirty="0">
                    <a:solidFill>
                      <a:schemeClr val="bg1"/>
                    </a:solidFill>
                    <a:effectLst/>
                    <a:latin typeface="微软雅黑" charset="0"/>
                    <a:ea typeface="微软雅黑" charset="0"/>
                    <a:cs typeface="微软雅黑" charset="0"/>
                    <a:sym typeface="+mn-ea"/>
                  </a:rPr>
                  <a:t>  dB</a:t>
                </a:r>
              </a:p>
            </p:txBody>
          </p:sp>
        </mc:Choice>
        <mc:Fallback xmlns="">
          <p:sp>
            <p:nvSpPr>
              <p:cNvPr id="23" name="圆角矩形 16"/>
              <p:cNvSpPr>
                <a:spLocks noRot="1" noChangeAspect="1" noMove="1" noResize="1" noEditPoints="1" noAdjustHandles="1" noChangeArrowheads="1" noChangeShapeType="1" noTextEdit="1"/>
              </p:cNvSpPr>
              <p:nvPr/>
            </p:nvSpPr>
            <p:spPr>
              <a:xfrm>
                <a:off x="3153811" y="4615580"/>
                <a:ext cx="2677568" cy="369332"/>
              </a:xfrm>
              <a:prstGeom prst="roundRect">
                <a:avLst/>
              </a:prstGeom>
              <a:blipFill rotWithShape="1">
                <a:blip r:embed="rId7"/>
                <a:stretch>
                  <a:fillRect l="-15" t="-108" r="6" b="44"/>
                </a:stretch>
              </a:blipFill>
              <a:ln>
                <a:noFill/>
              </a:ln>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24" name="直接箭头连接符 23"/>
          <p:cNvCxnSpPr/>
          <p:nvPr/>
        </p:nvCxnSpPr>
        <p:spPr>
          <a:xfrm>
            <a:off x="3327241" y="4048763"/>
            <a:ext cx="723265" cy="0"/>
          </a:xfrm>
          <a:prstGeom prst="straightConnector1">
            <a:avLst/>
          </a:prstGeom>
          <a:ln w="19050">
            <a:solidFill>
              <a:srgbClr val="FD713D"/>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p:cNvSpPr/>
              <p:nvPr/>
            </p:nvSpPr>
            <p:spPr>
              <a:xfrm>
                <a:off x="5512121" y="2503182"/>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25" name="矩形 24"/>
              <p:cNvSpPr>
                <a:spLocks noRot="1" noChangeAspect="1" noMove="1" noResize="1" noEditPoints="1" noAdjustHandles="1" noChangeArrowheads="1" noChangeShapeType="1" noTextEdit="1"/>
              </p:cNvSpPr>
              <p:nvPr/>
            </p:nvSpPr>
            <p:spPr>
              <a:xfrm>
                <a:off x="5512121" y="2503182"/>
                <a:ext cx="1519968" cy="369332"/>
              </a:xfrm>
              <a:prstGeom prst="rect">
                <a:avLst/>
              </a:prstGeom>
              <a:blipFill rotWithShape="1">
                <a:blip r:embed="rId8"/>
                <a:stretch>
                  <a:fillRect l="-21" t="-3" r="-2166" b="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512121" y="2988400"/>
                <a:ext cx="2744790"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1001</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5512121" y="2988400"/>
                <a:ext cx="2744790" cy="369332"/>
              </a:xfrm>
              <a:prstGeom prst="rect">
                <a:avLst/>
              </a:prstGeom>
              <a:blipFill rotWithShape="1">
                <a:blip r:embed="rId9"/>
                <a:stretch>
                  <a:fillRect l="-12" t="-24" r="-2915" b="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512121" y="3473618"/>
                <a:ext cx="1220270" cy="369332"/>
              </a:xfrm>
              <a:prstGeom prst="rect">
                <a:avLst/>
              </a:prstGeom>
            </p:spPr>
            <p:txBody>
              <a:bodyPr wrap="none">
                <a:spAutoFit/>
              </a:bodyPr>
              <a:lstStyle/>
              <a:p>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5</a:t>
                </a:r>
                <a:endParaRPr lang="zh-CN" altLang="en-US"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5512121" y="3473618"/>
                <a:ext cx="1220270" cy="369332"/>
              </a:xfrm>
              <a:prstGeom prst="rect">
                <a:avLst/>
              </a:prstGeom>
              <a:blipFill rotWithShape="1">
                <a:blip r:embed="rId10"/>
                <a:stretch>
                  <a:fillRect l="-26" t="-45" r="-2072" b="153"/>
                </a:stretch>
              </a:blipFill>
            </p:spPr>
            <p:txBody>
              <a:bodyPr/>
              <a:lstStyle/>
              <a:p>
                <a:r>
                  <a:rPr lang="zh-CN" altLang="en-US">
                    <a:noFill/>
                  </a:rPr>
                  <a:t> </a:t>
                </a:r>
              </a:p>
            </p:txBody>
          </p:sp>
        </mc:Fallback>
      </mc:AlternateContent>
      <p:pic>
        <p:nvPicPr>
          <p:cNvPr id="6" name="图片 5"/>
          <p:cNvPicPr>
            <a:picLocks noChangeAspect="1"/>
          </p:cNvPicPr>
          <p:nvPr/>
        </p:nvPicPr>
        <p:blipFill>
          <a:blip r:embed="rId11"/>
          <a:stretch>
            <a:fillRect/>
          </a:stretch>
        </p:blipFill>
        <p:spPr>
          <a:xfrm>
            <a:off x="617855" y="2437765"/>
            <a:ext cx="4599940" cy="198437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2023</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637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主机</a:t>
            </a:r>
            <a:r>
              <a:rPr lang="en-US" altLang="zh-CN" kern="100" dirty="0">
                <a:solidFill>
                  <a:schemeClr val="accent1">
                    <a:lumMod val="50000"/>
                  </a:schemeClr>
                </a:solidFill>
                <a:latin typeface="微软雅黑" charset="0"/>
                <a:ea typeface="微软雅黑" charset="0"/>
                <a:cs typeface="微软雅黑" charset="0"/>
                <a:sym typeface="+mn-ea"/>
              </a:rPr>
              <a:t>168.16.84.24/20</a:t>
            </a:r>
            <a:r>
              <a:rPr lang="zh-CN" altLang="en-US" kern="100" dirty="0">
                <a:solidFill>
                  <a:schemeClr val="accent1">
                    <a:lumMod val="50000"/>
                  </a:schemeClr>
                </a:solidFill>
                <a:latin typeface="微软雅黑" charset="0"/>
                <a:ea typeface="微软雅黑" charset="0"/>
                <a:cs typeface="微软雅黑" charset="0"/>
                <a:sym typeface="+mn-ea"/>
              </a:rPr>
              <a:t>所在子网的最小可分配地址和最大可分配地址分别是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A.168.16.80.1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168.16.84.254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B.168.16.80.1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168.16.95.254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C.168.16.84.1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168.16.84.254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D.168.16.84.1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168.16.95.254</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6" name="圆角矩形 13"/>
          <p:cNvSpPr/>
          <p:nvPr/>
        </p:nvSpPr>
        <p:spPr>
          <a:xfrm>
            <a:off x="5242399" y="1484996"/>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168</a:t>
            </a:r>
            <a:endParaRPr kumimoji="1" lang="zh-CN" altLang="en-US" dirty="0"/>
          </a:p>
        </p:txBody>
      </p:sp>
      <p:sp>
        <p:nvSpPr>
          <p:cNvPr id="17" name="圆角矩形 13"/>
          <p:cNvSpPr/>
          <p:nvPr/>
        </p:nvSpPr>
        <p:spPr>
          <a:xfrm>
            <a:off x="6022952" y="1484996"/>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a:t>
            </a:r>
            <a:endParaRPr kumimoji="1" lang="zh-CN" altLang="en-US" dirty="0"/>
          </a:p>
        </p:txBody>
      </p:sp>
      <p:sp>
        <p:nvSpPr>
          <p:cNvPr id="18" name="圆角矩形 13"/>
          <p:cNvSpPr/>
          <p:nvPr/>
        </p:nvSpPr>
        <p:spPr>
          <a:xfrm>
            <a:off x="6803505" y="1484996"/>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84</a:t>
            </a:r>
            <a:endParaRPr kumimoji="1" lang="zh-CN" altLang="en-US" dirty="0"/>
          </a:p>
        </p:txBody>
      </p:sp>
      <p:sp>
        <p:nvSpPr>
          <p:cNvPr id="19" name="圆角矩形 13"/>
          <p:cNvSpPr/>
          <p:nvPr/>
        </p:nvSpPr>
        <p:spPr>
          <a:xfrm>
            <a:off x="7607911" y="1484996"/>
            <a:ext cx="661480" cy="360000"/>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24</a:t>
            </a:r>
            <a:endParaRPr kumimoji="1" lang="zh-CN" altLang="en-US" dirty="0"/>
          </a:p>
        </p:txBody>
      </p:sp>
      <p:sp>
        <p:nvSpPr>
          <p:cNvPr id="20" name="圆角矩形 2"/>
          <p:cNvSpPr/>
          <p:nvPr/>
        </p:nvSpPr>
        <p:spPr>
          <a:xfrm>
            <a:off x="444500" y="2426970"/>
            <a:ext cx="2335530" cy="1713230"/>
          </a:xfrm>
          <a:prstGeom prst="roundRect">
            <a:avLst>
              <a:gd name="adj" fmla="val 3526"/>
            </a:avLst>
          </a:prstGeom>
          <a:solidFill>
            <a:srgbClr val="DDF7F0"/>
          </a:solid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rgbClr val="002060"/>
                </a:solidFill>
                <a:latin typeface="楷体" charset="0"/>
                <a:ea typeface="楷体" charset="0"/>
              </a:rPr>
              <a:t>0                0000 0000</a:t>
            </a:r>
          </a:p>
          <a:p>
            <a:r>
              <a:rPr kumimoji="1" lang="en-US" altLang="zh-CN" dirty="0">
                <a:solidFill>
                  <a:srgbClr val="002060"/>
                </a:solidFill>
                <a:latin typeface="楷体" charset="0"/>
                <a:ea typeface="楷体" charset="0"/>
              </a:rPr>
              <a:t>64              0100 0000</a:t>
            </a:r>
          </a:p>
          <a:p>
            <a:r>
              <a:rPr kumimoji="1" lang="en-US" altLang="zh-CN" dirty="0">
                <a:solidFill>
                  <a:srgbClr val="002060"/>
                </a:solidFill>
                <a:latin typeface="楷体" charset="0"/>
                <a:ea typeface="楷体" charset="0"/>
              </a:rPr>
              <a:t>128            1000 0000</a:t>
            </a:r>
          </a:p>
          <a:p>
            <a:pPr marL="342900" indent="-342900">
              <a:buAutoNum type="arabicPlain" startAt="192"/>
            </a:pPr>
            <a:r>
              <a:rPr kumimoji="1" lang="en-US" altLang="zh-CN" dirty="0">
                <a:solidFill>
                  <a:srgbClr val="002060"/>
                </a:solidFill>
                <a:latin typeface="楷体" charset="0"/>
                <a:ea typeface="楷体" charset="0"/>
              </a:rPr>
              <a:t>            1100 0000</a:t>
            </a:r>
          </a:p>
          <a:p>
            <a:r>
              <a:rPr kumimoji="1" lang="en-US" altLang="zh-CN" dirty="0">
                <a:solidFill>
                  <a:srgbClr val="002060"/>
                </a:solidFill>
                <a:latin typeface="楷体" charset="0"/>
                <a:ea typeface="楷体" charset="0"/>
              </a:rPr>
              <a:t>224            1110 0000</a:t>
            </a:r>
          </a:p>
          <a:p>
            <a:r>
              <a:rPr kumimoji="1" lang="en-US" altLang="zh-CN" dirty="0">
                <a:solidFill>
                  <a:srgbClr val="002060"/>
                </a:solidFill>
                <a:latin typeface="楷体" charset="0"/>
                <a:ea typeface="楷体" charset="0"/>
              </a:rPr>
              <a:t>255            1111 1111</a:t>
            </a:r>
          </a:p>
        </p:txBody>
      </p:sp>
      <p:sp>
        <p:nvSpPr>
          <p:cNvPr id="22" name="圆角矩形 13"/>
          <p:cNvSpPr/>
          <p:nvPr/>
        </p:nvSpPr>
        <p:spPr>
          <a:xfrm>
            <a:off x="4856342" y="1979271"/>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168</a:t>
            </a:r>
            <a:endParaRPr kumimoji="1" lang="zh-CN" altLang="en-US" dirty="0">
              <a:solidFill>
                <a:srgbClr val="FF0000"/>
              </a:solidFill>
            </a:endParaRPr>
          </a:p>
        </p:txBody>
      </p:sp>
      <p:sp>
        <p:nvSpPr>
          <p:cNvPr id="23" name="圆角矩形 13"/>
          <p:cNvSpPr/>
          <p:nvPr/>
        </p:nvSpPr>
        <p:spPr>
          <a:xfrm>
            <a:off x="5639633" y="1979271"/>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a:t>
            </a:r>
            <a:endParaRPr kumimoji="1" lang="zh-CN" altLang="en-US" dirty="0">
              <a:solidFill>
                <a:srgbClr val="FF0000"/>
              </a:solidFill>
            </a:endParaRPr>
          </a:p>
        </p:txBody>
      </p:sp>
      <p:sp>
        <p:nvSpPr>
          <p:cNvPr id="24" name="圆角矩形 13"/>
          <p:cNvSpPr/>
          <p:nvPr/>
        </p:nvSpPr>
        <p:spPr>
          <a:xfrm>
            <a:off x="6507986" y="1979271"/>
            <a:ext cx="1681469"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0101 </a:t>
            </a:r>
            <a:r>
              <a:rPr kumimoji="1" lang="en-US" altLang="zh-CN" dirty="0">
                <a:solidFill>
                  <a:schemeClr val="bg1"/>
                </a:solidFill>
              </a:rPr>
              <a:t>0100</a:t>
            </a:r>
            <a:r>
              <a:rPr kumimoji="1" lang="en-US" altLang="zh-CN" dirty="0">
                <a:solidFill>
                  <a:srgbClr val="FF0000"/>
                </a:solidFill>
              </a:rPr>
              <a:t> </a:t>
            </a:r>
            <a:endParaRPr kumimoji="1" lang="zh-CN" altLang="en-US" dirty="0"/>
          </a:p>
        </p:txBody>
      </p:sp>
      <p:grpSp>
        <p:nvGrpSpPr>
          <p:cNvPr id="25" name="组合 24"/>
          <p:cNvGrpSpPr/>
          <p:nvPr/>
        </p:nvGrpSpPr>
        <p:grpSpPr>
          <a:xfrm>
            <a:off x="3675437" y="1473253"/>
            <a:ext cx="1350475" cy="369333"/>
            <a:chOff x="5065443" y="3750157"/>
            <a:chExt cx="2978390" cy="1623237"/>
          </a:xfrm>
        </p:grpSpPr>
        <p:sp>
          <p:nvSpPr>
            <p:cNvPr id="26"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mj-ea"/>
                  <a:ea typeface="+mj-ea"/>
                </a:rPr>
                <a:t>IP </a:t>
              </a:r>
              <a:r>
                <a:rPr kumimoji="1" lang="zh-CN" altLang="en-US" dirty="0">
                  <a:solidFill>
                    <a:prstClr val="white"/>
                  </a:solidFill>
                  <a:latin typeface="+mj-ea"/>
                  <a:ea typeface="+mj-ea"/>
                </a:rPr>
                <a:t>地址</a:t>
              </a:r>
            </a:p>
          </p:txBody>
        </p:sp>
        <p:sp>
          <p:nvSpPr>
            <p:cNvPr id="27" name="矩形 26"/>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31" name="组合 30"/>
          <p:cNvGrpSpPr/>
          <p:nvPr/>
        </p:nvGrpSpPr>
        <p:grpSpPr>
          <a:xfrm>
            <a:off x="3686734" y="2725514"/>
            <a:ext cx="1350475" cy="369332"/>
            <a:chOff x="5065443" y="3750157"/>
            <a:chExt cx="2978390" cy="1623237"/>
          </a:xfrm>
        </p:grpSpPr>
        <p:sp>
          <p:nvSpPr>
            <p:cNvPr id="32"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网络地址</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33" name="矩形 32"/>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36" name="圆角矩形 13"/>
          <p:cNvSpPr/>
          <p:nvPr/>
        </p:nvSpPr>
        <p:spPr>
          <a:xfrm>
            <a:off x="8364433" y="1979271"/>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24</a:t>
            </a:r>
            <a:endParaRPr kumimoji="1" lang="zh-CN" altLang="en-US" dirty="0"/>
          </a:p>
        </p:txBody>
      </p:sp>
      <p:sp>
        <p:nvSpPr>
          <p:cNvPr id="45" name="圆角矩形 16"/>
          <p:cNvSpPr/>
          <p:nvPr/>
        </p:nvSpPr>
        <p:spPr>
          <a:xfrm>
            <a:off x="3686810" y="3965575"/>
            <a:ext cx="1350645" cy="342900"/>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b="0" i="0" u="none" strike="noStrike" kern="1200" cap="none" spc="0" normalizeH="0" baseline="0" noProof="0" dirty="0">
                <a:ln>
                  <a:noFill/>
                </a:ln>
                <a:solidFill>
                  <a:prstClr val="white"/>
                </a:solidFill>
                <a:effectLst/>
                <a:uLnTx/>
                <a:uFillTx/>
                <a:latin typeface="+mj-ea"/>
                <a:ea typeface="+mj-ea"/>
                <a:cs typeface="+mn-cs"/>
              </a:rPr>
              <a:t>最大</a:t>
            </a:r>
            <a:r>
              <a:rPr kumimoji="1" lang="en-US" altLang="zh-CN" b="0" i="0" u="none" strike="noStrike" kern="1200" cap="none" spc="0" normalizeH="0" baseline="0" noProof="0" dirty="0">
                <a:ln>
                  <a:noFill/>
                </a:ln>
                <a:solidFill>
                  <a:prstClr val="white"/>
                </a:solidFill>
                <a:effectLst/>
                <a:uLnTx/>
                <a:uFillTx/>
                <a:latin typeface="+mj-ea"/>
                <a:ea typeface="+mj-ea"/>
                <a:cs typeface="+mn-cs"/>
              </a:rPr>
              <a:t>IP</a:t>
            </a:r>
            <a:r>
              <a:rPr kumimoji="1" lang="zh-CN" altLang="en-US" b="0" i="0" u="none" strike="noStrike" kern="1200" cap="none" spc="0" normalizeH="0" baseline="0" noProof="0" dirty="0">
                <a:ln>
                  <a:noFill/>
                </a:ln>
                <a:solidFill>
                  <a:prstClr val="white"/>
                </a:solidFill>
                <a:effectLst/>
                <a:uLnTx/>
                <a:uFillTx/>
                <a:latin typeface="+mj-ea"/>
                <a:ea typeface="+mj-ea"/>
                <a:cs typeface="+mn-cs"/>
              </a:rPr>
              <a:t>地址</a:t>
            </a:r>
          </a:p>
        </p:txBody>
      </p:sp>
      <p:sp>
        <p:nvSpPr>
          <p:cNvPr id="46" name="矩形 45"/>
          <p:cNvSpPr/>
          <p:nvPr/>
        </p:nvSpPr>
        <p:spPr>
          <a:xfrm>
            <a:off x="4256405" y="3161030"/>
            <a:ext cx="591185" cy="83820"/>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sp>
        <p:nvSpPr>
          <p:cNvPr id="52" name="圆角矩形 13"/>
          <p:cNvSpPr/>
          <p:nvPr/>
        </p:nvSpPr>
        <p:spPr>
          <a:xfrm>
            <a:off x="8526610" y="1484996"/>
            <a:ext cx="479595" cy="3600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20</a:t>
            </a:r>
            <a:endParaRPr kumimoji="1" lang="zh-CN" altLang="en-US" dirty="0"/>
          </a:p>
        </p:txBody>
      </p:sp>
      <p:sp>
        <p:nvSpPr>
          <p:cNvPr id="53" name="文本框 9"/>
          <p:cNvSpPr txBox="1"/>
          <p:nvPr/>
        </p:nvSpPr>
        <p:spPr>
          <a:xfrm>
            <a:off x="5835541" y="2612481"/>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sp>
        <p:nvSpPr>
          <p:cNvPr id="54" name="圆角矩形 13"/>
          <p:cNvSpPr/>
          <p:nvPr/>
        </p:nvSpPr>
        <p:spPr>
          <a:xfrm>
            <a:off x="5253031" y="2717235"/>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168</a:t>
            </a:r>
            <a:endParaRPr kumimoji="1" lang="zh-CN" altLang="en-US" dirty="0">
              <a:solidFill>
                <a:srgbClr val="FF0000"/>
              </a:solidFill>
            </a:endParaRPr>
          </a:p>
        </p:txBody>
      </p:sp>
      <p:sp>
        <p:nvSpPr>
          <p:cNvPr id="55" name="圆角矩形 13"/>
          <p:cNvSpPr/>
          <p:nvPr/>
        </p:nvSpPr>
        <p:spPr>
          <a:xfrm>
            <a:off x="6033584" y="2717235"/>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a:t>
            </a:r>
            <a:endParaRPr kumimoji="1" lang="zh-CN" altLang="en-US" dirty="0">
              <a:solidFill>
                <a:srgbClr val="FF0000"/>
              </a:solidFill>
            </a:endParaRPr>
          </a:p>
        </p:txBody>
      </p:sp>
      <p:sp>
        <p:nvSpPr>
          <p:cNvPr id="56" name="圆角矩形 13"/>
          <p:cNvSpPr/>
          <p:nvPr/>
        </p:nvSpPr>
        <p:spPr>
          <a:xfrm>
            <a:off x="6909834" y="2717235"/>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80</a:t>
            </a:r>
            <a:endParaRPr kumimoji="1" lang="zh-CN" altLang="en-US" dirty="0"/>
          </a:p>
        </p:txBody>
      </p:sp>
      <p:sp>
        <p:nvSpPr>
          <p:cNvPr id="57" name="圆角矩形 13"/>
          <p:cNvSpPr/>
          <p:nvPr/>
        </p:nvSpPr>
        <p:spPr>
          <a:xfrm>
            <a:off x="7770682" y="2717235"/>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grpSp>
        <p:nvGrpSpPr>
          <p:cNvPr id="58" name="组合 57"/>
          <p:cNvGrpSpPr/>
          <p:nvPr/>
        </p:nvGrpSpPr>
        <p:grpSpPr>
          <a:xfrm>
            <a:off x="3686734" y="3328133"/>
            <a:ext cx="1350475" cy="398553"/>
            <a:chOff x="5109940" y="2367822"/>
            <a:chExt cx="2978390" cy="1751667"/>
          </a:xfrm>
        </p:grpSpPr>
        <p:sp>
          <p:nvSpPr>
            <p:cNvPr id="59" name="圆角矩形 16"/>
            <p:cNvSpPr/>
            <p:nvPr/>
          </p:nvSpPr>
          <p:spPr>
            <a:xfrm>
              <a:off x="5109940" y="2367822"/>
              <a:ext cx="2978390" cy="1507568"/>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b="0" i="0" u="none" strike="noStrike" kern="1200" cap="none" spc="0" normalizeH="0" baseline="0" noProof="0" dirty="0">
                  <a:ln>
                    <a:noFill/>
                  </a:ln>
                  <a:solidFill>
                    <a:prstClr val="white"/>
                  </a:solidFill>
                  <a:effectLst/>
                  <a:uLnTx/>
                  <a:uFillTx/>
                  <a:latin typeface="+mj-ea"/>
                  <a:ea typeface="+mj-ea"/>
                  <a:cs typeface="+mn-cs"/>
                </a:rPr>
                <a:t>最小</a:t>
              </a:r>
              <a:r>
                <a:rPr kumimoji="1" lang="en-US" altLang="zh-CN" b="0" i="0" u="none" strike="noStrike" kern="1200" cap="none" spc="0" normalizeH="0" baseline="0" noProof="0" dirty="0">
                  <a:ln>
                    <a:noFill/>
                  </a:ln>
                  <a:solidFill>
                    <a:prstClr val="white"/>
                  </a:solidFill>
                  <a:effectLst/>
                  <a:uLnTx/>
                  <a:uFillTx/>
                  <a:latin typeface="+mj-ea"/>
                  <a:ea typeface="+mj-ea"/>
                  <a:cs typeface="+mn-cs"/>
                </a:rPr>
                <a:t>IP</a:t>
              </a:r>
              <a:r>
                <a:rPr kumimoji="1" lang="zh-CN" altLang="en-US" b="0" i="0" u="none" strike="noStrike" kern="1200" cap="none" spc="0" normalizeH="0" baseline="0" noProof="0" dirty="0">
                  <a:ln>
                    <a:noFill/>
                  </a:ln>
                  <a:solidFill>
                    <a:prstClr val="white"/>
                  </a:solidFill>
                  <a:effectLst/>
                  <a:uLnTx/>
                  <a:uFillTx/>
                  <a:latin typeface="+mj-ea"/>
                  <a:ea typeface="+mj-ea"/>
                  <a:cs typeface="+mn-cs"/>
                </a:rPr>
                <a:t>地址</a:t>
              </a:r>
            </a:p>
          </p:txBody>
        </p:sp>
        <p:sp>
          <p:nvSpPr>
            <p:cNvPr id="60" name="矩形 59"/>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61" name="圆角矩形 13"/>
          <p:cNvSpPr/>
          <p:nvPr/>
        </p:nvSpPr>
        <p:spPr>
          <a:xfrm>
            <a:off x="5250041" y="3327809"/>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168</a:t>
            </a:r>
            <a:endParaRPr kumimoji="1" lang="zh-CN" altLang="en-US" dirty="0">
              <a:solidFill>
                <a:srgbClr val="FF0000"/>
              </a:solidFill>
            </a:endParaRPr>
          </a:p>
        </p:txBody>
      </p:sp>
      <p:sp>
        <p:nvSpPr>
          <p:cNvPr id="62" name="圆角矩形 13"/>
          <p:cNvSpPr/>
          <p:nvPr/>
        </p:nvSpPr>
        <p:spPr>
          <a:xfrm>
            <a:off x="6030594" y="3327809"/>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a:t>
            </a:r>
            <a:endParaRPr kumimoji="1" lang="zh-CN" altLang="en-US" dirty="0">
              <a:solidFill>
                <a:srgbClr val="FF0000"/>
              </a:solidFill>
            </a:endParaRPr>
          </a:p>
        </p:txBody>
      </p:sp>
      <p:sp>
        <p:nvSpPr>
          <p:cNvPr id="63" name="圆角矩形 13"/>
          <p:cNvSpPr/>
          <p:nvPr/>
        </p:nvSpPr>
        <p:spPr>
          <a:xfrm>
            <a:off x="6811148" y="3327809"/>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80</a:t>
            </a:r>
            <a:endParaRPr kumimoji="1" lang="zh-CN" altLang="en-US" dirty="0"/>
          </a:p>
        </p:txBody>
      </p:sp>
      <p:sp>
        <p:nvSpPr>
          <p:cNvPr id="64" name="圆角矩形 13"/>
          <p:cNvSpPr/>
          <p:nvPr/>
        </p:nvSpPr>
        <p:spPr>
          <a:xfrm>
            <a:off x="7671996" y="3327809"/>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67" name="圆角矩形 13"/>
          <p:cNvSpPr/>
          <p:nvPr/>
        </p:nvSpPr>
        <p:spPr>
          <a:xfrm>
            <a:off x="5228794" y="3948612"/>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168</a:t>
            </a:r>
            <a:endParaRPr kumimoji="1" lang="zh-CN" altLang="en-US" dirty="0">
              <a:solidFill>
                <a:srgbClr val="FF0000"/>
              </a:solidFill>
            </a:endParaRPr>
          </a:p>
        </p:txBody>
      </p:sp>
      <p:sp>
        <p:nvSpPr>
          <p:cNvPr id="68" name="圆角矩形 13"/>
          <p:cNvSpPr/>
          <p:nvPr/>
        </p:nvSpPr>
        <p:spPr>
          <a:xfrm>
            <a:off x="6009347" y="3948612"/>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a:t>
            </a:r>
            <a:endParaRPr kumimoji="1" lang="zh-CN" altLang="en-US" dirty="0">
              <a:solidFill>
                <a:srgbClr val="FF0000"/>
              </a:solidFill>
            </a:endParaRPr>
          </a:p>
        </p:txBody>
      </p:sp>
      <p:sp>
        <p:nvSpPr>
          <p:cNvPr id="69" name="圆角矩形 13"/>
          <p:cNvSpPr/>
          <p:nvPr/>
        </p:nvSpPr>
        <p:spPr>
          <a:xfrm>
            <a:off x="6789901" y="3948612"/>
            <a:ext cx="1571872"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0101 </a:t>
            </a:r>
            <a:r>
              <a:rPr kumimoji="1" lang="en-US" altLang="zh-CN" dirty="0">
                <a:solidFill>
                  <a:schemeClr val="bg1"/>
                </a:solidFill>
              </a:rPr>
              <a:t>1111</a:t>
            </a:r>
            <a:r>
              <a:rPr kumimoji="1" lang="en-US" altLang="zh-CN" dirty="0">
                <a:solidFill>
                  <a:srgbClr val="FF0000"/>
                </a:solidFill>
              </a:rPr>
              <a:t> </a:t>
            </a:r>
            <a:endParaRPr kumimoji="1" lang="zh-CN" altLang="en-US" dirty="0"/>
          </a:p>
        </p:txBody>
      </p:sp>
      <p:sp>
        <p:nvSpPr>
          <p:cNvPr id="70" name="圆角矩形 13"/>
          <p:cNvSpPr/>
          <p:nvPr/>
        </p:nvSpPr>
        <p:spPr>
          <a:xfrm>
            <a:off x="8463592" y="3948612"/>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254</a:t>
            </a:r>
            <a:endParaRPr kumimoji="1" lang="zh-CN" altLang="en-US" dirty="0"/>
          </a:p>
        </p:txBody>
      </p:sp>
      <p:sp>
        <p:nvSpPr>
          <p:cNvPr id="76" name="圆角矩形 13"/>
          <p:cNvSpPr/>
          <p:nvPr/>
        </p:nvSpPr>
        <p:spPr>
          <a:xfrm>
            <a:off x="5245481" y="4481815"/>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168</a:t>
            </a:r>
            <a:endParaRPr kumimoji="1" lang="zh-CN" altLang="en-US" dirty="0">
              <a:solidFill>
                <a:srgbClr val="FF0000"/>
              </a:solidFill>
            </a:endParaRPr>
          </a:p>
        </p:txBody>
      </p:sp>
      <p:sp>
        <p:nvSpPr>
          <p:cNvPr id="77" name="圆角矩形 13"/>
          <p:cNvSpPr/>
          <p:nvPr/>
        </p:nvSpPr>
        <p:spPr>
          <a:xfrm>
            <a:off x="6026034" y="4481815"/>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16</a:t>
            </a:r>
            <a:endParaRPr kumimoji="1" lang="zh-CN" altLang="en-US" dirty="0">
              <a:solidFill>
                <a:srgbClr val="FF0000"/>
              </a:solidFill>
            </a:endParaRPr>
          </a:p>
        </p:txBody>
      </p:sp>
      <p:sp>
        <p:nvSpPr>
          <p:cNvPr id="78" name="圆角矩形 13"/>
          <p:cNvSpPr/>
          <p:nvPr/>
        </p:nvSpPr>
        <p:spPr>
          <a:xfrm>
            <a:off x="6806588" y="4481815"/>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95</a:t>
            </a:r>
            <a:endParaRPr kumimoji="1" lang="zh-CN" altLang="en-US" dirty="0"/>
          </a:p>
        </p:txBody>
      </p:sp>
      <p:sp>
        <p:nvSpPr>
          <p:cNvPr id="79" name="圆角矩形 13"/>
          <p:cNvSpPr/>
          <p:nvPr/>
        </p:nvSpPr>
        <p:spPr>
          <a:xfrm>
            <a:off x="7667436" y="4481815"/>
            <a:ext cx="661480" cy="3600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254</a:t>
            </a:r>
            <a:endParaRPr kumimoji="1" lang="zh-CN" altLang="en-US" dirty="0"/>
          </a:p>
        </p:txBody>
      </p:sp>
      <p:pic>
        <p:nvPicPr>
          <p:cNvPr id="71"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37795" y="1195432"/>
            <a:ext cx="427648" cy="369332"/>
          </a:xfrm>
          <a:prstGeom prst="rect">
            <a:avLst/>
          </a:prstGeom>
        </p:spPr>
      </p:pic>
      <p:sp>
        <p:nvSpPr>
          <p:cNvPr id="15" name="文本框 9"/>
          <p:cNvSpPr txBox="1"/>
          <p:nvPr/>
        </p:nvSpPr>
        <p:spPr>
          <a:xfrm>
            <a:off x="5639489" y="1398118"/>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       /</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sp>
        <p:nvSpPr>
          <p:cNvPr id="51" name="文本框 9"/>
          <p:cNvSpPr txBox="1"/>
          <p:nvPr/>
        </p:nvSpPr>
        <p:spPr>
          <a:xfrm>
            <a:off x="5412695" y="1896308"/>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 </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sp>
        <p:nvSpPr>
          <p:cNvPr id="65" name="文本框 9"/>
          <p:cNvSpPr txBox="1"/>
          <p:nvPr/>
        </p:nvSpPr>
        <p:spPr>
          <a:xfrm>
            <a:off x="5842702" y="3152274"/>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sp>
        <p:nvSpPr>
          <p:cNvPr id="66" name="文本框 9"/>
          <p:cNvSpPr txBox="1"/>
          <p:nvPr/>
        </p:nvSpPr>
        <p:spPr>
          <a:xfrm>
            <a:off x="5831615" y="3841741"/>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         </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sp>
        <p:nvSpPr>
          <p:cNvPr id="75" name="文本框 9"/>
          <p:cNvSpPr txBox="1"/>
          <p:nvPr/>
        </p:nvSpPr>
        <p:spPr>
          <a:xfrm>
            <a:off x="5819195" y="4398552"/>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bldLvl="0" animBg="1"/>
      <p:bldP spid="20" grpId="0" bldLvl="0" animBg="1"/>
      <p:bldP spid="22" grpId="0" bldLvl="0" animBg="1"/>
      <p:bldP spid="23" grpId="0" bldLvl="0" animBg="1"/>
      <p:bldP spid="24" grpId="0" bldLvl="0" animBg="1"/>
      <p:bldP spid="36" grpId="0" bldLvl="0" animBg="1"/>
      <p:bldP spid="45" grpId="0" bldLvl="0" animBg="1"/>
      <p:bldP spid="52" grpId="0" bldLvl="0" animBg="1"/>
      <p:bldP spid="53" grpId="0"/>
      <p:bldP spid="54" grpId="0" bldLvl="0" animBg="1"/>
      <p:bldP spid="55" grpId="0" bldLvl="0" animBg="1"/>
      <p:bldP spid="56" grpId="0" bldLvl="0" animBg="1"/>
      <p:bldP spid="57" grpId="0" bldLvl="0" animBg="1"/>
      <p:bldP spid="61" grpId="0" bldLvl="0" animBg="1"/>
      <p:bldP spid="62" grpId="0" bldLvl="0" animBg="1"/>
      <p:bldP spid="63" grpId="0" bldLvl="0" animBg="1"/>
      <p:bldP spid="64" grpId="0" bldLvl="0" animBg="1"/>
      <p:bldP spid="67" grpId="0" bldLvl="0" animBg="1"/>
      <p:bldP spid="68" grpId="0" bldLvl="0" animBg="1"/>
      <p:bldP spid="69" grpId="0" bldLvl="0" animBg="1"/>
      <p:bldP spid="70" grpId="0" bldLvl="0" animBg="1"/>
      <p:bldP spid="76" grpId="0" bldLvl="0" animBg="1"/>
      <p:bldP spid="77" grpId="0" bldLvl="0" animBg="1"/>
      <p:bldP spid="78" grpId="0" bldLvl="0" animBg="1"/>
      <p:bldP spid="79" grpId="0" bldLvl="0" animBg="1"/>
      <p:bldP spid="15" grpId="0"/>
      <p:bldP spid="51" grpId="0"/>
      <p:bldP spid="65" grpId="0"/>
      <p:bldP spid="66" grpId="0"/>
      <p:bldP spid="7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．若信道在无噪声情况下的极限数据传输速率不小于信噪比为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条件下的极限数据传输速率，则信号状态数至少是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5512121" y="1047528"/>
                <a:ext cx="3645613"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𝑊</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r>
                      <m:rPr>
                        <m:sty m:val="p"/>
                      </m:rPr>
                      <a:rPr lang="en-US" altLang="zh-CN" kern="100" dirty="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5512121" y="1047528"/>
                <a:ext cx="3645613" cy="369332"/>
              </a:xfrm>
              <a:prstGeom prst="rect">
                <a:avLst/>
              </a:prstGeom>
              <a:blipFill rotWithShape="1">
                <a:blip r:embed="rId4"/>
                <a:stretch>
                  <a:fillRect l="-9" t="-112" r="-1452"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512121" y="1532746"/>
                <a:ext cx="3203762"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512121" y="1532746"/>
                <a:ext cx="3203762" cy="369332"/>
              </a:xfrm>
              <a:prstGeom prst="rect">
                <a:avLst/>
              </a:prstGeom>
              <a:blipFill rotWithShape="1">
                <a:blip r:embed="rId5"/>
                <a:stretch>
                  <a:fillRect l="-10" t="-133" r="-2085"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512121" y="2017964"/>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21" name="矩形 20"/>
              <p:cNvSpPr>
                <a:spLocks noRot="1" noChangeAspect="1" noMove="1" noResize="1" noEditPoints="1" noAdjustHandles="1" noChangeArrowheads="1" noChangeShapeType="1" noTextEdit="1"/>
              </p:cNvSpPr>
              <p:nvPr/>
            </p:nvSpPr>
            <p:spPr>
              <a:xfrm>
                <a:off x="5512121" y="2017964"/>
                <a:ext cx="3065711" cy="369332"/>
              </a:xfrm>
              <a:prstGeom prst="rect">
                <a:avLst/>
              </a:prstGeom>
              <a:blipFill rotWithShape="1">
                <a:blip r:embed="rId6"/>
                <a:stretch>
                  <a:fillRect l="-10" t="-154" r="-592" b="90"/>
                </a:stretch>
              </a:blipFill>
            </p:spPr>
            <p:txBody>
              <a:bodyPr/>
              <a:lstStyle/>
              <a:p>
                <a:r>
                  <a:rPr lang="zh-CN" altLang="en-US">
                    <a:noFill/>
                  </a:rPr>
                  <a:t> </a:t>
                </a:r>
              </a:p>
            </p:txBody>
          </p:sp>
        </mc:Fallback>
      </mc:AlternateContent>
      <p:cxnSp>
        <p:nvCxnSpPr>
          <p:cNvPr id="22" name="直接箭头连接符 21"/>
          <p:cNvCxnSpPr/>
          <p:nvPr/>
        </p:nvCxnSpPr>
        <p:spPr>
          <a:xfrm>
            <a:off x="3654901" y="4048763"/>
            <a:ext cx="246380" cy="551815"/>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圆角矩形 16"/>
              <p:cNvSpPr/>
              <p:nvPr/>
            </p:nvSpPr>
            <p:spPr>
              <a:xfrm>
                <a:off x="3153811" y="4615580"/>
                <a:ext cx="2677568" cy="369332"/>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l">
                  <a:buClrTx/>
                  <a:buSzTx/>
                  <a:buNone/>
                </a:pPr>
                <a:r>
                  <a:rPr lang="en-US" altLang="zh-CN" sz="1400" b="1" kern="100" dirty="0" err="1">
                    <a:solidFill>
                      <a:schemeClr val="bg1"/>
                    </a:solidFill>
                    <a:effectLst/>
                    <a:latin typeface="微软雅黑" charset="0"/>
                    <a:ea typeface="微软雅黑" charset="0"/>
                    <a:cs typeface="微软雅黑" charset="0"/>
                    <a:sym typeface="+mn-ea"/>
                  </a:rPr>
                  <a:t>信噪比</a:t>
                </a:r>
                <a:r>
                  <a:rPr lang="en-US" altLang="zh-CN" sz="1400" b="1" kern="100" dirty="0">
                    <a:solidFill>
                      <a:schemeClr val="bg1"/>
                    </a:solidFill>
                    <a:effectLst/>
                    <a:latin typeface="微软雅黑" charset="0"/>
                    <a:ea typeface="微软雅黑" charset="0"/>
                    <a:cs typeface="微软雅黑" charset="0"/>
                    <a:sym typeface="+mn-ea"/>
                  </a:rPr>
                  <a:t> </a:t>
                </a:r>
                <a14:m>
                  <m:oMath xmlns:m="http://schemas.openxmlformats.org/officeDocument/2006/math">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𝟏𝟎</m:t>
                    </m:r>
                    <m:sSub>
                      <m:sSubPr>
                        <m:ctrlPr>
                          <a:rPr lang="en-US" altLang="zh-CN" sz="1400" b="1" i="1" kern="100" dirty="0">
                            <a:solidFill>
                              <a:schemeClr val="bg1"/>
                            </a:solidFill>
                            <a:effectLst/>
                            <a:latin typeface="Cambria Math" panose="02040503050406030204" pitchFamily="18" charset="0"/>
                            <a:ea typeface="微软雅黑" charset="0"/>
                            <a:cs typeface="微软雅黑" charset="0"/>
                          </a:rPr>
                        </m:ctrlPr>
                      </m:sSubPr>
                      <m:e>
                        <m:r>
                          <a:rPr lang="en-US" altLang="zh-CN" sz="1400" b="1" kern="100" dirty="0">
                            <a:solidFill>
                              <a:schemeClr val="bg1"/>
                            </a:solidFill>
                            <a:effectLst/>
                            <a:latin typeface="Cambria Math" panose="02040503050406030204" pitchFamily="18" charset="0"/>
                            <a:ea typeface="微软雅黑" charset="0"/>
                            <a:cs typeface="微软雅黑" charset="0"/>
                          </a:rPr>
                          <m:t>𝐥𝐨𝐠</m:t>
                        </m:r>
                      </m:e>
                      <m:sub>
                        <m:r>
                          <a:rPr lang="en-US" altLang="zh-CN" sz="1400" b="1" kern="100" dirty="0">
                            <a:solidFill>
                              <a:schemeClr val="bg1"/>
                            </a:solidFill>
                            <a:effectLst/>
                            <a:latin typeface="Cambria Math" panose="02040503050406030204" pitchFamily="18" charset="0"/>
                            <a:ea typeface="微软雅黑" charset="0"/>
                            <a:cs typeface="微软雅黑" charset="0"/>
                          </a:rPr>
                          <m:t>𝟏𝟎</m:t>
                        </m:r>
                      </m:sub>
                    </m:sSub>
                    <m:r>
                      <a:rPr lang="en-US" altLang="zh-CN" sz="1400" b="1" kern="100" dirty="0">
                        <a:solidFill>
                          <a:schemeClr val="bg1"/>
                        </a:solidFill>
                        <a:effectLst/>
                        <a:latin typeface="Cambria Math" panose="02040503050406030204" pitchFamily="18" charset="0"/>
                        <a:ea typeface="微软雅黑" charset="0"/>
                        <a:cs typeface="微软雅黑" charset="0"/>
                      </a:rPr>
                      <m:t>(</m:t>
                    </m:r>
                    <m:r>
                      <a:rPr lang="en-US" altLang="zh-CN" sz="1400" b="1" kern="100" dirty="0">
                        <a:solidFill>
                          <a:schemeClr val="bg1"/>
                        </a:solidFill>
                        <a:effectLst/>
                        <a:latin typeface="Cambria Math" panose="02040503050406030204" pitchFamily="18" charset="0"/>
                        <a:ea typeface="微软雅黑" charset="0"/>
                        <a:cs typeface="微软雅黑" charset="0"/>
                      </a:rPr>
                      <m:t>𝐒</m:t>
                    </m:r>
                    <m:r>
                      <a:rPr lang="en-US" altLang="zh-CN" sz="1400" b="1" kern="100" dirty="0">
                        <a:solidFill>
                          <a:schemeClr val="bg1"/>
                        </a:solidFill>
                        <a:effectLst/>
                        <a:latin typeface="Cambria Math" panose="02040503050406030204" pitchFamily="18" charset="0"/>
                        <a:ea typeface="微软雅黑" charset="0"/>
                        <a:cs typeface="微软雅黑" charset="0"/>
                      </a:rPr>
                      <m:t> / </m:t>
                    </m:r>
                    <m:r>
                      <a:rPr lang="en-US" altLang="zh-CN" sz="1400" b="1" kern="100" dirty="0">
                        <a:solidFill>
                          <a:schemeClr val="bg1"/>
                        </a:solidFill>
                        <a:effectLst/>
                        <a:latin typeface="Cambria Math" panose="02040503050406030204" pitchFamily="18" charset="0"/>
                        <a:ea typeface="微软雅黑" charset="0"/>
                        <a:cs typeface="微软雅黑" charset="0"/>
                      </a:rPr>
                      <m:t>𝐍</m:t>
                    </m:r>
                    <m:r>
                      <a:rPr lang="en-US" altLang="zh-CN" sz="1400" b="1" kern="100" dirty="0">
                        <a:solidFill>
                          <a:schemeClr val="bg1"/>
                        </a:solidFill>
                        <a:effectLst/>
                        <a:latin typeface="Cambria Math" panose="02040503050406030204" pitchFamily="18" charset="0"/>
                        <a:ea typeface="微软雅黑" charset="0"/>
                        <a:cs typeface="微软雅黑" charset="0"/>
                      </a:rPr>
                      <m:t>)</m:t>
                    </m:r>
                  </m:oMath>
                </a14:m>
                <a:r>
                  <a:rPr lang="en-US" altLang="zh-CN" sz="1400" b="1" kern="100" dirty="0">
                    <a:solidFill>
                      <a:schemeClr val="bg1"/>
                    </a:solidFill>
                    <a:effectLst/>
                    <a:latin typeface="微软雅黑" charset="0"/>
                    <a:ea typeface="微软雅黑" charset="0"/>
                    <a:cs typeface="微软雅黑" charset="0"/>
                    <a:sym typeface="+mn-ea"/>
                  </a:rPr>
                  <a:t>  dB</a:t>
                </a:r>
              </a:p>
            </p:txBody>
          </p:sp>
        </mc:Choice>
        <mc:Fallback xmlns="">
          <p:sp>
            <p:nvSpPr>
              <p:cNvPr id="23" name="圆角矩形 16"/>
              <p:cNvSpPr>
                <a:spLocks noRot="1" noChangeAspect="1" noMove="1" noResize="1" noEditPoints="1" noAdjustHandles="1" noChangeArrowheads="1" noChangeShapeType="1" noTextEdit="1"/>
              </p:cNvSpPr>
              <p:nvPr/>
            </p:nvSpPr>
            <p:spPr>
              <a:xfrm>
                <a:off x="3153811" y="4615580"/>
                <a:ext cx="2677568" cy="369332"/>
              </a:xfrm>
              <a:prstGeom prst="roundRect">
                <a:avLst/>
              </a:prstGeom>
              <a:blipFill rotWithShape="1">
                <a:blip r:embed="rId7"/>
                <a:stretch>
                  <a:fillRect l="-15" t="-108" r="6" b="44"/>
                </a:stretch>
              </a:blipFill>
              <a:ln>
                <a:noFill/>
              </a:ln>
            </p:spPr>
            <p:style>
              <a:lnRef idx="2">
                <a:schemeClr val="accent4">
                  <a:shade val="50000"/>
                </a:schemeClr>
              </a:lnRef>
              <a:fillRef idx="1">
                <a:schemeClr val="accent4"/>
              </a:fillRef>
              <a:effectRef idx="0">
                <a:schemeClr val="accent4"/>
              </a:effectRef>
              <a:fontRef idx="minor">
                <a:schemeClr val="lt1"/>
              </a:fontRef>
            </p:style>
            <p:txBody>
              <a:bodyPr/>
              <a:lstStyle/>
              <a:p>
                <a:r>
                  <a:rPr lang="zh-CN" altLang="en-US">
                    <a:noFill/>
                  </a:rPr>
                  <a:t> </a:t>
                </a:r>
              </a:p>
            </p:txBody>
          </p:sp>
        </mc:Fallback>
      </mc:AlternateContent>
      <p:cxnSp>
        <p:nvCxnSpPr>
          <p:cNvPr id="24" name="直接箭头连接符 23"/>
          <p:cNvCxnSpPr/>
          <p:nvPr/>
        </p:nvCxnSpPr>
        <p:spPr>
          <a:xfrm>
            <a:off x="3327241" y="4048763"/>
            <a:ext cx="723265" cy="0"/>
          </a:xfrm>
          <a:prstGeom prst="straightConnector1">
            <a:avLst/>
          </a:prstGeom>
          <a:ln w="19050">
            <a:solidFill>
              <a:srgbClr val="FD713D"/>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p:cNvSpPr/>
              <p:nvPr/>
            </p:nvSpPr>
            <p:spPr>
              <a:xfrm>
                <a:off x="5512121" y="2503182"/>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25" name="矩形 24"/>
              <p:cNvSpPr>
                <a:spLocks noRot="1" noChangeAspect="1" noMove="1" noResize="1" noEditPoints="1" noAdjustHandles="1" noChangeArrowheads="1" noChangeShapeType="1" noTextEdit="1"/>
              </p:cNvSpPr>
              <p:nvPr/>
            </p:nvSpPr>
            <p:spPr>
              <a:xfrm>
                <a:off x="5512121" y="2503182"/>
                <a:ext cx="1519968" cy="369332"/>
              </a:xfrm>
              <a:prstGeom prst="rect">
                <a:avLst/>
              </a:prstGeom>
              <a:blipFill rotWithShape="1">
                <a:blip r:embed="rId8"/>
                <a:stretch>
                  <a:fillRect l="-21" t="-3" r="-2166" b="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512121" y="2988400"/>
                <a:ext cx="2744790" cy="369332"/>
              </a:xfrm>
              <a:prstGeom prst="rect">
                <a:avLst/>
              </a:prstGeom>
            </p:spPr>
            <p:txBody>
              <a:bodyPr wrap="none">
                <a:spAutoFit/>
              </a:bodyPr>
              <a:lstStyle/>
              <a:p>
                <a14:m>
                  <m:oMath xmlns:m="http://schemas.openxmlformats.org/officeDocument/2006/math">
                    <m:r>
                      <a:rPr lang="en-US" altLang="zh-CN" i="1" kern="100" dirty="0" smtClean="0">
                        <a:solidFill>
                          <a:srgbClr val="FF0000"/>
                        </a:solidFill>
                        <a:latin typeface="Cambria Math" panose="02040503050406030204" pitchFamily="18" charset="0"/>
                        <a:ea typeface="微软雅黑" charset="0"/>
                        <a:cs typeface="DejaVu Math TeX Gyre" panose="02000503000000000000" charset="0"/>
                      </a:rPr>
                      <m:t>2</m:t>
                    </m:r>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1001</m:t>
                    </m:r>
                    <m:r>
                      <a:rPr lang="en-US" altLang="zh-CN"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a:t>
                </a:r>
                <a:endParaRPr lang="zh-CN" altLang="en-US" dirty="0">
                  <a:solidFill>
                    <a:srgbClr val="FF0000"/>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5512121" y="2988400"/>
                <a:ext cx="2744790" cy="369332"/>
              </a:xfrm>
              <a:prstGeom prst="rect">
                <a:avLst/>
              </a:prstGeom>
              <a:blipFill rotWithShape="1">
                <a:blip r:embed="rId9"/>
                <a:stretch>
                  <a:fillRect l="-12" t="-24" r="-2915" b="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512121" y="3473618"/>
                <a:ext cx="1220270" cy="369332"/>
              </a:xfrm>
              <a:prstGeom prst="rect">
                <a:avLst/>
              </a:prstGeom>
            </p:spPr>
            <p:txBody>
              <a:bodyPr wrap="none">
                <a:spAutoFit/>
              </a:bodyPr>
              <a:lstStyle/>
              <a:p>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latin typeface="微软雅黑" charset="0"/>
                    <a:ea typeface="微软雅黑" charset="0"/>
                    <a:cs typeface="微软雅黑" charset="0"/>
                    <a:sym typeface="+mn-ea"/>
                  </a:rPr>
                  <a:t>V ≥ 5</a:t>
                </a:r>
                <a:endParaRPr lang="zh-CN" altLang="en-US"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5512121" y="3473618"/>
                <a:ext cx="1220270" cy="369332"/>
              </a:xfrm>
              <a:prstGeom prst="rect">
                <a:avLst/>
              </a:prstGeom>
              <a:blipFill rotWithShape="1">
                <a:blip r:embed="rId10"/>
                <a:stretch>
                  <a:fillRect l="-26" t="-45" r="-2072" b="153"/>
                </a:stretch>
              </a:blipFill>
            </p:spPr>
            <p:txBody>
              <a:bodyPr/>
              <a:lstStyle/>
              <a:p>
                <a:r>
                  <a:rPr lang="zh-CN" altLang="en-US">
                    <a:noFill/>
                  </a:rPr>
                  <a:t> </a:t>
                </a:r>
              </a:p>
            </p:txBody>
          </p:sp>
        </mc:Fallback>
      </mc:AlternateContent>
      <p:sp>
        <p:nvSpPr>
          <p:cNvPr id="28" name="矩形 27"/>
          <p:cNvSpPr/>
          <p:nvPr/>
        </p:nvSpPr>
        <p:spPr>
          <a:xfrm>
            <a:off x="5512121" y="3958837"/>
            <a:ext cx="918841" cy="369332"/>
          </a:xfrm>
          <a:prstGeom prst="rect">
            <a:avLst/>
          </a:prstGeom>
        </p:spPr>
        <p:txBody>
          <a:bodyPr wrap="none">
            <a:spAutoFit/>
          </a:bodyPr>
          <a:lstStyle/>
          <a:p>
            <a:r>
              <a:rPr lang="en-US" altLang="zh-CN" kern="100" dirty="0">
                <a:solidFill>
                  <a:srgbClr val="FF0000"/>
                </a:solidFill>
                <a:latin typeface="微软雅黑" charset="0"/>
                <a:ea typeface="微软雅黑" charset="0"/>
                <a:cs typeface="微软雅黑" charset="0"/>
                <a:sym typeface="+mn-ea"/>
              </a:rPr>
              <a:t>V ≥ 32</a:t>
            </a:r>
            <a:endParaRPr lang="zh-CN" altLang="en-US" dirty="0">
              <a:solidFill>
                <a:srgbClr val="FF0000"/>
              </a:solidFill>
            </a:endParaRPr>
          </a:p>
        </p:txBody>
      </p:sp>
      <p:pic>
        <p:nvPicPr>
          <p:cNvPr id="6" name="图片 5"/>
          <p:cNvPicPr>
            <a:picLocks noChangeAspect="1"/>
          </p:cNvPicPr>
          <p:nvPr/>
        </p:nvPicPr>
        <p:blipFill>
          <a:blip r:embed="rId11"/>
          <a:stretch>
            <a:fillRect/>
          </a:stretch>
        </p:blipFill>
        <p:spPr>
          <a:xfrm>
            <a:off x="617855" y="2437765"/>
            <a:ext cx="4599940" cy="1984375"/>
          </a:xfrm>
          <a:prstGeom prst="rect">
            <a:avLst/>
          </a:prstGeom>
        </p:spPr>
      </p:pic>
    </p:spTree>
    <p:custDataLst>
      <p:tags r:id="rId1"/>
    </p:custData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．在下图所示的网络中，若主机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发送一个封装访问</a:t>
            </a:r>
            <a:r>
              <a:rPr lang="en-US" altLang="zh-CN" kern="100" dirty="0">
                <a:solidFill>
                  <a:schemeClr val="accent1">
                    <a:lumMod val="50000"/>
                  </a:schemeClr>
                </a:solidFill>
                <a:latin typeface="微软雅黑" charset="0"/>
                <a:ea typeface="微软雅黑" charset="0"/>
                <a:cs typeface="微软雅黑" charset="0"/>
                <a:sym typeface="+mn-ea"/>
              </a:rPr>
              <a:t>Internet</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分组的</a:t>
            </a:r>
            <a:r>
              <a:rPr lang="en-US" altLang="zh-CN" kern="100" dirty="0">
                <a:solidFill>
                  <a:schemeClr val="accent1">
                    <a:lumMod val="50000"/>
                  </a:schemeClr>
                </a:solidFill>
                <a:latin typeface="微软雅黑" charset="0"/>
                <a:ea typeface="微软雅黑" charset="0"/>
                <a:cs typeface="微软雅黑" charset="0"/>
                <a:sym typeface="+mn-ea"/>
              </a:rPr>
              <a:t>IEEE 802.11</a:t>
            </a:r>
            <a:r>
              <a:rPr lang="zh-CN" altLang="en-US" kern="100" dirty="0">
                <a:solidFill>
                  <a:schemeClr val="accent1">
                    <a:lumMod val="50000"/>
                  </a:schemeClr>
                </a:solidFill>
                <a:latin typeface="微软雅黑" charset="0"/>
                <a:ea typeface="微软雅黑" charset="0"/>
                <a:cs typeface="微软雅黑" charset="0"/>
                <a:sym typeface="+mn-ea"/>
              </a:rPr>
              <a:t>数据帧</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，则帧</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的地址</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、地址</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和地址</a:t>
            </a:r>
            <a:r>
              <a:rPr lang="en-US" altLang="zh-CN" kern="100" dirty="0">
                <a:solidFill>
                  <a:schemeClr val="accent1">
                    <a:lumMod val="50000"/>
                  </a:schemeClr>
                </a:solidFill>
                <a:latin typeface="微软雅黑" charset="0"/>
                <a:ea typeface="微软雅黑" charset="0"/>
                <a:cs typeface="微软雅黑" charset="0"/>
                <a:sym typeface="+mn-ea"/>
              </a:rPr>
              <a:t>3</a:t>
            </a:r>
            <a:r>
              <a:rPr lang="zh-CN" altLang="en-US" kern="100" dirty="0">
                <a:solidFill>
                  <a:schemeClr val="accent1">
                    <a:lumMod val="50000"/>
                  </a:schemeClr>
                </a:solidFill>
                <a:latin typeface="微软雅黑" charset="0"/>
                <a:ea typeface="微软雅黑" charset="0"/>
                <a:cs typeface="微软雅黑" charset="0"/>
                <a:sym typeface="+mn-ea"/>
              </a:rPr>
              <a:t>分别是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00-12-34-56-78-9c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00-12-34-56-78-9c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00-12-34-56-78-9a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00-12-34-56-78-9b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62" y="2488205"/>
            <a:ext cx="8356182" cy="1776279"/>
          </a:xfrm>
          <a:prstGeom prst="rect">
            <a:avLst/>
          </a:prstGeom>
        </p:spPr>
      </p:pic>
    </p:spTree>
    <p:custDataLst>
      <p:tags r:id="rId1"/>
    </p:custData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IEEE 802.11</a:t>
            </a:r>
            <a:r>
              <a:rPr lang="zh-CN" altLang="en-US" sz="2800" kern="100" dirty="0">
                <a:solidFill>
                  <a:schemeClr val="accent1">
                    <a:lumMod val="50000"/>
                  </a:schemeClr>
                </a:solidFill>
                <a:latin typeface="微软雅黑" charset="0"/>
                <a:ea typeface="微软雅黑" charset="0"/>
                <a:cs typeface="微软雅黑" charset="0"/>
                <a:sym typeface="+mn-ea"/>
              </a:rPr>
              <a:t>无线局域网</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26" name="矩形 25"/>
          <p:cNvSpPr/>
          <p:nvPr/>
        </p:nvSpPr>
        <p:spPr>
          <a:xfrm>
            <a:off x="976901" y="1155254"/>
            <a:ext cx="8167099" cy="276999"/>
          </a:xfrm>
          <a:prstGeom prst="rect">
            <a:avLst/>
          </a:prstGeom>
        </p:spPr>
        <p:txBody>
          <a:bodyPr wrap="square">
            <a:spAutoFit/>
          </a:bodyPr>
          <a:lstStyle/>
          <a:p>
            <a:r>
              <a:rPr lang="en-US" altLang="zh-CN" sz="1200" b="1" dirty="0">
                <a:solidFill>
                  <a:schemeClr val="accent5"/>
                </a:solidFill>
              </a:rPr>
              <a:t>2                      2                  6                 6                   6                   2                   6              0~2312              4       (</a:t>
            </a:r>
            <a:r>
              <a:rPr lang="zh-CN" altLang="en-US" sz="1200" b="1" dirty="0">
                <a:solidFill>
                  <a:schemeClr val="accent5"/>
                </a:solidFill>
              </a:rPr>
              <a:t>字节</a:t>
            </a:r>
            <a:r>
              <a:rPr lang="en-US" altLang="zh-CN" sz="1200" b="1" dirty="0">
                <a:solidFill>
                  <a:schemeClr val="accent5"/>
                </a:solidFill>
              </a:rPr>
              <a:t>) </a:t>
            </a:r>
            <a:endParaRPr lang="zh-CN" altLang="en-US" sz="1200" dirty="0">
              <a:solidFill>
                <a:schemeClr val="accent5"/>
              </a:solidFill>
            </a:endParaRPr>
          </a:p>
        </p:txBody>
      </p:sp>
      <p:sp>
        <p:nvSpPr>
          <p:cNvPr id="28" name="圆角矩形 13"/>
          <p:cNvSpPr/>
          <p:nvPr/>
        </p:nvSpPr>
        <p:spPr>
          <a:xfrm>
            <a:off x="5142153"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顺序控制</a:t>
            </a:r>
          </a:p>
        </p:txBody>
      </p:sp>
      <p:sp>
        <p:nvSpPr>
          <p:cNvPr id="29" name="圆角矩形 13"/>
          <p:cNvSpPr/>
          <p:nvPr/>
        </p:nvSpPr>
        <p:spPr>
          <a:xfrm>
            <a:off x="6079676"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4</a:t>
            </a:r>
            <a:endParaRPr kumimoji="1" lang="zh-CN" altLang="en-US" sz="1400" dirty="0">
              <a:solidFill>
                <a:srgbClr val="002060"/>
              </a:solidFill>
            </a:endParaRPr>
          </a:p>
        </p:txBody>
      </p:sp>
      <p:sp>
        <p:nvSpPr>
          <p:cNvPr id="30" name="圆角矩形 13"/>
          <p:cNvSpPr/>
          <p:nvPr/>
        </p:nvSpPr>
        <p:spPr>
          <a:xfrm>
            <a:off x="326710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2</a:t>
            </a:r>
            <a:endParaRPr kumimoji="1" lang="zh-CN" altLang="en-US" sz="1400" dirty="0">
              <a:solidFill>
                <a:srgbClr val="002060"/>
              </a:solidFill>
            </a:endParaRPr>
          </a:p>
        </p:txBody>
      </p:sp>
      <p:sp>
        <p:nvSpPr>
          <p:cNvPr id="31" name="圆角矩形 13"/>
          <p:cNvSpPr/>
          <p:nvPr/>
        </p:nvSpPr>
        <p:spPr>
          <a:xfrm>
            <a:off x="1510260" y="1409893"/>
            <a:ext cx="106676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rPr>
              <a:t>持续时间</a:t>
            </a:r>
            <a:endParaRPr kumimoji="1" lang="en-US" altLang="zh-CN" sz="1200" dirty="0">
              <a:solidFill>
                <a:srgbClr val="002060"/>
              </a:solidFill>
            </a:endParaRPr>
          </a:p>
          <a:p>
            <a:pPr algn="ctr"/>
            <a:r>
              <a:rPr kumimoji="1" lang="zh-CN" altLang="en-US" sz="1200" dirty="0">
                <a:solidFill>
                  <a:srgbClr val="002060"/>
                </a:solidFill>
              </a:rPr>
              <a:t>和</a:t>
            </a:r>
            <a:r>
              <a:rPr kumimoji="1" lang="en-US" altLang="zh-CN" sz="1200" dirty="0">
                <a:solidFill>
                  <a:srgbClr val="002060"/>
                </a:solidFill>
              </a:rPr>
              <a:t>ID</a:t>
            </a:r>
            <a:r>
              <a:rPr kumimoji="1" lang="zh-CN" altLang="en-US" sz="1200" dirty="0">
                <a:solidFill>
                  <a:srgbClr val="002060"/>
                </a:solidFill>
              </a:rPr>
              <a:t>位</a:t>
            </a:r>
          </a:p>
        </p:txBody>
      </p:sp>
      <p:sp>
        <p:nvSpPr>
          <p:cNvPr id="32" name="圆角矩形 13"/>
          <p:cNvSpPr/>
          <p:nvPr/>
        </p:nvSpPr>
        <p:spPr>
          <a:xfrm>
            <a:off x="2577029" y="1409893"/>
            <a:ext cx="708634"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1</a:t>
            </a:r>
            <a:endParaRPr kumimoji="1" lang="zh-CN" altLang="en-US" sz="1400" dirty="0">
              <a:solidFill>
                <a:srgbClr val="002060"/>
              </a:solidFill>
            </a:endParaRPr>
          </a:p>
        </p:txBody>
      </p:sp>
      <p:sp>
        <p:nvSpPr>
          <p:cNvPr id="33" name="圆角矩形 13"/>
          <p:cNvSpPr/>
          <p:nvPr/>
        </p:nvSpPr>
        <p:spPr>
          <a:xfrm>
            <a:off x="57273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帧控制</a:t>
            </a:r>
          </a:p>
        </p:txBody>
      </p:sp>
      <p:sp>
        <p:nvSpPr>
          <p:cNvPr id="34" name="圆角矩形 13"/>
          <p:cNvSpPr/>
          <p:nvPr/>
        </p:nvSpPr>
        <p:spPr>
          <a:xfrm>
            <a:off x="689900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数据部分</a:t>
            </a:r>
          </a:p>
        </p:txBody>
      </p:sp>
      <p:sp>
        <p:nvSpPr>
          <p:cNvPr id="35" name="圆角矩形 13"/>
          <p:cNvSpPr/>
          <p:nvPr/>
        </p:nvSpPr>
        <p:spPr>
          <a:xfrm>
            <a:off x="7836520"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FCS</a:t>
            </a:r>
            <a:endParaRPr kumimoji="1" lang="zh-CN" altLang="en-US" sz="1400" dirty="0">
              <a:solidFill>
                <a:srgbClr val="002060"/>
              </a:solidFill>
            </a:endParaRPr>
          </a:p>
        </p:txBody>
      </p:sp>
      <p:sp>
        <p:nvSpPr>
          <p:cNvPr id="36" name="圆角矩形 13"/>
          <p:cNvSpPr/>
          <p:nvPr/>
        </p:nvSpPr>
        <p:spPr>
          <a:xfrm>
            <a:off x="420463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3</a:t>
            </a:r>
            <a:endParaRPr kumimoji="1" lang="zh-CN" altLang="en-US" sz="1400" dirty="0">
              <a:solidFill>
                <a:srgbClr val="002060"/>
              </a:solidFill>
            </a:endParaRPr>
          </a:p>
        </p:txBody>
      </p:sp>
      <p:sp>
        <p:nvSpPr>
          <p:cNvPr id="37" name="圆角矩形 13"/>
          <p:cNvSpPr/>
          <p:nvPr/>
        </p:nvSpPr>
        <p:spPr>
          <a:xfrm>
            <a:off x="1112865" y="2089068"/>
            <a:ext cx="708633"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From DS </a:t>
            </a:r>
            <a:endParaRPr kumimoji="1" lang="zh-CN" altLang="en-US" sz="1400" dirty="0">
              <a:solidFill>
                <a:srgbClr val="002060"/>
              </a:solidFill>
            </a:endParaRPr>
          </a:p>
        </p:txBody>
      </p:sp>
      <p:cxnSp>
        <p:nvCxnSpPr>
          <p:cNvPr id="16" name="直接箭头连接符 15"/>
          <p:cNvCxnSpPr>
            <a:stCxn id="33" idx="2"/>
          </p:cNvCxnSpPr>
          <p:nvPr/>
        </p:nvCxnSpPr>
        <p:spPr>
          <a:xfrm flipH="1">
            <a:off x="709492" y="1799763"/>
            <a:ext cx="341285"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3" idx="2"/>
          </p:cNvCxnSpPr>
          <p:nvPr/>
        </p:nvCxnSpPr>
        <p:spPr>
          <a:xfrm>
            <a:off x="1050777" y="1799763"/>
            <a:ext cx="371623"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圆角矩形 13"/>
          <p:cNvSpPr/>
          <p:nvPr/>
        </p:nvSpPr>
        <p:spPr>
          <a:xfrm>
            <a:off x="402277" y="2099664"/>
            <a:ext cx="574624"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To DS </a:t>
            </a:r>
            <a:endParaRPr kumimoji="1" lang="zh-CN" altLang="en-US" sz="1400" dirty="0">
              <a:solidFill>
                <a:srgbClr val="002060"/>
              </a:solidFill>
            </a:endParaRPr>
          </a:p>
        </p:txBody>
      </p:sp>
      <p:sp>
        <p:nvSpPr>
          <p:cNvPr id="46" name="矩形 45"/>
          <p:cNvSpPr/>
          <p:nvPr/>
        </p:nvSpPr>
        <p:spPr>
          <a:xfrm>
            <a:off x="3313289" y="1987342"/>
            <a:ext cx="2413669" cy="276999"/>
          </a:xfrm>
          <a:prstGeom prst="rect">
            <a:avLst/>
          </a:prstGeom>
        </p:spPr>
        <p:txBody>
          <a:bodyPr wrap="square">
            <a:spAutoFit/>
          </a:bodyPr>
          <a:lstStyle/>
          <a:p>
            <a:r>
              <a:rPr lang="en-US" altLang="zh-CN" sz="1200" b="1" dirty="0">
                <a:solidFill>
                  <a:schemeClr val="tx2">
                    <a:lumMod val="60000"/>
                    <a:lumOff val="40000"/>
                  </a:schemeClr>
                </a:solidFill>
              </a:rPr>
              <a:t>802.11 </a:t>
            </a:r>
            <a:r>
              <a:rPr lang="zh-CN" altLang="en-US" sz="1200" b="1" dirty="0">
                <a:solidFill>
                  <a:schemeClr val="tx2">
                    <a:lumMod val="60000"/>
                    <a:lumOff val="40000"/>
                  </a:schemeClr>
                </a:solidFill>
              </a:rPr>
              <a:t>无线数据帧格式</a:t>
            </a:r>
            <a:endParaRPr lang="zh-CN" altLang="en-US" sz="1200" dirty="0">
              <a:solidFill>
                <a:schemeClr val="tx2">
                  <a:lumMod val="60000"/>
                  <a:lumOff val="40000"/>
                </a:schemeClr>
              </a:solidFill>
            </a:endParaRPr>
          </a:p>
        </p:txBody>
      </p:sp>
      <p:graphicFrame>
        <p:nvGraphicFramePr>
          <p:cNvPr id="21" name="表格 20"/>
          <p:cNvGraphicFramePr>
            <a:graphicFrameLocks noGrp="1"/>
          </p:cNvGraphicFramePr>
          <p:nvPr/>
        </p:nvGraphicFramePr>
        <p:xfrm>
          <a:off x="2094153" y="2451920"/>
          <a:ext cx="6095999" cy="2077720"/>
        </p:xfrm>
        <a:graphic>
          <a:graphicData uri="http://schemas.openxmlformats.org/drawingml/2006/table">
            <a:tbl>
              <a:tblPr firstRow="1" bandRow="1">
                <a:tableStyleId>{68D230F3-CF80-4859-8CE7-A43EE81993B5}</a:tableStyleId>
              </a:tblPr>
              <a:tblGrid>
                <a:gridCol w="870857">
                  <a:extLst>
                    <a:ext uri="{9D8B030D-6E8A-4147-A177-3AD203B41FA5}">
                      <a16:colId xmlns:a16="http://schemas.microsoft.com/office/drawing/2014/main" val="20000"/>
                    </a:ext>
                  </a:extLst>
                </a:gridCol>
                <a:gridCol w="56770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130464">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zh-CN" altLang="en-US" sz="1100" dirty="0"/>
                        <a:t>类型</a:t>
                      </a:r>
                    </a:p>
                  </a:txBody>
                  <a:tcPr/>
                </a:tc>
                <a:tc>
                  <a:txBody>
                    <a:bodyPr/>
                    <a:lstStyle/>
                    <a:p>
                      <a:r>
                        <a:rPr lang="en-US" altLang="zh-CN" sz="1100" dirty="0"/>
                        <a:t>To Ds</a:t>
                      </a:r>
                      <a:endParaRPr lang="zh-CN" altLang="en-US" sz="1100" dirty="0"/>
                    </a:p>
                  </a:txBody>
                  <a:tcPr/>
                </a:tc>
                <a:tc>
                  <a:txBody>
                    <a:bodyPr/>
                    <a:lstStyle/>
                    <a:p>
                      <a:r>
                        <a:rPr lang="en-US" altLang="zh-CN" sz="1100" dirty="0"/>
                        <a:t>From DS</a:t>
                      </a:r>
                      <a:endParaRPr lang="zh-CN" altLang="en-US" sz="1100" dirty="0"/>
                    </a:p>
                  </a:txBody>
                  <a:tcPr/>
                </a:tc>
                <a:tc>
                  <a:txBody>
                    <a:bodyPr/>
                    <a:lstStyle/>
                    <a:p>
                      <a:r>
                        <a:rPr lang="zh-CN" altLang="en-US" sz="1100" dirty="0"/>
                        <a:t>地址</a:t>
                      </a:r>
                      <a:r>
                        <a:rPr lang="en-US" altLang="zh-CN" sz="1100" dirty="0"/>
                        <a:t>1</a:t>
                      </a:r>
                      <a:endParaRPr lang="zh-CN" altLang="en-US" sz="1100" dirty="0"/>
                    </a:p>
                  </a:txBody>
                  <a:tcPr/>
                </a:tc>
                <a:tc>
                  <a:txBody>
                    <a:bodyPr/>
                    <a:lstStyle/>
                    <a:p>
                      <a:r>
                        <a:rPr lang="zh-CN" altLang="en-US" sz="1100" dirty="0"/>
                        <a:t>地址</a:t>
                      </a:r>
                      <a:r>
                        <a:rPr lang="en-US" altLang="zh-CN" sz="1100" dirty="0"/>
                        <a:t>2</a:t>
                      </a:r>
                      <a:endParaRPr lang="zh-CN" altLang="en-US" sz="1100" dirty="0"/>
                    </a:p>
                  </a:txBody>
                  <a:tcPr/>
                </a:tc>
                <a:tc>
                  <a:txBody>
                    <a:bodyPr/>
                    <a:lstStyle/>
                    <a:p>
                      <a:r>
                        <a:rPr lang="zh-CN" altLang="en-US" sz="1100" dirty="0"/>
                        <a:t>地址</a:t>
                      </a:r>
                      <a:r>
                        <a:rPr lang="en-US" altLang="zh-CN" sz="1100" dirty="0"/>
                        <a:t>3</a:t>
                      </a:r>
                      <a:endParaRPr lang="zh-CN" altLang="en-US" sz="1100" dirty="0"/>
                    </a:p>
                  </a:txBody>
                  <a:tcPr/>
                </a:tc>
                <a:tc>
                  <a:txBody>
                    <a:bodyPr/>
                    <a:lstStyle/>
                    <a:p>
                      <a:r>
                        <a:rPr lang="zh-CN" altLang="en-US" sz="1100" dirty="0"/>
                        <a:t>地址</a:t>
                      </a:r>
                      <a:r>
                        <a:rPr lang="en-US" altLang="zh-CN" sz="1100" dirty="0"/>
                        <a:t>4</a:t>
                      </a:r>
                      <a:endParaRPr lang="zh-CN" altLang="en-US" sz="1100" dirty="0"/>
                    </a:p>
                  </a:txBody>
                  <a:tcPr/>
                </a:tc>
                <a:extLst>
                  <a:ext uri="{0D108BD9-81ED-4DB2-BD59-A6C34878D82A}">
                    <a16:rowId xmlns:a16="http://schemas.microsoft.com/office/drawing/2014/main" val="10000"/>
                  </a:ext>
                </a:extLst>
              </a:tr>
              <a:tr h="370840">
                <a:tc>
                  <a:txBody>
                    <a:bodyPr/>
                    <a:lstStyle/>
                    <a:p>
                      <a:r>
                        <a:rPr lang="en-US" altLang="zh-CN" sz="1100" dirty="0"/>
                        <a:t>IBSS</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zh-CN" altLang="en-US" sz="1100" dirty="0"/>
                        <a:t>目的地址</a:t>
                      </a:r>
                    </a:p>
                  </a:txBody>
                  <a:tcPr/>
                </a:tc>
                <a:tc>
                  <a:txBody>
                    <a:bodyPr/>
                    <a:lstStyle/>
                    <a:p>
                      <a:r>
                        <a:rPr lang="zh-CN" altLang="en-US" sz="1100" dirty="0"/>
                        <a:t>源地址</a:t>
                      </a:r>
                    </a:p>
                  </a:txBody>
                  <a:tcPr/>
                </a:tc>
                <a:tc>
                  <a:txBody>
                    <a:bodyPr/>
                    <a:lstStyle/>
                    <a:p>
                      <a:r>
                        <a:rPr lang="en-US" altLang="zh-CN" sz="1100" dirty="0"/>
                        <a:t>BSSID</a:t>
                      </a:r>
                      <a:endParaRPr lang="zh-CN" altLang="en-US" sz="1100" dirty="0"/>
                    </a:p>
                  </a:txBody>
                  <a:tcPr/>
                </a:tc>
                <a:tc>
                  <a:txBody>
                    <a:bodyPr/>
                    <a:lstStyle/>
                    <a:p>
                      <a:r>
                        <a:rPr lang="zh-CN" altLang="en-US" sz="1100" dirty="0"/>
                        <a:t>不使用</a:t>
                      </a:r>
                    </a:p>
                  </a:txBody>
                  <a:tcPr/>
                </a:tc>
                <a:extLst>
                  <a:ext uri="{0D108BD9-81ED-4DB2-BD59-A6C34878D82A}">
                    <a16:rowId xmlns:a16="http://schemas.microsoft.com/office/drawing/2014/main" val="10001"/>
                  </a:ext>
                </a:extLst>
              </a:tr>
              <a:tr h="370840">
                <a:tc>
                  <a:txBody>
                    <a:bodyPr/>
                    <a:lstStyle/>
                    <a:p>
                      <a:r>
                        <a:rPr lang="en-US" altLang="zh-CN" sz="1100" dirty="0"/>
                        <a:t>To AP</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BSSID</a:t>
                      </a:r>
                      <a:endParaRPr lang="zh-CN" altLang="en-US" sz="1100" dirty="0"/>
                    </a:p>
                  </a:txBody>
                  <a:tcPr/>
                </a:tc>
                <a:tc>
                  <a:txBody>
                    <a:bodyPr/>
                    <a:lstStyle/>
                    <a:p>
                      <a:r>
                        <a:rPr lang="zh-CN" altLang="en-US" sz="1100" dirty="0"/>
                        <a:t>源地址</a:t>
                      </a:r>
                    </a:p>
                  </a:txBody>
                  <a:tcPr/>
                </a:tc>
                <a:tc>
                  <a:txBody>
                    <a:bodyPr/>
                    <a:lstStyle/>
                    <a:p>
                      <a:r>
                        <a:rPr lang="zh-CN" altLang="en-US" sz="1100" dirty="0"/>
                        <a:t>目的地址</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不使用</a:t>
                      </a:r>
                    </a:p>
                    <a:p>
                      <a:endParaRPr lang="zh-CN" altLang="en-US" sz="1100" dirty="0"/>
                    </a:p>
                  </a:txBody>
                  <a:tcPr/>
                </a:tc>
                <a:extLst>
                  <a:ext uri="{0D108BD9-81ED-4DB2-BD59-A6C34878D82A}">
                    <a16:rowId xmlns:a16="http://schemas.microsoft.com/office/drawing/2014/main" val="10002"/>
                  </a:ext>
                </a:extLst>
              </a:tr>
              <a:tr h="370840">
                <a:tc>
                  <a:txBody>
                    <a:bodyPr/>
                    <a:lstStyle/>
                    <a:p>
                      <a:r>
                        <a:rPr lang="en-US" altLang="zh-CN" sz="1100" dirty="0"/>
                        <a:t>From AP</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zh-CN" altLang="en-US" sz="1100" dirty="0"/>
                        <a:t>目的地址</a:t>
                      </a:r>
                    </a:p>
                  </a:txBody>
                  <a:tcPr/>
                </a:tc>
                <a:tc>
                  <a:txBody>
                    <a:bodyPr/>
                    <a:lstStyle/>
                    <a:p>
                      <a:r>
                        <a:rPr lang="en-US" altLang="zh-CN" sz="1100" dirty="0"/>
                        <a:t>BSSID</a:t>
                      </a:r>
                      <a:endParaRPr lang="zh-CN" alt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源地址</a:t>
                      </a:r>
                    </a:p>
                    <a:p>
                      <a:endParaRPr lang="zh-CN" alt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不使用</a:t>
                      </a:r>
                    </a:p>
                    <a:p>
                      <a:endParaRPr lang="zh-CN" altLang="en-US" sz="1100" dirty="0"/>
                    </a:p>
                  </a:txBody>
                  <a:tcPr/>
                </a:tc>
                <a:extLst>
                  <a:ext uri="{0D108BD9-81ED-4DB2-BD59-A6C34878D82A}">
                    <a16:rowId xmlns:a16="http://schemas.microsoft.com/office/drawing/2014/main" val="10003"/>
                  </a:ext>
                </a:extLst>
              </a:tr>
              <a:tr h="370840">
                <a:tc>
                  <a:txBody>
                    <a:bodyPr/>
                    <a:lstStyle/>
                    <a:p>
                      <a:r>
                        <a:rPr lang="en-US" altLang="zh-CN" sz="1100" dirty="0"/>
                        <a:t>WDS</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1</a:t>
                      </a:r>
                      <a:endParaRPr lang="zh-CN" altLang="en-US" sz="1100" dirty="0"/>
                    </a:p>
                  </a:txBody>
                  <a:tcPr/>
                </a:tc>
                <a:tc>
                  <a:txBody>
                    <a:bodyPr/>
                    <a:lstStyle/>
                    <a:p>
                      <a:r>
                        <a:rPr lang="zh-CN" altLang="en-US" sz="1100" dirty="0"/>
                        <a:t>目的</a:t>
                      </a:r>
                      <a:r>
                        <a:rPr lang="en-US" altLang="zh-CN" sz="1100" dirty="0"/>
                        <a:t>AP</a:t>
                      </a:r>
                      <a:r>
                        <a:rPr lang="zh-CN" altLang="en-US" sz="1100" dirty="0"/>
                        <a:t>地址</a:t>
                      </a:r>
                    </a:p>
                  </a:txBody>
                  <a:tcPr/>
                </a:tc>
                <a:tc>
                  <a:txBody>
                    <a:bodyPr/>
                    <a:lstStyle/>
                    <a:p>
                      <a:r>
                        <a:rPr lang="zh-CN" altLang="en-US" sz="1100" dirty="0"/>
                        <a:t>源</a:t>
                      </a:r>
                      <a:r>
                        <a:rPr lang="en-US" altLang="zh-CN" sz="1100" dirty="0"/>
                        <a:t>AP</a:t>
                      </a:r>
                      <a:r>
                        <a:rPr lang="zh-CN" altLang="en-US" sz="1100" dirty="0"/>
                        <a:t>地址</a:t>
                      </a:r>
                    </a:p>
                  </a:txBody>
                  <a:tcPr/>
                </a:tc>
                <a:tc>
                  <a:txBody>
                    <a:bodyPr/>
                    <a:lstStyle/>
                    <a:p>
                      <a:r>
                        <a:rPr lang="zh-CN" altLang="en-US" sz="1100" dirty="0"/>
                        <a:t>目的地址</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源地址</a:t>
                      </a:r>
                    </a:p>
                    <a:p>
                      <a:endParaRPr lang="zh-CN" altLang="en-US" sz="1100" dirty="0"/>
                    </a:p>
                  </a:txBody>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IEEE 802.11</a:t>
            </a:r>
            <a:r>
              <a:rPr lang="zh-CN" altLang="en-US" sz="2800" kern="100" dirty="0">
                <a:solidFill>
                  <a:schemeClr val="accent1">
                    <a:lumMod val="50000"/>
                  </a:schemeClr>
                </a:solidFill>
                <a:latin typeface="微软雅黑" charset="0"/>
                <a:ea typeface="微软雅黑" charset="0"/>
                <a:cs typeface="微软雅黑" charset="0"/>
                <a:sym typeface="+mn-ea"/>
              </a:rPr>
              <a:t>无线局域网</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26" name="矩形 25"/>
          <p:cNvSpPr/>
          <p:nvPr/>
        </p:nvSpPr>
        <p:spPr>
          <a:xfrm>
            <a:off x="976901" y="1155254"/>
            <a:ext cx="8167099" cy="276999"/>
          </a:xfrm>
          <a:prstGeom prst="rect">
            <a:avLst/>
          </a:prstGeom>
        </p:spPr>
        <p:txBody>
          <a:bodyPr wrap="square">
            <a:spAutoFit/>
          </a:bodyPr>
          <a:lstStyle/>
          <a:p>
            <a:r>
              <a:rPr lang="en-US" altLang="zh-CN" sz="1200" b="1" dirty="0">
                <a:solidFill>
                  <a:schemeClr val="accent5"/>
                </a:solidFill>
              </a:rPr>
              <a:t>2                      2                  6                 6                   6                   2                   6              0~2312              4       (</a:t>
            </a:r>
            <a:r>
              <a:rPr lang="zh-CN" altLang="en-US" sz="1200" b="1" dirty="0">
                <a:solidFill>
                  <a:schemeClr val="accent5"/>
                </a:solidFill>
              </a:rPr>
              <a:t>字节</a:t>
            </a:r>
            <a:r>
              <a:rPr lang="en-US" altLang="zh-CN" sz="1200" b="1" dirty="0">
                <a:solidFill>
                  <a:schemeClr val="accent5"/>
                </a:solidFill>
              </a:rPr>
              <a:t>) </a:t>
            </a:r>
            <a:endParaRPr lang="zh-CN" altLang="en-US" sz="1200" dirty="0">
              <a:solidFill>
                <a:schemeClr val="accent5"/>
              </a:solidFill>
            </a:endParaRPr>
          </a:p>
        </p:txBody>
      </p:sp>
      <p:sp>
        <p:nvSpPr>
          <p:cNvPr id="28" name="圆角矩形 13"/>
          <p:cNvSpPr/>
          <p:nvPr/>
        </p:nvSpPr>
        <p:spPr>
          <a:xfrm>
            <a:off x="5142153"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顺序控制</a:t>
            </a:r>
          </a:p>
        </p:txBody>
      </p:sp>
      <p:sp>
        <p:nvSpPr>
          <p:cNvPr id="29" name="圆角矩形 13"/>
          <p:cNvSpPr/>
          <p:nvPr/>
        </p:nvSpPr>
        <p:spPr>
          <a:xfrm>
            <a:off x="6079676"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4</a:t>
            </a:r>
            <a:endParaRPr kumimoji="1" lang="zh-CN" altLang="en-US" sz="1400" dirty="0">
              <a:solidFill>
                <a:srgbClr val="002060"/>
              </a:solidFill>
            </a:endParaRPr>
          </a:p>
        </p:txBody>
      </p:sp>
      <p:sp>
        <p:nvSpPr>
          <p:cNvPr id="30" name="圆角矩形 13"/>
          <p:cNvSpPr/>
          <p:nvPr/>
        </p:nvSpPr>
        <p:spPr>
          <a:xfrm>
            <a:off x="326710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2</a:t>
            </a:r>
            <a:endParaRPr kumimoji="1" lang="zh-CN" altLang="en-US" sz="1400" dirty="0">
              <a:solidFill>
                <a:srgbClr val="002060"/>
              </a:solidFill>
            </a:endParaRPr>
          </a:p>
        </p:txBody>
      </p:sp>
      <p:sp>
        <p:nvSpPr>
          <p:cNvPr id="31" name="圆角矩形 13"/>
          <p:cNvSpPr/>
          <p:nvPr/>
        </p:nvSpPr>
        <p:spPr>
          <a:xfrm>
            <a:off x="1510260" y="1409893"/>
            <a:ext cx="106676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rPr>
              <a:t>持续时间</a:t>
            </a:r>
            <a:endParaRPr kumimoji="1" lang="en-US" altLang="zh-CN" sz="1200" dirty="0">
              <a:solidFill>
                <a:srgbClr val="002060"/>
              </a:solidFill>
            </a:endParaRPr>
          </a:p>
          <a:p>
            <a:pPr algn="ctr"/>
            <a:r>
              <a:rPr kumimoji="1" lang="zh-CN" altLang="en-US" sz="1200" dirty="0">
                <a:solidFill>
                  <a:srgbClr val="002060"/>
                </a:solidFill>
              </a:rPr>
              <a:t>和</a:t>
            </a:r>
            <a:r>
              <a:rPr kumimoji="1" lang="en-US" altLang="zh-CN" sz="1200" dirty="0">
                <a:solidFill>
                  <a:srgbClr val="002060"/>
                </a:solidFill>
              </a:rPr>
              <a:t>ID</a:t>
            </a:r>
            <a:r>
              <a:rPr kumimoji="1" lang="zh-CN" altLang="en-US" sz="1200" dirty="0">
                <a:solidFill>
                  <a:srgbClr val="002060"/>
                </a:solidFill>
              </a:rPr>
              <a:t>位</a:t>
            </a:r>
          </a:p>
        </p:txBody>
      </p:sp>
      <p:sp>
        <p:nvSpPr>
          <p:cNvPr id="32" name="圆角矩形 13"/>
          <p:cNvSpPr/>
          <p:nvPr/>
        </p:nvSpPr>
        <p:spPr>
          <a:xfrm>
            <a:off x="2577029" y="1409893"/>
            <a:ext cx="708634"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1</a:t>
            </a:r>
            <a:endParaRPr kumimoji="1" lang="zh-CN" altLang="en-US" sz="1400" dirty="0">
              <a:solidFill>
                <a:srgbClr val="002060"/>
              </a:solidFill>
            </a:endParaRPr>
          </a:p>
        </p:txBody>
      </p:sp>
      <p:sp>
        <p:nvSpPr>
          <p:cNvPr id="33" name="圆角矩形 13"/>
          <p:cNvSpPr/>
          <p:nvPr/>
        </p:nvSpPr>
        <p:spPr>
          <a:xfrm>
            <a:off x="57273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帧控制</a:t>
            </a:r>
          </a:p>
        </p:txBody>
      </p:sp>
      <p:sp>
        <p:nvSpPr>
          <p:cNvPr id="34" name="圆角矩形 13"/>
          <p:cNvSpPr/>
          <p:nvPr/>
        </p:nvSpPr>
        <p:spPr>
          <a:xfrm>
            <a:off x="689900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数据部分</a:t>
            </a:r>
          </a:p>
        </p:txBody>
      </p:sp>
      <p:sp>
        <p:nvSpPr>
          <p:cNvPr id="35" name="圆角矩形 13"/>
          <p:cNvSpPr/>
          <p:nvPr/>
        </p:nvSpPr>
        <p:spPr>
          <a:xfrm>
            <a:off x="7836520"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FCS</a:t>
            </a:r>
            <a:endParaRPr kumimoji="1" lang="zh-CN" altLang="en-US" sz="1400" dirty="0">
              <a:solidFill>
                <a:srgbClr val="002060"/>
              </a:solidFill>
            </a:endParaRPr>
          </a:p>
        </p:txBody>
      </p:sp>
      <p:sp>
        <p:nvSpPr>
          <p:cNvPr id="36" name="圆角矩形 13"/>
          <p:cNvSpPr/>
          <p:nvPr/>
        </p:nvSpPr>
        <p:spPr>
          <a:xfrm>
            <a:off x="420463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3</a:t>
            </a:r>
            <a:endParaRPr kumimoji="1" lang="zh-CN" altLang="en-US" sz="1400" dirty="0">
              <a:solidFill>
                <a:srgbClr val="002060"/>
              </a:solidFill>
            </a:endParaRPr>
          </a:p>
        </p:txBody>
      </p:sp>
      <p:sp>
        <p:nvSpPr>
          <p:cNvPr id="37" name="圆角矩形 13"/>
          <p:cNvSpPr/>
          <p:nvPr/>
        </p:nvSpPr>
        <p:spPr>
          <a:xfrm>
            <a:off x="1112865" y="2089068"/>
            <a:ext cx="708633"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From DS </a:t>
            </a:r>
            <a:endParaRPr kumimoji="1" lang="zh-CN" altLang="en-US" sz="1400" dirty="0">
              <a:solidFill>
                <a:srgbClr val="002060"/>
              </a:solidFill>
            </a:endParaRPr>
          </a:p>
        </p:txBody>
      </p:sp>
      <p:cxnSp>
        <p:nvCxnSpPr>
          <p:cNvPr id="16" name="直接箭头连接符 15"/>
          <p:cNvCxnSpPr>
            <a:stCxn id="33" idx="2"/>
          </p:cNvCxnSpPr>
          <p:nvPr/>
        </p:nvCxnSpPr>
        <p:spPr>
          <a:xfrm flipH="1">
            <a:off x="709492" y="1799763"/>
            <a:ext cx="341285"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3" idx="2"/>
          </p:cNvCxnSpPr>
          <p:nvPr/>
        </p:nvCxnSpPr>
        <p:spPr>
          <a:xfrm>
            <a:off x="1050777" y="1799763"/>
            <a:ext cx="371623"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圆角矩形 13"/>
          <p:cNvSpPr/>
          <p:nvPr/>
        </p:nvSpPr>
        <p:spPr>
          <a:xfrm>
            <a:off x="402277" y="2099664"/>
            <a:ext cx="574624"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To DS </a:t>
            </a:r>
            <a:endParaRPr kumimoji="1" lang="zh-CN" altLang="en-US" sz="1400" dirty="0">
              <a:solidFill>
                <a:srgbClr val="002060"/>
              </a:solidFill>
            </a:endParaRPr>
          </a:p>
        </p:txBody>
      </p:sp>
      <p:sp>
        <p:nvSpPr>
          <p:cNvPr id="46" name="矩形 45"/>
          <p:cNvSpPr/>
          <p:nvPr/>
        </p:nvSpPr>
        <p:spPr>
          <a:xfrm>
            <a:off x="3313289" y="1987342"/>
            <a:ext cx="2413669" cy="276999"/>
          </a:xfrm>
          <a:prstGeom prst="rect">
            <a:avLst/>
          </a:prstGeom>
        </p:spPr>
        <p:txBody>
          <a:bodyPr wrap="square">
            <a:spAutoFit/>
          </a:bodyPr>
          <a:lstStyle/>
          <a:p>
            <a:r>
              <a:rPr lang="en-US" altLang="zh-CN" sz="1200" b="1" dirty="0">
                <a:solidFill>
                  <a:schemeClr val="tx2">
                    <a:lumMod val="60000"/>
                    <a:lumOff val="40000"/>
                  </a:schemeClr>
                </a:solidFill>
              </a:rPr>
              <a:t>802.11 </a:t>
            </a:r>
            <a:r>
              <a:rPr lang="zh-CN" altLang="en-US" sz="1200" b="1" dirty="0">
                <a:solidFill>
                  <a:schemeClr val="tx2">
                    <a:lumMod val="60000"/>
                    <a:lumOff val="40000"/>
                  </a:schemeClr>
                </a:solidFill>
              </a:rPr>
              <a:t>无线数据帧格式</a:t>
            </a:r>
            <a:endParaRPr lang="zh-CN" altLang="en-US" sz="1200" dirty="0">
              <a:solidFill>
                <a:schemeClr val="tx2">
                  <a:lumMod val="60000"/>
                  <a:lumOff val="40000"/>
                </a:schemeClr>
              </a:solidFill>
            </a:endParaRPr>
          </a:p>
        </p:txBody>
      </p:sp>
      <p:graphicFrame>
        <p:nvGraphicFramePr>
          <p:cNvPr id="21" name="表格 20"/>
          <p:cNvGraphicFramePr>
            <a:graphicFrameLocks noGrp="1"/>
          </p:cNvGraphicFramePr>
          <p:nvPr/>
        </p:nvGraphicFramePr>
        <p:xfrm>
          <a:off x="2094153" y="2451920"/>
          <a:ext cx="6095999" cy="797560"/>
        </p:xfrm>
        <a:graphic>
          <a:graphicData uri="http://schemas.openxmlformats.org/drawingml/2006/table">
            <a:tbl>
              <a:tblPr firstRow="1" bandRow="1">
                <a:tableStyleId>{68D230F3-CF80-4859-8CE7-A43EE81993B5}</a:tableStyleId>
              </a:tblPr>
              <a:tblGrid>
                <a:gridCol w="870857">
                  <a:extLst>
                    <a:ext uri="{9D8B030D-6E8A-4147-A177-3AD203B41FA5}">
                      <a16:colId xmlns:a16="http://schemas.microsoft.com/office/drawing/2014/main" val="20000"/>
                    </a:ext>
                  </a:extLst>
                </a:gridCol>
                <a:gridCol w="56770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130464">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zh-CN" altLang="en-US" sz="1100" dirty="0"/>
                        <a:t>类型</a:t>
                      </a:r>
                    </a:p>
                  </a:txBody>
                  <a:tcPr/>
                </a:tc>
                <a:tc>
                  <a:txBody>
                    <a:bodyPr/>
                    <a:lstStyle/>
                    <a:p>
                      <a:r>
                        <a:rPr lang="en-US" altLang="zh-CN" sz="1100" dirty="0"/>
                        <a:t>To Ds</a:t>
                      </a:r>
                      <a:endParaRPr lang="zh-CN" altLang="en-US" sz="1100" dirty="0"/>
                    </a:p>
                  </a:txBody>
                  <a:tcPr/>
                </a:tc>
                <a:tc>
                  <a:txBody>
                    <a:bodyPr/>
                    <a:lstStyle/>
                    <a:p>
                      <a:r>
                        <a:rPr lang="en-US" altLang="zh-CN" sz="1100" dirty="0"/>
                        <a:t>From DS</a:t>
                      </a:r>
                      <a:endParaRPr lang="zh-CN" altLang="en-US" sz="1100" dirty="0"/>
                    </a:p>
                  </a:txBody>
                  <a:tcPr/>
                </a:tc>
                <a:tc>
                  <a:txBody>
                    <a:bodyPr/>
                    <a:lstStyle/>
                    <a:p>
                      <a:r>
                        <a:rPr lang="zh-CN" altLang="en-US" sz="1100" dirty="0"/>
                        <a:t>地址</a:t>
                      </a:r>
                      <a:r>
                        <a:rPr lang="en-US" altLang="zh-CN" sz="1100" dirty="0"/>
                        <a:t>1</a:t>
                      </a:r>
                      <a:endParaRPr lang="zh-CN" altLang="en-US" sz="1100" dirty="0"/>
                    </a:p>
                  </a:txBody>
                  <a:tcPr/>
                </a:tc>
                <a:tc>
                  <a:txBody>
                    <a:bodyPr/>
                    <a:lstStyle/>
                    <a:p>
                      <a:r>
                        <a:rPr lang="zh-CN" altLang="en-US" sz="1100" dirty="0"/>
                        <a:t>地址</a:t>
                      </a:r>
                      <a:r>
                        <a:rPr lang="en-US" altLang="zh-CN" sz="1100" dirty="0"/>
                        <a:t>2</a:t>
                      </a:r>
                      <a:endParaRPr lang="zh-CN" altLang="en-US" sz="1100" dirty="0"/>
                    </a:p>
                  </a:txBody>
                  <a:tcPr/>
                </a:tc>
                <a:tc>
                  <a:txBody>
                    <a:bodyPr/>
                    <a:lstStyle/>
                    <a:p>
                      <a:r>
                        <a:rPr lang="zh-CN" altLang="en-US" sz="1100" dirty="0"/>
                        <a:t>地址</a:t>
                      </a:r>
                      <a:r>
                        <a:rPr lang="en-US" altLang="zh-CN" sz="1100" dirty="0"/>
                        <a:t>3</a:t>
                      </a:r>
                      <a:endParaRPr lang="zh-CN" altLang="en-US" sz="1100" dirty="0"/>
                    </a:p>
                  </a:txBody>
                  <a:tcPr/>
                </a:tc>
                <a:tc>
                  <a:txBody>
                    <a:bodyPr/>
                    <a:lstStyle/>
                    <a:p>
                      <a:r>
                        <a:rPr lang="zh-CN" altLang="en-US" sz="1100" dirty="0"/>
                        <a:t>地址</a:t>
                      </a:r>
                      <a:r>
                        <a:rPr lang="en-US" altLang="zh-CN" sz="1100" dirty="0"/>
                        <a:t>4</a:t>
                      </a:r>
                      <a:endParaRPr lang="zh-CN" altLang="en-US" sz="1100" dirty="0"/>
                    </a:p>
                  </a:txBody>
                  <a:tcPr/>
                </a:tc>
                <a:extLst>
                  <a:ext uri="{0D108BD9-81ED-4DB2-BD59-A6C34878D82A}">
                    <a16:rowId xmlns:a16="http://schemas.microsoft.com/office/drawing/2014/main" val="10000"/>
                  </a:ext>
                </a:extLst>
              </a:tr>
              <a:tr h="370840">
                <a:tc>
                  <a:txBody>
                    <a:bodyPr/>
                    <a:lstStyle/>
                    <a:p>
                      <a:r>
                        <a:rPr lang="en-US" altLang="zh-CN" sz="1100" dirty="0"/>
                        <a:t>IBSS</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zh-CN" altLang="en-US" sz="1100" dirty="0"/>
                        <a:t>目的地址</a:t>
                      </a:r>
                    </a:p>
                  </a:txBody>
                  <a:tcPr/>
                </a:tc>
                <a:tc>
                  <a:txBody>
                    <a:bodyPr/>
                    <a:lstStyle/>
                    <a:p>
                      <a:r>
                        <a:rPr lang="zh-CN" altLang="en-US" sz="1100" dirty="0"/>
                        <a:t>源地址</a:t>
                      </a:r>
                    </a:p>
                  </a:txBody>
                  <a:tcPr/>
                </a:tc>
                <a:tc>
                  <a:txBody>
                    <a:bodyPr/>
                    <a:lstStyle/>
                    <a:p>
                      <a:r>
                        <a:rPr lang="en-US" altLang="zh-CN" sz="1100" dirty="0"/>
                        <a:t>BSSID</a:t>
                      </a:r>
                      <a:endParaRPr lang="zh-CN" altLang="en-US" sz="1100" dirty="0"/>
                    </a:p>
                  </a:txBody>
                  <a:tcPr/>
                </a:tc>
                <a:tc>
                  <a:txBody>
                    <a:bodyPr/>
                    <a:lstStyle/>
                    <a:p>
                      <a:r>
                        <a:rPr lang="zh-CN" altLang="en-US" sz="1100" dirty="0"/>
                        <a:t>不使用</a:t>
                      </a:r>
                    </a:p>
                  </a:txBody>
                  <a:tcPr/>
                </a:tc>
                <a:extLst>
                  <a:ext uri="{0D108BD9-81ED-4DB2-BD59-A6C34878D82A}">
                    <a16:rowId xmlns:a16="http://schemas.microsoft.com/office/drawing/2014/main" val="10001"/>
                  </a:ext>
                </a:extLst>
              </a:tr>
            </a:tbl>
          </a:graphicData>
        </a:graphic>
      </p:graphicFrame>
      <p:pic>
        <p:nvPicPr>
          <p:cNvPr id="38" name="图片 37"/>
          <p:cNvPicPr>
            <a:picLocks noChangeAspect="1"/>
          </p:cNvPicPr>
          <p:nvPr/>
        </p:nvPicPr>
        <p:blipFill>
          <a:blip r:embed="rId4"/>
          <a:stretch>
            <a:fillRect/>
          </a:stretch>
        </p:blipFill>
        <p:spPr>
          <a:xfrm>
            <a:off x="2065020" y="3555433"/>
            <a:ext cx="1036410" cy="1179678"/>
          </a:xfrm>
          <a:prstGeom prst="rect">
            <a:avLst/>
          </a:prstGeom>
        </p:spPr>
      </p:pic>
      <p:pic>
        <p:nvPicPr>
          <p:cNvPr id="40" name="图片 39"/>
          <p:cNvPicPr>
            <a:picLocks noChangeAspect="1"/>
          </p:cNvPicPr>
          <p:nvPr/>
        </p:nvPicPr>
        <p:blipFill>
          <a:blip r:embed="rId4"/>
          <a:stretch>
            <a:fillRect/>
          </a:stretch>
        </p:blipFill>
        <p:spPr>
          <a:xfrm flipH="1">
            <a:off x="5862589" y="3629971"/>
            <a:ext cx="1036411" cy="979512"/>
          </a:xfrm>
          <a:prstGeom prst="rect">
            <a:avLst/>
          </a:prstGeom>
        </p:spPr>
      </p:pic>
      <p:cxnSp>
        <p:nvCxnSpPr>
          <p:cNvPr id="3" name="直接连接符 2"/>
          <p:cNvCxnSpPr>
            <a:stCxn id="38" idx="3"/>
            <a:endCxn id="40" idx="3"/>
          </p:cNvCxnSpPr>
          <p:nvPr/>
        </p:nvCxnSpPr>
        <p:spPr>
          <a:xfrm flipV="1">
            <a:off x="3101430" y="4119727"/>
            <a:ext cx="2761159" cy="25545"/>
          </a:xfrm>
          <a:prstGeom prst="line">
            <a:avLst/>
          </a:prstGeom>
          <a:ln w="41275">
            <a:prstDash val="dash"/>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222712" y="4769857"/>
            <a:ext cx="708634" cy="276999"/>
          </a:xfrm>
          <a:prstGeom prst="rect">
            <a:avLst/>
          </a:prstGeom>
        </p:spPr>
        <p:txBody>
          <a:bodyPr wrap="square">
            <a:spAutoFit/>
          </a:bodyPr>
          <a:lstStyle/>
          <a:p>
            <a:r>
              <a:rPr lang="zh-CN" altLang="en-US" sz="1200" b="1" dirty="0">
                <a:solidFill>
                  <a:schemeClr val="accent1">
                    <a:lumMod val="75000"/>
                  </a:schemeClr>
                </a:solidFill>
              </a:rPr>
              <a:t>源地址</a:t>
            </a:r>
            <a:endParaRPr lang="zh-CN" altLang="en-US" sz="1200" dirty="0">
              <a:solidFill>
                <a:schemeClr val="accent1">
                  <a:lumMod val="75000"/>
                </a:schemeClr>
              </a:solidFill>
            </a:endParaRPr>
          </a:p>
        </p:txBody>
      </p:sp>
      <p:sp>
        <p:nvSpPr>
          <p:cNvPr id="42" name="矩形 41"/>
          <p:cNvSpPr/>
          <p:nvPr/>
        </p:nvSpPr>
        <p:spPr>
          <a:xfrm>
            <a:off x="6144298" y="4769857"/>
            <a:ext cx="916107" cy="276999"/>
          </a:xfrm>
          <a:prstGeom prst="rect">
            <a:avLst/>
          </a:prstGeom>
        </p:spPr>
        <p:txBody>
          <a:bodyPr wrap="square">
            <a:spAutoFit/>
          </a:bodyPr>
          <a:lstStyle/>
          <a:p>
            <a:r>
              <a:rPr lang="zh-CN" altLang="en-US" sz="1200" b="1" dirty="0">
                <a:solidFill>
                  <a:schemeClr val="accent1">
                    <a:lumMod val="75000"/>
                  </a:schemeClr>
                </a:solidFill>
              </a:rPr>
              <a:t>目的地址</a:t>
            </a:r>
            <a:endParaRPr lang="zh-CN" altLang="en-US" sz="1200" dirty="0">
              <a:solidFill>
                <a:schemeClr val="accent1">
                  <a:lumMod val="75000"/>
                </a:schemeClr>
              </a:solidFill>
            </a:endParaRPr>
          </a:p>
        </p:txBody>
      </p:sp>
    </p:spTree>
    <p:custDataLst>
      <p:tags r:id="rId1"/>
    </p:custData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IEEE 802.11</a:t>
            </a:r>
            <a:r>
              <a:rPr lang="zh-CN" altLang="en-US" sz="2800" kern="100" dirty="0">
                <a:solidFill>
                  <a:schemeClr val="accent1">
                    <a:lumMod val="50000"/>
                  </a:schemeClr>
                </a:solidFill>
                <a:latin typeface="微软雅黑" charset="0"/>
                <a:ea typeface="微软雅黑" charset="0"/>
                <a:cs typeface="微软雅黑" charset="0"/>
                <a:sym typeface="+mn-ea"/>
              </a:rPr>
              <a:t>无线局域网</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26" name="矩形 25"/>
          <p:cNvSpPr/>
          <p:nvPr/>
        </p:nvSpPr>
        <p:spPr>
          <a:xfrm>
            <a:off x="976901" y="1155254"/>
            <a:ext cx="8167099" cy="276999"/>
          </a:xfrm>
          <a:prstGeom prst="rect">
            <a:avLst/>
          </a:prstGeom>
        </p:spPr>
        <p:txBody>
          <a:bodyPr wrap="square">
            <a:spAutoFit/>
          </a:bodyPr>
          <a:lstStyle/>
          <a:p>
            <a:r>
              <a:rPr lang="en-US" altLang="zh-CN" sz="1200" b="1" dirty="0">
                <a:solidFill>
                  <a:schemeClr val="accent5"/>
                </a:solidFill>
              </a:rPr>
              <a:t>2                      2                  6                 6                   6                   2                   6              0~2312              4       (</a:t>
            </a:r>
            <a:r>
              <a:rPr lang="zh-CN" altLang="en-US" sz="1200" b="1" dirty="0">
                <a:solidFill>
                  <a:schemeClr val="accent5"/>
                </a:solidFill>
              </a:rPr>
              <a:t>字节</a:t>
            </a:r>
            <a:r>
              <a:rPr lang="en-US" altLang="zh-CN" sz="1200" b="1" dirty="0">
                <a:solidFill>
                  <a:schemeClr val="accent5"/>
                </a:solidFill>
              </a:rPr>
              <a:t>) </a:t>
            </a:r>
            <a:endParaRPr lang="zh-CN" altLang="en-US" sz="1200" dirty="0">
              <a:solidFill>
                <a:schemeClr val="accent5"/>
              </a:solidFill>
            </a:endParaRPr>
          </a:p>
        </p:txBody>
      </p:sp>
      <p:sp>
        <p:nvSpPr>
          <p:cNvPr id="28" name="圆角矩形 13"/>
          <p:cNvSpPr/>
          <p:nvPr/>
        </p:nvSpPr>
        <p:spPr>
          <a:xfrm>
            <a:off x="5142153"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顺序控制</a:t>
            </a:r>
          </a:p>
        </p:txBody>
      </p:sp>
      <p:sp>
        <p:nvSpPr>
          <p:cNvPr id="29" name="圆角矩形 13"/>
          <p:cNvSpPr/>
          <p:nvPr/>
        </p:nvSpPr>
        <p:spPr>
          <a:xfrm>
            <a:off x="6079676"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4</a:t>
            </a:r>
            <a:endParaRPr kumimoji="1" lang="zh-CN" altLang="en-US" sz="1400" dirty="0">
              <a:solidFill>
                <a:srgbClr val="002060"/>
              </a:solidFill>
            </a:endParaRPr>
          </a:p>
        </p:txBody>
      </p:sp>
      <p:sp>
        <p:nvSpPr>
          <p:cNvPr id="30" name="圆角矩形 13"/>
          <p:cNvSpPr/>
          <p:nvPr/>
        </p:nvSpPr>
        <p:spPr>
          <a:xfrm>
            <a:off x="326710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2</a:t>
            </a:r>
            <a:endParaRPr kumimoji="1" lang="zh-CN" altLang="en-US" sz="1400" dirty="0">
              <a:solidFill>
                <a:srgbClr val="002060"/>
              </a:solidFill>
            </a:endParaRPr>
          </a:p>
        </p:txBody>
      </p:sp>
      <p:sp>
        <p:nvSpPr>
          <p:cNvPr id="31" name="圆角矩形 13"/>
          <p:cNvSpPr/>
          <p:nvPr/>
        </p:nvSpPr>
        <p:spPr>
          <a:xfrm>
            <a:off x="1510260" y="1409893"/>
            <a:ext cx="106676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rPr>
              <a:t>持续时间</a:t>
            </a:r>
            <a:endParaRPr kumimoji="1" lang="en-US" altLang="zh-CN" sz="1200" dirty="0">
              <a:solidFill>
                <a:srgbClr val="002060"/>
              </a:solidFill>
            </a:endParaRPr>
          </a:p>
          <a:p>
            <a:pPr algn="ctr"/>
            <a:r>
              <a:rPr kumimoji="1" lang="zh-CN" altLang="en-US" sz="1200" dirty="0">
                <a:solidFill>
                  <a:srgbClr val="002060"/>
                </a:solidFill>
              </a:rPr>
              <a:t>和</a:t>
            </a:r>
            <a:r>
              <a:rPr kumimoji="1" lang="en-US" altLang="zh-CN" sz="1200" dirty="0">
                <a:solidFill>
                  <a:srgbClr val="002060"/>
                </a:solidFill>
              </a:rPr>
              <a:t>ID</a:t>
            </a:r>
            <a:r>
              <a:rPr kumimoji="1" lang="zh-CN" altLang="en-US" sz="1200" dirty="0">
                <a:solidFill>
                  <a:srgbClr val="002060"/>
                </a:solidFill>
              </a:rPr>
              <a:t>位</a:t>
            </a:r>
          </a:p>
        </p:txBody>
      </p:sp>
      <p:sp>
        <p:nvSpPr>
          <p:cNvPr id="32" name="圆角矩形 13"/>
          <p:cNvSpPr/>
          <p:nvPr/>
        </p:nvSpPr>
        <p:spPr>
          <a:xfrm>
            <a:off x="2577029" y="1409893"/>
            <a:ext cx="708634"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1</a:t>
            </a:r>
            <a:endParaRPr kumimoji="1" lang="zh-CN" altLang="en-US" sz="1400" dirty="0">
              <a:solidFill>
                <a:srgbClr val="002060"/>
              </a:solidFill>
            </a:endParaRPr>
          </a:p>
        </p:txBody>
      </p:sp>
      <p:sp>
        <p:nvSpPr>
          <p:cNvPr id="33" name="圆角矩形 13"/>
          <p:cNvSpPr/>
          <p:nvPr/>
        </p:nvSpPr>
        <p:spPr>
          <a:xfrm>
            <a:off x="57273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帧控制</a:t>
            </a:r>
          </a:p>
        </p:txBody>
      </p:sp>
      <p:sp>
        <p:nvSpPr>
          <p:cNvPr id="34" name="圆角矩形 13"/>
          <p:cNvSpPr/>
          <p:nvPr/>
        </p:nvSpPr>
        <p:spPr>
          <a:xfrm>
            <a:off x="689900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数据部分</a:t>
            </a:r>
          </a:p>
        </p:txBody>
      </p:sp>
      <p:sp>
        <p:nvSpPr>
          <p:cNvPr id="35" name="圆角矩形 13"/>
          <p:cNvSpPr/>
          <p:nvPr/>
        </p:nvSpPr>
        <p:spPr>
          <a:xfrm>
            <a:off x="7836520"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FCS</a:t>
            </a:r>
            <a:endParaRPr kumimoji="1" lang="zh-CN" altLang="en-US" sz="1400" dirty="0">
              <a:solidFill>
                <a:srgbClr val="002060"/>
              </a:solidFill>
            </a:endParaRPr>
          </a:p>
        </p:txBody>
      </p:sp>
      <p:sp>
        <p:nvSpPr>
          <p:cNvPr id="36" name="圆角矩形 13"/>
          <p:cNvSpPr/>
          <p:nvPr/>
        </p:nvSpPr>
        <p:spPr>
          <a:xfrm>
            <a:off x="420463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3</a:t>
            </a:r>
            <a:endParaRPr kumimoji="1" lang="zh-CN" altLang="en-US" sz="1400" dirty="0">
              <a:solidFill>
                <a:srgbClr val="002060"/>
              </a:solidFill>
            </a:endParaRPr>
          </a:p>
        </p:txBody>
      </p:sp>
      <p:sp>
        <p:nvSpPr>
          <p:cNvPr id="37" name="圆角矩形 13"/>
          <p:cNvSpPr/>
          <p:nvPr/>
        </p:nvSpPr>
        <p:spPr>
          <a:xfrm>
            <a:off x="1112865" y="2089068"/>
            <a:ext cx="708633"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From DS </a:t>
            </a:r>
            <a:endParaRPr kumimoji="1" lang="zh-CN" altLang="en-US" sz="1400" dirty="0">
              <a:solidFill>
                <a:srgbClr val="002060"/>
              </a:solidFill>
            </a:endParaRPr>
          </a:p>
        </p:txBody>
      </p:sp>
      <p:cxnSp>
        <p:nvCxnSpPr>
          <p:cNvPr id="16" name="直接箭头连接符 15"/>
          <p:cNvCxnSpPr>
            <a:stCxn id="33" idx="2"/>
          </p:cNvCxnSpPr>
          <p:nvPr/>
        </p:nvCxnSpPr>
        <p:spPr>
          <a:xfrm flipH="1">
            <a:off x="709492" y="1799763"/>
            <a:ext cx="341285"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3" idx="2"/>
          </p:cNvCxnSpPr>
          <p:nvPr/>
        </p:nvCxnSpPr>
        <p:spPr>
          <a:xfrm>
            <a:off x="1050777" y="1799763"/>
            <a:ext cx="371623"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圆角矩形 13"/>
          <p:cNvSpPr/>
          <p:nvPr/>
        </p:nvSpPr>
        <p:spPr>
          <a:xfrm>
            <a:off x="402277" y="2099664"/>
            <a:ext cx="574624"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To DS </a:t>
            </a:r>
            <a:endParaRPr kumimoji="1" lang="zh-CN" altLang="en-US" sz="1400" dirty="0">
              <a:solidFill>
                <a:srgbClr val="002060"/>
              </a:solidFill>
            </a:endParaRPr>
          </a:p>
        </p:txBody>
      </p:sp>
      <p:sp>
        <p:nvSpPr>
          <p:cNvPr id="46" name="矩形 45"/>
          <p:cNvSpPr/>
          <p:nvPr/>
        </p:nvSpPr>
        <p:spPr>
          <a:xfrm>
            <a:off x="3313289" y="1987342"/>
            <a:ext cx="2413669" cy="276999"/>
          </a:xfrm>
          <a:prstGeom prst="rect">
            <a:avLst/>
          </a:prstGeom>
        </p:spPr>
        <p:txBody>
          <a:bodyPr wrap="square">
            <a:spAutoFit/>
          </a:bodyPr>
          <a:lstStyle/>
          <a:p>
            <a:r>
              <a:rPr lang="en-US" altLang="zh-CN" sz="1200" b="1" dirty="0">
                <a:solidFill>
                  <a:schemeClr val="tx2">
                    <a:lumMod val="60000"/>
                    <a:lumOff val="40000"/>
                  </a:schemeClr>
                </a:solidFill>
              </a:rPr>
              <a:t>802.11 </a:t>
            </a:r>
            <a:r>
              <a:rPr lang="zh-CN" altLang="en-US" sz="1200" b="1" dirty="0">
                <a:solidFill>
                  <a:schemeClr val="tx2">
                    <a:lumMod val="60000"/>
                    <a:lumOff val="40000"/>
                  </a:schemeClr>
                </a:solidFill>
              </a:rPr>
              <a:t>无线数据帧格式</a:t>
            </a:r>
            <a:endParaRPr lang="zh-CN" altLang="en-US" sz="1200" dirty="0">
              <a:solidFill>
                <a:schemeClr val="tx2">
                  <a:lumMod val="60000"/>
                  <a:lumOff val="40000"/>
                </a:schemeClr>
              </a:solidFill>
            </a:endParaRPr>
          </a:p>
        </p:txBody>
      </p:sp>
      <p:graphicFrame>
        <p:nvGraphicFramePr>
          <p:cNvPr id="21" name="表格 20"/>
          <p:cNvGraphicFramePr>
            <a:graphicFrameLocks noGrp="1"/>
          </p:cNvGraphicFramePr>
          <p:nvPr/>
        </p:nvGraphicFramePr>
        <p:xfrm>
          <a:off x="2094153" y="2451920"/>
          <a:ext cx="6095999" cy="853440"/>
        </p:xfrm>
        <a:graphic>
          <a:graphicData uri="http://schemas.openxmlformats.org/drawingml/2006/table">
            <a:tbl>
              <a:tblPr firstRow="1" bandRow="1">
                <a:tableStyleId>{68D230F3-CF80-4859-8CE7-A43EE81993B5}</a:tableStyleId>
              </a:tblPr>
              <a:tblGrid>
                <a:gridCol w="870857">
                  <a:extLst>
                    <a:ext uri="{9D8B030D-6E8A-4147-A177-3AD203B41FA5}">
                      <a16:colId xmlns:a16="http://schemas.microsoft.com/office/drawing/2014/main" val="20000"/>
                    </a:ext>
                  </a:extLst>
                </a:gridCol>
                <a:gridCol w="56770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130464">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zh-CN" altLang="en-US" sz="1100" dirty="0"/>
                        <a:t>类型</a:t>
                      </a:r>
                    </a:p>
                  </a:txBody>
                  <a:tcPr/>
                </a:tc>
                <a:tc>
                  <a:txBody>
                    <a:bodyPr/>
                    <a:lstStyle/>
                    <a:p>
                      <a:r>
                        <a:rPr lang="en-US" altLang="zh-CN" sz="1100" dirty="0"/>
                        <a:t>To Ds</a:t>
                      </a:r>
                      <a:endParaRPr lang="zh-CN" altLang="en-US" sz="1100" dirty="0"/>
                    </a:p>
                  </a:txBody>
                  <a:tcPr/>
                </a:tc>
                <a:tc>
                  <a:txBody>
                    <a:bodyPr/>
                    <a:lstStyle/>
                    <a:p>
                      <a:r>
                        <a:rPr lang="en-US" altLang="zh-CN" sz="1100" dirty="0"/>
                        <a:t>From DS</a:t>
                      </a:r>
                      <a:endParaRPr lang="zh-CN" altLang="en-US" sz="1100" dirty="0"/>
                    </a:p>
                  </a:txBody>
                  <a:tcPr/>
                </a:tc>
                <a:tc>
                  <a:txBody>
                    <a:bodyPr/>
                    <a:lstStyle/>
                    <a:p>
                      <a:r>
                        <a:rPr lang="zh-CN" altLang="en-US" sz="1100" dirty="0"/>
                        <a:t>地址</a:t>
                      </a:r>
                      <a:r>
                        <a:rPr lang="en-US" altLang="zh-CN" sz="1100" dirty="0"/>
                        <a:t>1</a:t>
                      </a:r>
                      <a:endParaRPr lang="zh-CN" altLang="en-US" sz="1100" dirty="0"/>
                    </a:p>
                  </a:txBody>
                  <a:tcPr/>
                </a:tc>
                <a:tc>
                  <a:txBody>
                    <a:bodyPr/>
                    <a:lstStyle/>
                    <a:p>
                      <a:r>
                        <a:rPr lang="zh-CN" altLang="en-US" sz="1100" dirty="0"/>
                        <a:t>地址</a:t>
                      </a:r>
                      <a:r>
                        <a:rPr lang="en-US" altLang="zh-CN" sz="1100" dirty="0"/>
                        <a:t>2</a:t>
                      </a:r>
                      <a:endParaRPr lang="zh-CN" altLang="en-US" sz="1100" dirty="0"/>
                    </a:p>
                  </a:txBody>
                  <a:tcPr/>
                </a:tc>
                <a:tc>
                  <a:txBody>
                    <a:bodyPr/>
                    <a:lstStyle/>
                    <a:p>
                      <a:r>
                        <a:rPr lang="zh-CN" altLang="en-US" sz="1100" dirty="0"/>
                        <a:t>地址</a:t>
                      </a:r>
                      <a:r>
                        <a:rPr lang="en-US" altLang="zh-CN" sz="1100" dirty="0"/>
                        <a:t>3</a:t>
                      </a:r>
                      <a:endParaRPr lang="zh-CN" altLang="en-US" sz="1100" dirty="0"/>
                    </a:p>
                  </a:txBody>
                  <a:tcPr/>
                </a:tc>
                <a:tc>
                  <a:txBody>
                    <a:bodyPr/>
                    <a:lstStyle/>
                    <a:p>
                      <a:r>
                        <a:rPr lang="zh-CN" altLang="en-US" sz="1100" dirty="0"/>
                        <a:t>地址</a:t>
                      </a:r>
                      <a:r>
                        <a:rPr lang="en-US" altLang="zh-CN" sz="1100" dirty="0"/>
                        <a:t>4</a:t>
                      </a:r>
                      <a:endParaRPr lang="zh-CN" altLang="en-US" sz="1100" dirty="0"/>
                    </a:p>
                  </a:txBody>
                  <a:tcPr/>
                </a:tc>
                <a:extLst>
                  <a:ext uri="{0D108BD9-81ED-4DB2-BD59-A6C34878D82A}">
                    <a16:rowId xmlns:a16="http://schemas.microsoft.com/office/drawing/2014/main" val="10000"/>
                  </a:ext>
                </a:extLst>
              </a:tr>
              <a:tr h="370840">
                <a:tc>
                  <a:txBody>
                    <a:bodyPr/>
                    <a:lstStyle/>
                    <a:p>
                      <a:r>
                        <a:rPr lang="en-US" altLang="zh-CN" sz="1100" dirty="0"/>
                        <a:t>To AP</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BSSID</a:t>
                      </a:r>
                      <a:endParaRPr lang="zh-CN" altLang="en-US" sz="1100" dirty="0"/>
                    </a:p>
                  </a:txBody>
                  <a:tcPr/>
                </a:tc>
                <a:tc>
                  <a:txBody>
                    <a:bodyPr/>
                    <a:lstStyle/>
                    <a:p>
                      <a:r>
                        <a:rPr lang="zh-CN" altLang="en-US" sz="1100" dirty="0"/>
                        <a:t>源地址</a:t>
                      </a:r>
                    </a:p>
                  </a:txBody>
                  <a:tcPr/>
                </a:tc>
                <a:tc>
                  <a:txBody>
                    <a:bodyPr/>
                    <a:lstStyle/>
                    <a:p>
                      <a:r>
                        <a:rPr lang="zh-CN" altLang="en-US" sz="1100" dirty="0"/>
                        <a:t>目的地址</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不使用</a:t>
                      </a:r>
                    </a:p>
                    <a:p>
                      <a:endParaRPr lang="zh-CN" altLang="en-US" sz="1100" dirty="0"/>
                    </a:p>
                  </a:txBody>
                  <a:tcPr/>
                </a:tc>
                <a:extLst>
                  <a:ext uri="{0D108BD9-81ED-4DB2-BD59-A6C34878D82A}">
                    <a16:rowId xmlns:a16="http://schemas.microsoft.com/office/drawing/2014/main" val="10001"/>
                  </a:ext>
                </a:extLst>
              </a:tr>
            </a:tbl>
          </a:graphicData>
        </a:graphic>
      </p:graphicFrame>
      <p:pic>
        <p:nvPicPr>
          <p:cNvPr id="27" name="Picture 2"/>
          <p:cNvPicPr>
            <a:picLocks noChangeAspect="1" noChangeArrowheads="1"/>
          </p:cNvPicPr>
          <p:nvPr/>
        </p:nvPicPr>
        <p:blipFill rotWithShape="1">
          <a:blip r:embed="rId4"/>
          <a:srcRect t="18168"/>
          <a:stretch>
            <a:fillRect/>
          </a:stretch>
        </p:blipFill>
        <p:spPr bwMode="auto">
          <a:xfrm>
            <a:off x="4311925" y="3529888"/>
            <a:ext cx="1036410" cy="1179678"/>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37"/>
          <p:cNvPicPr>
            <a:picLocks noChangeAspect="1"/>
          </p:cNvPicPr>
          <p:nvPr/>
        </p:nvPicPr>
        <p:blipFill>
          <a:blip r:embed="rId5"/>
          <a:stretch>
            <a:fillRect/>
          </a:stretch>
        </p:blipFill>
        <p:spPr>
          <a:xfrm>
            <a:off x="2065020" y="3555433"/>
            <a:ext cx="1036410" cy="1179678"/>
          </a:xfrm>
          <a:prstGeom prst="rect">
            <a:avLst/>
          </a:prstGeom>
        </p:spPr>
      </p:pic>
      <p:pic>
        <p:nvPicPr>
          <p:cNvPr id="40" name="图片 39"/>
          <p:cNvPicPr>
            <a:picLocks noChangeAspect="1"/>
          </p:cNvPicPr>
          <p:nvPr/>
        </p:nvPicPr>
        <p:blipFill>
          <a:blip r:embed="rId5"/>
          <a:stretch>
            <a:fillRect/>
          </a:stretch>
        </p:blipFill>
        <p:spPr>
          <a:xfrm flipH="1">
            <a:off x="6612844" y="3629971"/>
            <a:ext cx="1036411" cy="979512"/>
          </a:xfrm>
          <a:prstGeom prst="rect">
            <a:avLst/>
          </a:prstGeom>
        </p:spPr>
      </p:pic>
      <p:cxnSp>
        <p:nvCxnSpPr>
          <p:cNvPr id="41" name="直接连接符 40"/>
          <p:cNvCxnSpPr>
            <a:stCxn id="38" idx="3"/>
            <a:endCxn id="27" idx="1"/>
          </p:cNvCxnSpPr>
          <p:nvPr/>
        </p:nvCxnSpPr>
        <p:spPr>
          <a:xfrm flipV="1">
            <a:off x="3101430" y="4119727"/>
            <a:ext cx="1210495" cy="25545"/>
          </a:xfrm>
          <a:prstGeom prst="line">
            <a:avLst/>
          </a:prstGeom>
          <a:ln w="41275">
            <a:prstDash val="dash"/>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222712" y="4769857"/>
            <a:ext cx="708634" cy="276999"/>
          </a:xfrm>
          <a:prstGeom prst="rect">
            <a:avLst/>
          </a:prstGeom>
        </p:spPr>
        <p:txBody>
          <a:bodyPr wrap="square">
            <a:spAutoFit/>
          </a:bodyPr>
          <a:lstStyle/>
          <a:p>
            <a:r>
              <a:rPr lang="zh-CN" altLang="en-US" sz="1200" b="1" dirty="0">
                <a:solidFill>
                  <a:schemeClr val="accent1">
                    <a:lumMod val="75000"/>
                  </a:schemeClr>
                </a:solidFill>
              </a:rPr>
              <a:t>源地址</a:t>
            </a:r>
            <a:endParaRPr lang="zh-CN" altLang="en-US" sz="1200" dirty="0">
              <a:solidFill>
                <a:schemeClr val="accent1">
                  <a:lumMod val="75000"/>
                </a:schemeClr>
              </a:solidFill>
            </a:endParaRPr>
          </a:p>
        </p:txBody>
      </p:sp>
      <p:sp>
        <p:nvSpPr>
          <p:cNvPr id="43" name="矩形 42"/>
          <p:cNvSpPr/>
          <p:nvPr/>
        </p:nvSpPr>
        <p:spPr>
          <a:xfrm>
            <a:off x="6894553" y="4769857"/>
            <a:ext cx="916107" cy="276999"/>
          </a:xfrm>
          <a:prstGeom prst="rect">
            <a:avLst/>
          </a:prstGeom>
        </p:spPr>
        <p:txBody>
          <a:bodyPr wrap="square">
            <a:spAutoFit/>
          </a:bodyPr>
          <a:lstStyle/>
          <a:p>
            <a:r>
              <a:rPr lang="zh-CN" altLang="en-US" sz="1200" b="1" dirty="0">
                <a:solidFill>
                  <a:schemeClr val="accent1">
                    <a:lumMod val="75000"/>
                  </a:schemeClr>
                </a:solidFill>
              </a:rPr>
              <a:t>目的地址</a:t>
            </a:r>
            <a:endParaRPr lang="zh-CN" altLang="en-US" sz="1200" dirty="0">
              <a:solidFill>
                <a:schemeClr val="accent1">
                  <a:lumMod val="75000"/>
                </a:schemeClr>
              </a:solidFill>
            </a:endParaRPr>
          </a:p>
        </p:txBody>
      </p:sp>
      <p:cxnSp>
        <p:nvCxnSpPr>
          <p:cNvPr id="45" name="直接连接符 44"/>
          <p:cNvCxnSpPr>
            <a:stCxn id="27" idx="3"/>
            <a:endCxn id="40" idx="3"/>
          </p:cNvCxnSpPr>
          <p:nvPr/>
        </p:nvCxnSpPr>
        <p:spPr>
          <a:xfrm>
            <a:off x="5348335" y="4119727"/>
            <a:ext cx="1264509" cy="0"/>
          </a:xfrm>
          <a:prstGeom prst="line">
            <a:avLst/>
          </a:prstGeom>
          <a:ln w="41275">
            <a:prstDash val="solid"/>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4351816" y="4795594"/>
            <a:ext cx="708634" cy="276999"/>
          </a:xfrm>
          <a:prstGeom prst="rect">
            <a:avLst/>
          </a:prstGeom>
        </p:spPr>
        <p:txBody>
          <a:bodyPr wrap="square">
            <a:spAutoFit/>
          </a:bodyPr>
          <a:lstStyle/>
          <a:p>
            <a:r>
              <a:rPr lang="en-US" altLang="zh-CN" sz="1200" b="1" dirty="0">
                <a:solidFill>
                  <a:schemeClr val="accent1">
                    <a:lumMod val="75000"/>
                  </a:schemeClr>
                </a:solidFill>
              </a:rPr>
              <a:t>BSSID</a:t>
            </a:r>
            <a:endParaRPr lang="zh-CN" altLang="en-US" sz="1200" dirty="0">
              <a:solidFill>
                <a:schemeClr val="accent1">
                  <a:lumMod val="75000"/>
                </a:schemeClr>
              </a:solidFill>
            </a:endParaRPr>
          </a:p>
        </p:txBody>
      </p:sp>
    </p:spTree>
    <p:custDataLst>
      <p:tags r:id="rId1"/>
    </p:custData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IEEE 802.11</a:t>
            </a:r>
            <a:r>
              <a:rPr lang="zh-CN" altLang="en-US" sz="2800" kern="100" dirty="0">
                <a:solidFill>
                  <a:schemeClr val="accent1">
                    <a:lumMod val="50000"/>
                  </a:schemeClr>
                </a:solidFill>
                <a:latin typeface="微软雅黑" charset="0"/>
                <a:ea typeface="微软雅黑" charset="0"/>
                <a:cs typeface="微软雅黑" charset="0"/>
                <a:sym typeface="+mn-ea"/>
              </a:rPr>
              <a:t>无线局域网</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26" name="矩形 25"/>
          <p:cNvSpPr/>
          <p:nvPr/>
        </p:nvSpPr>
        <p:spPr>
          <a:xfrm>
            <a:off x="976901" y="1155254"/>
            <a:ext cx="8167099" cy="276999"/>
          </a:xfrm>
          <a:prstGeom prst="rect">
            <a:avLst/>
          </a:prstGeom>
        </p:spPr>
        <p:txBody>
          <a:bodyPr wrap="square">
            <a:spAutoFit/>
          </a:bodyPr>
          <a:lstStyle/>
          <a:p>
            <a:r>
              <a:rPr lang="en-US" altLang="zh-CN" sz="1200" b="1" dirty="0">
                <a:solidFill>
                  <a:schemeClr val="accent5"/>
                </a:solidFill>
              </a:rPr>
              <a:t>2                      2                  6                 6                   6                   2                   6              0~2312              4       (</a:t>
            </a:r>
            <a:r>
              <a:rPr lang="zh-CN" altLang="en-US" sz="1200" b="1" dirty="0">
                <a:solidFill>
                  <a:schemeClr val="accent5"/>
                </a:solidFill>
              </a:rPr>
              <a:t>字节</a:t>
            </a:r>
            <a:r>
              <a:rPr lang="en-US" altLang="zh-CN" sz="1200" b="1" dirty="0">
                <a:solidFill>
                  <a:schemeClr val="accent5"/>
                </a:solidFill>
              </a:rPr>
              <a:t>) </a:t>
            </a:r>
            <a:endParaRPr lang="zh-CN" altLang="en-US" sz="1200" dirty="0">
              <a:solidFill>
                <a:schemeClr val="accent5"/>
              </a:solidFill>
            </a:endParaRPr>
          </a:p>
        </p:txBody>
      </p:sp>
      <p:sp>
        <p:nvSpPr>
          <p:cNvPr id="28" name="圆角矩形 13"/>
          <p:cNvSpPr/>
          <p:nvPr/>
        </p:nvSpPr>
        <p:spPr>
          <a:xfrm>
            <a:off x="5142153"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顺序控制</a:t>
            </a:r>
          </a:p>
        </p:txBody>
      </p:sp>
      <p:sp>
        <p:nvSpPr>
          <p:cNvPr id="29" name="圆角矩形 13"/>
          <p:cNvSpPr/>
          <p:nvPr/>
        </p:nvSpPr>
        <p:spPr>
          <a:xfrm>
            <a:off x="6079676"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4</a:t>
            </a:r>
            <a:endParaRPr kumimoji="1" lang="zh-CN" altLang="en-US" sz="1400" dirty="0">
              <a:solidFill>
                <a:srgbClr val="002060"/>
              </a:solidFill>
            </a:endParaRPr>
          </a:p>
        </p:txBody>
      </p:sp>
      <p:sp>
        <p:nvSpPr>
          <p:cNvPr id="30" name="圆角矩形 13"/>
          <p:cNvSpPr/>
          <p:nvPr/>
        </p:nvSpPr>
        <p:spPr>
          <a:xfrm>
            <a:off x="326710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2</a:t>
            </a:r>
            <a:endParaRPr kumimoji="1" lang="zh-CN" altLang="en-US" sz="1400" dirty="0">
              <a:solidFill>
                <a:srgbClr val="002060"/>
              </a:solidFill>
            </a:endParaRPr>
          </a:p>
        </p:txBody>
      </p:sp>
      <p:sp>
        <p:nvSpPr>
          <p:cNvPr id="31" name="圆角矩形 13"/>
          <p:cNvSpPr/>
          <p:nvPr/>
        </p:nvSpPr>
        <p:spPr>
          <a:xfrm>
            <a:off x="1510260" y="1409893"/>
            <a:ext cx="106676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rPr>
              <a:t>持续时间</a:t>
            </a:r>
            <a:endParaRPr kumimoji="1" lang="en-US" altLang="zh-CN" sz="1200" dirty="0">
              <a:solidFill>
                <a:srgbClr val="002060"/>
              </a:solidFill>
            </a:endParaRPr>
          </a:p>
          <a:p>
            <a:pPr algn="ctr"/>
            <a:r>
              <a:rPr kumimoji="1" lang="zh-CN" altLang="en-US" sz="1200" dirty="0">
                <a:solidFill>
                  <a:srgbClr val="002060"/>
                </a:solidFill>
              </a:rPr>
              <a:t>和</a:t>
            </a:r>
            <a:r>
              <a:rPr kumimoji="1" lang="en-US" altLang="zh-CN" sz="1200" dirty="0">
                <a:solidFill>
                  <a:srgbClr val="002060"/>
                </a:solidFill>
              </a:rPr>
              <a:t>ID</a:t>
            </a:r>
            <a:r>
              <a:rPr kumimoji="1" lang="zh-CN" altLang="en-US" sz="1200" dirty="0">
                <a:solidFill>
                  <a:srgbClr val="002060"/>
                </a:solidFill>
              </a:rPr>
              <a:t>位</a:t>
            </a:r>
          </a:p>
        </p:txBody>
      </p:sp>
      <p:sp>
        <p:nvSpPr>
          <p:cNvPr id="32" name="圆角矩形 13"/>
          <p:cNvSpPr/>
          <p:nvPr/>
        </p:nvSpPr>
        <p:spPr>
          <a:xfrm>
            <a:off x="2577029" y="1409893"/>
            <a:ext cx="708634"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1</a:t>
            </a:r>
            <a:endParaRPr kumimoji="1" lang="zh-CN" altLang="en-US" sz="1400" dirty="0">
              <a:solidFill>
                <a:srgbClr val="002060"/>
              </a:solidFill>
            </a:endParaRPr>
          </a:p>
        </p:txBody>
      </p:sp>
      <p:sp>
        <p:nvSpPr>
          <p:cNvPr id="33" name="圆角矩形 13"/>
          <p:cNvSpPr/>
          <p:nvPr/>
        </p:nvSpPr>
        <p:spPr>
          <a:xfrm>
            <a:off x="57273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帧控制</a:t>
            </a:r>
          </a:p>
        </p:txBody>
      </p:sp>
      <p:sp>
        <p:nvSpPr>
          <p:cNvPr id="34" name="圆角矩形 13"/>
          <p:cNvSpPr/>
          <p:nvPr/>
        </p:nvSpPr>
        <p:spPr>
          <a:xfrm>
            <a:off x="689900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数据部分</a:t>
            </a:r>
          </a:p>
        </p:txBody>
      </p:sp>
      <p:sp>
        <p:nvSpPr>
          <p:cNvPr id="35" name="圆角矩形 13"/>
          <p:cNvSpPr/>
          <p:nvPr/>
        </p:nvSpPr>
        <p:spPr>
          <a:xfrm>
            <a:off x="7836520"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FCS</a:t>
            </a:r>
            <a:endParaRPr kumimoji="1" lang="zh-CN" altLang="en-US" sz="1400" dirty="0">
              <a:solidFill>
                <a:srgbClr val="002060"/>
              </a:solidFill>
            </a:endParaRPr>
          </a:p>
        </p:txBody>
      </p:sp>
      <p:sp>
        <p:nvSpPr>
          <p:cNvPr id="36" name="圆角矩形 13"/>
          <p:cNvSpPr/>
          <p:nvPr/>
        </p:nvSpPr>
        <p:spPr>
          <a:xfrm>
            <a:off x="420463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3</a:t>
            </a:r>
            <a:endParaRPr kumimoji="1" lang="zh-CN" altLang="en-US" sz="1400" dirty="0">
              <a:solidFill>
                <a:srgbClr val="002060"/>
              </a:solidFill>
            </a:endParaRPr>
          </a:p>
        </p:txBody>
      </p:sp>
      <p:sp>
        <p:nvSpPr>
          <p:cNvPr id="37" name="圆角矩形 13"/>
          <p:cNvSpPr/>
          <p:nvPr/>
        </p:nvSpPr>
        <p:spPr>
          <a:xfrm>
            <a:off x="1112865" y="2089068"/>
            <a:ext cx="708633"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From DS </a:t>
            </a:r>
            <a:endParaRPr kumimoji="1" lang="zh-CN" altLang="en-US" sz="1400" dirty="0">
              <a:solidFill>
                <a:srgbClr val="002060"/>
              </a:solidFill>
            </a:endParaRPr>
          </a:p>
        </p:txBody>
      </p:sp>
      <p:cxnSp>
        <p:nvCxnSpPr>
          <p:cNvPr id="16" name="直接箭头连接符 15"/>
          <p:cNvCxnSpPr>
            <a:stCxn id="33" idx="2"/>
          </p:cNvCxnSpPr>
          <p:nvPr/>
        </p:nvCxnSpPr>
        <p:spPr>
          <a:xfrm flipH="1">
            <a:off x="709492" y="1799763"/>
            <a:ext cx="341285"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3" idx="2"/>
          </p:cNvCxnSpPr>
          <p:nvPr/>
        </p:nvCxnSpPr>
        <p:spPr>
          <a:xfrm>
            <a:off x="1050777" y="1799763"/>
            <a:ext cx="371623"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圆角矩形 13"/>
          <p:cNvSpPr/>
          <p:nvPr/>
        </p:nvSpPr>
        <p:spPr>
          <a:xfrm>
            <a:off x="402277" y="2099664"/>
            <a:ext cx="574624"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To DS </a:t>
            </a:r>
            <a:endParaRPr kumimoji="1" lang="zh-CN" altLang="en-US" sz="1400" dirty="0">
              <a:solidFill>
                <a:srgbClr val="002060"/>
              </a:solidFill>
            </a:endParaRPr>
          </a:p>
        </p:txBody>
      </p:sp>
      <p:sp>
        <p:nvSpPr>
          <p:cNvPr id="46" name="矩形 45"/>
          <p:cNvSpPr/>
          <p:nvPr/>
        </p:nvSpPr>
        <p:spPr>
          <a:xfrm>
            <a:off x="3313289" y="1987342"/>
            <a:ext cx="2413669" cy="276999"/>
          </a:xfrm>
          <a:prstGeom prst="rect">
            <a:avLst/>
          </a:prstGeom>
        </p:spPr>
        <p:txBody>
          <a:bodyPr wrap="square">
            <a:spAutoFit/>
          </a:bodyPr>
          <a:lstStyle/>
          <a:p>
            <a:r>
              <a:rPr lang="en-US" altLang="zh-CN" sz="1200" b="1" dirty="0">
                <a:solidFill>
                  <a:schemeClr val="tx2">
                    <a:lumMod val="60000"/>
                    <a:lumOff val="40000"/>
                  </a:schemeClr>
                </a:solidFill>
              </a:rPr>
              <a:t>802.11 </a:t>
            </a:r>
            <a:r>
              <a:rPr lang="zh-CN" altLang="en-US" sz="1200" b="1" dirty="0">
                <a:solidFill>
                  <a:schemeClr val="tx2">
                    <a:lumMod val="60000"/>
                    <a:lumOff val="40000"/>
                  </a:schemeClr>
                </a:solidFill>
              </a:rPr>
              <a:t>无线数据帧格式</a:t>
            </a:r>
            <a:endParaRPr lang="zh-CN" altLang="en-US" sz="1200" dirty="0">
              <a:solidFill>
                <a:schemeClr val="tx2">
                  <a:lumMod val="60000"/>
                  <a:lumOff val="40000"/>
                </a:schemeClr>
              </a:solidFill>
            </a:endParaRPr>
          </a:p>
        </p:txBody>
      </p:sp>
      <p:graphicFrame>
        <p:nvGraphicFramePr>
          <p:cNvPr id="21" name="表格 20"/>
          <p:cNvGraphicFramePr>
            <a:graphicFrameLocks noGrp="1"/>
          </p:cNvGraphicFramePr>
          <p:nvPr/>
        </p:nvGraphicFramePr>
        <p:xfrm>
          <a:off x="2094153" y="2451920"/>
          <a:ext cx="6095999" cy="853440"/>
        </p:xfrm>
        <a:graphic>
          <a:graphicData uri="http://schemas.openxmlformats.org/drawingml/2006/table">
            <a:tbl>
              <a:tblPr firstRow="1" bandRow="1">
                <a:tableStyleId>{68D230F3-CF80-4859-8CE7-A43EE81993B5}</a:tableStyleId>
              </a:tblPr>
              <a:tblGrid>
                <a:gridCol w="870857">
                  <a:extLst>
                    <a:ext uri="{9D8B030D-6E8A-4147-A177-3AD203B41FA5}">
                      <a16:colId xmlns:a16="http://schemas.microsoft.com/office/drawing/2014/main" val="20000"/>
                    </a:ext>
                  </a:extLst>
                </a:gridCol>
                <a:gridCol w="56770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130464">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zh-CN" altLang="en-US" sz="1100" dirty="0"/>
                        <a:t>类型</a:t>
                      </a:r>
                    </a:p>
                  </a:txBody>
                  <a:tcPr/>
                </a:tc>
                <a:tc>
                  <a:txBody>
                    <a:bodyPr/>
                    <a:lstStyle/>
                    <a:p>
                      <a:r>
                        <a:rPr lang="en-US" altLang="zh-CN" sz="1100" dirty="0"/>
                        <a:t>To Ds</a:t>
                      </a:r>
                      <a:endParaRPr lang="zh-CN" altLang="en-US" sz="1100" dirty="0"/>
                    </a:p>
                  </a:txBody>
                  <a:tcPr/>
                </a:tc>
                <a:tc>
                  <a:txBody>
                    <a:bodyPr/>
                    <a:lstStyle/>
                    <a:p>
                      <a:r>
                        <a:rPr lang="en-US" altLang="zh-CN" sz="1100" dirty="0"/>
                        <a:t>From DS</a:t>
                      </a:r>
                      <a:endParaRPr lang="zh-CN" altLang="en-US" sz="1100" dirty="0"/>
                    </a:p>
                  </a:txBody>
                  <a:tcPr/>
                </a:tc>
                <a:tc>
                  <a:txBody>
                    <a:bodyPr/>
                    <a:lstStyle/>
                    <a:p>
                      <a:r>
                        <a:rPr lang="zh-CN" altLang="en-US" sz="1100" dirty="0"/>
                        <a:t>地址</a:t>
                      </a:r>
                      <a:r>
                        <a:rPr lang="en-US" altLang="zh-CN" sz="1100" dirty="0"/>
                        <a:t>1</a:t>
                      </a:r>
                      <a:endParaRPr lang="zh-CN" altLang="en-US" sz="1100" dirty="0"/>
                    </a:p>
                  </a:txBody>
                  <a:tcPr/>
                </a:tc>
                <a:tc>
                  <a:txBody>
                    <a:bodyPr/>
                    <a:lstStyle/>
                    <a:p>
                      <a:r>
                        <a:rPr lang="zh-CN" altLang="en-US" sz="1100" dirty="0"/>
                        <a:t>地址</a:t>
                      </a:r>
                      <a:r>
                        <a:rPr lang="en-US" altLang="zh-CN" sz="1100" dirty="0"/>
                        <a:t>2</a:t>
                      </a:r>
                      <a:endParaRPr lang="zh-CN" altLang="en-US" sz="1100" dirty="0"/>
                    </a:p>
                  </a:txBody>
                  <a:tcPr/>
                </a:tc>
                <a:tc>
                  <a:txBody>
                    <a:bodyPr/>
                    <a:lstStyle/>
                    <a:p>
                      <a:r>
                        <a:rPr lang="zh-CN" altLang="en-US" sz="1100" dirty="0"/>
                        <a:t>地址</a:t>
                      </a:r>
                      <a:r>
                        <a:rPr lang="en-US" altLang="zh-CN" sz="1100" dirty="0"/>
                        <a:t>3</a:t>
                      </a:r>
                      <a:endParaRPr lang="zh-CN" altLang="en-US" sz="1100" dirty="0"/>
                    </a:p>
                  </a:txBody>
                  <a:tcPr/>
                </a:tc>
                <a:tc>
                  <a:txBody>
                    <a:bodyPr/>
                    <a:lstStyle/>
                    <a:p>
                      <a:r>
                        <a:rPr lang="zh-CN" altLang="en-US" sz="1100" dirty="0"/>
                        <a:t>地址</a:t>
                      </a:r>
                      <a:r>
                        <a:rPr lang="en-US" altLang="zh-CN" sz="1100" dirty="0"/>
                        <a:t>4</a:t>
                      </a:r>
                      <a:endParaRPr lang="zh-CN" altLang="en-US" sz="1100" dirty="0"/>
                    </a:p>
                  </a:txBody>
                  <a:tcPr/>
                </a:tc>
                <a:extLst>
                  <a:ext uri="{0D108BD9-81ED-4DB2-BD59-A6C34878D82A}">
                    <a16:rowId xmlns:a16="http://schemas.microsoft.com/office/drawing/2014/main" val="10000"/>
                  </a:ext>
                </a:extLst>
              </a:tr>
              <a:tr h="370840">
                <a:tc>
                  <a:txBody>
                    <a:bodyPr/>
                    <a:lstStyle/>
                    <a:p>
                      <a:r>
                        <a:rPr lang="en-US" altLang="zh-CN" sz="1100" dirty="0"/>
                        <a:t>From AP</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zh-CN" altLang="en-US" sz="1100" dirty="0"/>
                        <a:t>目的地址</a:t>
                      </a:r>
                    </a:p>
                  </a:txBody>
                  <a:tcPr/>
                </a:tc>
                <a:tc>
                  <a:txBody>
                    <a:bodyPr/>
                    <a:lstStyle/>
                    <a:p>
                      <a:r>
                        <a:rPr lang="en-US" altLang="zh-CN" sz="1100" dirty="0"/>
                        <a:t>BSSID</a:t>
                      </a:r>
                      <a:endParaRPr lang="zh-CN" alt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源地址</a:t>
                      </a:r>
                    </a:p>
                    <a:p>
                      <a:endParaRPr lang="zh-CN" alt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不使用</a:t>
                      </a:r>
                    </a:p>
                    <a:p>
                      <a:endParaRPr lang="zh-CN" altLang="en-US" sz="1100" dirty="0"/>
                    </a:p>
                  </a:txBody>
                  <a:tcPr/>
                </a:tc>
                <a:extLst>
                  <a:ext uri="{0D108BD9-81ED-4DB2-BD59-A6C34878D82A}">
                    <a16:rowId xmlns:a16="http://schemas.microsoft.com/office/drawing/2014/main" val="10001"/>
                  </a:ext>
                </a:extLst>
              </a:tr>
            </a:tbl>
          </a:graphicData>
        </a:graphic>
      </p:graphicFrame>
      <p:pic>
        <p:nvPicPr>
          <p:cNvPr id="27" name="图片 26"/>
          <p:cNvPicPr>
            <a:picLocks noChangeAspect="1"/>
          </p:cNvPicPr>
          <p:nvPr/>
        </p:nvPicPr>
        <p:blipFill>
          <a:blip r:embed="rId4"/>
          <a:stretch>
            <a:fillRect/>
          </a:stretch>
        </p:blipFill>
        <p:spPr>
          <a:xfrm>
            <a:off x="2065020" y="3555433"/>
            <a:ext cx="1036410" cy="1179678"/>
          </a:xfrm>
          <a:prstGeom prst="rect">
            <a:avLst/>
          </a:prstGeom>
        </p:spPr>
      </p:pic>
      <p:cxnSp>
        <p:nvCxnSpPr>
          <p:cNvPr id="38" name="直接连接符 37"/>
          <p:cNvCxnSpPr/>
          <p:nvPr/>
        </p:nvCxnSpPr>
        <p:spPr>
          <a:xfrm flipV="1">
            <a:off x="5323574" y="4145272"/>
            <a:ext cx="1210495" cy="25545"/>
          </a:xfrm>
          <a:prstGeom prst="line">
            <a:avLst/>
          </a:prstGeom>
          <a:ln w="41275">
            <a:prstDash val="dash"/>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222712" y="4769857"/>
            <a:ext cx="708634" cy="276999"/>
          </a:xfrm>
          <a:prstGeom prst="rect">
            <a:avLst/>
          </a:prstGeom>
        </p:spPr>
        <p:txBody>
          <a:bodyPr wrap="square">
            <a:spAutoFit/>
          </a:bodyPr>
          <a:lstStyle/>
          <a:p>
            <a:r>
              <a:rPr lang="zh-CN" altLang="en-US" sz="1200" b="1" dirty="0">
                <a:solidFill>
                  <a:schemeClr val="accent1">
                    <a:lumMod val="75000"/>
                  </a:schemeClr>
                </a:solidFill>
              </a:rPr>
              <a:t>源地址</a:t>
            </a:r>
            <a:endParaRPr lang="zh-CN" altLang="en-US" sz="1200" dirty="0">
              <a:solidFill>
                <a:schemeClr val="accent1">
                  <a:lumMod val="75000"/>
                </a:schemeClr>
              </a:solidFill>
            </a:endParaRPr>
          </a:p>
        </p:txBody>
      </p:sp>
      <p:sp>
        <p:nvSpPr>
          <p:cNvPr id="41" name="矩形 40"/>
          <p:cNvSpPr/>
          <p:nvPr/>
        </p:nvSpPr>
        <p:spPr>
          <a:xfrm>
            <a:off x="6894553" y="4769857"/>
            <a:ext cx="916107" cy="276999"/>
          </a:xfrm>
          <a:prstGeom prst="rect">
            <a:avLst/>
          </a:prstGeom>
        </p:spPr>
        <p:txBody>
          <a:bodyPr wrap="square">
            <a:spAutoFit/>
          </a:bodyPr>
          <a:lstStyle/>
          <a:p>
            <a:r>
              <a:rPr lang="zh-CN" altLang="en-US" sz="1200" b="1" dirty="0">
                <a:solidFill>
                  <a:schemeClr val="accent1">
                    <a:lumMod val="75000"/>
                  </a:schemeClr>
                </a:solidFill>
              </a:rPr>
              <a:t>目的地址</a:t>
            </a:r>
            <a:endParaRPr lang="zh-CN" altLang="en-US" sz="1200" dirty="0">
              <a:solidFill>
                <a:schemeClr val="accent1">
                  <a:lumMod val="75000"/>
                </a:schemeClr>
              </a:solidFill>
            </a:endParaRPr>
          </a:p>
        </p:txBody>
      </p:sp>
      <p:cxnSp>
        <p:nvCxnSpPr>
          <p:cNvPr id="42" name="直接连接符 41"/>
          <p:cNvCxnSpPr/>
          <p:nvPr/>
        </p:nvCxnSpPr>
        <p:spPr>
          <a:xfrm>
            <a:off x="2958677" y="4119727"/>
            <a:ext cx="1264509" cy="0"/>
          </a:xfrm>
          <a:prstGeom prst="line">
            <a:avLst/>
          </a:prstGeom>
          <a:ln w="41275">
            <a:prstDash val="solid"/>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4351816" y="4795594"/>
            <a:ext cx="708634" cy="276999"/>
          </a:xfrm>
          <a:prstGeom prst="rect">
            <a:avLst/>
          </a:prstGeom>
        </p:spPr>
        <p:txBody>
          <a:bodyPr wrap="square">
            <a:spAutoFit/>
          </a:bodyPr>
          <a:lstStyle/>
          <a:p>
            <a:r>
              <a:rPr lang="en-US" altLang="zh-CN" sz="1200" b="1" dirty="0">
                <a:solidFill>
                  <a:schemeClr val="accent1">
                    <a:lumMod val="75000"/>
                  </a:schemeClr>
                </a:solidFill>
              </a:rPr>
              <a:t>BSSID</a:t>
            </a:r>
            <a:endParaRPr lang="zh-CN" altLang="en-US" sz="1200" dirty="0">
              <a:solidFill>
                <a:schemeClr val="accent1">
                  <a:lumMod val="75000"/>
                </a:schemeClr>
              </a:solidFill>
            </a:endParaRPr>
          </a:p>
        </p:txBody>
      </p:sp>
      <p:pic>
        <p:nvPicPr>
          <p:cNvPr id="45" name="Picture 2"/>
          <p:cNvPicPr>
            <a:picLocks noChangeAspect="1" noChangeArrowheads="1"/>
          </p:cNvPicPr>
          <p:nvPr/>
        </p:nvPicPr>
        <p:blipFill rotWithShape="1">
          <a:blip r:embed="rId5"/>
          <a:srcRect t="18168"/>
          <a:stretch>
            <a:fillRect/>
          </a:stretch>
        </p:blipFill>
        <p:spPr bwMode="auto">
          <a:xfrm>
            <a:off x="4311925" y="3529888"/>
            <a:ext cx="1036410" cy="1179678"/>
          </a:xfrm>
          <a:prstGeom prst="rect">
            <a:avLst/>
          </a:prstGeom>
          <a:noFill/>
          <a:extLst>
            <a:ext uri="{909E8E84-426E-40DD-AFC4-6F175D3DCCD1}">
              <a14:hiddenFill xmlns:a14="http://schemas.microsoft.com/office/drawing/2010/main">
                <a:solidFill>
                  <a:srgbClr val="FFFFFF"/>
                </a:solidFill>
              </a14:hiddenFill>
            </a:ext>
          </a:extLst>
        </p:spPr>
      </p:pic>
      <p:pic>
        <p:nvPicPr>
          <p:cNvPr id="47" name="图片 46"/>
          <p:cNvPicPr>
            <a:picLocks noChangeAspect="1"/>
          </p:cNvPicPr>
          <p:nvPr/>
        </p:nvPicPr>
        <p:blipFill>
          <a:blip r:embed="rId4"/>
          <a:stretch>
            <a:fillRect/>
          </a:stretch>
        </p:blipFill>
        <p:spPr>
          <a:xfrm flipH="1">
            <a:off x="6612844" y="3629971"/>
            <a:ext cx="1036411" cy="979512"/>
          </a:xfrm>
          <a:prstGeom prst="rect">
            <a:avLst/>
          </a:prstGeom>
        </p:spPr>
      </p:pic>
    </p:spTree>
    <p:custDataLst>
      <p:tags r:id="rId1"/>
    </p:custData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IEEE 802.11</a:t>
            </a:r>
            <a:r>
              <a:rPr lang="zh-CN" altLang="en-US" sz="2800" kern="100" dirty="0">
                <a:solidFill>
                  <a:schemeClr val="accent1">
                    <a:lumMod val="50000"/>
                  </a:schemeClr>
                </a:solidFill>
                <a:latin typeface="微软雅黑" charset="0"/>
                <a:ea typeface="微软雅黑" charset="0"/>
                <a:cs typeface="微软雅黑" charset="0"/>
                <a:sym typeface="+mn-ea"/>
              </a:rPr>
              <a:t>无线局域网</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26" name="矩形 25"/>
          <p:cNvSpPr/>
          <p:nvPr/>
        </p:nvSpPr>
        <p:spPr>
          <a:xfrm>
            <a:off x="976901" y="1155254"/>
            <a:ext cx="8167099" cy="276999"/>
          </a:xfrm>
          <a:prstGeom prst="rect">
            <a:avLst/>
          </a:prstGeom>
        </p:spPr>
        <p:txBody>
          <a:bodyPr wrap="square">
            <a:spAutoFit/>
          </a:bodyPr>
          <a:lstStyle/>
          <a:p>
            <a:r>
              <a:rPr lang="en-US" altLang="zh-CN" sz="1200" b="1" dirty="0">
                <a:solidFill>
                  <a:schemeClr val="accent5"/>
                </a:solidFill>
              </a:rPr>
              <a:t>2                      2                  6                 6                   6                   2                   6              0~2312              4       (</a:t>
            </a:r>
            <a:r>
              <a:rPr lang="zh-CN" altLang="en-US" sz="1200" b="1" dirty="0">
                <a:solidFill>
                  <a:schemeClr val="accent5"/>
                </a:solidFill>
              </a:rPr>
              <a:t>字节</a:t>
            </a:r>
            <a:r>
              <a:rPr lang="en-US" altLang="zh-CN" sz="1200" b="1" dirty="0">
                <a:solidFill>
                  <a:schemeClr val="accent5"/>
                </a:solidFill>
              </a:rPr>
              <a:t>) </a:t>
            </a:r>
            <a:endParaRPr lang="zh-CN" altLang="en-US" sz="1200" dirty="0">
              <a:solidFill>
                <a:schemeClr val="accent5"/>
              </a:solidFill>
            </a:endParaRPr>
          </a:p>
        </p:txBody>
      </p:sp>
      <p:sp>
        <p:nvSpPr>
          <p:cNvPr id="28" name="圆角矩形 13"/>
          <p:cNvSpPr/>
          <p:nvPr/>
        </p:nvSpPr>
        <p:spPr>
          <a:xfrm>
            <a:off x="5142153"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顺序控制</a:t>
            </a:r>
          </a:p>
        </p:txBody>
      </p:sp>
      <p:sp>
        <p:nvSpPr>
          <p:cNvPr id="29" name="圆角矩形 13"/>
          <p:cNvSpPr/>
          <p:nvPr/>
        </p:nvSpPr>
        <p:spPr>
          <a:xfrm>
            <a:off x="6079676"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4</a:t>
            </a:r>
            <a:endParaRPr kumimoji="1" lang="zh-CN" altLang="en-US" sz="1400" dirty="0">
              <a:solidFill>
                <a:srgbClr val="002060"/>
              </a:solidFill>
            </a:endParaRPr>
          </a:p>
        </p:txBody>
      </p:sp>
      <p:sp>
        <p:nvSpPr>
          <p:cNvPr id="30" name="圆角矩形 13"/>
          <p:cNvSpPr/>
          <p:nvPr/>
        </p:nvSpPr>
        <p:spPr>
          <a:xfrm>
            <a:off x="326710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2</a:t>
            </a:r>
            <a:endParaRPr kumimoji="1" lang="zh-CN" altLang="en-US" sz="1400" dirty="0">
              <a:solidFill>
                <a:srgbClr val="002060"/>
              </a:solidFill>
            </a:endParaRPr>
          </a:p>
        </p:txBody>
      </p:sp>
      <p:sp>
        <p:nvSpPr>
          <p:cNvPr id="31" name="圆角矩形 13"/>
          <p:cNvSpPr/>
          <p:nvPr/>
        </p:nvSpPr>
        <p:spPr>
          <a:xfrm>
            <a:off x="1510260" y="1409893"/>
            <a:ext cx="106676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rPr>
              <a:t>持续时间</a:t>
            </a:r>
            <a:endParaRPr kumimoji="1" lang="en-US" altLang="zh-CN" sz="1200" dirty="0">
              <a:solidFill>
                <a:srgbClr val="002060"/>
              </a:solidFill>
            </a:endParaRPr>
          </a:p>
          <a:p>
            <a:pPr algn="ctr"/>
            <a:r>
              <a:rPr kumimoji="1" lang="zh-CN" altLang="en-US" sz="1200" dirty="0">
                <a:solidFill>
                  <a:srgbClr val="002060"/>
                </a:solidFill>
              </a:rPr>
              <a:t>和</a:t>
            </a:r>
            <a:r>
              <a:rPr kumimoji="1" lang="en-US" altLang="zh-CN" sz="1200" dirty="0">
                <a:solidFill>
                  <a:srgbClr val="002060"/>
                </a:solidFill>
              </a:rPr>
              <a:t>ID</a:t>
            </a:r>
            <a:r>
              <a:rPr kumimoji="1" lang="zh-CN" altLang="en-US" sz="1200" dirty="0">
                <a:solidFill>
                  <a:srgbClr val="002060"/>
                </a:solidFill>
              </a:rPr>
              <a:t>位</a:t>
            </a:r>
          </a:p>
        </p:txBody>
      </p:sp>
      <p:sp>
        <p:nvSpPr>
          <p:cNvPr id="32" name="圆角矩形 13"/>
          <p:cNvSpPr/>
          <p:nvPr/>
        </p:nvSpPr>
        <p:spPr>
          <a:xfrm>
            <a:off x="2577029" y="1409893"/>
            <a:ext cx="708634"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1</a:t>
            </a:r>
            <a:endParaRPr kumimoji="1" lang="zh-CN" altLang="en-US" sz="1400" dirty="0">
              <a:solidFill>
                <a:srgbClr val="002060"/>
              </a:solidFill>
            </a:endParaRPr>
          </a:p>
        </p:txBody>
      </p:sp>
      <p:sp>
        <p:nvSpPr>
          <p:cNvPr id="33" name="圆角矩形 13"/>
          <p:cNvSpPr/>
          <p:nvPr/>
        </p:nvSpPr>
        <p:spPr>
          <a:xfrm>
            <a:off x="57273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帧控制</a:t>
            </a:r>
          </a:p>
        </p:txBody>
      </p:sp>
      <p:sp>
        <p:nvSpPr>
          <p:cNvPr id="34" name="圆角矩形 13"/>
          <p:cNvSpPr/>
          <p:nvPr/>
        </p:nvSpPr>
        <p:spPr>
          <a:xfrm>
            <a:off x="689900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数据部分</a:t>
            </a:r>
          </a:p>
        </p:txBody>
      </p:sp>
      <p:sp>
        <p:nvSpPr>
          <p:cNvPr id="35" name="圆角矩形 13"/>
          <p:cNvSpPr/>
          <p:nvPr/>
        </p:nvSpPr>
        <p:spPr>
          <a:xfrm>
            <a:off x="7836520"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FCS</a:t>
            </a:r>
            <a:endParaRPr kumimoji="1" lang="zh-CN" altLang="en-US" sz="1400" dirty="0">
              <a:solidFill>
                <a:srgbClr val="002060"/>
              </a:solidFill>
            </a:endParaRPr>
          </a:p>
        </p:txBody>
      </p:sp>
      <p:sp>
        <p:nvSpPr>
          <p:cNvPr id="36" name="圆角矩形 13"/>
          <p:cNvSpPr/>
          <p:nvPr/>
        </p:nvSpPr>
        <p:spPr>
          <a:xfrm>
            <a:off x="420463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3</a:t>
            </a:r>
            <a:endParaRPr kumimoji="1" lang="zh-CN" altLang="en-US" sz="1400" dirty="0">
              <a:solidFill>
                <a:srgbClr val="002060"/>
              </a:solidFill>
            </a:endParaRPr>
          </a:p>
        </p:txBody>
      </p:sp>
      <p:sp>
        <p:nvSpPr>
          <p:cNvPr id="37" name="圆角矩形 13"/>
          <p:cNvSpPr/>
          <p:nvPr/>
        </p:nvSpPr>
        <p:spPr>
          <a:xfrm>
            <a:off x="1112865" y="2089068"/>
            <a:ext cx="708633"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From DS </a:t>
            </a:r>
            <a:endParaRPr kumimoji="1" lang="zh-CN" altLang="en-US" sz="1400" dirty="0">
              <a:solidFill>
                <a:srgbClr val="002060"/>
              </a:solidFill>
            </a:endParaRPr>
          </a:p>
        </p:txBody>
      </p:sp>
      <p:cxnSp>
        <p:nvCxnSpPr>
          <p:cNvPr id="16" name="直接箭头连接符 15"/>
          <p:cNvCxnSpPr>
            <a:stCxn id="33" idx="2"/>
          </p:cNvCxnSpPr>
          <p:nvPr/>
        </p:nvCxnSpPr>
        <p:spPr>
          <a:xfrm flipH="1">
            <a:off x="709492" y="1799763"/>
            <a:ext cx="341285"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3" idx="2"/>
          </p:cNvCxnSpPr>
          <p:nvPr/>
        </p:nvCxnSpPr>
        <p:spPr>
          <a:xfrm>
            <a:off x="1050777" y="1799763"/>
            <a:ext cx="371623"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圆角矩形 13"/>
          <p:cNvSpPr/>
          <p:nvPr/>
        </p:nvSpPr>
        <p:spPr>
          <a:xfrm>
            <a:off x="402277" y="2099664"/>
            <a:ext cx="574624"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To DS </a:t>
            </a:r>
            <a:endParaRPr kumimoji="1" lang="zh-CN" altLang="en-US" sz="1400" dirty="0">
              <a:solidFill>
                <a:srgbClr val="002060"/>
              </a:solidFill>
            </a:endParaRPr>
          </a:p>
        </p:txBody>
      </p:sp>
      <p:sp>
        <p:nvSpPr>
          <p:cNvPr id="46" name="矩形 45"/>
          <p:cNvSpPr/>
          <p:nvPr/>
        </p:nvSpPr>
        <p:spPr>
          <a:xfrm>
            <a:off x="3313289" y="1987342"/>
            <a:ext cx="2413669" cy="276999"/>
          </a:xfrm>
          <a:prstGeom prst="rect">
            <a:avLst/>
          </a:prstGeom>
        </p:spPr>
        <p:txBody>
          <a:bodyPr wrap="square">
            <a:spAutoFit/>
          </a:bodyPr>
          <a:lstStyle/>
          <a:p>
            <a:r>
              <a:rPr lang="en-US" altLang="zh-CN" sz="1200" b="1" dirty="0">
                <a:solidFill>
                  <a:schemeClr val="tx2">
                    <a:lumMod val="60000"/>
                    <a:lumOff val="40000"/>
                  </a:schemeClr>
                </a:solidFill>
              </a:rPr>
              <a:t>802.11 </a:t>
            </a:r>
            <a:r>
              <a:rPr lang="zh-CN" altLang="en-US" sz="1200" b="1" dirty="0">
                <a:solidFill>
                  <a:schemeClr val="tx2">
                    <a:lumMod val="60000"/>
                    <a:lumOff val="40000"/>
                  </a:schemeClr>
                </a:solidFill>
              </a:rPr>
              <a:t>无线数据帧格式</a:t>
            </a:r>
            <a:endParaRPr lang="zh-CN" altLang="en-US" sz="1200" dirty="0">
              <a:solidFill>
                <a:schemeClr val="tx2">
                  <a:lumMod val="60000"/>
                  <a:lumOff val="40000"/>
                </a:schemeClr>
              </a:solidFill>
            </a:endParaRPr>
          </a:p>
        </p:txBody>
      </p:sp>
      <p:graphicFrame>
        <p:nvGraphicFramePr>
          <p:cNvPr id="21" name="表格 20"/>
          <p:cNvGraphicFramePr>
            <a:graphicFrameLocks noGrp="1"/>
          </p:cNvGraphicFramePr>
          <p:nvPr/>
        </p:nvGraphicFramePr>
        <p:xfrm>
          <a:off x="2094153" y="2451920"/>
          <a:ext cx="6095999" cy="853440"/>
        </p:xfrm>
        <a:graphic>
          <a:graphicData uri="http://schemas.openxmlformats.org/drawingml/2006/table">
            <a:tbl>
              <a:tblPr firstRow="1" bandRow="1">
                <a:tableStyleId>{68D230F3-CF80-4859-8CE7-A43EE81993B5}</a:tableStyleId>
              </a:tblPr>
              <a:tblGrid>
                <a:gridCol w="870857">
                  <a:extLst>
                    <a:ext uri="{9D8B030D-6E8A-4147-A177-3AD203B41FA5}">
                      <a16:colId xmlns:a16="http://schemas.microsoft.com/office/drawing/2014/main" val="20000"/>
                    </a:ext>
                  </a:extLst>
                </a:gridCol>
                <a:gridCol w="56770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130464">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zh-CN" altLang="en-US" sz="1100" dirty="0"/>
                        <a:t>类型</a:t>
                      </a:r>
                    </a:p>
                  </a:txBody>
                  <a:tcPr/>
                </a:tc>
                <a:tc>
                  <a:txBody>
                    <a:bodyPr/>
                    <a:lstStyle/>
                    <a:p>
                      <a:r>
                        <a:rPr lang="en-US" altLang="zh-CN" sz="1100" dirty="0"/>
                        <a:t>To Ds</a:t>
                      </a:r>
                      <a:endParaRPr lang="zh-CN" altLang="en-US" sz="1100" dirty="0"/>
                    </a:p>
                  </a:txBody>
                  <a:tcPr/>
                </a:tc>
                <a:tc>
                  <a:txBody>
                    <a:bodyPr/>
                    <a:lstStyle/>
                    <a:p>
                      <a:r>
                        <a:rPr lang="en-US" altLang="zh-CN" sz="1100" dirty="0"/>
                        <a:t>From DS</a:t>
                      </a:r>
                      <a:endParaRPr lang="zh-CN" altLang="en-US" sz="1100" dirty="0"/>
                    </a:p>
                  </a:txBody>
                  <a:tcPr/>
                </a:tc>
                <a:tc>
                  <a:txBody>
                    <a:bodyPr/>
                    <a:lstStyle/>
                    <a:p>
                      <a:r>
                        <a:rPr lang="zh-CN" altLang="en-US" sz="1100" dirty="0"/>
                        <a:t>地址</a:t>
                      </a:r>
                      <a:r>
                        <a:rPr lang="en-US" altLang="zh-CN" sz="1100" dirty="0"/>
                        <a:t>1</a:t>
                      </a:r>
                      <a:endParaRPr lang="zh-CN" altLang="en-US" sz="1100" dirty="0"/>
                    </a:p>
                  </a:txBody>
                  <a:tcPr/>
                </a:tc>
                <a:tc>
                  <a:txBody>
                    <a:bodyPr/>
                    <a:lstStyle/>
                    <a:p>
                      <a:r>
                        <a:rPr lang="zh-CN" altLang="en-US" sz="1100" dirty="0"/>
                        <a:t>地址</a:t>
                      </a:r>
                      <a:r>
                        <a:rPr lang="en-US" altLang="zh-CN" sz="1100" dirty="0"/>
                        <a:t>2</a:t>
                      </a:r>
                      <a:endParaRPr lang="zh-CN" altLang="en-US" sz="1100" dirty="0"/>
                    </a:p>
                  </a:txBody>
                  <a:tcPr/>
                </a:tc>
                <a:tc>
                  <a:txBody>
                    <a:bodyPr/>
                    <a:lstStyle/>
                    <a:p>
                      <a:r>
                        <a:rPr lang="zh-CN" altLang="en-US" sz="1100" dirty="0"/>
                        <a:t>地址</a:t>
                      </a:r>
                      <a:r>
                        <a:rPr lang="en-US" altLang="zh-CN" sz="1100" dirty="0"/>
                        <a:t>3</a:t>
                      </a:r>
                      <a:endParaRPr lang="zh-CN" altLang="en-US" sz="1100" dirty="0"/>
                    </a:p>
                  </a:txBody>
                  <a:tcPr/>
                </a:tc>
                <a:tc>
                  <a:txBody>
                    <a:bodyPr/>
                    <a:lstStyle/>
                    <a:p>
                      <a:r>
                        <a:rPr lang="zh-CN" altLang="en-US" sz="1100" dirty="0"/>
                        <a:t>地址</a:t>
                      </a:r>
                      <a:r>
                        <a:rPr lang="en-US" altLang="zh-CN" sz="1100" dirty="0"/>
                        <a:t>4</a:t>
                      </a:r>
                      <a:endParaRPr lang="zh-CN" altLang="en-US" sz="1100" dirty="0"/>
                    </a:p>
                  </a:txBody>
                  <a:tcPr/>
                </a:tc>
                <a:extLst>
                  <a:ext uri="{0D108BD9-81ED-4DB2-BD59-A6C34878D82A}">
                    <a16:rowId xmlns:a16="http://schemas.microsoft.com/office/drawing/2014/main" val="10000"/>
                  </a:ext>
                </a:extLst>
              </a:tr>
              <a:tr h="370840">
                <a:tc>
                  <a:txBody>
                    <a:bodyPr/>
                    <a:lstStyle/>
                    <a:p>
                      <a:r>
                        <a:rPr lang="en-US" altLang="zh-CN" sz="1100" dirty="0"/>
                        <a:t>WDS</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1</a:t>
                      </a:r>
                      <a:endParaRPr lang="zh-CN" altLang="en-US" sz="1100" dirty="0"/>
                    </a:p>
                  </a:txBody>
                  <a:tcPr/>
                </a:tc>
                <a:tc>
                  <a:txBody>
                    <a:bodyPr/>
                    <a:lstStyle/>
                    <a:p>
                      <a:r>
                        <a:rPr lang="zh-CN" altLang="en-US" sz="1100" dirty="0"/>
                        <a:t>目的</a:t>
                      </a:r>
                      <a:r>
                        <a:rPr lang="en-US" altLang="zh-CN" sz="1100" dirty="0"/>
                        <a:t>AP</a:t>
                      </a:r>
                      <a:r>
                        <a:rPr lang="zh-CN" altLang="en-US" sz="1100" dirty="0"/>
                        <a:t>地址</a:t>
                      </a:r>
                    </a:p>
                  </a:txBody>
                  <a:tcPr/>
                </a:tc>
                <a:tc>
                  <a:txBody>
                    <a:bodyPr/>
                    <a:lstStyle/>
                    <a:p>
                      <a:r>
                        <a:rPr lang="zh-CN" altLang="en-US" sz="1100" dirty="0"/>
                        <a:t>源</a:t>
                      </a:r>
                      <a:r>
                        <a:rPr lang="en-US" altLang="zh-CN" sz="1100" dirty="0"/>
                        <a:t>AP</a:t>
                      </a:r>
                      <a:r>
                        <a:rPr lang="zh-CN" altLang="en-US" sz="1100" dirty="0"/>
                        <a:t>地址</a:t>
                      </a:r>
                    </a:p>
                  </a:txBody>
                  <a:tcPr/>
                </a:tc>
                <a:tc>
                  <a:txBody>
                    <a:bodyPr/>
                    <a:lstStyle/>
                    <a:p>
                      <a:r>
                        <a:rPr lang="zh-CN" altLang="en-US" sz="1100" dirty="0"/>
                        <a:t>目的地址</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源地址</a:t>
                      </a:r>
                    </a:p>
                    <a:p>
                      <a:endParaRPr lang="zh-CN" altLang="en-US" sz="1100" dirty="0"/>
                    </a:p>
                  </a:txBody>
                  <a:tcPr/>
                </a:tc>
                <a:extLst>
                  <a:ext uri="{0D108BD9-81ED-4DB2-BD59-A6C34878D82A}">
                    <a16:rowId xmlns:a16="http://schemas.microsoft.com/office/drawing/2014/main" val="10001"/>
                  </a:ext>
                </a:extLst>
              </a:tr>
            </a:tbl>
          </a:graphicData>
        </a:graphic>
      </p:graphicFrame>
      <p:cxnSp>
        <p:nvCxnSpPr>
          <p:cNvPr id="27" name="直接连接符 26"/>
          <p:cNvCxnSpPr/>
          <p:nvPr/>
        </p:nvCxnSpPr>
        <p:spPr>
          <a:xfrm flipV="1">
            <a:off x="4021045" y="4201661"/>
            <a:ext cx="1229965" cy="14454"/>
          </a:xfrm>
          <a:prstGeom prst="line">
            <a:avLst/>
          </a:prstGeom>
          <a:ln w="41275">
            <a:prstDash val="dash"/>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149747" y="4830340"/>
            <a:ext cx="708634" cy="276999"/>
          </a:xfrm>
          <a:prstGeom prst="rect">
            <a:avLst/>
          </a:prstGeom>
        </p:spPr>
        <p:txBody>
          <a:bodyPr wrap="square">
            <a:spAutoFit/>
          </a:bodyPr>
          <a:lstStyle/>
          <a:p>
            <a:r>
              <a:rPr lang="zh-CN" altLang="en-US" sz="1200" b="1" dirty="0">
                <a:solidFill>
                  <a:schemeClr val="accent1">
                    <a:lumMod val="75000"/>
                  </a:schemeClr>
                </a:solidFill>
              </a:rPr>
              <a:t>源地址</a:t>
            </a:r>
            <a:endParaRPr lang="zh-CN" altLang="en-US" sz="1200" dirty="0">
              <a:solidFill>
                <a:schemeClr val="accent1">
                  <a:lumMod val="75000"/>
                </a:schemeClr>
              </a:solidFill>
            </a:endParaRPr>
          </a:p>
        </p:txBody>
      </p:sp>
      <p:sp>
        <p:nvSpPr>
          <p:cNvPr id="40" name="矩形 39"/>
          <p:cNvSpPr/>
          <p:nvPr/>
        </p:nvSpPr>
        <p:spPr>
          <a:xfrm>
            <a:off x="7694492" y="4769857"/>
            <a:ext cx="916107" cy="276999"/>
          </a:xfrm>
          <a:prstGeom prst="rect">
            <a:avLst/>
          </a:prstGeom>
        </p:spPr>
        <p:txBody>
          <a:bodyPr wrap="square">
            <a:spAutoFit/>
          </a:bodyPr>
          <a:lstStyle/>
          <a:p>
            <a:r>
              <a:rPr lang="zh-CN" altLang="en-US" sz="1200" b="1" dirty="0">
                <a:solidFill>
                  <a:schemeClr val="accent1">
                    <a:lumMod val="75000"/>
                  </a:schemeClr>
                </a:solidFill>
              </a:rPr>
              <a:t>目的地址</a:t>
            </a:r>
            <a:endParaRPr lang="zh-CN" altLang="en-US" sz="1200" dirty="0">
              <a:solidFill>
                <a:schemeClr val="accent1">
                  <a:lumMod val="75000"/>
                </a:schemeClr>
              </a:solidFill>
            </a:endParaRPr>
          </a:p>
        </p:txBody>
      </p:sp>
      <p:cxnSp>
        <p:nvCxnSpPr>
          <p:cNvPr id="41" name="直接连接符 40"/>
          <p:cNvCxnSpPr/>
          <p:nvPr/>
        </p:nvCxnSpPr>
        <p:spPr>
          <a:xfrm>
            <a:off x="1913859" y="4205755"/>
            <a:ext cx="1264509" cy="0"/>
          </a:xfrm>
          <a:prstGeom prst="line">
            <a:avLst/>
          </a:prstGeom>
          <a:ln w="41275">
            <a:prstDash val="soli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361029" y="4773750"/>
            <a:ext cx="942488" cy="276999"/>
          </a:xfrm>
          <a:prstGeom prst="rect">
            <a:avLst/>
          </a:prstGeom>
        </p:spPr>
        <p:txBody>
          <a:bodyPr wrap="square">
            <a:spAutoFit/>
          </a:bodyPr>
          <a:lstStyle/>
          <a:p>
            <a:r>
              <a:rPr lang="zh-CN" altLang="en-US" sz="1200" b="1" dirty="0">
                <a:solidFill>
                  <a:schemeClr val="accent1">
                    <a:lumMod val="75000"/>
                  </a:schemeClr>
                </a:solidFill>
              </a:rPr>
              <a:t>源</a:t>
            </a:r>
            <a:r>
              <a:rPr lang="en-US" altLang="zh-CN" sz="1200" b="1" dirty="0">
                <a:solidFill>
                  <a:schemeClr val="accent1">
                    <a:lumMod val="75000"/>
                  </a:schemeClr>
                </a:solidFill>
              </a:rPr>
              <a:t>AP</a:t>
            </a:r>
            <a:r>
              <a:rPr lang="zh-CN" altLang="en-US" sz="1200" b="1" dirty="0">
                <a:solidFill>
                  <a:schemeClr val="accent1">
                    <a:lumMod val="75000"/>
                  </a:schemeClr>
                </a:solidFill>
              </a:rPr>
              <a:t>地址</a:t>
            </a:r>
          </a:p>
        </p:txBody>
      </p:sp>
      <p:pic>
        <p:nvPicPr>
          <p:cNvPr id="43" name="图片 42"/>
          <p:cNvPicPr>
            <a:picLocks noChangeAspect="1"/>
          </p:cNvPicPr>
          <p:nvPr/>
        </p:nvPicPr>
        <p:blipFill>
          <a:blip r:embed="rId4"/>
          <a:stretch>
            <a:fillRect/>
          </a:stretch>
        </p:blipFill>
        <p:spPr>
          <a:xfrm flipH="1">
            <a:off x="7412783" y="3629971"/>
            <a:ext cx="1036411" cy="979512"/>
          </a:xfrm>
          <a:prstGeom prst="rect">
            <a:avLst/>
          </a:prstGeom>
        </p:spPr>
      </p:pic>
      <p:pic>
        <p:nvPicPr>
          <p:cNvPr id="45" name="图片 44"/>
          <p:cNvPicPr>
            <a:picLocks noChangeAspect="1"/>
          </p:cNvPicPr>
          <p:nvPr/>
        </p:nvPicPr>
        <p:blipFill>
          <a:blip r:embed="rId4"/>
          <a:stretch>
            <a:fillRect/>
          </a:stretch>
        </p:blipFill>
        <p:spPr>
          <a:xfrm>
            <a:off x="992055" y="3615916"/>
            <a:ext cx="1036410" cy="1179678"/>
          </a:xfrm>
          <a:prstGeom prst="rect">
            <a:avLst/>
          </a:prstGeom>
        </p:spPr>
      </p:pic>
      <p:pic>
        <p:nvPicPr>
          <p:cNvPr id="47" name="Picture 2"/>
          <p:cNvPicPr>
            <a:picLocks noChangeAspect="1" noChangeArrowheads="1"/>
          </p:cNvPicPr>
          <p:nvPr/>
        </p:nvPicPr>
        <p:blipFill rotWithShape="1">
          <a:blip r:embed="rId5"/>
          <a:srcRect t="18168"/>
          <a:stretch>
            <a:fillRect/>
          </a:stretch>
        </p:blipFill>
        <p:spPr bwMode="auto">
          <a:xfrm>
            <a:off x="3267107" y="3615916"/>
            <a:ext cx="1036410" cy="1179678"/>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5133532" y="4787805"/>
            <a:ext cx="1036410" cy="276999"/>
          </a:xfrm>
          <a:prstGeom prst="rect">
            <a:avLst/>
          </a:prstGeom>
        </p:spPr>
        <p:txBody>
          <a:bodyPr wrap="square">
            <a:spAutoFit/>
          </a:bodyPr>
          <a:lstStyle/>
          <a:p>
            <a:r>
              <a:rPr lang="zh-CN" altLang="en-US" sz="1200" b="1" dirty="0">
                <a:solidFill>
                  <a:schemeClr val="accent1">
                    <a:lumMod val="75000"/>
                  </a:schemeClr>
                </a:solidFill>
              </a:rPr>
              <a:t>目的</a:t>
            </a:r>
            <a:r>
              <a:rPr lang="en-US" altLang="zh-CN" sz="1200" b="1" dirty="0">
                <a:solidFill>
                  <a:schemeClr val="accent1">
                    <a:lumMod val="75000"/>
                  </a:schemeClr>
                </a:solidFill>
              </a:rPr>
              <a:t>AP</a:t>
            </a:r>
            <a:r>
              <a:rPr lang="zh-CN" altLang="en-US" sz="1200" b="1" dirty="0">
                <a:solidFill>
                  <a:schemeClr val="accent1">
                    <a:lumMod val="75000"/>
                  </a:schemeClr>
                </a:solidFill>
              </a:rPr>
              <a:t>地址</a:t>
            </a:r>
          </a:p>
        </p:txBody>
      </p:sp>
      <p:pic>
        <p:nvPicPr>
          <p:cNvPr id="49" name="Picture 2"/>
          <p:cNvPicPr>
            <a:picLocks noChangeAspect="1" noChangeArrowheads="1"/>
          </p:cNvPicPr>
          <p:nvPr/>
        </p:nvPicPr>
        <p:blipFill rotWithShape="1">
          <a:blip r:embed="rId5"/>
          <a:srcRect t="18168"/>
          <a:stretch>
            <a:fillRect/>
          </a:stretch>
        </p:blipFill>
        <p:spPr bwMode="auto">
          <a:xfrm>
            <a:off x="5146194" y="3629971"/>
            <a:ext cx="1036410" cy="1179678"/>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接连接符 49"/>
          <p:cNvCxnSpPr/>
          <p:nvPr/>
        </p:nvCxnSpPr>
        <p:spPr>
          <a:xfrm>
            <a:off x="6079676" y="4251652"/>
            <a:ext cx="1264509" cy="0"/>
          </a:xfrm>
          <a:prstGeom prst="line">
            <a:avLst/>
          </a:prstGeom>
          <a:ln w="41275">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IEEE 802.11</a:t>
            </a:r>
            <a:r>
              <a:rPr lang="zh-CN" altLang="en-US" sz="2800" kern="100" dirty="0">
                <a:solidFill>
                  <a:schemeClr val="accent1">
                    <a:lumMod val="50000"/>
                  </a:schemeClr>
                </a:solidFill>
                <a:latin typeface="微软雅黑" charset="0"/>
                <a:ea typeface="微软雅黑" charset="0"/>
                <a:cs typeface="微软雅黑" charset="0"/>
                <a:sym typeface="+mn-ea"/>
              </a:rPr>
              <a:t>无线局域网</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26" name="矩形 25"/>
          <p:cNvSpPr/>
          <p:nvPr/>
        </p:nvSpPr>
        <p:spPr>
          <a:xfrm>
            <a:off x="976901" y="1155254"/>
            <a:ext cx="8167099" cy="276999"/>
          </a:xfrm>
          <a:prstGeom prst="rect">
            <a:avLst/>
          </a:prstGeom>
        </p:spPr>
        <p:txBody>
          <a:bodyPr wrap="square">
            <a:spAutoFit/>
          </a:bodyPr>
          <a:lstStyle/>
          <a:p>
            <a:r>
              <a:rPr lang="en-US" altLang="zh-CN" sz="1200" b="1" dirty="0">
                <a:solidFill>
                  <a:schemeClr val="accent5"/>
                </a:solidFill>
              </a:rPr>
              <a:t>2                      2                  6                 6                   6                   2                   6              0~2312              4       (</a:t>
            </a:r>
            <a:r>
              <a:rPr lang="zh-CN" altLang="en-US" sz="1200" b="1" dirty="0">
                <a:solidFill>
                  <a:schemeClr val="accent5"/>
                </a:solidFill>
              </a:rPr>
              <a:t>字节</a:t>
            </a:r>
            <a:r>
              <a:rPr lang="en-US" altLang="zh-CN" sz="1200" b="1" dirty="0">
                <a:solidFill>
                  <a:schemeClr val="accent5"/>
                </a:solidFill>
              </a:rPr>
              <a:t>) </a:t>
            </a:r>
            <a:endParaRPr lang="zh-CN" altLang="en-US" sz="1200" dirty="0">
              <a:solidFill>
                <a:schemeClr val="accent5"/>
              </a:solidFill>
            </a:endParaRPr>
          </a:p>
        </p:txBody>
      </p:sp>
      <p:sp>
        <p:nvSpPr>
          <p:cNvPr id="28" name="圆角矩形 13"/>
          <p:cNvSpPr/>
          <p:nvPr/>
        </p:nvSpPr>
        <p:spPr>
          <a:xfrm>
            <a:off x="5142153"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顺序控制</a:t>
            </a:r>
          </a:p>
        </p:txBody>
      </p:sp>
      <p:sp>
        <p:nvSpPr>
          <p:cNvPr id="29" name="圆角矩形 13"/>
          <p:cNvSpPr/>
          <p:nvPr/>
        </p:nvSpPr>
        <p:spPr>
          <a:xfrm>
            <a:off x="6079676"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4</a:t>
            </a:r>
            <a:endParaRPr kumimoji="1" lang="zh-CN" altLang="en-US" sz="1400" dirty="0">
              <a:solidFill>
                <a:srgbClr val="002060"/>
              </a:solidFill>
            </a:endParaRPr>
          </a:p>
        </p:txBody>
      </p:sp>
      <p:sp>
        <p:nvSpPr>
          <p:cNvPr id="30" name="圆角矩形 13"/>
          <p:cNvSpPr/>
          <p:nvPr/>
        </p:nvSpPr>
        <p:spPr>
          <a:xfrm>
            <a:off x="326710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2</a:t>
            </a:r>
            <a:endParaRPr kumimoji="1" lang="zh-CN" altLang="en-US" sz="1400" dirty="0">
              <a:solidFill>
                <a:srgbClr val="002060"/>
              </a:solidFill>
            </a:endParaRPr>
          </a:p>
        </p:txBody>
      </p:sp>
      <p:sp>
        <p:nvSpPr>
          <p:cNvPr id="31" name="圆角矩形 13"/>
          <p:cNvSpPr/>
          <p:nvPr/>
        </p:nvSpPr>
        <p:spPr>
          <a:xfrm>
            <a:off x="1510260" y="1409893"/>
            <a:ext cx="106676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002060"/>
                </a:solidFill>
              </a:rPr>
              <a:t>持续时间</a:t>
            </a:r>
            <a:endParaRPr kumimoji="1" lang="en-US" altLang="zh-CN" sz="1200" dirty="0">
              <a:solidFill>
                <a:srgbClr val="002060"/>
              </a:solidFill>
            </a:endParaRPr>
          </a:p>
          <a:p>
            <a:pPr algn="ctr"/>
            <a:r>
              <a:rPr kumimoji="1" lang="zh-CN" altLang="en-US" sz="1200" dirty="0">
                <a:solidFill>
                  <a:srgbClr val="002060"/>
                </a:solidFill>
              </a:rPr>
              <a:t>和</a:t>
            </a:r>
            <a:r>
              <a:rPr kumimoji="1" lang="en-US" altLang="zh-CN" sz="1200" dirty="0">
                <a:solidFill>
                  <a:srgbClr val="002060"/>
                </a:solidFill>
              </a:rPr>
              <a:t>ID</a:t>
            </a:r>
            <a:r>
              <a:rPr kumimoji="1" lang="zh-CN" altLang="en-US" sz="1200" dirty="0">
                <a:solidFill>
                  <a:srgbClr val="002060"/>
                </a:solidFill>
              </a:rPr>
              <a:t>位</a:t>
            </a:r>
          </a:p>
        </p:txBody>
      </p:sp>
      <p:sp>
        <p:nvSpPr>
          <p:cNvPr id="32" name="圆角矩形 13"/>
          <p:cNvSpPr/>
          <p:nvPr/>
        </p:nvSpPr>
        <p:spPr>
          <a:xfrm>
            <a:off x="2577029" y="1409893"/>
            <a:ext cx="708634"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1</a:t>
            </a:r>
            <a:endParaRPr kumimoji="1" lang="zh-CN" altLang="en-US" sz="1400" dirty="0">
              <a:solidFill>
                <a:srgbClr val="002060"/>
              </a:solidFill>
            </a:endParaRPr>
          </a:p>
        </p:txBody>
      </p:sp>
      <p:sp>
        <p:nvSpPr>
          <p:cNvPr id="33" name="圆角矩形 13"/>
          <p:cNvSpPr/>
          <p:nvPr/>
        </p:nvSpPr>
        <p:spPr>
          <a:xfrm>
            <a:off x="572737"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帧控制</a:t>
            </a:r>
          </a:p>
        </p:txBody>
      </p:sp>
      <p:sp>
        <p:nvSpPr>
          <p:cNvPr id="34" name="圆角矩形 13"/>
          <p:cNvSpPr/>
          <p:nvPr/>
        </p:nvSpPr>
        <p:spPr>
          <a:xfrm>
            <a:off x="689900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数据部分</a:t>
            </a:r>
          </a:p>
        </p:txBody>
      </p:sp>
      <p:sp>
        <p:nvSpPr>
          <p:cNvPr id="35" name="圆角矩形 13"/>
          <p:cNvSpPr/>
          <p:nvPr/>
        </p:nvSpPr>
        <p:spPr>
          <a:xfrm>
            <a:off x="7836520" y="1409893"/>
            <a:ext cx="837880"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FCS</a:t>
            </a:r>
            <a:endParaRPr kumimoji="1" lang="zh-CN" altLang="en-US" sz="1400" dirty="0">
              <a:solidFill>
                <a:srgbClr val="002060"/>
              </a:solidFill>
            </a:endParaRPr>
          </a:p>
        </p:txBody>
      </p:sp>
      <p:sp>
        <p:nvSpPr>
          <p:cNvPr id="36" name="圆角矩形 13"/>
          <p:cNvSpPr/>
          <p:nvPr/>
        </p:nvSpPr>
        <p:spPr>
          <a:xfrm>
            <a:off x="4204630" y="1409893"/>
            <a:ext cx="956079" cy="389870"/>
          </a:xfrm>
          <a:prstGeom prst="roundRect">
            <a:avLst>
              <a:gd name="adj" fmla="val 0"/>
            </a:avLst>
          </a:prstGeom>
          <a:solidFill>
            <a:srgbClr val="92D050"/>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rgbClr val="002060"/>
                </a:solidFill>
              </a:rPr>
              <a:t>地址</a:t>
            </a:r>
            <a:r>
              <a:rPr kumimoji="1" lang="en-US" altLang="zh-CN" sz="1400" dirty="0">
                <a:solidFill>
                  <a:srgbClr val="002060"/>
                </a:solidFill>
              </a:rPr>
              <a:t>3</a:t>
            </a:r>
            <a:endParaRPr kumimoji="1" lang="zh-CN" altLang="en-US" sz="1400" dirty="0">
              <a:solidFill>
                <a:srgbClr val="002060"/>
              </a:solidFill>
            </a:endParaRPr>
          </a:p>
        </p:txBody>
      </p:sp>
      <p:sp>
        <p:nvSpPr>
          <p:cNvPr id="37" name="圆角矩形 13"/>
          <p:cNvSpPr/>
          <p:nvPr/>
        </p:nvSpPr>
        <p:spPr>
          <a:xfrm>
            <a:off x="1112865" y="2089068"/>
            <a:ext cx="708633"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From DS </a:t>
            </a:r>
            <a:endParaRPr kumimoji="1" lang="zh-CN" altLang="en-US" sz="1400" dirty="0">
              <a:solidFill>
                <a:srgbClr val="002060"/>
              </a:solidFill>
            </a:endParaRPr>
          </a:p>
        </p:txBody>
      </p:sp>
      <p:cxnSp>
        <p:nvCxnSpPr>
          <p:cNvPr id="16" name="直接箭头连接符 15"/>
          <p:cNvCxnSpPr>
            <a:stCxn id="33" idx="2"/>
          </p:cNvCxnSpPr>
          <p:nvPr/>
        </p:nvCxnSpPr>
        <p:spPr>
          <a:xfrm flipH="1">
            <a:off x="709492" y="1799763"/>
            <a:ext cx="341285"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3" idx="2"/>
          </p:cNvCxnSpPr>
          <p:nvPr/>
        </p:nvCxnSpPr>
        <p:spPr>
          <a:xfrm>
            <a:off x="1050777" y="1799763"/>
            <a:ext cx="371623" cy="276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圆角矩形 13"/>
          <p:cNvSpPr/>
          <p:nvPr/>
        </p:nvSpPr>
        <p:spPr>
          <a:xfrm>
            <a:off x="402277" y="2099664"/>
            <a:ext cx="574624" cy="389870"/>
          </a:xfrm>
          <a:prstGeom prst="roundRect">
            <a:avLst>
              <a:gd name="adj" fmla="val 0"/>
            </a:avLst>
          </a:prstGeom>
          <a:solidFill>
            <a:srgbClr val="87E3CE"/>
          </a:solid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rgbClr val="002060"/>
                </a:solidFill>
              </a:rPr>
              <a:t>To DS </a:t>
            </a:r>
            <a:endParaRPr kumimoji="1" lang="zh-CN" altLang="en-US" sz="1400" dirty="0">
              <a:solidFill>
                <a:srgbClr val="002060"/>
              </a:solidFill>
            </a:endParaRPr>
          </a:p>
        </p:txBody>
      </p:sp>
      <p:sp>
        <p:nvSpPr>
          <p:cNvPr id="46" name="矩形 45"/>
          <p:cNvSpPr/>
          <p:nvPr/>
        </p:nvSpPr>
        <p:spPr>
          <a:xfrm>
            <a:off x="3313289" y="1987342"/>
            <a:ext cx="2413669" cy="276999"/>
          </a:xfrm>
          <a:prstGeom prst="rect">
            <a:avLst/>
          </a:prstGeom>
        </p:spPr>
        <p:txBody>
          <a:bodyPr wrap="square">
            <a:spAutoFit/>
          </a:bodyPr>
          <a:lstStyle/>
          <a:p>
            <a:r>
              <a:rPr lang="en-US" altLang="zh-CN" sz="1200" b="1" dirty="0">
                <a:solidFill>
                  <a:schemeClr val="tx2">
                    <a:lumMod val="60000"/>
                    <a:lumOff val="40000"/>
                  </a:schemeClr>
                </a:solidFill>
              </a:rPr>
              <a:t>802.11 </a:t>
            </a:r>
            <a:r>
              <a:rPr lang="zh-CN" altLang="en-US" sz="1200" b="1" dirty="0">
                <a:solidFill>
                  <a:schemeClr val="tx2">
                    <a:lumMod val="60000"/>
                    <a:lumOff val="40000"/>
                  </a:schemeClr>
                </a:solidFill>
              </a:rPr>
              <a:t>无线数据帧格式</a:t>
            </a:r>
            <a:endParaRPr lang="zh-CN" altLang="en-US" sz="1200" dirty="0">
              <a:solidFill>
                <a:schemeClr val="tx2">
                  <a:lumMod val="60000"/>
                  <a:lumOff val="40000"/>
                </a:schemeClr>
              </a:solidFill>
            </a:endParaRPr>
          </a:p>
        </p:txBody>
      </p:sp>
      <p:graphicFrame>
        <p:nvGraphicFramePr>
          <p:cNvPr id="21" name="表格 20"/>
          <p:cNvGraphicFramePr>
            <a:graphicFrameLocks noGrp="1"/>
          </p:cNvGraphicFramePr>
          <p:nvPr/>
        </p:nvGraphicFramePr>
        <p:xfrm>
          <a:off x="2094153" y="2451920"/>
          <a:ext cx="6095999" cy="2077720"/>
        </p:xfrm>
        <a:graphic>
          <a:graphicData uri="http://schemas.openxmlformats.org/drawingml/2006/table">
            <a:tbl>
              <a:tblPr firstRow="1" bandRow="1">
                <a:tableStyleId>{68D230F3-CF80-4859-8CE7-A43EE81993B5}</a:tableStyleId>
              </a:tblPr>
              <a:tblGrid>
                <a:gridCol w="870857">
                  <a:extLst>
                    <a:ext uri="{9D8B030D-6E8A-4147-A177-3AD203B41FA5}">
                      <a16:colId xmlns:a16="http://schemas.microsoft.com/office/drawing/2014/main" val="20000"/>
                    </a:ext>
                  </a:extLst>
                </a:gridCol>
                <a:gridCol w="56770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130464">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r>
                        <a:rPr lang="zh-CN" altLang="en-US" sz="1100" dirty="0"/>
                        <a:t>类型</a:t>
                      </a:r>
                    </a:p>
                  </a:txBody>
                  <a:tcPr/>
                </a:tc>
                <a:tc>
                  <a:txBody>
                    <a:bodyPr/>
                    <a:lstStyle/>
                    <a:p>
                      <a:r>
                        <a:rPr lang="en-US" altLang="zh-CN" sz="1100" dirty="0"/>
                        <a:t>To Ds</a:t>
                      </a:r>
                      <a:endParaRPr lang="zh-CN" altLang="en-US" sz="1100" dirty="0"/>
                    </a:p>
                  </a:txBody>
                  <a:tcPr/>
                </a:tc>
                <a:tc>
                  <a:txBody>
                    <a:bodyPr/>
                    <a:lstStyle/>
                    <a:p>
                      <a:r>
                        <a:rPr lang="en-US" altLang="zh-CN" sz="1100" dirty="0"/>
                        <a:t>From DS</a:t>
                      </a:r>
                      <a:endParaRPr lang="zh-CN" altLang="en-US" sz="1100" dirty="0"/>
                    </a:p>
                  </a:txBody>
                  <a:tcPr/>
                </a:tc>
                <a:tc>
                  <a:txBody>
                    <a:bodyPr/>
                    <a:lstStyle/>
                    <a:p>
                      <a:r>
                        <a:rPr lang="zh-CN" altLang="en-US" sz="1100" dirty="0"/>
                        <a:t>地址</a:t>
                      </a:r>
                      <a:r>
                        <a:rPr lang="en-US" altLang="zh-CN" sz="1100" dirty="0"/>
                        <a:t>1</a:t>
                      </a:r>
                      <a:endParaRPr lang="zh-CN" altLang="en-US" sz="1100" dirty="0"/>
                    </a:p>
                  </a:txBody>
                  <a:tcPr/>
                </a:tc>
                <a:tc>
                  <a:txBody>
                    <a:bodyPr/>
                    <a:lstStyle/>
                    <a:p>
                      <a:r>
                        <a:rPr lang="zh-CN" altLang="en-US" sz="1100" dirty="0"/>
                        <a:t>地址</a:t>
                      </a:r>
                      <a:r>
                        <a:rPr lang="en-US" altLang="zh-CN" sz="1100" dirty="0"/>
                        <a:t>2</a:t>
                      </a:r>
                      <a:endParaRPr lang="zh-CN" altLang="en-US" sz="1100" dirty="0"/>
                    </a:p>
                  </a:txBody>
                  <a:tcPr/>
                </a:tc>
                <a:tc>
                  <a:txBody>
                    <a:bodyPr/>
                    <a:lstStyle/>
                    <a:p>
                      <a:r>
                        <a:rPr lang="zh-CN" altLang="en-US" sz="1100" dirty="0"/>
                        <a:t>地址</a:t>
                      </a:r>
                      <a:r>
                        <a:rPr lang="en-US" altLang="zh-CN" sz="1100" dirty="0"/>
                        <a:t>3</a:t>
                      </a:r>
                      <a:endParaRPr lang="zh-CN" altLang="en-US" sz="1100" dirty="0"/>
                    </a:p>
                  </a:txBody>
                  <a:tcPr/>
                </a:tc>
                <a:tc>
                  <a:txBody>
                    <a:bodyPr/>
                    <a:lstStyle/>
                    <a:p>
                      <a:r>
                        <a:rPr lang="zh-CN" altLang="en-US" sz="1100" dirty="0"/>
                        <a:t>地址</a:t>
                      </a:r>
                      <a:r>
                        <a:rPr lang="en-US" altLang="zh-CN" sz="1100" dirty="0"/>
                        <a:t>4</a:t>
                      </a:r>
                      <a:endParaRPr lang="zh-CN" altLang="en-US" sz="1100" dirty="0"/>
                    </a:p>
                  </a:txBody>
                  <a:tcPr/>
                </a:tc>
                <a:extLst>
                  <a:ext uri="{0D108BD9-81ED-4DB2-BD59-A6C34878D82A}">
                    <a16:rowId xmlns:a16="http://schemas.microsoft.com/office/drawing/2014/main" val="10000"/>
                  </a:ext>
                </a:extLst>
              </a:tr>
              <a:tr h="370840">
                <a:tc>
                  <a:txBody>
                    <a:bodyPr/>
                    <a:lstStyle/>
                    <a:p>
                      <a:r>
                        <a:rPr lang="en-US" altLang="zh-CN" sz="1100" dirty="0"/>
                        <a:t>IBSS</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0</a:t>
                      </a:r>
                      <a:endParaRPr lang="zh-CN" altLang="en-US" sz="1100" dirty="0"/>
                    </a:p>
                  </a:txBody>
                  <a:tcPr/>
                </a:tc>
                <a:tc>
                  <a:txBody>
                    <a:bodyPr/>
                    <a:lstStyle/>
                    <a:p>
                      <a:r>
                        <a:rPr lang="zh-CN" altLang="en-US" sz="1100" dirty="0"/>
                        <a:t>目的地址</a:t>
                      </a:r>
                    </a:p>
                  </a:txBody>
                  <a:tcPr/>
                </a:tc>
                <a:tc>
                  <a:txBody>
                    <a:bodyPr/>
                    <a:lstStyle/>
                    <a:p>
                      <a:r>
                        <a:rPr lang="zh-CN" altLang="en-US" sz="1100" dirty="0"/>
                        <a:t>源地址</a:t>
                      </a:r>
                    </a:p>
                  </a:txBody>
                  <a:tcPr/>
                </a:tc>
                <a:tc>
                  <a:txBody>
                    <a:bodyPr/>
                    <a:lstStyle/>
                    <a:p>
                      <a:r>
                        <a:rPr lang="en-US" altLang="zh-CN" sz="1100" dirty="0"/>
                        <a:t>BSSID</a:t>
                      </a:r>
                      <a:endParaRPr lang="zh-CN" altLang="en-US" sz="1100" dirty="0"/>
                    </a:p>
                  </a:txBody>
                  <a:tcPr/>
                </a:tc>
                <a:tc>
                  <a:txBody>
                    <a:bodyPr/>
                    <a:lstStyle/>
                    <a:p>
                      <a:r>
                        <a:rPr lang="zh-CN" altLang="en-US" sz="1100" dirty="0"/>
                        <a:t>不使用</a:t>
                      </a:r>
                    </a:p>
                  </a:txBody>
                  <a:tcPr/>
                </a:tc>
                <a:extLst>
                  <a:ext uri="{0D108BD9-81ED-4DB2-BD59-A6C34878D82A}">
                    <a16:rowId xmlns:a16="http://schemas.microsoft.com/office/drawing/2014/main" val="10001"/>
                  </a:ext>
                </a:extLst>
              </a:tr>
              <a:tr h="370840">
                <a:tc>
                  <a:txBody>
                    <a:bodyPr/>
                    <a:lstStyle/>
                    <a:p>
                      <a:r>
                        <a:rPr lang="en-US" altLang="zh-CN" sz="1100" dirty="0"/>
                        <a:t>To AP</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BSSID</a:t>
                      </a:r>
                      <a:endParaRPr lang="zh-CN" altLang="en-US" sz="1100" dirty="0"/>
                    </a:p>
                  </a:txBody>
                  <a:tcPr/>
                </a:tc>
                <a:tc>
                  <a:txBody>
                    <a:bodyPr/>
                    <a:lstStyle/>
                    <a:p>
                      <a:r>
                        <a:rPr lang="zh-CN" altLang="en-US" sz="1100" dirty="0"/>
                        <a:t>源地址</a:t>
                      </a:r>
                    </a:p>
                  </a:txBody>
                  <a:tcPr/>
                </a:tc>
                <a:tc>
                  <a:txBody>
                    <a:bodyPr/>
                    <a:lstStyle/>
                    <a:p>
                      <a:r>
                        <a:rPr lang="zh-CN" altLang="en-US" sz="1100" dirty="0"/>
                        <a:t>目的地址</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不使用</a:t>
                      </a:r>
                    </a:p>
                    <a:p>
                      <a:endParaRPr lang="zh-CN" altLang="en-US" sz="1100" dirty="0"/>
                    </a:p>
                  </a:txBody>
                  <a:tcPr/>
                </a:tc>
                <a:extLst>
                  <a:ext uri="{0D108BD9-81ED-4DB2-BD59-A6C34878D82A}">
                    <a16:rowId xmlns:a16="http://schemas.microsoft.com/office/drawing/2014/main" val="10002"/>
                  </a:ext>
                </a:extLst>
              </a:tr>
              <a:tr h="370840">
                <a:tc>
                  <a:txBody>
                    <a:bodyPr/>
                    <a:lstStyle/>
                    <a:p>
                      <a:r>
                        <a:rPr lang="en-US" altLang="zh-CN" sz="1100" dirty="0"/>
                        <a:t>From AP</a:t>
                      </a:r>
                      <a:endParaRPr lang="zh-CN" altLang="en-US" sz="1100" dirty="0"/>
                    </a:p>
                  </a:txBody>
                  <a:tcPr/>
                </a:tc>
                <a:tc>
                  <a:txBody>
                    <a:bodyPr/>
                    <a:lstStyle/>
                    <a:p>
                      <a:r>
                        <a:rPr lang="en-US" altLang="zh-CN" sz="1100" dirty="0"/>
                        <a:t>0</a:t>
                      </a:r>
                      <a:endParaRPr lang="zh-CN" altLang="en-US" sz="1100" dirty="0"/>
                    </a:p>
                  </a:txBody>
                  <a:tcPr/>
                </a:tc>
                <a:tc>
                  <a:txBody>
                    <a:bodyPr/>
                    <a:lstStyle/>
                    <a:p>
                      <a:r>
                        <a:rPr lang="en-US" altLang="zh-CN" sz="1100" dirty="0"/>
                        <a:t>1</a:t>
                      </a:r>
                      <a:endParaRPr lang="zh-CN" altLang="en-US" sz="1100" dirty="0"/>
                    </a:p>
                  </a:txBody>
                  <a:tcPr/>
                </a:tc>
                <a:tc>
                  <a:txBody>
                    <a:bodyPr/>
                    <a:lstStyle/>
                    <a:p>
                      <a:r>
                        <a:rPr lang="zh-CN" altLang="en-US" sz="1100" dirty="0"/>
                        <a:t>目的地址</a:t>
                      </a:r>
                    </a:p>
                  </a:txBody>
                  <a:tcPr/>
                </a:tc>
                <a:tc>
                  <a:txBody>
                    <a:bodyPr/>
                    <a:lstStyle/>
                    <a:p>
                      <a:r>
                        <a:rPr lang="en-US" altLang="zh-CN" sz="1100" dirty="0"/>
                        <a:t>BSSID</a:t>
                      </a:r>
                      <a:endParaRPr lang="zh-CN" alt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源地址</a:t>
                      </a:r>
                    </a:p>
                    <a:p>
                      <a:endParaRPr lang="zh-CN" alt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不使用</a:t>
                      </a:r>
                    </a:p>
                    <a:p>
                      <a:endParaRPr lang="zh-CN" altLang="en-US" sz="1100" dirty="0"/>
                    </a:p>
                  </a:txBody>
                  <a:tcPr/>
                </a:tc>
                <a:extLst>
                  <a:ext uri="{0D108BD9-81ED-4DB2-BD59-A6C34878D82A}">
                    <a16:rowId xmlns:a16="http://schemas.microsoft.com/office/drawing/2014/main" val="10003"/>
                  </a:ext>
                </a:extLst>
              </a:tr>
              <a:tr h="370840">
                <a:tc>
                  <a:txBody>
                    <a:bodyPr/>
                    <a:lstStyle/>
                    <a:p>
                      <a:r>
                        <a:rPr lang="en-US" altLang="zh-CN" sz="1100" dirty="0"/>
                        <a:t>WDS</a:t>
                      </a:r>
                      <a:endParaRPr lang="zh-CN" altLang="en-US" sz="1100" dirty="0"/>
                    </a:p>
                  </a:txBody>
                  <a:tcPr/>
                </a:tc>
                <a:tc>
                  <a:txBody>
                    <a:bodyPr/>
                    <a:lstStyle/>
                    <a:p>
                      <a:r>
                        <a:rPr lang="en-US" altLang="zh-CN" sz="1100" dirty="0"/>
                        <a:t>1</a:t>
                      </a:r>
                      <a:endParaRPr lang="zh-CN" altLang="en-US" sz="1100" dirty="0"/>
                    </a:p>
                  </a:txBody>
                  <a:tcPr/>
                </a:tc>
                <a:tc>
                  <a:txBody>
                    <a:bodyPr/>
                    <a:lstStyle/>
                    <a:p>
                      <a:r>
                        <a:rPr lang="en-US" altLang="zh-CN" sz="1100" dirty="0"/>
                        <a:t>1</a:t>
                      </a:r>
                      <a:endParaRPr lang="zh-CN" altLang="en-US" sz="1100" dirty="0"/>
                    </a:p>
                  </a:txBody>
                  <a:tcPr/>
                </a:tc>
                <a:tc>
                  <a:txBody>
                    <a:bodyPr/>
                    <a:lstStyle/>
                    <a:p>
                      <a:r>
                        <a:rPr lang="zh-CN" altLang="en-US" sz="1100" dirty="0"/>
                        <a:t>目的</a:t>
                      </a:r>
                      <a:r>
                        <a:rPr lang="en-US" altLang="zh-CN" sz="1100" dirty="0"/>
                        <a:t>AP</a:t>
                      </a:r>
                      <a:r>
                        <a:rPr lang="zh-CN" altLang="en-US" sz="1100" dirty="0"/>
                        <a:t>地址</a:t>
                      </a:r>
                    </a:p>
                  </a:txBody>
                  <a:tcPr/>
                </a:tc>
                <a:tc>
                  <a:txBody>
                    <a:bodyPr/>
                    <a:lstStyle/>
                    <a:p>
                      <a:r>
                        <a:rPr lang="zh-CN" altLang="en-US" sz="1100" dirty="0"/>
                        <a:t>源</a:t>
                      </a:r>
                      <a:r>
                        <a:rPr lang="en-US" altLang="zh-CN" sz="1100" dirty="0"/>
                        <a:t>AP</a:t>
                      </a:r>
                      <a:r>
                        <a:rPr lang="zh-CN" altLang="en-US" sz="1100" dirty="0"/>
                        <a:t>地址</a:t>
                      </a:r>
                    </a:p>
                  </a:txBody>
                  <a:tcPr/>
                </a:tc>
                <a:tc>
                  <a:txBody>
                    <a:bodyPr/>
                    <a:lstStyle/>
                    <a:p>
                      <a:r>
                        <a:rPr lang="zh-CN" altLang="en-US" sz="1100" dirty="0"/>
                        <a:t>目的地址</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源地址</a:t>
                      </a:r>
                    </a:p>
                    <a:p>
                      <a:endParaRPr lang="zh-CN" altLang="en-US" sz="1100" dirty="0"/>
                    </a:p>
                  </a:txBody>
                  <a:tcPr/>
                </a:tc>
                <a:extLst>
                  <a:ext uri="{0D108BD9-81ED-4DB2-BD59-A6C34878D82A}">
                    <a16:rowId xmlns:a16="http://schemas.microsoft.com/office/drawing/2014/main" val="10004"/>
                  </a:ext>
                </a:extLst>
              </a:tr>
            </a:tbl>
          </a:graphicData>
        </a:graphic>
      </p:graphicFrame>
      <p:sp>
        <p:nvSpPr>
          <p:cNvPr id="2" name="矩形 1"/>
          <p:cNvSpPr/>
          <p:nvPr/>
        </p:nvSpPr>
        <p:spPr>
          <a:xfrm>
            <a:off x="4488873" y="2872509"/>
            <a:ext cx="812800" cy="15332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419619" y="4576359"/>
            <a:ext cx="1179682" cy="461665"/>
          </a:xfrm>
          <a:prstGeom prst="rect">
            <a:avLst/>
          </a:prstGeom>
        </p:spPr>
        <p:txBody>
          <a:bodyPr wrap="square">
            <a:spAutoFit/>
          </a:bodyPr>
          <a:lstStyle/>
          <a:p>
            <a:r>
              <a:rPr lang="zh-CN" altLang="en-US" sz="1200" b="1" dirty="0">
                <a:solidFill>
                  <a:schemeClr val="accent1">
                    <a:lumMod val="75000"/>
                  </a:schemeClr>
                </a:solidFill>
              </a:rPr>
              <a:t>无线连接的</a:t>
            </a:r>
            <a:endParaRPr lang="en-US" altLang="zh-CN" sz="1200" b="1" dirty="0">
              <a:solidFill>
                <a:schemeClr val="accent1">
                  <a:lumMod val="75000"/>
                </a:schemeClr>
              </a:solidFill>
            </a:endParaRPr>
          </a:p>
          <a:p>
            <a:r>
              <a:rPr lang="zh-CN" altLang="en-US" sz="1200" b="1" dirty="0">
                <a:solidFill>
                  <a:schemeClr val="accent1">
                    <a:lumMod val="75000"/>
                  </a:schemeClr>
                </a:solidFill>
              </a:rPr>
              <a:t>目的地址</a:t>
            </a:r>
          </a:p>
        </p:txBody>
      </p:sp>
      <p:sp>
        <p:nvSpPr>
          <p:cNvPr id="40" name="矩形 39"/>
          <p:cNvSpPr/>
          <p:nvPr/>
        </p:nvSpPr>
        <p:spPr>
          <a:xfrm>
            <a:off x="5437103" y="4576358"/>
            <a:ext cx="1179682" cy="461665"/>
          </a:xfrm>
          <a:prstGeom prst="rect">
            <a:avLst/>
          </a:prstGeom>
        </p:spPr>
        <p:txBody>
          <a:bodyPr wrap="square">
            <a:spAutoFit/>
          </a:bodyPr>
          <a:lstStyle/>
          <a:p>
            <a:r>
              <a:rPr lang="zh-CN" altLang="en-US" sz="1200" b="1" dirty="0">
                <a:solidFill>
                  <a:schemeClr val="accent1">
                    <a:lumMod val="75000"/>
                  </a:schemeClr>
                </a:solidFill>
              </a:rPr>
              <a:t>无线连接的</a:t>
            </a:r>
            <a:endParaRPr lang="en-US" altLang="zh-CN" sz="1200" b="1" dirty="0">
              <a:solidFill>
                <a:schemeClr val="accent1">
                  <a:lumMod val="75000"/>
                </a:schemeClr>
              </a:solidFill>
            </a:endParaRPr>
          </a:p>
          <a:p>
            <a:r>
              <a:rPr lang="zh-CN" altLang="en-US" sz="1200" b="1" dirty="0">
                <a:solidFill>
                  <a:schemeClr val="accent1">
                    <a:lumMod val="75000"/>
                  </a:schemeClr>
                </a:solidFill>
              </a:rPr>
              <a:t>源地址</a:t>
            </a:r>
          </a:p>
        </p:txBody>
      </p:sp>
      <p:sp>
        <p:nvSpPr>
          <p:cNvPr id="41" name="矩形 40"/>
          <p:cNvSpPr/>
          <p:nvPr/>
        </p:nvSpPr>
        <p:spPr>
          <a:xfrm>
            <a:off x="5526712" y="2872509"/>
            <a:ext cx="812800" cy="15332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．在下图所示的网络中，若主机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发送一个封装访问</a:t>
            </a:r>
            <a:r>
              <a:rPr lang="en-US" altLang="zh-CN" kern="100" dirty="0">
                <a:solidFill>
                  <a:schemeClr val="accent1">
                    <a:lumMod val="50000"/>
                  </a:schemeClr>
                </a:solidFill>
                <a:latin typeface="微软雅黑" charset="0"/>
                <a:ea typeface="微软雅黑" charset="0"/>
                <a:cs typeface="微软雅黑" charset="0"/>
                <a:sym typeface="+mn-ea"/>
              </a:rPr>
              <a:t>Internet</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分组的</a:t>
            </a:r>
            <a:r>
              <a:rPr lang="en-US" altLang="zh-CN" kern="100" dirty="0">
                <a:solidFill>
                  <a:schemeClr val="accent1">
                    <a:lumMod val="50000"/>
                  </a:schemeClr>
                </a:solidFill>
                <a:latin typeface="微软雅黑" charset="0"/>
                <a:ea typeface="微软雅黑" charset="0"/>
                <a:cs typeface="微软雅黑" charset="0"/>
                <a:sym typeface="+mn-ea"/>
              </a:rPr>
              <a:t>IEEE 802.11</a:t>
            </a:r>
            <a:r>
              <a:rPr lang="zh-CN" altLang="en-US" kern="100" dirty="0">
                <a:solidFill>
                  <a:schemeClr val="accent1">
                    <a:lumMod val="50000"/>
                  </a:schemeClr>
                </a:solidFill>
                <a:latin typeface="微软雅黑" charset="0"/>
                <a:ea typeface="微软雅黑" charset="0"/>
                <a:cs typeface="微软雅黑" charset="0"/>
                <a:sym typeface="+mn-ea"/>
              </a:rPr>
              <a:t>数据帧</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，则帧</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的地址</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、地址</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和地址</a:t>
            </a:r>
            <a:r>
              <a:rPr lang="en-US" altLang="zh-CN" kern="100" dirty="0">
                <a:solidFill>
                  <a:schemeClr val="accent1">
                    <a:lumMod val="50000"/>
                  </a:schemeClr>
                </a:solidFill>
                <a:latin typeface="微软雅黑" charset="0"/>
                <a:ea typeface="微软雅黑" charset="0"/>
                <a:cs typeface="微软雅黑" charset="0"/>
                <a:sym typeface="+mn-ea"/>
              </a:rPr>
              <a:t>3</a:t>
            </a:r>
            <a:r>
              <a:rPr lang="zh-CN" altLang="en-US" kern="100" dirty="0">
                <a:solidFill>
                  <a:schemeClr val="accent1">
                    <a:lumMod val="50000"/>
                  </a:schemeClr>
                </a:solidFill>
                <a:latin typeface="微软雅黑" charset="0"/>
                <a:ea typeface="微软雅黑" charset="0"/>
                <a:cs typeface="微软雅黑" charset="0"/>
                <a:sym typeface="+mn-ea"/>
              </a:rPr>
              <a:t>分别是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00-12-34-56-78-9c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00-12-34-56-78-9c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00-12-34-56-78-9a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00-12-34-56-78-9b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62" y="2488205"/>
            <a:ext cx="8356182" cy="1776279"/>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47797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．下列</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地址中，只能作为</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分组的源</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地址但不能作为目的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地址的是</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0.0.0.0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127.0.0.1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200.10.10.3</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255.255.255.255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5" name="图片 4"/>
          <p:cNvPicPr>
            <a:picLocks noChangeAspect="1"/>
          </p:cNvPicPr>
          <p:nvPr/>
        </p:nvPicPr>
        <p:blipFill>
          <a:blip r:embed="rId4"/>
          <a:stretch>
            <a:fillRect/>
          </a:stretch>
        </p:blipFill>
        <p:spPr>
          <a:xfrm>
            <a:off x="2513492" y="1204555"/>
            <a:ext cx="5625621" cy="2543089"/>
          </a:xfrm>
          <a:prstGeom prst="rect">
            <a:avLst/>
          </a:prstGeom>
        </p:spPr>
      </p:pic>
      <p:pic>
        <p:nvPicPr>
          <p:cNvPr id="4" name="图片 3"/>
          <p:cNvPicPr>
            <a:picLocks noChangeAspect="1"/>
          </p:cNvPicPr>
          <p:nvPr/>
        </p:nvPicPr>
        <p:blipFill>
          <a:blip r:embed="rId5"/>
          <a:stretch>
            <a:fillRect/>
          </a:stretch>
        </p:blipFill>
        <p:spPr>
          <a:xfrm>
            <a:off x="3123201" y="2571750"/>
            <a:ext cx="5625621" cy="2164939"/>
          </a:xfrm>
          <a:prstGeom prst="rect">
            <a:avLst/>
          </a:prstGeom>
        </p:spPr>
      </p:pic>
      <p:pic>
        <p:nvPicPr>
          <p:cNvPr id="15"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90236" y="98419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585323"/>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  </a:t>
            </a:r>
            <a:r>
              <a:rPr lang="zh-CN" altLang="en-US" kern="100" dirty="0">
                <a:solidFill>
                  <a:schemeClr val="accent1">
                    <a:lumMod val="50000"/>
                  </a:schemeClr>
                </a:solidFill>
                <a:latin typeface="微软雅黑" charset="0"/>
                <a:ea typeface="微软雅黑" charset="0"/>
                <a:cs typeface="微软雅黑" charset="0"/>
                <a:sym typeface="+mn-ea"/>
              </a:rPr>
              <a:t>下列关于</a:t>
            </a:r>
            <a:r>
              <a:rPr lang="en-US" altLang="zh-CN" kern="100" dirty="0">
                <a:solidFill>
                  <a:schemeClr val="accent1">
                    <a:lumMod val="50000"/>
                  </a:schemeClr>
                </a:solidFill>
                <a:latin typeface="微软雅黑" charset="0"/>
                <a:ea typeface="微软雅黑" charset="0"/>
                <a:cs typeface="微软雅黑" charset="0"/>
                <a:sym typeface="+mn-ea"/>
              </a:rPr>
              <a:t>ipv6</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ipv4</a:t>
            </a:r>
            <a:r>
              <a:rPr lang="zh-CN" altLang="en-US" kern="100" dirty="0">
                <a:solidFill>
                  <a:schemeClr val="accent1">
                    <a:lumMod val="50000"/>
                  </a:schemeClr>
                </a:solidFill>
                <a:latin typeface="微软雅黑" charset="0"/>
                <a:ea typeface="微软雅黑" charset="0"/>
                <a:cs typeface="微软雅黑" charset="0"/>
                <a:sym typeface="+mn-ea"/>
              </a:rPr>
              <a:t>的叙述中，正确的是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I. ipv6</a:t>
            </a:r>
            <a:r>
              <a:rPr lang="zh-CN" altLang="en-US" kern="100" dirty="0">
                <a:solidFill>
                  <a:schemeClr val="accent1">
                    <a:lumMod val="50000"/>
                  </a:schemeClr>
                </a:solidFill>
                <a:latin typeface="微软雅黑" charset="0"/>
                <a:ea typeface="微软雅黑" charset="0"/>
                <a:cs typeface="微软雅黑" charset="0"/>
                <a:sym typeface="+mn-ea"/>
              </a:rPr>
              <a:t>地址空间是</a:t>
            </a:r>
            <a:r>
              <a:rPr lang="en-US" altLang="zh-CN" kern="100" dirty="0">
                <a:solidFill>
                  <a:schemeClr val="accent1">
                    <a:lumMod val="50000"/>
                  </a:schemeClr>
                </a:solidFill>
                <a:latin typeface="微软雅黑" charset="0"/>
                <a:ea typeface="微软雅黑" charset="0"/>
                <a:cs typeface="微软雅黑" charset="0"/>
                <a:sym typeface="+mn-ea"/>
              </a:rPr>
              <a:t>ipv4</a:t>
            </a:r>
            <a:r>
              <a:rPr lang="zh-CN" altLang="en-US" kern="100" dirty="0">
                <a:solidFill>
                  <a:schemeClr val="accent1">
                    <a:lumMod val="50000"/>
                  </a:schemeClr>
                </a:solidFill>
                <a:latin typeface="微软雅黑" charset="0"/>
                <a:ea typeface="微软雅黑" charset="0"/>
                <a:cs typeface="微软雅黑" charset="0"/>
                <a:sym typeface="+mn-ea"/>
              </a:rPr>
              <a:t>地址空间的</a:t>
            </a:r>
            <a:r>
              <a:rPr lang="en-US" altLang="zh-CN" kern="100" dirty="0">
                <a:solidFill>
                  <a:schemeClr val="accent1">
                    <a:lumMod val="50000"/>
                  </a:schemeClr>
                </a:solidFill>
                <a:latin typeface="微软雅黑" charset="0"/>
                <a:ea typeface="微软雅黑" charset="0"/>
                <a:cs typeface="微软雅黑" charset="0"/>
                <a:sym typeface="+mn-ea"/>
              </a:rPr>
              <a:t>96</a:t>
            </a:r>
            <a:r>
              <a:rPr lang="zh-CN" altLang="en-US" kern="100" dirty="0">
                <a:solidFill>
                  <a:schemeClr val="accent1">
                    <a:lumMod val="50000"/>
                  </a:schemeClr>
                </a:solidFill>
                <a:latin typeface="微软雅黑" charset="0"/>
                <a:ea typeface="微软雅黑" charset="0"/>
                <a:cs typeface="微软雅黑" charset="0"/>
                <a:sym typeface="+mn-ea"/>
              </a:rPr>
              <a:t>倍</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II. ipv4</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ipv6</a:t>
            </a:r>
            <a:r>
              <a:rPr lang="zh-CN" altLang="en-US" kern="100" dirty="0">
                <a:solidFill>
                  <a:schemeClr val="accent1">
                    <a:lumMod val="50000"/>
                  </a:schemeClr>
                </a:solidFill>
                <a:latin typeface="微软雅黑" charset="0"/>
                <a:ea typeface="微软雅黑" charset="0"/>
                <a:cs typeface="微软雅黑" charset="0"/>
                <a:sym typeface="+mn-ea"/>
              </a:rPr>
              <a:t>的基本首部的长度均可变</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III. ipv4</a:t>
            </a:r>
            <a:r>
              <a:rPr lang="zh-CN" altLang="en-US" kern="100" dirty="0">
                <a:solidFill>
                  <a:schemeClr val="accent1">
                    <a:lumMod val="50000"/>
                  </a:schemeClr>
                </a:solidFill>
                <a:latin typeface="微软雅黑" charset="0"/>
                <a:ea typeface="微软雅黑" charset="0"/>
                <a:cs typeface="微软雅黑" charset="0"/>
                <a:sym typeface="+mn-ea"/>
              </a:rPr>
              <a:t>向</a:t>
            </a:r>
            <a:r>
              <a:rPr lang="en-US" altLang="zh-CN" kern="100" dirty="0">
                <a:solidFill>
                  <a:schemeClr val="accent1">
                    <a:lumMod val="50000"/>
                  </a:schemeClr>
                </a:solidFill>
                <a:latin typeface="微软雅黑" charset="0"/>
                <a:ea typeface="微软雅黑" charset="0"/>
                <a:cs typeface="微软雅黑" charset="0"/>
                <a:sym typeface="+mn-ea"/>
              </a:rPr>
              <a:t>ipv6</a:t>
            </a:r>
            <a:r>
              <a:rPr lang="zh-CN" altLang="en-US" kern="100" dirty="0">
                <a:solidFill>
                  <a:schemeClr val="accent1">
                    <a:lumMod val="50000"/>
                  </a:schemeClr>
                </a:solidFill>
                <a:latin typeface="微软雅黑" charset="0"/>
                <a:ea typeface="微软雅黑" charset="0"/>
                <a:cs typeface="微软雅黑" charset="0"/>
                <a:sym typeface="+mn-ea"/>
              </a:rPr>
              <a:t>过渡可以采用双协议栈和隧道技术</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IV. ipv6</a:t>
            </a:r>
            <a:r>
              <a:rPr lang="zh-CN" altLang="en-US" kern="100" dirty="0">
                <a:solidFill>
                  <a:schemeClr val="accent1">
                    <a:lumMod val="50000"/>
                  </a:schemeClr>
                </a:solidFill>
                <a:latin typeface="微软雅黑" charset="0"/>
                <a:ea typeface="微软雅黑" charset="0"/>
                <a:cs typeface="微软雅黑" charset="0"/>
                <a:sym typeface="+mn-ea"/>
              </a:rPr>
              <a:t>首部的</a:t>
            </a:r>
            <a:r>
              <a:rPr lang="en-US" altLang="zh-CN" kern="100" dirty="0">
                <a:solidFill>
                  <a:schemeClr val="accent1">
                    <a:lumMod val="50000"/>
                  </a:schemeClr>
                </a:solidFill>
                <a:latin typeface="微软雅黑" charset="0"/>
                <a:ea typeface="微软雅黑" charset="0"/>
                <a:cs typeface="微软雅黑" charset="0"/>
                <a:sym typeface="+mn-ea"/>
              </a:rPr>
              <a:t>Hop-Limit</a:t>
            </a:r>
            <a:r>
              <a:rPr lang="zh-CN" altLang="en-US" kern="100" dirty="0">
                <a:solidFill>
                  <a:schemeClr val="accent1">
                    <a:lumMod val="50000"/>
                  </a:schemeClr>
                </a:solidFill>
                <a:latin typeface="微软雅黑" charset="0"/>
                <a:ea typeface="微软雅黑" charset="0"/>
                <a:cs typeface="微软雅黑" charset="0"/>
                <a:sym typeface="+mn-ea"/>
              </a:rPr>
              <a:t>等价于</a:t>
            </a:r>
            <a:r>
              <a:rPr lang="en-US" altLang="zh-CN" kern="100" dirty="0">
                <a:solidFill>
                  <a:schemeClr val="accent1">
                    <a:lumMod val="50000"/>
                  </a:schemeClr>
                </a:solidFill>
                <a:latin typeface="微软雅黑" charset="0"/>
                <a:ea typeface="微软雅黑" charset="0"/>
                <a:cs typeface="微软雅黑" charset="0"/>
                <a:sym typeface="+mn-ea"/>
              </a:rPr>
              <a:t>ipv4 </a:t>
            </a:r>
            <a:r>
              <a:rPr lang="zh-CN" altLang="en-US" kern="100" dirty="0">
                <a:solidFill>
                  <a:schemeClr val="accent1">
                    <a:lumMod val="50000"/>
                  </a:schemeClr>
                </a:solidFill>
                <a:latin typeface="微软雅黑" charset="0"/>
                <a:ea typeface="微软雅黑" charset="0"/>
                <a:cs typeface="微软雅黑" charset="0"/>
                <a:sym typeface="+mn-ea"/>
              </a:rPr>
              <a:t>首部的</a:t>
            </a:r>
            <a:r>
              <a:rPr lang="en-US" altLang="zh-CN" kern="100" dirty="0">
                <a:solidFill>
                  <a:schemeClr val="accent1">
                    <a:lumMod val="50000"/>
                  </a:schemeClr>
                </a:solidFill>
                <a:latin typeface="微软雅黑" charset="0"/>
                <a:ea typeface="微软雅黑" charset="0"/>
                <a:cs typeface="微软雅黑" charset="0"/>
                <a:sym typeface="+mn-ea"/>
              </a:rPr>
              <a:t>TTL</a:t>
            </a:r>
            <a:r>
              <a:rPr lang="zh-CN" altLang="en-US" kern="100" dirty="0">
                <a:solidFill>
                  <a:schemeClr val="accent1">
                    <a:lumMod val="50000"/>
                  </a:schemeClr>
                </a:solidFill>
                <a:latin typeface="微软雅黑" charset="0"/>
                <a:ea typeface="微软雅黑" charset="0"/>
                <a:cs typeface="微软雅黑" charset="0"/>
                <a:sym typeface="+mn-ea"/>
              </a:rPr>
              <a:t>字段</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II</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IV</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III</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III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IV</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53660" y="2968446"/>
            <a:ext cx="427648" cy="369332"/>
          </a:xfrm>
          <a:prstGeom prst="rect">
            <a:avLst/>
          </a:prstGeom>
        </p:spPr>
      </p:pic>
      <p:graphicFrame>
        <p:nvGraphicFramePr>
          <p:cNvPr id="3" name="表格 2"/>
          <p:cNvGraphicFramePr/>
          <p:nvPr>
            <p:custDataLst>
              <p:tags r:id="rId2"/>
            </p:custDataLst>
          </p:nvPr>
        </p:nvGraphicFramePr>
        <p:xfrm>
          <a:off x="3763010" y="2054860"/>
          <a:ext cx="4461510" cy="1727835"/>
        </p:xfrm>
        <a:graphic>
          <a:graphicData uri="http://schemas.openxmlformats.org/drawingml/2006/table">
            <a:tbl>
              <a:tblPr firstRow="1" bandRow="1">
                <a:tableStyleId>{5C22544A-7EE6-4342-B048-85BDC9FD1C3A}</a:tableStyleId>
              </a:tblPr>
              <a:tblGrid>
                <a:gridCol w="1602105">
                  <a:extLst>
                    <a:ext uri="{9D8B030D-6E8A-4147-A177-3AD203B41FA5}">
                      <a16:colId xmlns:a16="http://schemas.microsoft.com/office/drawing/2014/main" val="20000"/>
                    </a:ext>
                  </a:extLst>
                </a:gridCol>
                <a:gridCol w="1316355">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tblGrid>
              <a:tr h="596900">
                <a:tc>
                  <a:txBody>
                    <a:bodyPr/>
                    <a:lstStyle/>
                    <a:p>
                      <a:pPr>
                        <a:buNone/>
                      </a:pPr>
                      <a:r>
                        <a:rPr lang="en-US" altLang="zh-CN" sz="1800">
                          <a:solidFill>
                            <a:schemeClr val="bg1"/>
                          </a:solidFill>
                        </a:rPr>
                        <a:t>IPv4</a:t>
                      </a:r>
                    </a:p>
                  </a:txBody>
                  <a:tcPr>
                    <a:solidFill>
                      <a:schemeClr val="accent2"/>
                    </a:solidFill>
                  </a:tcPr>
                </a:tc>
                <a:tc>
                  <a:txBody>
                    <a:bodyPr/>
                    <a:lstStyle/>
                    <a:p>
                      <a:pPr>
                        <a:buNone/>
                      </a:pPr>
                      <a:endParaRPr lang="zh-CN" altLang="en-US" sz="1800">
                        <a:solidFill>
                          <a:schemeClr val="bg1"/>
                        </a:solidFill>
                      </a:endParaRPr>
                    </a:p>
                  </a:txBody>
                  <a:tcPr>
                    <a:solidFill>
                      <a:schemeClr val="accent2"/>
                    </a:solidFill>
                  </a:tcPr>
                </a:tc>
                <a:tc>
                  <a:txBody>
                    <a:bodyPr/>
                    <a:lstStyle/>
                    <a:p>
                      <a:pPr>
                        <a:buNone/>
                      </a:pPr>
                      <a:r>
                        <a:rPr lang="en-US" altLang="zh-CN" sz="1800">
                          <a:solidFill>
                            <a:schemeClr val="bg1"/>
                          </a:solidFill>
                        </a:rPr>
                        <a:t>IPv6</a:t>
                      </a:r>
                    </a:p>
                  </a:txBody>
                  <a:tcPr>
                    <a:solidFill>
                      <a:schemeClr val="accent2"/>
                    </a:solidFill>
                  </a:tcPr>
                </a:tc>
                <a:extLst>
                  <a:ext uri="{0D108BD9-81ED-4DB2-BD59-A6C34878D82A}">
                    <a16:rowId xmlns:a16="http://schemas.microsoft.com/office/drawing/2014/main" val="10000"/>
                  </a:ext>
                </a:extLst>
              </a:tr>
              <a:tr h="490855">
                <a:tc>
                  <a:txBody>
                    <a:bodyPr/>
                    <a:lstStyle/>
                    <a:p>
                      <a:pPr>
                        <a:buNone/>
                      </a:pPr>
                      <a:r>
                        <a:rPr lang="en-US" sz="1800">
                          <a:solidFill>
                            <a:schemeClr val="bg1"/>
                          </a:solidFill>
                        </a:rPr>
                        <a:t>32</a:t>
                      </a:r>
                      <a:r>
                        <a:rPr lang="zh-CN" altLang="en-US" sz="1800">
                          <a:solidFill>
                            <a:schemeClr val="bg1"/>
                          </a:solidFill>
                        </a:rPr>
                        <a:t>位</a:t>
                      </a:r>
                    </a:p>
                  </a:txBody>
                  <a:tcPr>
                    <a:solidFill>
                      <a:schemeClr val="accent2"/>
                    </a:solidFill>
                  </a:tcPr>
                </a:tc>
                <a:tc>
                  <a:txBody>
                    <a:bodyPr/>
                    <a:lstStyle/>
                    <a:p>
                      <a:pPr>
                        <a:buNone/>
                      </a:pPr>
                      <a:r>
                        <a:rPr lang="zh-CN" altLang="en-US" sz="1800">
                          <a:solidFill>
                            <a:schemeClr val="bg1"/>
                          </a:solidFill>
                          <a:sym typeface="+mn-ea"/>
                        </a:rPr>
                        <a:t>地址长度</a:t>
                      </a:r>
                      <a:endParaRPr lang="zh-CN" altLang="en-US" sz="1800">
                        <a:solidFill>
                          <a:schemeClr val="bg1"/>
                        </a:solidFill>
                      </a:endParaRPr>
                    </a:p>
                    <a:p>
                      <a:pPr>
                        <a:buNone/>
                      </a:pPr>
                      <a:endParaRPr lang="zh-CN" altLang="en-US" sz="1800">
                        <a:solidFill>
                          <a:schemeClr val="bg1"/>
                        </a:solidFill>
                      </a:endParaRPr>
                    </a:p>
                  </a:txBody>
                  <a:tcPr>
                    <a:solidFill>
                      <a:schemeClr val="accent2"/>
                    </a:solidFill>
                  </a:tcPr>
                </a:tc>
                <a:tc>
                  <a:txBody>
                    <a:bodyPr/>
                    <a:lstStyle/>
                    <a:p>
                      <a:pPr>
                        <a:buNone/>
                      </a:pPr>
                      <a:r>
                        <a:rPr lang="en-US" altLang="zh-CN" sz="1800">
                          <a:solidFill>
                            <a:schemeClr val="bg1"/>
                          </a:solidFill>
                        </a:rPr>
                        <a:t>128</a:t>
                      </a:r>
                      <a:r>
                        <a:rPr lang="zh-CN" altLang="en-US" sz="1800">
                          <a:solidFill>
                            <a:schemeClr val="bg1"/>
                          </a:solidFill>
                        </a:rPr>
                        <a:t>位</a:t>
                      </a:r>
                    </a:p>
                  </a:txBody>
                  <a:tcPr>
                    <a:solidFill>
                      <a:schemeClr val="accent2"/>
                    </a:solidFill>
                  </a:tcPr>
                </a:tc>
                <a:extLst>
                  <a:ext uri="{0D108BD9-81ED-4DB2-BD59-A6C34878D82A}">
                    <a16:rowId xmlns:a16="http://schemas.microsoft.com/office/drawing/2014/main" val="10001"/>
                  </a:ext>
                </a:extLst>
              </a:tr>
              <a:tr h="490855">
                <a:tc>
                  <a:txBody>
                    <a:bodyPr/>
                    <a:lstStyle/>
                    <a:p>
                      <a:pPr>
                        <a:buNone/>
                      </a:pPr>
                      <a:r>
                        <a:rPr lang="zh-CN" altLang="en-US" sz="1800">
                          <a:solidFill>
                            <a:schemeClr val="bg1"/>
                          </a:solidFill>
                        </a:rPr>
                        <a:t>不固定</a:t>
                      </a:r>
                    </a:p>
                  </a:txBody>
                  <a:tcPr>
                    <a:solidFill>
                      <a:schemeClr val="accent2"/>
                    </a:solidFill>
                  </a:tcPr>
                </a:tc>
                <a:tc>
                  <a:txBody>
                    <a:bodyPr/>
                    <a:lstStyle/>
                    <a:p>
                      <a:pPr>
                        <a:buNone/>
                      </a:pPr>
                      <a:r>
                        <a:rPr lang="zh-CN" altLang="en-US" sz="1800">
                          <a:solidFill>
                            <a:schemeClr val="bg1"/>
                          </a:solidFill>
                        </a:rPr>
                        <a:t>基本首部</a:t>
                      </a:r>
                    </a:p>
                  </a:txBody>
                  <a:tcPr>
                    <a:solidFill>
                      <a:schemeClr val="accent2"/>
                    </a:solidFill>
                  </a:tcPr>
                </a:tc>
                <a:tc>
                  <a:txBody>
                    <a:bodyPr/>
                    <a:lstStyle/>
                    <a:p>
                      <a:pPr>
                        <a:buNone/>
                      </a:pPr>
                      <a:r>
                        <a:rPr lang="en-US" altLang="zh-CN" sz="1800">
                          <a:solidFill>
                            <a:schemeClr val="bg1"/>
                          </a:solidFill>
                        </a:rPr>
                        <a:t>40</a:t>
                      </a:r>
                      <a:r>
                        <a:rPr lang="zh-CN" altLang="en-US" sz="1800">
                          <a:solidFill>
                            <a:schemeClr val="bg1"/>
                          </a:solidFill>
                        </a:rPr>
                        <a:t>字节</a:t>
                      </a:r>
                    </a:p>
                  </a:txBody>
                  <a:tcPr>
                    <a:solidFill>
                      <a:schemeClr val="accent2"/>
                    </a:solidFill>
                  </a:tcPr>
                </a:tc>
                <a:extLst>
                  <a:ext uri="{0D108BD9-81ED-4DB2-BD59-A6C34878D82A}">
                    <a16:rowId xmlns:a16="http://schemas.microsoft.com/office/drawing/2014/main" val="10002"/>
                  </a:ext>
                </a:extLst>
              </a:tr>
            </a:tbl>
          </a:graphicData>
        </a:graphic>
      </p:graphicFrame>
      <p:grpSp>
        <p:nvGrpSpPr>
          <p:cNvPr id="31" name="组合 30"/>
          <p:cNvGrpSpPr/>
          <p:nvPr/>
        </p:nvGrpSpPr>
        <p:grpSpPr>
          <a:xfrm>
            <a:off x="3762934" y="3890104"/>
            <a:ext cx="3938905" cy="867410"/>
            <a:chOff x="5065443" y="3750157"/>
            <a:chExt cx="8687014" cy="3812320"/>
          </a:xfrm>
        </p:grpSpPr>
        <p:sp>
          <p:nvSpPr>
            <p:cNvPr id="32" name="圆角矩形 16"/>
            <p:cNvSpPr/>
            <p:nvPr/>
          </p:nvSpPr>
          <p:spPr>
            <a:xfrm>
              <a:off x="5065443" y="3864582"/>
              <a:ext cx="8687014" cy="3697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b="0" i="0" u="none" strike="noStrike" kern="1200" cap="none" spc="0" normalizeH="0" baseline="0" noProof="0" dirty="0">
                  <a:ln>
                    <a:noFill/>
                  </a:ln>
                  <a:solidFill>
                    <a:prstClr val="white"/>
                  </a:solidFill>
                  <a:effectLst/>
                  <a:uLnTx/>
                  <a:uFillTx/>
                  <a:latin typeface="+mj-ea"/>
                  <a:ea typeface="+mj-ea"/>
                  <a:cs typeface="+mn-cs"/>
                </a:rPr>
                <a:t>过渡技术：</a:t>
              </a:r>
            </a:p>
            <a:p>
              <a:pPr lvl="0" algn="ctr">
                <a:defRPr/>
              </a:pPr>
              <a:r>
                <a:rPr kumimoji="1" lang="zh-CN" altLang="en-US" b="0" i="0" u="none" strike="noStrike" kern="1200" cap="none" spc="0" normalizeH="0" baseline="0" noProof="0" dirty="0">
                  <a:ln>
                    <a:noFill/>
                  </a:ln>
                  <a:solidFill>
                    <a:prstClr val="white"/>
                  </a:solidFill>
                  <a:effectLst/>
                  <a:uLnTx/>
                  <a:uFillTx/>
                  <a:latin typeface="+mj-ea"/>
                  <a:ea typeface="+mj-ea"/>
                  <a:cs typeface="+mn-cs"/>
                </a:rPr>
                <a:t>双协议栈、隧道技术、首部转换</a:t>
              </a:r>
            </a:p>
          </p:txBody>
        </p:sp>
        <p:sp>
          <p:nvSpPr>
            <p:cNvPr id="33" name="矩形 32"/>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．直接封装</a:t>
            </a:r>
            <a:r>
              <a:rPr lang="en-US" altLang="zh-CN" kern="100" dirty="0">
                <a:solidFill>
                  <a:schemeClr val="accent1">
                    <a:lumMod val="50000"/>
                  </a:schemeClr>
                </a:solidFill>
                <a:latin typeface="微软雅黑" charset="0"/>
                <a:ea typeface="微软雅黑" charset="0"/>
                <a:cs typeface="微软雅黑" charset="0"/>
                <a:sym typeface="+mn-ea"/>
              </a:rPr>
              <a:t>RIP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OSPF</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BGP</a:t>
            </a:r>
            <a:r>
              <a:rPr lang="zh-CN" altLang="en-US" kern="100" dirty="0">
                <a:solidFill>
                  <a:schemeClr val="accent1">
                    <a:lumMod val="50000"/>
                  </a:schemeClr>
                </a:solidFill>
                <a:latin typeface="微软雅黑" charset="0"/>
                <a:ea typeface="微软雅黑" charset="0"/>
                <a:cs typeface="微软雅黑" charset="0"/>
                <a:sym typeface="+mn-ea"/>
              </a:rPr>
              <a:t>报文的协议分别是（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UDP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IP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UDP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UDP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IP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UDP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TCP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788870"/>
            <a:ext cx="427648" cy="369332"/>
          </a:xfrm>
          <a:prstGeom prst="rect">
            <a:avLst/>
          </a:prstGeom>
        </p:spPr>
      </p:pic>
      <p:pic>
        <p:nvPicPr>
          <p:cNvPr id="2" name="图片 1"/>
          <p:cNvPicPr>
            <a:picLocks noChangeAspect="1"/>
          </p:cNvPicPr>
          <p:nvPr/>
        </p:nvPicPr>
        <p:blipFill>
          <a:blip r:embed="rId6"/>
          <a:stretch>
            <a:fillRect/>
          </a:stretch>
        </p:blipFill>
        <p:spPr>
          <a:xfrm>
            <a:off x="2928223" y="980170"/>
            <a:ext cx="4132183" cy="3969366"/>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．若将网络</a:t>
            </a:r>
            <a:r>
              <a:rPr lang="en-US" altLang="zh-CN" kern="100" dirty="0">
                <a:solidFill>
                  <a:schemeClr val="accent1">
                    <a:lumMod val="50000"/>
                  </a:schemeClr>
                </a:solidFill>
                <a:latin typeface="微软雅黑" charset="0"/>
                <a:ea typeface="微软雅黑" charset="0"/>
                <a:cs typeface="微软雅黑" charset="0"/>
                <a:sym typeface="+mn-ea"/>
              </a:rPr>
              <a:t>21.3.0.0/16</a:t>
            </a:r>
            <a:r>
              <a:rPr lang="zh-CN" altLang="en-US" kern="100" dirty="0">
                <a:solidFill>
                  <a:schemeClr val="accent1">
                    <a:lumMod val="50000"/>
                  </a:schemeClr>
                </a:solidFill>
                <a:latin typeface="微软雅黑" charset="0"/>
                <a:ea typeface="微软雅黑" charset="0"/>
                <a:cs typeface="微软雅黑" charset="0"/>
                <a:sym typeface="+mn-ea"/>
              </a:rPr>
              <a:t>划分为</a:t>
            </a:r>
            <a:r>
              <a:rPr lang="en-US" altLang="zh-CN" kern="100" dirty="0">
                <a:solidFill>
                  <a:schemeClr val="accent1">
                    <a:lumMod val="50000"/>
                  </a:schemeClr>
                </a:solidFill>
                <a:latin typeface="微软雅黑" charset="0"/>
                <a:ea typeface="微软雅黑" charset="0"/>
                <a:cs typeface="微软雅黑" charset="0"/>
                <a:sym typeface="+mn-ea"/>
              </a:rPr>
              <a:t>128</a:t>
            </a:r>
            <a:r>
              <a:rPr lang="zh-CN" altLang="en-US" kern="100" dirty="0">
                <a:solidFill>
                  <a:schemeClr val="accent1">
                    <a:lumMod val="50000"/>
                  </a:schemeClr>
                </a:solidFill>
                <a:latin typeface="微软雅黑" charset="0"/>
                <a:ea typeface="微软雅黑" charset="0"/>
                <a:cs typeface="微软雅黑" charset="0"/>
                <a:sym typeface="+mn-ea"/>
              </a:rPr>
              <a:t>个规模相同的子网，则每个子网可分配的最大</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地址个数是（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512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4" name="圆角矩形 16"/>
          <p:cNvSpPr/>
          <p:nvPr/>
        </p:nvSpPr>
        <p:spPr>
          <a:xfrm>
            <a:off x="3242273" y="1054207"/>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楷体" panose="02010609060101010101" pitchFamily="49" charset="-122"/>
                <a:ea typeface="楷体" panose="02010609060101010101" pitchFamily="49" charset="-122"/>
              </a:rPr>
              <a:t>21.3</a:t>
            </a:r>
            <a:r>
              <a:rPr kumimoji="1" lang="en-US" altLang="zh-CN" dirty="0">
                <a:solidFill>
                  <a:schemeClr val="bg1"/>
                </a:solidFill>
                <a:latin typeface="楷体" panose="02010609060101010101" pitchFamily="49" charset="-122"/>
                <a:ea typeface="楷体" panose="02010609060101010101" pitchFamily="49" charset="-122"/>
              </a:rPr>
              <a:t>.0.0/16</a:t>
            </a:r>
            <a:endParaRPr kumimoji="1" lang="zh-CN" altLang="en-US"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．若将网络</a:t>
            </a:r>
            <a:r>
              <a:rPr lang="en-US" altLang="zh-CN" kern="100" dirty="0">
                <a:solidFill>
                  <a:schemeClr val="accent1">
                    <a:lumMod val="50000"/>
                  </a:schemeClr>
                </a:solidFill>
                <a:latin typeface="微软雅黑" charset="0"/>
                <a:ea typeface="微软雅黑" charset="0"/>
                <a:cs typeface="微软雅黑" charset="0"/>
                <a:sym typeface="+mn-ea"/>
              </a:rPr>
              <a:t>21.3.0.0/16</a:t>
            </a:r>
            <a:r>
              <a:rPr lang="zh-CN" altLang="en-US" kern="100" dirty="0">
                <a:solidFill>
                  <a:schemeClr val="accent1">
                    <a:lumMod val="50000"/>
                  </a:schemeClr>
                </a:solidFill>
                <a:latin typeface="微软雅黑" charset="0"/>
                <a:ea typeface="微软雅黑" charset="0"/>
                <a:cs typeface="微软雅黑" charset="0"/>
                <a:sym typeface="+mn-ea"/>
              </a:rPr>
              <a:t>划分为</a:t>
            </a:r>
            <a:r>
              <a:rPr lang="en-US" altLang="zh-CN" kern="100" dirty="0">
                <a:solidFill>
                  <a:schemeClr val="accent1">
                    <a:lumMod val="50000"/>
                  </a:schemeClr>
                </a:solidFill>
                <a:latin typeface="微软雅黑" charset="0"/>
                <a:ea typeface="微软雅黑" charset="0"/>
                <a:cs typeface="微软雅黑" charset="0"/>
                <a:sym typeface="+mn-ea"/>
              </a:rPr>
              <a:t>128</a:t>
            </a:r>
            <a:r>
              <a:rPr lang="zh-CN" altLang="en-US" kern="100" dirty="0">
                <a:solidFill>
                  <a:schemeClr val="accent1">
                    <a:lumMod val="50000"/>
                  </a:schemeClr>
                </a:solidFill>
                <a:latin typeface="微软雅黑" charset="0"/>
                <a:ea typeface="微软雅黑" charset="0"/>
                <a:cs typeface="微软雅黑" charset="0"/>
                <a:sym typeface="+mn-ea"/>
              </a:rPr>
              <a:t>个规模相同的子网，则每个子网可分配的最大</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地址个数是（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512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4" name="圆角矩形 16"/>
          <p:cNvSpPr/>
          <p:nvPr/>
        </p:nvSpPr>
        <p:spPr>
          <a:xfrm>
            <a:off x="3242273" y="1054207"/>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楷体" panose="02010609060101010101" pitchFamily="49" charset="-122"/>
                <a:ea typeface="楷体" panose="02010609060101010101" pitchFamily="49" charset="-122"/>
              </a:rPr>
              <a:t>21.3</a:t>
            </a:r>
            <a:r>
              <a:rPr kumimoji="1" lang="en-US" altLang="zh-CN" dirty="0">
                <a:solidFill>
                  <a:schemeClr val="bg1"/>
                </a:solidFill>
                <a:latin typeface="楷体" panose="02010609060101010101" pitchFamily="49" charset="-122"/>
                <a:ea typeface="楷体" panose="02010609060101010101" pitchFamily="49" charset="-122"/>
              </a:rPr>
              <a:t>.0.0/16</a:t>
            </a:r>
            <a:endParaRPr kumimoji="1" lang="zh-CN" altLang="en-US"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15" name="圆角矩形 16"/>
              <p:cNvSpPr/>
              <p:nvPr/>
            </p:nvSpPr>
            <p:spPr>
              <a:xfrm>
                <a:off x="3242273" y="1924827"/>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楷体" panose="02010609060101010101" pitchFamily="49" charset="-122"/>
                    <a:ea typeface="楷体" panose="02010609060101010101" pitchFamily="49" charset="-122"/>
                  </a:rPr>
                  <a:t>128 = </a:t>
                </a:r>
                <a14:m>
                  <m:oMath xmlns:m="http://schemas.openxmlformats.org/officeDocument/2006/math">
                    <m:sSup>
                      <m:sSupPr>
                        <m:ctrlPr>
                          <a:rPr kumimoji="1" lang="en-US" altLang="zh-CN" i="1" smtClean="0">
                            <a:solidFill>
                              <a:schemeClr val="accent4">
                                <a:lumMod val="50000"/>
                              </a:schemeClr>
                            </a:solidFill>
                            <a:latin typeface="Cambria Math" panose="02040503050406030204" pitchFamily="18" charset="0"/>
                          </a:rPr>
                        </m:ctrlPr>
                      </m:sSupPr>
                      <m:e>
                        <m:r>
                          <a:rPr kumimoji="1" lang="en-US" altLang="zh-CN" b="0" i="1" smtClean="0">
                            <a:solidFill>
                              <a:schemeClr val="accent4">
                                <a:lumMod val="50000"/>
                              </a:schemeClr>
                            </a:solidFill>
                            <a:latin typeface="Cambria Math" panose="02040503050406030204" pitchFamily="18" charset="0"/>
                          </a:rPr>
                          <m:t>2</m:t>
                        </m:r>
                      </m:e>
                      <m:sup>
                        <m:r>
                          <a:rPr kumimoji="1" lang="en-US" altLang="zh-CN" b="0" i="1" smtClean="0">
                            <a:solidFill>
                              <a:schemeClr val="accent4">
                                <a:lumMod val="50000"/>
                              </a:schemeClr>
                            </a:solidFill>
                            <a:latin typeface="Cambria Math" panose="02040503050406030204" pitchFamily="18" charset="0"/>
                          </a:rPr>
                          <m:t>7</m:t>
                        </m:r>
                      </m:sup>
                    </m:sSup>
                  </m:oMath>
                </a14:m>
                <a:endParaRPr kumimoji="1" lang="zh-CN" altLang="en-US"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endParaRPr>
              </a:p>
            </p:txBody>
          </p:sp>
        </mc:Choice>
        <mc:Fallback xmlns="">
          <p:sp>
            <p:nvSpPr>
              <p:cNvPr id="15" name="圆角矩形 16"/>
              <p:cNvSpPr>
                <a:spLocks noRot="1" noChangeAspect="1" noMove="1" noResize="1" noEditPoints="1" noAdjustHandles="1" noChangeArrowheads="1" noChangeShapeType="1" noTextEdit="1"/>
              </p:cNvSpPr>
              <p:nvPr/>
            </p:nvSpPr>
            <p:spPr>
              <a:xfrm>
                <a:off x="3242273" y="1924827"/>
                <a:ext cx="2698824" cy="430016"/>
              </a:xfrm>
              <a:prstGeom prst="roundRect">
                <a:avLst>
                  <a:gd name="adj" fmla="val 17781"/>
                </a:avLst>
              </a:prstGeom>
              <a:blipFill rotWithShape="1">
                <a:blip r:embed="rId4"/>
                <a:stretch>
                  <a:fillRect l="-22" t="-33" r="1" b="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6" name="圆角矩形 16"/>
          <p:cNvSpPr/>
          <p:nvPr/>
        </p:nvSpPr>
        <p:spPr>
          <a:xfrm>
            <a:off x="3242273" y="2752056"/>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schemeClr val="accent4">
                    <a:lumMod val="50000"/>
                  </a:schemeClr>
                </a:solidFill>
                <a:latin typeface="楷体" panose="02010609060101010101" pitchFamily="49" charset="-122"/>
                <a:ea typeface="楷体" panose="02010609060101010101" pitchFamily="49" charset="-122"/>
              </a:rPr>
              <a:t>网络号  </a:t>
            </a:r>
            <a:r>
              <a:rPr kumimoji="1" lang="en-US" altLang="zh-CN" dirty="0">
                <a:solidFill>
                  <a:schemeClr val="accent4">
                    <a:lumMod val="50000"/>
                  </a:schemeClr>
                </a:solidFill>
                <a:latin typeface="楷体" panose="02010609060101010101" pitchFamily="49" charset="-122"/>
                <a:ea typeface="楷体" panose="02010609060101010101" pitchFamily="49" charset="-122"/>
              </a:rPr>
              <a:t>16+7 =23</a:t>
            </a:r>
            <a:r>
              <a:rPr kumimoji="1" lang="zh-CN" altLang="en-US" dirty="0">
                <a:solidFill>
                  <a:schemeClr val="accent4">
                    <a:lumMod val="50000"/>
                  </a:schemeClr>
                </a:solidFill>
                <a:latin typeface="楷体" panose="02010609060101010101" pitchFamily="49" charset="-122"/>
                <a:ea typeface="楷体" panose="02010609060101010101" pitchFamily="49" charset="-122"/>
              </a:rPr>
              <a:t>位</a:t>
            </a:r>
            <a:endParaRPr kumimoji="1" lang="zh-CN" altLang="en-US" dirty="0">
              <a:solidFill>
                <a:schemeClr val="bg1"/>
              </a:solidFill>
              <a:latin typeface="楷体" panose="02010609060101010101" pitchFamily="49" charset="-122"/>
              <a:ea typeface="楷体" panose="02010609060101010101" pitchFamily="49" charset="-122"/>
            </a:endParaRPr>
          </a:p>
        </p:txBody>
      </p:sp>
      <p:sp>
        <p:nvSpPr>
          <p:cNvPr id="17" name="圆角矩形 16"/>
          <p:cNvSpPr/>
          <p:nvPr/>
        </p:nvSpPr>
        <p:spPr>
          <a:xfrm>
            <a:off x="3242273" y="3579285"/>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schemeClr val="accent4">
                    <a:lumMod val="50000"/>
                  </a:schemeClr>
                </a:solidFill>
                <a:latin typeface="楷体" panose="02010609060101010101" pitchFamily="49" charset="-122"/>
                <a:ea typeface="楷体" panose="02010609060101010101" pitchFamily="49" charset="-122"/>
              </a:rPr>
              <a:t>主机号 </a:t>
            </a:r>
            <a:r>
              <a:rPr kumimoji="1" lang="en-US" altLang="zh-CN" dirty="0">
                <a:solidFill>
                  <a:schemeClr val="accent4">
                    <a:lumMod val="50000"/>
                  </a:schemeClr>
                </a:solidFill>
                <a:latin typeface="楷体" panose="02010609060101010101" pitchFamily="49" charset="-122"/>
                <a:ea typeface="楷体" panose="02010609060101010101" pitchFamily="49" charset="-122"/>
              </a:rPr>
              <a:t>32-23 = 9</a:t>
            </a:r>
            <a:r>
              <a:rPr kumimoji="1" lang="zh-CN" altLang="en-US" dirty="0">
                <a:solidFill>
                  <a:schemeClr val="accent4">
                    <a:lumMod val="50000"/>
                  </a:schemeClr>
                </a:solidFill>
                <a:latin typeface="楷体" panose="02010609060101010101" pitchFamily="49" charset="-122"/>
                <a:ea typeface="楷体" panose="02010609060101010101" pitchFamily="49" charset="-122"/>
              </a:rPr>
              <a:t>位</a:t>
            </a:r>
            <a:endParaRPr kumimoji="1" lang="zh-CN" altLang="en-US" dirty="0">
              <a:solidFill>
                <a:schemeClr val="bg1"/>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．若将网络</a:t>
            </a:r>
            <a:r>
              <a:rPr lang="en-US" altLang="zh-CN" kern="100" dirty="0">
                <a:solidFill>
                  <a:schemeClr val="accent1">
                    <a:lumMod val="50000"/>
                  </a:schemeClr>
                </a:solidFill>
                <a:latin typeface="微软雅黑" charset="0"/>
                <a:ea typeface="微软雅黑" charset="0"/>
                <a:cs typeface="微软雅黑" charset="0"/>
                <a:sym typeface="+mn-ea"/>
              </a:rPr>
              <a:t>21.3.0.0/16</a:t>
            </a:r>
            <a:r>
              <a:rPr lang="zh-CN" altLang="en-US" kern="100" dirty="0">
                <a:solidFill>
                  <a:schemeClr val="accent1">
                    <a:lumMod val="50000"/>
                  </a:schemeClr>
                </a:solidFill>
                <a:latin typeface="微软雅黑" charset="0"/>
                <a:ea typeface="微软雅黑" charset="0"/>
                <a:cs typeface="微软雅黑" charset="0"/>
                <a:sym typeface="+mn-ea"/>
              </a:rPr>
              <a:t>划分为</a:t>
            </a:r>
            <a:r>
              <a:rPr lang="en-US" altLang="zh-CN" kern="100" dirty="0">
                <a:solidFill>
                  <a:schemeClr val="accent1">
                    <a:lumMod val="50000"/>
                  </a:schemeClr>
                </a:solidFill>
                <a:latin typeface="微软雅黑" charset="0"/>
                <a:ea typeface="微软雅黑" charset="0"/>
                <a:cs typeface="微软雅黑" charset="0"/>
                <a:sym typeface="+mn-ea"/>
              </a:rPr>
              <a:t>128</a:t>
            </a:r>
            <a:r>
              <a:rPr lang="zh-CN" altLang="en-US" kern="100" dirty="0">
                <a:solidFill>
                  <a:schemeClr val="accent1">
                    <a:lumMod val="50000"/>
                  </a:schemeClr>
                </a:solidFill>
                <a:latin typeface="微软雅黑" charset="0"/>
                <a:ea typeface="微软雅黑" charset="0"/>
                <a:cs typeface="微软雅黑" charset="0"/>
                <a:sym typeface="+mn-ea"/>
              </a:rPr>
              <a:t>个规模相同的子网，则每个子网可分配的最大</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地址个数是（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512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4" name="圆角矩形 16"/>
          <p:cNvSpPr/>
          <p:nvPr/>
        </p:nvSpPr>
        <p:spPr>
          <a:xfrm>
            <a:off x="3242273" y="1054207"/>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楷体" panose="02010609060101010101" pitchFamily="49" charset="-122"/>
                <a:ea typeface="楷体" panose="02010609060101010101" pitchFamily="49" charset="-122"/>
              </a:rPr>
              <a:t>21.3</a:t>
            </a:r>
            <a:r>
              <a:rPr kumimoji="1" lang="en-US" altLang="zh-CN" dirty="0">
                <a:solidFill>
                  <a:schemeClr val="bg1"/>
                </a:solidFill>
                <a:latin typeface="楷体" panose="02010609060101010101" pitchFamily="49" charset="-122"/>
                <a:ea typeface="楷体" panose="02010609060101010101" pitchFamily="49" charset="-122"/>
              </a:rPr>
              <a:t>.0.0/16</a:t>
            </a:r>
            <a:endParaRPr kumimoji="1" lang="zh-CN" altLang="en-US"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15" name="圆角矩形 16"/>
              <p:cNvSpPr/>
              <p:nvPr/>
            </p:nvSpPr>
            <p:spPr>
              <a:xfrm>
                <a:off x="3242273" y="1924827"/>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chemeClr val="accent4">
                        <a:lumMod val="50000"/>
                      </a:schemeClr>
                    </a:solidFill>
                    <a:latin typeface="楷体" panose="02010609060101010101" pitchFamily="49" charset="-122"/>
                    <a:ea typeface="楷体" panose="02010609060101010101" pitchFamily="49" charset="-122"/>
                  </a:rPr>
                  <a:t>128 = </a:t>
                </a:r>
                <a14:m>
                  <m:oMath xmlns:m="http://schemas.openxmlformats.org/officeDocument/2006/math">
                    <m:sSup>
                      <m:sSupPr>
                        <m:ctrlPr>
                          <a:rPr kumimoji="1" lang="en-US" altLang="zh-CN" i="1" smtClean="0">
                            <a:solidFill>
                              <a:schemeClr val="accent4">
                                <a:lumMod val="50000"/>
                              </a:schemeClr>
                            </a:solidFill>
                            <a:latin typeface="Cambria Math" panose="02040503050406030204" pitchFamily="18" charset="0"/>
                          </a:rPr>
                        </m:ctrlPr>
                      </m:sSupPr>
                      <m:e>
                        <m:r>
                          <a:rPr kumimoji="1" lang="en-US" altLang="zh-CN" b="0" i="1" smtClean="0">
                            <a:solidFill>
                              <a:schemeClr val="accent4">
                                <a:lumMod val="50000"/>
                              </a:schemeClr>
                            </a:solidFill>
                            <a:latin typeface="Cambria Math" panose="02040503050406030204" pitchFamily="18" charset="0"/>
                          </a:rPr>
                          <m:t>2</m:t>
                        </m:r>
                      </m:e>
                      <m:sup>
                        <m:r>
                          <a:rPr kumimoji="1" lang="en-US" altLang="zh-CN" b="0" i="1" smtClean="0">
                            <a:solidFill>
                              <a:schemeClr val="accent4">
                                <a:lumMod val="50000"/>
                              </a:schemeClr>
                            </a:solidFill>
                            <a:latin typeface="Cambria Math" panose="02040503050406030204" pitchFamily="18" charset="0"/>
                          </a:rPr>
                          <m:t>7</m:t>
                        </m:r>
                      </m:sup>
                    </m:sSup>
                  </m:oMath>
                </a14:m>
                <a:endParaRPr kumimoji="1" lang="zh-CN" altLang="en-US" b="0" i="0" u="none" strike="noStrike" kern="1200" cap="none" spc="0" normalizeH="0" baseline="0" noProof="0" dirty="0">
                  <a:ln>
                    <a:noFill/>
                  </a:ln>
                  <a:solidFill>
                    <a:schemeClr val="bg1"/>
                  </a:solidFill>
                  <a:effectLst/>
                  <a:uLnTx/>
                  <a:uFillTx/>
                  <a:latin typeface="楷体" panose="02010609060101010101" pitchFamily="49" charset="-122"/>
                  <a:ea typeface="楷体" panose="02010609060101010101" pitchFamily="49" charset="-122"/>
                </a:endParaRPr>
              </a:p>
            </p:txBody>
          </p:sp>
        </mc:Choice>
        <mc:Fallback xmlns="">
          <p:sp>
            <p:nvSpPr>
              <p:cNvPr id="15" name="圆角矩形 16"/>
              <p:cNvSpPr>
                <a:spLocks noRot="1" noChangeAspect="1" noMove="1" noResize="1" noEditPoints="1" noAdjustHandles="1" noChangeArrowheads="1" noChangeShapeType="1" noTextEdit="1"/>
              </p:cNvSpPr>
              <p:nvPr/>
            </p:nvSpPr>
            <p:spPr>
              <a:xfrm>
                <a:off x="3242273" y="1924827"/>
                <a:ext cx="2698824" cy="430016"/>
              </a:xfrm>
              <a:prstGeom prst="roundRect">
                <a:avLst>
                  <a:gd name="adj" fmla="val 17781"/>
                </a:avLst>
              </a:prstGeom>
              <a:blipFill rotWithShape="1">
                <a:blip r:embed="rId4"/>
                <a:stretch>
                  <a:fillRect l="-22" t="-33" r="1" b="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6" name="圆角矩形 16"/>
          <p:cNvSpPr/>
          <p:nvPr/>
        </p:nvSpPr>
        <p:spPr>
          <a:xfrm>
            <a:off x="3242273" y="2752056"/>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schemeClr val="accent4">
                    <a:lumMod val="50000"/>
                  </a:schemeClr>
                </a:solidFill>
                <a:latin typeface="楷体" panose="02010609060101010101" pitchFamily="49" charset="-122"/>
                <a:ea typeface="楷体" panose="02010609060101010101" pitchFamily="49" charset="-122"/>
              </a:rPr>
              <a:t>网络号  </a:t>
            </a:r>
            <a:r>
              <a:rPr kumimoji="1" lang="en-US" altLang="zh-CN" dirty="0">
                <a:solidFill>
                  <a:schemeClr val="accent4">
                    <a:lumMod val="50000"/>
                  </a:schemeClr>
                </a:solidFill>
                <a:latin typeface="楷体" panose="02010609060101010101" pitchFamily="49" charset="-122"/>
                <a:ea typeface="楷体" panose="02010609060101010101" pitchFamily="49" charset="-122"/>
              </a:rPr>
              <a:t>16+7 =23</a:t>
            </a:r>
            <a:r>
              <a:rPr kumimoji="1" lang="zh-CN" altLang="en-US" dirty="0">
                <a:solidFill>
                  <a:schemeClr val="accent4">
                    <a:lumMod val="50000"/>
                  </a:schemeClr>
                </a:solidFill>
                <a:latin typeface="楷体" panose="02010609060101010101" pitchFamily="49" charset="-122"/>
                <a:ea typeface="楷体" panose="02010609060101010101" pitchFamily="49" charset="-122"/>
              </a:rPr>
              <a:t>位</a:t>
            </a:r>
            <a:endParaRPr kumimoji="1" lang="zh-CN" altLang="en-US" dirty="0">
              <a:solidFill>
                <a:schemeClr val="bg1"/>
              </a:solidFill>
              <a:latin typeface="楷体" panose="02010609060101010101" pitchFamily="49" charset="-122"/>
              <a:ea typeface="楷体" panose="02010609060101010101" pitchFamily="49" charset="-122"/>
            </a:endParaRPr>
          </a:p>
        </p:txBody>
      </p:sp>
      <p:sp>
        <p:nvSpPr>
          <p:cNvPr id="17" name="圆角矩形 16"/>
          <p:cNvSpPr/>
          <p:nvPr/>
        </p:nvSpPr>
        <p:spPr>
          <a:xfrm>
            <a:off x="3242273" y="3579285"/>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schemeClr val="accent4">
                    <a:lumMod val="50000"/>
                  </a:schemeClr>
                </a:solidFill>
                <a:latin typeface="楷体" panose="02010609060101010101" pitchFamily="49" charset="-122"/>
                <a:ea typeface="楷体" panose="02010609060101010101" pitchFamily="49" charset="-122"/>
              </a:rPr>
              <a:t>主机号 </a:t>
            </a:r>
            <a:r>
              <a:rPr kumimoji="1" lang="en-US" altLang="zh-CN" dirty="0">
                <a:solidFill>
                  <a:schemeClr val="accent4">
                    <a:lumMod val="50000"/>
                  </a:schemeClr>
                </a:solidFill>
                <a:latin typeface="楷体" panose="02010609060101010101" pitchFamily="49" charset="-122"/>
                <a:ea typeface="楷体" panose="02010609060101010101" pitchFamily="49" charset="-122"/>
              </a:rPr>
              <a:t>32-23 = 9</a:t>
            </a:r>
            <a:r>
              <a:rPr kumimoji="1" lang="zh-CN" altLang="en-US" dirty="0">
                <a:solidFill>
                  <a:schemeClr val="accent4">
                    <a:lumMod val="50000"/>
                  </a:schemeClr>
                </a:solidFill>
                <a:latin typeface="楷体" panose="02010609060101010101" pitchFamily="49" charset="-122"/>
                <a:ea typeface="楷体" panose="02010609060101010101" pitchFamily="49" charset="-122"/>
              </a:rPr>
              <a:t>位</a:t>
            </a:r>
            <a:endParaRPr kumimoji="1" lang="zh-CN" altLang="en-US" dirty="0">
              <a:solidFill>
                <a:schemeClr val="bg1"/>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18" name="圆角矩形 16"/>
              <p:cNvSpPr/>
              <p:nvPr/>
            </p:nvSpPr>
            <p:spPr>
              <a:xfrm>
                <a:off x="3242273" y="4191506"/>
                <a:ext cx="3222322"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schemeClr val="accent4">
                        <a:lumMod val="50000"/>
                      </a:schemeClr>
                    </a:solidFill>
                    <a:latin typeface="楷体" panose="02010609060101010101" pitchFamily="49" charset="-122"/>
                    <a:ea typeface="楷体" panose="02010609060101010101" pitchFamily="49" charset="-122"/>
                  </a:rPr>
                  <a:t>主机个数 </a:t>
                </a:r>
                <a:r>
                  <a:rPr kumimoji="1" lang="en-US" altLang="zh-CN" dirty="0">
                    <a:solidFill>
                      <a:schemeClr val="accent4">
                        <a:lumMod val="50000"/>
                      </a:schemeClr>
                    </a:solidFill>
                    <a:latin typeface="楷体" panose="02010609060101010101" pitchFamily="49" charset="-122"/>
                    <a:ea typeface="楷体" panose="02010609060101010101" pitchFamily="49" charset="-122"/>
                  </a:rPr>
                  <a:t>=  </a:t>
                </a:r>
                <a14:m>
                  <m:oMath xmlns:m="http://schemas.openxmlformats.org/officeDocument/2006/math">
                    <m:sSup>
                      <m:sSupPr>
                        <m:ctrlPr>
                          <a:rPr kumimoji="1" lang="en-US" altLang="zh-CN" i="1">
                            <a:solidFill>
                              <a:schemeClr val="accent4">
                                <a:lumMod val="50000"/>
                              </a:schemeClr>
                            </a:solidFill>
                            <a:latin typeface="Cambria Math" panose="02040503050406030204" pitchFamily="18" charset="0"/>
                          </a:rPr>
                        </m:ctrlPr>
                      </m:sSupPr>
                      <m:e>
                        <m:r>
                          <a:rPr kumimoji="1" lang="en-US" altLang="zh-CN" i="1">
                            <a:solidFill>
                              <a:schemeClr val="accent4">
                                <a:lumMod val="50000"/>
                              </a:schemeClr>
                            </a:solidFill>
                            <a:latin typeface="Cambria Math" panose="02040503050406030204" pitchFamily="18" charset="0"/>
                          </a:rPr>
                          <m:t>2</m:t>
                        </m:r>
                      </m:e>
                      <m:sup>
                        <m:r>
                          <a:rPr kumimoji="1" lang="en-US" altLang="zh-CN" b="0" i="1" smtClean="0">
                            <a:solidFill>
                              <a:schemeClr val="accent4">
                                <a:lumMod val="50000"/>
                              </a:schemeClr>
                            </a:solidFill>
                            <a:latin typeface="Cambria Math" panose="02040503050406030204" pitchFamily="18" charset="0"/>
                          </a:rPr>
                          <m:t>9</m:t>
                        </m:r>
                      </m:sup>
                    </m:sSup>
                  </m:oMath>
                </a14:m>
                <a:r>
                  <a:rPr kumimoji="1" lang="en-US" altLang="zh-CN" dirty="0">
                    <a:solidFill>
                      <a:schemeClr val="accent4">
                        <a:lumMod val="50000"/>
                      </a:schemeClr>
                    </a:solidFill>
                    <a:latin typeface="楷体" panose="02010609060101010101" pitchFamily="49" charset="-122"/>
                    <a:ea typeface="楷体" panose="02010609060101010101" pitchFamily="49" charset="-122"/>
                  </a:rPr>
                  <a:t> - 2 = 510 </a:t>
                </a:r>
                <a:endParaRPr kumimoji="1" lang="zh-CN" altLang="en-US" dirty="0">
                  <a:solidFill>
                    <a:schemeClr val="bg1"/>
                  </a:solidFill>
                  <a:latin typeface="楷体" panose="02010609060101010101" pitchFamily="49" charset="-122"/>
                  <a:ea typeface="楷体" panose="02010609060101010101" pitchFamily="49" charset="-122"/>
                </a:endParaRPr>
              </a:p>
            </p:txBody>
          </p:sp>
        </mc:Choice>
        <mc:Fallback xmlns="">
          <p:sp>
            <p:nvSpPr>
              <p:cNvPr id="18" name="圆角矩形 16"/>
              <p:cNvSpPr>
                <a:spLocks noRot="1" noChangeAspect="1" noMove="1" noResize="1" noEditPoints="1" noAdjustHandles="1" noChangeArrowheads="1" noChangeShapeType="1" noTextEdit="1"/>
              </p:cNvSpPr>
              <p:nvPr/>
            </p:nvSpPr>
            <p:spPr>
              <a:xfrm>
                <a:off x="3242273" y="4191506"/>
                <a:ext cx="3222322" cy="430016"/>
              </a:xfrm>
              <a:prstGeom prst="roundRect">
                <a:avLst>
                  <a:gd name="adj" fmla="val 17781"/>
                </a:avLst>
              </a:prstGeom>
              <a:blipFill rotWithShape="1">
                <a:blip r:embed="rId5"/>
                <a:stretch>
                  <a:fillRect l="-19" t="-118" r="9" b="1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19"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90236" y="176143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421576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．若甲向乙发起一个</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连接，最大段长</a:t>
            </a:r>
            <a:r>
              <a:rPr lang="en-US" altLang="zh-CN" kern="100" dirty="0">
                <a:solidFill>
                  <a:schemeClr val="accent1">
                    <a:lumMod val="50000"/>
                  </a:schemeClr>
                </a:solidFill>
                <a:latin typeface="微软雅黑" charset="0"/>
                <a:ea typeface="微软雅黑" charset="0"/>
                <a:cs typeface="微软雅黑" charset="0"/>
                <a:sym typeface="+mn-ea"/>
              </a:rPr>
              <a:t>MSS=1 KB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RTT=5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，乙开辟的接收缓存为 </a:t>
            </a:r>
            <a:r>
              <a:rPr lang="en-US" altLang="zh-CN" kern="100" dirty="0">
                <a:solidFill>
                  <a:schemeClr val="accent1">
                    <a:lumMod val="50000"/>
                  </a:schemeClr>
                </a:solidFill>
                <a:latin typeface="微软雅黑" charset="0"/>
                <a:ea typeface="微软雅黑" charset="0"/>
                <a:cs typeface="微软雅黑" charset="0"/>
                <a:sym typeface="+mn-ea"/>
              </a:rPr>
              <a:t>64 KB</a:t>
            </a:r>
            <a:r>
              <a:rPr lang="zh-CN" altLang="en-US" kern="100" dirty="0">
                <a:solidFill>
                  <a:schemeClr val="accent1">
                    <a:lumMod val="50000"/>
                  </a:schemeClr>
                </a:solidFill>
                <a:latin typeface="微软雅黑" charset="0"/>
                <a:ea typeface="微软雅黑" charset="0"/>
                <a:cs typeface="微软雅黑" charset="0"/>
                <a:sym typeface="+mn-ea"/>
              </a:rPr>
              <a:t>，则甲从连接建立成功至发送窗口达到</a:t>
            </a:r>
            <a:r>
              <a:rPr lang="en-US" altLang="zh-CN" kern="100" dirty="0">
                <a:solidFill>
                  <a:schemeClr val="accent1">
                    <a:lumMod val="50000"/>
                  </a:schemeClr>
                </a:solidFill>
                <a:latin typeface="微软雅黑" charset="0"/>
                <a:ea typeface="微软雅黑" charset="0"/>
                <a:cs typeface="微软雅黑" charset="0"/>
                <a:sym typeface="+mn-ea"/>
              </a:rPr>
              <a:t>32 KB</a:t>
            </a:r>
            <a:r>
              <a:rPr lang="zh-CN" altLang="en-US" kern="100" dirty="0">
                <a:solidFill>
                  <a:schemeClr val="accent1">
                    <a:lumMod val="50000"/>
                  </a:schemeClr>
                </a:solidFill>
                <a:latin typeface="微软雅黑" charset="0"/>
                <a:ea typeface="微软雅黑" charset="0"/>
                <a:cs typeface="微软雅黑" charset="0"/>
                <a:sym typeface="+mn-ea"/>
              </a:rPr>
              <a:t>，需经过的时间至少是 </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30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160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165 </a:t>
            </a:r>
            <a:r>
              <a:rPr lang="en-US" altLang="zh-CN" kern="100" dirty="0" err="1">
                <a:solidFill>
                  <a:schemeClr val="accent1">
                    <a:lumMod val="50000"/>
                  </a:schemeClr>
                </a:solidFill>
                <a:latin typeface="微软雅黑" charset="0"/>
                <a:ea typeface="微软雅黑" charset="0"/>
                <a:cs typeface="微软雅黑" charset="0"/>
                <a:sym typeface="+mn-ea"/>
              </a:rPr>
              <a:t>ms</a:t>
            </a: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p:txBody>
      </p:sp>
      <p:sp>
        <p:nvSpPr>
          <p:cNvPr id="64" name="圆角矩形 13"/>
          <p:cNvSpPr/>
          <p:nvPr/>
        </p:nvSpPr>
        <p:spPr>
          <a:xfrm>
            <a:off x="4849495" y="1814830"/>
            <a:ext cx="3289300" cy="2328545"/>
          </a:xfrm>
          <a:prstGeom prst="roundRect">
            <a:avLst>
              <a:gd name="adj" fmla="val 0"/>
            </a:avLst>
          </a:prstGeom>
          <a:solidFill>
            <a:srgbClr val="F78B3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4" name="图表 3"/>
          <p:cNvGraphicFramePr/>
          <p:nvPr/>
        </p:nvGraphicFramePr>
        <p:xfrm>
          <a:off x="4520565" y="1771015"/>
          <a:ext cx="4064635" cy="2705735"/>
        </p:xfrm>
        <a:graphic>
          <a:graphicData uri="http://schemas.openxmlformats.org/drawingml/2006/chart">
            <c:chart xmlns:c="http://schemas.openxmlformats.org/drawingml/2006/chart" xmlns:r="http://schemas.openxmlformats.org/officeDocument/2006/relationships" r:id="rId4"/>
          </a:graphicData>
        </a:graphic>
      </p:graphicFrame>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39" name="箭头-工具"/>
          <p:cNvCxnSpPr/>
          <p:nvPr/>
        </p:nvCxnSpPr>
        <p:spPr>
          <a:xfrm>
            <a:off x="4824730" y="4164330"/>
            <a:ext cx="3862070" cy="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4203700" y="1346200"/>
            <a:ext cx="125095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拥塞窗口</a:t>
            </a:r>
          </a:p>
        </p:txBody>
      </p:sp>
      <p:cxnSp>
        <p:nvCxnSpPr>
          <p:cNvPr id="5" name="箭头-工具"/>
          <p:cNvCxnSpPr/>
          <p:nvPr/>
        </p:nvCxnSpPr>
        <p:spPr>
          <a:xfrm flipV="1">
            <a:off x="4829810" y="1701800"/>
            <a:ext cx="0" cy="246316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6" name="圆角矩形 2"/>
          <p:cNvSpPr/>
          <p:nvPr/>
        </p:nvSpPr>
        <p:spPr>
          <a:xfrm>
            <a:off x="8659495" y="393001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RTT</a:t>
            </a:r>
          </a:p>
        </p:txBody>
      </p:sp>
      <p:sp>
        <p:nvSpPr>
          <p:cNvPr id="8" name="圆角矩形 13"/>
          <p:cNvSpPr/>
          <p:nvPr/>
        </p:nvSpPr>
        <p:spPr>
          <a:xfrm>
            <a:off x="5454650" y="1875155"/>
            <a:ext cx="1485265"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慢开始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3" grpId="0" bldLvl="0" animBg="1"/>
      <p:bldP spid="6" grpId="0" bldLvl="0" animBg="1"/>
      <p:bldP spid="8" grpId="0" bldLvl="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圆角矩形 13"/>
          <p:cNvSpPr/>
          <p:nvPr/>
        </p:nvSpPr>
        <p:spPr>
          <a:xfrm>
            <a:off x="4849495" y="1814830"/>
            <a:ext cx="3289300" cy="2328545"/>
          </a:xfrm>
          <a:prstGeom prst="roundRect">
            <a:avLst>
              <a:gd name="adj" fmla="val 0"/>
            </a:avLst>
          </a:prstGeom>
          <a:solidFill>
            <a:srgbClr val="F78B3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4" name="图表 3"/>
          <p:cNvGraphicFramePr/>
          <p:nvPr/>
        </p:nvGraphicFramePr>
        <p:xfrm>
          <a:off x="4520565" y="1771015"/>
          <a:ext cx="4064635" cy="2705735"/>
        </p:xfrm>
        <a:graphic>
          <a:graphicData uri="http://schemas.openxmlformats.org/drawingml/2006/chart">
            <c:chart xmlns:c="http://schemas.openxmlformats.org/drawingml/2006/chart" xmlns:r="http://schemas.openxmlformats.org/officeDocument/2006/relationships" r:id="rId4"/>
          </a:graphicData>
        </a:graphic>
      </p:graphicFrame>
      <p:sp>
        <p:nvSpPr>
          <p:cNvPr id="1048865" name="文本框 9"/>
          <p:cNvSpPr txBox="1"/>
          <p:nvPr/>
        </p:nvSpPr>
        <p:spPr>
          <a:xfrm>
            <a:off x="137795" y="607060"/>
            <a:ext cx="8907780" cy="421576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．若甲向乙发起一个</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连接，最大段长</a:t>
            </a:r>
            <a:r>
              <a:rPr lang="en-US" altLang="zh-CN" kern="100" dirty="0">
                <a:solidFill>
                  <a:schemeClr val="accent1">
                    <a:lumMod val="50000"/>
                  </a:schemeClr>
                </a:solidFill>
                <a:latin typeface="微软雅黑" charset="0"/>
                <a:ea typeface="微软雅黑" charset="0"/>
                <a:cs typeface="微软雅黑" charset="0"/>
                <a:sym typeface="+mn-ea"/>
              </a:rPr>
              <a:t>MSS=1 KB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RTT=5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，乙开辟的接收缓存为 </a:t>
            </a:r>
            <a:r>
              <a:rPr lang="en-US" altLang="zh-CN" kern="100" dirty="0">
                <a:solidFill>
                  <a:schemeClr val="accent1">
                    <a:lumMod val="50000"/>
                  </a:schemeClr>
                </a:solidFill>
                <a:latin typeface="微软雅黑" charset="0"/>
                <a:ea typeface="微软雅黑" charset="0"/>
                <a:cs typeface="微软雅黑" charset="0"/>
                <a:sym typeface="+mn-ea"/>
              </a:rPr>
              <a:t>64 KB</a:t>
            </a:r>
            <a:r>
              <a:rPr lang="zh-CN" altLang="en-US" kern="100" dirty="0">
                <a:solidFill>
                  <a:schemeClr val="accent1">
                    <a:lumMod val="50000"/>
                  </a:schemeClr>
                </a:solidFill>
                <a:latin typeface="微软雅黑" charset="0"/>
                <a:ea typeface="微软雅黑" charset="0"/>
                <a:cs typeface="微软雅黑" charset="0"/>
                <a:sym typeface="+mn-ea"/>
              </a:rPr>
              <a:t>，则甲从连接建立成功至发送窗口达到</a:t>
            </a:r>
            <a:r>
              <a:rPr lang="en-US" altLang="zh-CN" kern="100" dirty="0">
                <a:solidFill>
                  <a:schemeClr val="accent1">
                    <a:lumMod val="50000"/>
                  </a:schemeClr>
                </a:solidFill>
                <a:latin typeface="微软雅黑" charset="0"/>
                <a:ea typeface="微软雅黑" charset="0"/>
                <a:cs typeface="微软雅黑" charset="0"/>
                <a:sym typeface="+mn-ea"/>
              </a:rPr>
              <a:t>32 KB</a:t>
            </a:r>
            <a:r>
              <a:rPr lang="zh-CN" altLang="en-US" kern="100" dirty="0">
                <a:solidFill>
                  <a:schemeClr val="accent1">
                    <a:lumMod val="50000"/>
                  </a:schemeClr>
                </a:solidFill>
                <a:latin typeface="微软雅黑" charset="0"/>
                <a:ea typeface="微软雅黑" charset="0"/>
                <a:cs typeface="微软雅黑" charset="0"/>
                <a:sym typeface="+mn-ea"/>
              </a:rPr>
              <a:t>，需经过的时间至少是 </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25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30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160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165 </a:t>
            </a:r>
            <a:r>
              <a:rPr lang="en-US" altLang="zh-CN" kern="100" dirty="0" err="1">
                <a:solidFill>
                  <a:schemeClr val="accent1">
                    <a:lumMod val="50000"/>
                  </a:schemeClr>
                </a:solidFill>
                <a:latin typeface="微软雅黑" charset="0"/>
                <a:ea typeface="微软雅黑" charset="0"/>
                <a:cs typeface="微软雅黑" charset="0"/>
                <a:sym typeface="+mn-ea"/>
              </a:rPr>
              <a:t>ms</a:t>
            </a: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600" dirty="0">
              <a:solidFill>
                <a:srgbClr val="1F4E79"/>
              </a:solidFill>
              <a:latin typeface="微软雅黑" charset="0"/>
              <a:ea typeface="微软雅黑" charset="0"/>
              <a:cs typeface="微软雅黑" charset="0"/>
            </a:endParaRP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圆角矩形 13"/>
          <p:cNvSpPr/>
          <p:nvPr/>
        </p:nvSpPr>
        <p:spPr>
          <a:xfrm>
            <a:off x="320675" y="4398010"/>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latin typeface="楷体" panose="02010609060101010101" pitchFamily="49" charset="-122"/>
                <a:ea typeface="楷体" panose="02010609060101010101" pitchFamily="49" charset="-122"/>
              </a:rPr>
              <a:t>拥塞避免</a:t>
            </a:r>
          </a:p>
        </p:txBody>
      </p:sp>
      <p:sp>
        <p:nvSpPr>
          <p:cNvPr id="41" name="圆角矩形 2"/>
          <p:cNvSpPr/>
          <p:nvPr/>
        </p:nvSpPr>
        <p:spPr>
          <a:xfrm>
            <a:off x="491490" y="3731260"/>
            <a:ext cx="268033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b="1" i="0" u="none" strike="noStrike" kern="1200" cap="none" spc="0" normalizeH="0" baseline="0" noProof="0" dirty="0">
                <a:ln>
                  <a:noFill/>
                </a:ln>
                <a:solidFill>
                  <a:srgbClr val="7384FB"/>
                </a:solidFill>
                <a:effectLst/>
                <a:uLnTx/>
                <a:uFillTx/>
                <a:latin typeface="楷体" panose="02010609060101010101" pitchFamily="49" charset="-122"/>
                <a:ea typeface="楷体" panose="02010609060101010101" pitchFamily="49" charset="-122"/>
              </a:rPr>
              <a:t>最短时间 </a:t>
            </a:r>
            <a:r>
              <a:rPr kumimoji="1" lang="en-US" altLang="zh-CN" b="1" i="0" u="none" strike="noStrike" kern="1200" cap="none" spc="0" normalizeH="0" baseline="0" noProof="0" dirty="0">
                <a:ln>
                  <a:noFill/>
                </a:ln>
                <a:solidFill>
                  <a:srgbClr val="7384FB"/>
                </a:solidFill>
                <a:effectLst/>
                <a:uLnTx/>
                <a:uFillTx/>
                <a:latin typeface="楷体" panose="02010609060101010101" pitchFamily="49" charset="-122"/>
                <a:ea typeface="楷体" panose="02010609060101010101" pitchFamily="49" charset="-122"/>
              </a:rPr>
              <a:t>= 5RTT</a:t>
            </a:r>
          </a:p>
        </p:txBody>
      </p:sp>
      <p:sp>
        <p:nvSpPr>
          <p:cNvPr id="13" name="圆角矩形 13"/>
          <p:cNvSpPr/>
          <p:nvPr/>
        </p:nvSpPr>
        <p:spPr>
          <a:xfrm>
            <a:off x="320675" y="2508250"/>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latin typeface="楷体" panose="02010609060101010101" pitchFamily="49" charset="-122"/>
                <a:ea typeface="楷体" panose="02010609060101010101" pitchFamily="49" charset="-122"/>
              </a:rPr>
              <a:t>慢开始</a:t>
            </a:r>
          </a:p>
        </p:txBody>
      </p:sp>
      <p:sp>
        <p:nvSpPr>
          <p:cNvPr id="14" name="圆角矩形 13"/>
          <p:cNvSpPr/>
          <p:nvPr/>
        </p:nvSpPr>
        <p:spPr>
          <a:xfrm>
            <a:off x="2084070" y="4398010"/>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latin typeface="楷体" panose="02010609060101010101" pitchFamily="49" charset="-122"/>
                <a:ea typeface="楷体" panose="02010609060101010101" pitchFamily="49" charset="-122"/>
              </a:rPr>
              <a:t>增长慢</a:t>
            </a:r>
          </a:p>
        </p:txBody>
      </p:sp>
      <p:sp>
        <p:nvSpPr>
          <p:cNvPr id="15" name="圆角矩形 13"/>
          <p:cNvSpPr/>
          <p:nvPr/>
        </p:nvSpPr>
        <p:spPr>
          <a:xfrm>
            <a:off x="2084070" y="2508250"/>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楷体" panose="02010609060101010101" pitchFamily="49" charset="-122"/>
                <a:ea typeface="楷体" panose="02010609060101010101" pitchFamily="49" charset="-122"/>
              </a:rPr>
              <a:t>增长快</a:t>
            </a:r>
          </a:p>
        </p:txBody>
      </p:sp>
      <p:cxnSp>
        <p:nvCxnSpPr>
          <p:cNvPr id="39" name="箭头-工具"/>
          <p:cNvCxnSpPr/>
          <p:nvPr/>
        </p:nvCxnSpPr>
        <p:spPr>
          <a:xfrm>
            <a:off x="4824730" y="4164330"/>
            <a:ext cx="3862070" cy="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4203700" y="1346200"/>
            <a:ext cx="125095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拥塞窗口</a:t>
            </a:r>
          </a:p>
        </p:txBody>
      </p:sp>
      <p:cxnSp>
        <p:nvCxnSpPr>
          <p:cNvPr id="5" name="箭头-工具"/>
          <p:cNvCxnSpPr/>
          <p:nvPr/>
        </p:nvCxnSpPr>
        <p:spPr>
          <a:xfrm flipV="1">
            <a:off x="4829810" y="1701800"/>
            <a:ext cx="0" cy="246316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6" name="圆角矩形 2"/>
          <p:cNvSpPr/>
          <p:nvPr/>
        </p:nvSpPr>
        <p:spPr>
          <a:xfrm>
            <a:off x="8659495" y="393001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RTT</a:t>
            </a:r>
          </a:p>
        </p:txBody>
      </p:sp>
      <p:sp>
        <p:nvSpPr>
          <p:cNvPr id="8" name="圆角矩形 13"/>
          <p:cNvSpPr/>
          <p:nvPr/>
        </p:nvSpPr>
        <p:spPr>
          <a:xfrm>
            <a:off x="5454650" y="1875155"/>
            <a:ext cx="1485265"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慢开始</a:t>
            </a:r>
          </a:p>
        </p:txBody>
      </p:sp>
      <p:sp>
        <p:nvSpPr>
          <p:cNvPr id="16" name="圆角矩形 2"/>
          <p:cNvSpPr/>
          <p:nvPr/>
        </p:nvSpPr>
        <p:spPr>
          <a:xfrm>
            <a:off x="196215" y="3076575"/>
            <a:ext cx="4250055" cy="510540"/>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b="1" i="0" u="none" strike="noStrike" kern="1200" cap="none" spc="0" normalizeH="0" baseline="0" noProof="0" dirty="0">
                <a:ln>
                  <a:noFill/>
                </a:ln>
                <a:solidFill>
                  <a:srgbClr val="7384FB"/>
                </a:solidFill>
                <a:effectLst/>
                <a:uLnTx/>
                <a:uFillTx/>
                <a:latin typeface="楷体" panose="02010609060101010101" pitchFamily="49" charset="-122"/>
                <a:ea typeface="楷体" panose="02010609060101010101" pitchFamily="49" charset="-122"/>
              </a:rPr>
              <a:t>1+2+4+8+16+32 = 63KB &lt; </a:t>
            </a:r>
            <a:r>
              <a:rPr kumimoji="1" lang="zh-CN" altLang="en-US" b="1" i="0" u="none" strike="noStrike" kern="1200" cap="none" spc="0" normalizeH="0" baseline="0" noProof="0" dirty="0">
                <a:ln>
                  <a:noFill/>
                </a:ln>
                <a:solidFill>
                  <a:srgbClr val="7384FB"/>
                </a:solidFill>
                <a:effectLst/>
                <a:uLnTx/>
                <a:uFillTx/>
                <a:latin typeface="楷体" panose="02010609060101010101" pitchFamily="49" charset="-122"/>
                <a:ea typeface="楷体" panose="02010609060101010101" pitchFamily="49" charset="-122"/>
              </a:rPr>
              <a:t>接收缓存</a:t>
            </a:r>
            <a:r>
              <a:rPr kumimoji="1" lang="en-US" b="1" i="0" u="none" strike="noStrike" kern="1200" cap="none" spc="0" normalizeH="0" baseline="0" noProof="0" dirty="0">
                <a:ln>
                  <a:noFill/>
                </a:ln>
                <a:solidFill>
                  <a:srgbClr val="7384FB"/>
                </a:solidFill>
                <a:effectLst/>
                <a:uLnTx/>
                <a:uFillTx/>
                <a:latin typeface="楷体" panose="02010609060101010101" pitchFamily="49" charset="-122"/>
                <a:ea typeface="楷体" panose="02010609060101010101" pitchFamily="49" charset="-122"/>
              </a:rPr>
              <a:t> </a:t>
            </a:r>
          </a:p>
        </p:txBody>
      </p:sp>
      <p:pic>
        <p:nvPicPr>
          <p:cNvPr id="26"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19451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．下列关于</a:t>
            </a:r>
            <a:r>
              <a:rPr lang="en-US" altLang="zh-CN" kern="100" dirty="0">
                <a:solidFill>
                  <a:schemeClr val="accent1">
                    <a:lumMod val="50000"/>
                  </a:schemeClr>
                </a:solidFill>
                <a:latin typeface="微软雅黑" charset="0"/>
                <a:ea typeface="微软雅黑" charset="0"/>
                <a:cs typeface="微软雅黑" charset="0"/>
                <a:sym typeface="+mn-ea"/>
              </a:rPr>
              <a:t>FTP</a:t>
            </a:r>
            <a:r>
              <a:rPr lang="zh-CN" altLang="en-US" kern="100" dirty="0">
                <a:solidFill>
                  <a:schemeClr val="accent1">
                    <a:lumMod val="50000"/>
                  </a:schemeClr>
                </a:solidFill>
                <a:latin typeface="微软雅黑" charset="0"/>
                <a:ea typeface="微软雅黑" charset="0"/>
                <a:cs typeface="微软雅黑" charset="0"/>
                <a:sym typeface="+mn-ea"/>
              </a:rPr>
              <a:t>协议的叙述中， 错误的是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．数据连接在每次数据传输完毕后就关闭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．控制连接在整个会话期间保持打开状态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．服务器与客户端的</a:t>
            </a:r>
            <a:r>
              <a:rPr lang="en-US" altLang="zh-CN" kern="100" dirty="0">
                <a:solidFill>
                  <a:schemeClr val="accent1">
                    <a:lumMod val="50000"/>
                  </a:schemeClr>
                </a:solidFill>
                <a:latin typeface="微软雅黑" charset="0"/>
                <a:ea typeface="微软雅黑" charset="0"/>
                <a:cs typeface="微软雅黑" charset="0"/>
                <a:sym typeface="+mn-ea"/>
              </a:rPr>
              <a:t>TCP 20</a:t>
            </a:r>
            <a:r>
              <a:rPr lang="zh-CN" altLang="en-US" kern="100" dirty="0">
                <a:solidFill>
                  <a:schemeClr val="accent1">
                    <a:lumMod val="50000"/>
                  </a:schemeClr>
                </a:solidFill>
                <a:latin typeface="微软雅黑" charset="0"/>
                <a:ea typeface="微软雅黑" charset="0"/>
                <a:cs typeface="微软雅黑" charset="0"/>
                <a:sym typeface="+mn-ea"/>
              </a:rPr>
              <a:t>端口建立数据连接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．客户端与服务器的</a:t>
            </a:r>
            <a:r>
              <a:rPr lang="en-US" altLang="zh-CN" kern="100" dirty="0">
                <a:solidFill>
                  <a:schemeClr val="accent1">
                    <a:lumMod val="50000"/>
                  </a:schemeClr>
                </a:solidFill>
                <a:latin typeface="微软雅黑" charset="0"/>
                <a:ea typeface="微软雅黑" charset="0"/>
                <a:cs typeface="微软雅黑" charset="0"/>
                <a:sym typeface="+mn-ea"/>
              </a:rPr>
              <a:t>TCP 21</a:t>
            </a:r>
            <a:r>
              <a:rPr lang="zh-CN" altLang="en-US" kern="100" dirty="0">
                <a:solidFill>
                  <a:schemeClr val="accent1">
                    <a:lumMod val="50000"/>
                  </a:schemeClr>
                </a:solidFill>
                <a:latin typeface="微软雅黑" charset="0"/>
                <a:ea typeface="微软雅黑" charset="0"/>
                <a:cs typeface="微软雅黑" charset="0"/>
                <a:sym typeface="+mn-ea"/>
              </a:rPr>
              <a:t>端口建立控制连接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445626" y="2497747"/>
            <a:ext cx="4124229" cy="1864186"/>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．下列关于</a:t>
            </a:r>
            <a:r>
              <a:rPr lang="en-US" altLang="zh-CN" kern="100" dirty="0">
                <a:solidFill>
                  <a:schemeClr val="accent1">
                    <a:lumMod val="50000"/>
                  </a:schemeClr>
                </a:solidFill>
                <a:latin typeface="微软雅黑" charset="0"/>
                <a:ea typeface="微软雅黑" charset="0"/>
                <a:cs typeface="微软雅黑" charset="0"/>
                <a:sym typeface="+mn-ea"/>
              </a:rPr>
              <a:t>FTP</a:t>
            </a:r>
            <a:r>
              <a:rPr lang="zh-CN" altLang="en-US" kern="100" dirty="0">
                <a:solidFill>
                  <a:schemeClr val="accent1">
                    <a:lumMod val="50000"/>
                  </a:schemeClr>
                </a:solidFill>
                <a:latin typeface="微软雅黑" charset="0"/>
                <a:ea typeface="微软雅黑" charset="0"/>
                <a:cs typeface="微软雅黑" charset="0"/>
                <a:sym typeface="+mn-ea"/>
              </a:rPr>
              <a:t>协议的叙述中， 错误的是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．数据连接在每次数据传输完毕后就关闭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．控制连接在整个会话期间保持打开状态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．服务器与客户端的</a:t>
            </a:r>
            <a:r>
              <a:rPr lang="en-US" altLang="zh-CN" kern="100" dirty="0">
                <a:solidFill>
                  <a:schemeClr val="accent1">
                    <a:lumMod val="50000"/>
                  </a:schemeClr>
                </a:solidFill>
                <a:latin typeface="微软雅黑" charset="0"/>
                <a:ea typeface="微软雅黑" charset="0"/>
                <a:cs typeface="微软雅黑" charset="0"/>
                <a:sym typeface="+mn-ea"/>
              </a:rPr>
              <a:t>TCP 20</a:t>
            </a:r>
            <a:r>
              <a:rPr lang="zh-CN" altLang="en-US" kern="100" dirty="0">
                <a:solidFill>
                  <a:schemeClr val="accent1">
                    <a:lumMod val="50000"/>
                  </a:schemeClr>
                </a:solidFill>
                <a:latin typeface="微软雅黑" charset="0"/>
                <a:ea typeface="微软雅黑" charset="0"/>
                <a:cs typeface="微软雅黑" charset="0"/>
                <a:sym typeface="+mn-ea"/>
              </a:rPr>
              <a:t>端口建立数据连接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．客户端与服务器的</a:t>
            </a:r>
            <a:r>
              <a:rPr lang="en-US" altLang="zh-CN" kern="100" dirty="0">
                <a:solidFill>
                  <a:schemeClr val="accent1">
                    <a:lumMod val="50000"/>
                  </a:schemeClr>
                </a:solidFill>
                <a:latin typeface="微软雅黑" charset="0"/>
                <a:ea typeface="微软雅黑" charset="0"/>
                <a:cs typeface="微软雅黑" charset="0"/>
                <a:sym typeface="+mn-ea"/>
              </a:rPr>
              <a:t>TCP 21</a:t>
            </a:r>
            <a:r>
              <a:rPr lang="zh-CN" altLang="en-US" kern="100" dirty="0">
                <a:solidFill>
                  <a:schemeClr val="accent1">
                    <a:lumMod val="50000"/>
                  </a:schemeClr>
                </a:solidFill>
                <a:latin typeface="微软雅黑" charset="0"/>
                <a:ea typeface="微软雅黑" charset="0"/>
                <a:cs typeface="微软雅黑" charset="0"/>
                <a:sym typeface="+mn-ea"/>
              </a:rPr>
              <a:t>端口建立控制连接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8" name="圆角矩形 2"/>
          <p:cNvSpPr/>
          <p:nvPr/>
        </p:nvSpPr>
        <p:spPr>
          <a:xfrm>
            <a:off x="467832" y="3821744"/>
            <a:ext cx="3732027" cy="1095762"/>
          </a:xfrm>
          <a:prstGeom prst="roundRect">
            <a:avLst>
              <a:gd name="adj" fmla="val 10143"/>
            </a:avLst>
          </a:prstGeom>
          <a:solidFill>
            <a:srgbClr val="FFFBF0"/>
          </a:solidFill>
          <a:ln w="53975" cap="rnd">
            <a:solidFill>
              <a:srgbClr val="65E5F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b="1" dirty="0">
                <a:solidFill>
                  <a:schemeClr val="accent1">
                    <a:lumMod val="75000"/>
                  </a:schemeClr>
                </a:solidFill>
                <a:latin typeface="楷体" panose="02010609060101010101" pitchFamily="49" charset="-122"/>
                <a:ea typeface="楷体" panose="02010609060101010101" pitchFamily="49" charset="-122"/>
              </a:rPr>
              <a:t>被动模式（</a:t>
            </a:r>
            <a:r>
              <a:rPr lang="en-US" altLang="zh-CN" b="1" dirty="0">
                <a:solidFill>
                  <a:schemeClr val="accent1">
                    <a:lumMod val="75000"/>
                  </a:schemeClr>
                </a:solidFill>
                <a:latin typeface="楷体" panose="02010609060101010101" pitchFamily="49" charset="-122"/>
                <a:ea typeface="楷体" panose="02010609060101010101" pitchFamily="49" charset="-122"/>
              </a:rPr>
              <a:t>PASV</a:t>
            </a:r>
            <a:r>
              <a:rPr lang="zh-CN" altLang="en-US" b="1" dirty="0">
                <a:solidFill>
                  <a:schemeClr val="accent1">
                    <a:lumMod val="75000"/>
                  </a:schemeClr>
                </a:solidFill>
                <a:latin typeface="楷体" panose="02010609060101010101" pitchFamily="49" charset="-122"/>
                <a:ea typeface="楷体" panose="02010609060101010101" pitchFamily="49" charset="-122"/>
              </a:rPr>
              <a:t>）：</a:t>
            </a:r>
          </a:p>
          <a:p>
            <a:pPr>
              <a:defRPr/>
            </a:pPr>
            <a:r>
              <a:rPr lang="zh-CN" altLang="en-US" dirty="0">
                <a:solidFill>
                  <a:schemeClr val="accent1">
                    <a:lumMod val="75000"/>
                  </a:schemeClr>
                </a:solidFill>
                <a:latin typeface="楷体" panose="02010609060101010101" pitchFamily="49" charset="-122"/>
                <a:ea typeface="楷体" panose="02010609060101010101" pitchFamily="49" charset="-122"/>
              </a:rPr>
              <a:t>服务器等待客户端发起数据连接</a:t>
            </a:r>
            <a:endParaRPr lang="zh-CN" altLang="en-US" b="1" dirty="0">
              <a:solidFill>
                <a:schemeClr val="accent1"/>
              </a:solidFill>
              <a:latin typeface="楷体" panose="02010609060101010101" pitchFamily="49" charset="-122"/>
              <a:ea typeface="楷体" panose="02010609060101010101" pitchFamily="49" charset="-122"/>
            </a:endParaRPr>
          </a:p>
        </p:txBody>
      </p:sp>
      <p:sp>
        <p:nvSpPr>
          <p:cNvPr id="15" name="圆角矩形 2"/>
          <p:cNvSpPr/>
          <p:nvPr/>
        </p:nvSpPr>
        <p:spPr>
          <a:xfrm>
            <a:off x="467832" y="2194963"/>
            <a:ext cx="3732027" cy="1095762"/>
          </a:xfrm>
          <a:prstGeom prst="roundRect">
            <a:avLst>
              <a:gd name="adj" fmla="val 10143"/>
            </a:avLst>
          </a:prstGeom>
          <a:solidFill>
            <a:srgbClr val="FFFBF0"/>
          </a:solidFill>
          <a:ln w="53975" cap="rnd">
            <a:solidFill>
              <a:srgbClr val="65E5F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b="1" dirty="0">
                <a:solidFill>
                  <a:schemeClr val="accent1">
                    <a:lumMod val="75000"/>
                  </a:schemeClr>
                </a:solidFill>
                <a:latin typeface="楷体" panose="02010609060101010101" pitchFamily="49" charset="-122"/>
                <a:ea typeface="楷体" panose="02010609060101010101" pitchFamily="49" charset="-122"/>
              </a:rPr>
              <a:t>主动模式（</a:t>
            </a:r>
            <a:r>
              <a:rPr lang="en-US" altLang="zh-CN" b="1" dirty="0">
                <a:solidFill>
                  <a:schemeClr val="accent1">
                    <a:lumMod val="75000"/>
                  </a:schemeClr>
                </a:solidFill>
                <a:latin typeface="楷体" panose="02010609060101010101" pitchFamily="49" charset="-122"/>
                <a:ea typeface="楷体" panose="02010609060101010101" pitchFamily="49" charset="-122"/>
              </a:rPr>
              <a:t>PORT</a:t>
            </a:r>
            <a:r>
              <a:rPr lang="zh-CN" altLang="en-US" b="1" dirty="0">
                <a:solidFill>
                  <a:schemeClr val="accent1">
                    <a:lumMod val="75000"/>
                  </a:schemeClr>
                </a:solidFill>
                <a:latin typeface="楷体" panose="02010609060101010101" pitchFamily="49" charset="-122"/>
                <a:ea typeface="楷体" panose="02010609060101010101" pitchFamily="49" charset="-122"/>
              </a:rPr>
              <a:t>）：</a:t>
            </a:r>
            <a:endParaRPr lang="en-US" altLang="zh-CN" b="1" dirty="0">
              <a:solidFill>
                <a:schemeClr val="accent1">
                  <a:lumMod val="75000"/>
                </a:schemeClr>
              </a:solidFill>
              <a:latin typeface="楷体" panose="02010609060101010101" pitchFamily="49" charset="-122"/>
              <a:ea typeface="楷体" panose="02010609060101010101" pitchFamily="49" charset="-122"/>
            </a:endParaRPr>
          </a:p>
          <a:p>
            <a:pPr>
              <a:defRPr/>
            </a:pPr>
            <a:r>
              <a:rPr lang="zh-CN" altLang="en-US" dirty="0">
                <a:solidFill>
                  <a:schemeClr val="accent1">
                    <a:lumMod val="75000"/>
                  </a:schemeClr>
                </a:solidFill>
                <a:latin typeface="楷体" panose="02010609060101010101" pitchFamily="49" charset="-122"/>
                <a:ea typeface="楷体" panose="02010609060101010101" pitchFamily="49" charset="-122"/>
              </a:rPr>
              <a:t>服务器主动发起数据连接</a:t>
            </a:r>
            <a:endParaRPr lang="en-US" b="1" dirty="0">
              <a:solidFill>
                <a:schemeClr val="accent1"/>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4906" y="1973484"/>
            <a:ext cx="1412801" cy="1412801"/>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7138" y="2001659"/>
            <a:ext cx="1507165" cy="1356449"/>
          </a:xfrm>
          <a:prstGeom prst="rect">
            <a:avLst/>
          </a:prstGeom>
        </p:spPr>
      </p:pic>
      <p:cxnSp>
        <p:nvCxnSpPr>
          <p:cNvPr id="8" name="直接箭头连接符 7"/>
          <p:cNvCxnSpPr>
            <a:stCxn id="4" idx="3"/>
            <a:endCxn id="6" idx="1"/>
          </p:cNvCxnSpPr>
          <p:nvPr/>
        </p:nvCxnSpPr>
        <p:spPr>
          <a:xfrm flipV="1">
            <a:off x="6097707" y="2679884"/>
            <a:ext cx="1479431" cy="1"/>
          </a:xfrm>
          <a:prstGeom prst="straightConnector1">
            <a:avLst/>
          </a:prstGeom>
          <a:ln w="25400" cmpd="dbl">
            <a:solidFill>
              <a:schemeClr val="accent1"/>
            </a:solidFill>
            <a:prstDash val="lgDashDotDot"/>
            <a:tailEnd type="non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6"/>
          <a:stretch>
            <a:fillRect/>
          </a:stretch>
        </p:blipFill>
        <p:spPr>
          <a:xfrm rot="15739330" flipV="1">
            <a:off x="5832994" y="937334"/>
            <a:ext cx="910097" cy="2427351"/>
          </a:xfrm>
          <a:prstGeom prst="rect">
            <a:avLst/>
          </a:prstGeom>
        </p:spPr>
      </p:pic>
      <p:sp>
        <p:nvSpPr>
          <p:cNvPr id="24" name="矩形 23"/>
          <p:cNvSpPr/>
          <p:nvPr/>
        </p:nvSpPr>
        <p:spPr>
          <a:xfrm>
            <a:off x="5821802" y="1858621"/>
            <a:ext cx="1713899" cy="584775"/>
          </a:xfrm>
          <a:prstGeom prst="rect">
            <a:avLst/>
          </a:prstGeom>
        </p:spPr>
        <p:txBody>
          <a:bodyPr wrap="square">
            <a:spAutoFit/>
          </a:bodyPr>
          <a:lstStyle/>
          <a:p>
            <a:r>
              <a:rPr kumimoji="1" lang="zh-CN" altLang="en-US" sz="1600" dirty="0">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我打开了端口，你来连我吧</a:t>
            </a:r>
            <a:endParaRPr kumimoji="1" lang="en-US" altLang="zh-CN" sz="16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endParaRPr>
          </a:p>
        </p:txBody>
      </p:sp>
      <p:sp>
        <p:nvSpPr>
          <p:cNvPr id="26" name="矩形 25"/>
          <p:cNvSpPr/>
          <p:nvPr/>
        </p:nvSpPr>
        <p:spPr>
          <a:xfrm>
            <a:off x="4964852" y="3080182"/>
            <a:ext cx="936218" cy="338554"/>
          </a:xfrm>
          <a:prstGeom prst="rect">
            <a:avLst/>
          </a:prstGeom>
        </p:spPr>
        <p:txBody>
          <a:bodyPr wrap="square">
            <a:spAutoFit/>
          </a:bodyPr>
          <a:lstStyle/>
          <a:p>
            <a:r>
              <a:rPr kumimoji="1" lang="zh-CN" altLang="en-US" sz="1600" dirty="0">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客服端</a:t>
            </a:r>
            <a:endParaRPr kumimoji="1" lang="en-US" altLang="zh-CN" sz="16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endParaRPr>
          </a:p>
        </p:txBody>
      </p:sp>
      <p:sp>
        <p:nvSpPr>
          <p:cNvPr id="29" name="矩形 28"/>
          <p:cNvSpPr/>
          <p:nvPr/>
        </p:nvSpPr>
        <p:spPr>
          <a:xfrm>
            <a:off x="7858125" y="3121448"/>
            <a:ext cx="936218" cy="338554"/>
          </a:xfrm>
          <a:prstGeom prst="rect">
            <a:avLst/>
          </a:prstGeom>
        </p:spPr>
        <p:txBody>
          <a:bodyPr wrap="square">
            <a:spAutoFit/>
          </a:bodyPr>
          <a:lstStyle/>
          <a:p>
            <a:r>
              <a:rPr kumimoji="1" lang="zh-CN" altLang="en-US" sz="1600" dirty="0">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服务端</a:t>
            </a:r>
            <a:endParaRPr kumimoji="1" lang="en-US" altLang="zh-CN" sz="16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endParaRPr>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4906" y="3804768"/>
            <a:ext cx="1412801" cy="1412801"/>
          </a:xfrm>
          <a:prstGeom prst="rect">
            <a:avLst/>
          </a:prstGeom>
        </p:spPr>
      </p:pic>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7138" y="3832943"/>
            <a:ext cx="1507165" cy="1356449"/>
          </a:xfrm>
          <a:prstGeom prst="rect">
            <a:avLst/>
          </a:prstGeom>
        </p:spPr>
      </p:pic>
      <p:cxnSp>
        <p:nvCxnSpPr>
          <p:cNvPr id="32" name="直接箭头连接符 31"/>
          <p:cNvCxnSpPr>
            <a:stCxn id="30" idx="3"/>
            <a:endCxn id="31" idx="1"/>
          </p:cNvCxnSpPr>
          <p:nvPr/>
        </p:nvCxnSpPr>
        <p:spPr>
          <a:xfrm flipV="1">
            <a:off x="6097707" y="4511168"/>
            <a:ext cx="1479431" cy="1"/>
          </a:xfrm>
          <a:prstGeom prst="straightConnector1">
            <a:avLst/>
          </a:prstGeom>
          <a:ln w="25400" cmpd="dbl">
            <a:solidFill>
              <a:schemeClr val="accent1"/>
            </a:solidFill>
            <a:prstDash val="lgDashDotDot"/>
            <a:tailEnd type="none"/>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6"/>
          <a:stretch>
            <a:fillRect/>
          </a:stretch>
        </p:blipFill>
        <p:spPr>
          <a:xfrm rot="16447618">
            <a:off x="7281006" y="2877578"/>
            <a:ext cx="910097" cy="2401940"/>
          </a:xfrm>
          <a:prstGeom prst="rect">
            <a:avLst/>
          </a:prstGeom>
        </p:spPr>
      </p:pic>
      <p:sp>
        <p:nvSpPr>
          <p:cNvPr id="34" name="矩形 33"/>
          <p:cNvSpPr/>
          <p:nvPr/>
        </p:nvSpPr>
        <p:spPr>
          <a:xfrm>
            <a:off x="6837422" y="3804768"/>
            <a:ext cx="1713899" cy="584775"/>
          </a:xfrm>
          <a:prstGeom prst="rect">
            <a:avLst/>
          </a:prstGeom>
        </p:spPr>
        <p:txBody>
          <a:bodyPr wrap="square">
            <a:spAutoFit/>
          </a:bodyPr>
          <a:lstStyle/>
          <a:p>
            <a:r>
              <a:rPr kumimoji="1" lang="zh-CN" altLang="en-US" sz="1600" dirty="0">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我打开了端口，你来连我吧</a:t>
            </a:r>
            <a:endParaRPr kumimoji="1" lang="en-US" altLang="zh-CN" sz="16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endParaRPr>
          </a:p>
        </p:txBody>
      </p:sp>
      <p:pic>
        <p:nvPicPr>
          <p:cNvPr id="27" name="对1"/>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190236" y="147797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11646"/>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甲乙双方均采用后退</a:t>
            </a:r>
            <a:r>
              <a:rPr lang="en-US" altLang="zh-CN" sz="1200" kern="100" dirty="0">
                <a:solidFill>
                  <a:schemeClr val="accent1">
                    <a:lumMod val="50000"/>
                  </a:schemeClr>
                </a:solidFill>
                <a:latin typeface="微软雅黑" charset="0"/>
                <a:ea typeface="微软雅黑" charset="0"/>
                <a:cs typeface="微软雅黑" charset="0"/>
                <a:sym typeface="+mn-ea"/>
              </a:rPr>
              <a:t>N</a:t>
            </a:r>
            <a:r>
              <a:rPr lang="zh-CN" altLang="en-US" sz="1200" kern="100" dirty="0">
                <a:solidFill>
                  <a:schemeClr val="accent1">
                    <a:lumMod val="50000"/>
                  </a:schemeClr>
                </a:solidFill>
                <a:latin typeface="微软雅黑" charset="0"/>
                <a:ea typeface="微软雅黑" charset="0"/>
                <a:cs typeface="微软雅黑" charset="0"/>
                <a:sym typeface="+mn-ea"/>
              </a:rPr>
              <a:t>帧协议</a:t>
            </a:r>
            <a:r>
              <a:rPr lang="en-US" altLang="zh-CN" sz="1200" kern="100" dirty="0">
                <a:solidFill>
                  <a:schemeClr val="accent1">
                    <a:lumMod val="50000"/>
                  </a:schemeClr>
                </a:solidFill>
                <a:latin typeface="微软雅黑" charset="0"/>
                <a:ea typeface="微软雅黑" charset="0"/>
                <a:cs typeface="微软雅黑" charset="0"/>
                <a:sym typeface="+mn-ea"/>
              </a:rPr>
              <a:t>(GBN)</a:t>
            </a:r>
            <a:r>
              <a:rPr lang="zh-CN" altLang="en-US" sz="1200" kern="100" dirty="0">
                <a:solidFill>
                  <a:schemeClr val="accent1">
                    <a:lumMod val="50000"/>
                  </a:schemeClr>
                </a:solidFill>
                <a:latin typeface="微软雅黑" charset="0"/>
                <a:ea typeface="微软雅黑" charset="0"/>
                <a:cs typeface="微软雅黑" charset="0"/>
                <a:sym typeface="+mn-ea"/>
              </a:rPr>
              <a:t>进行持续的双向数据传输，且双方始终采用捎带确认，帧长均为</a:t>
            </a:r>
            <a:r>
              <a:rPr lang="en-US" altLang="zh-CN" sz="1200" kern="100" dirty="0">
                <a:solidFill>
                  <a:schemeClr val="accent1">
                    <a:lumMod val="50000"/>
                  </a:schemeClr>
                </a:solidFill>
                <a:latin typeface="微软雅黑" charset="0"/>
                <a:ea typeface="微软雅黑" charset="0"/>
                <a:cs typeface="微软雅黑" charset="0"/>
                <a:sym typeface="+mn-ea"/>
              </a:rPr>
              <a:t>1000 B</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和</a:t>
            </a:r>
            <a:r>
              <a:rPr lang="en-US" altLang="zh-CN" sz="1200" kern="100" dirty="0">
                <a:solidFill>
                  <a:schemeClr val="accent1">
                    <a:lumMod val="50000"/>
                  </a:schemeClr>
                </a:solidFill>
                <a:latin typeface="微软雅黑" charset="0"/>
                <a:ea typeface="微软雅黑" charset="0"/>
                <a:cs typeface="微软雅黑" charset="0"/>
                <a:sym typeface="+mn-ea"/>
              </a:rPr>
              <a:t>Rx,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分别表示甲方和乙方发送的数据帧，其中： </a:t>
            </a:r>
            <a:r>
              <a:rPr lang="en-US" altLang="zh-CN" sz="1200" kern="100" dirty="0">
                <a:solidFill>
                  <a:schemeClr val="accent1">
                    <a:lumMod val="50000"/>
                  </a:schemeClr>
                </a:solidFill>
                <a:latin typeface="微软雅黑" charset="0"/>
                <a:ea typeface="微软雅黑" charset="0"/>
                <a:cs typeface="微软雅黑" charset="0"/>
                <a:sym typeface="+mn-ea"/>
              </a:rPr>
              <a:t>x</a:t>
            </a:r>
            <a:r>
              <a:rPr lang="zh-CN" altLang="en-US" sz="1200" kern="100" dirty="0">
                <a:solidFill>
                  <a:schemeClr val="accent1">
                    <a:lumMod val="50000"/>
                  </a:schemeClr>
                </a:solidFill>
                <a:latin typeface="微软雅黑" charset="0"/>
                <a:ea typeface="微软雅黑" charset="0"/>
                <a:cs typeface="微软雅黑" charset="0"/>
                <a:sym typeface="+mn-ea"/>
              </a:rPr>
              <a:t>是发送序号；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是确认序号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表示希望接收对方的下一帧序号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；数据帧的发送序号和确认序号字段均为</a:t>
            </a: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比特。信道传输速率为</a:t>
            </a:r>
            <a:r>
              <a:rPr lang="en-US" altLang="zh-CN" sz="1200" kern="100" dirty="0">
                <a:solidFill>
                  <a:schemeClr val="accent1">
                    <a:lumMod val="50000"/>
                  </a:schemeClr>
                </a:solidFill>
                <a:latin typeface="微软雅黑" charset="0"/>
                <a:ea typeface="微软雅黑" charset="0"/>
                <a:cs typeface="微软雅黑" charset="0"/>
                <a:sym typeface="+mn-ea"/>
              </a:rPr>
              <a:t>100 Mbps</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RTT=0.96 </a:t>
            </a:r>
            <a:r>
              <a:rPr lang="en-US" altLang="zh-CN" sz="1200" kern="100" dirty="0" err="1">
                <a:solidFill>
                  <a:schemeClr val="accent1">
                    <a:lumMod val="50000"/>
                  </a:schemeClr>
                </a:solidFill>
                <a:latin typeface="微软雅黑" charset="0"/>
                <a:ea typeface="微软雅黑" charset="0"/>
                <a:cs typeface="微软雅黑" charset="0"/>
                <a:sym typeface="+mn-ea"/>
              </a:rPr>
              <a:t>ms</a:t>
            </a:r>
            <a:r>
              <a:rPr lang="zh-CN" altLang="en-US" sz="1200" kern="100" dirty="0">
                <a:solidFill>
                  <a:schemeClr val="accent1">
                    <a:lumMod val="50000"/>
                  </a:schemeClr>
                </a:solidFill>
                <a:latin typeface="微软雅黑" charset="0"/>
                <a:ea typeface="微软雅黑" charset="0"/>
                <a:cs typeface="微软雅黑" charset="0"/>
                <a:sym typeface="+mn-ea"/>
              </a:rPr>
              <a:t>。下图给出了甲方发送数据帧和接收数据帧的两种场景，其中</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为初始时刻，此时甲方的发送和确认序号均为</a:t>
            </a:r>
            <a:r>
              <a:rPr lang="en-US" altLang="zh-CN" sz="1200" kern="100" dirty="0">
                <a:solidFill>
                  <a:schemeClr val="accent1">
                    <a:lumMod val="50000"/>
                  </a:schemeClr>
                </a:solidFill>
                <a:latin typeface="微软雅黑" charset="0"/>
                <a:ea typeface="微软雅黑" charset="0"/>
                <a:cs typeface="微软雅黑" charset="0"/>
                <a:sym typeface="+mn-ea"/>
              </a:rPr>
              <a:t>0</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时刻甲方有足够多的数据待发送。 </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(1)</a:t>
            </a:r>
            <a:r>
              <a:rPr lang="zh-CN" altLang="en-US" sz="1200" kern="100" dirty="0">
                <a:solidFill>
                  <a:schemeClr val="accent1">
                    <a:lumMod val="50000"/>
                  </a:schemeClr>
                </a:solidFill>
                <a:latin typeface="微软雅黑" charset="0"/>
                <a:ea typeface="微软雅黑" charset="0"/>
                <a:cs typeface="微软雅黑" charset="0"/>
                <a:sym typeface="+mn-ea"/>
              </a:rPr>
              <a:t>对于图</a:t>
            </a:r>
            <a:r>
              <a:rPr lang="en-US" altLang="zh-CN" sz="1200" kern="100" dirty="0">
                <a:solidFill>
                  <a:schemeClr val="accent1">
                    <a:lumMod val="50000"/>
                  </a:schemeClr>
                </a:solidFill>
                <a:latin typeface="微软雅黑" charset="0"/>
                <a:ea typeface="微软雅黑" charset="0"/>
                <a:cs typeface="微软雅黑" charset="0"/>
                <a:sym typeface="+mn-ea"/>
              </a:rPr>
              <a:t>(a)</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时刻到</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时刻期间， 甲方可以断定乙方已正确接收的数据帧数是多少</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正确接收的是哪几个帧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请用</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形式给出</a:t>
            </a:r>
            <a:r>
              <a:rPr lang="en-US" altLang="zh-CN" sz="12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256" y="1741838"/>
            <a:ext cx="3300744" cy="3179025"/>
          </a:xfrm>
          <a:prstGeom prst="rect">
            <a:avLst/>
          </a:prstGeom>
        </p:spPr>
      </p:pic>
      <mc:AlternateContent xmlns:mc="http://schemas.openxmlformats.org/markup-compatibility/2006" xmlns:a14="http://schemas.microsoft.com/office/drawing/2010/main">
        <mc:Choice Requires="a14">
          <p:graphicFrame>
            <p:nvGraphicFramePr>
              <p:cNvPr id="5" name="表格 4"/>
              <p:cNvGraphicFramePr/>
              <p:nvPr>
                <p:custDataLst>
                  <p:tags r:id="rId2"/>
                </p:custDataLst>
              </p:nvPr>
            </p:nvGraphicFramePr>
            <p:xfrm>
              <a:off x="421005" y="2205355"/>
              <a:ext cx="5180965" cy="2540635"/>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064260">
                      <a:extLst>
                        <a:ext uri="{9D8B030D-6E8A-4147-A177-3AD203B41FA5}">
                          <a16:colId xmlns:a16="http://schemas.microsoft.com/office/drawing/2014/main" val="20001"/>
                        </a:ext>
                      </a:extLst>
                    </a:gridCol>
                    <a:gridCol w="1247140">
                      <a:extLst>
                        <a:ext uri="{9D8B030D-6E8A-4147-A177-3AD203B41FA5}">
                          <a16:colId xmlns:a16="http://schemas.microsoft.com/office/drawing/2014/main" val="20002"/>
                        </a:ext>
                      </a:extLst>
                    </a:gridCol>
                    <a:gridCol w="1574165">
                      <a:extLst>
                        <a:ext uri="{9D8B030D-6E8A-4147-A177-3AD203B41FA5}">
                          <a16:colId xmlns:a16="http://schemas.microsoft.com/office/drawing/2014/main" val="20003"/>
                        </a:ext>
                      </a:extLst>
                    </a:gridCol>
                  </a:tblGrid>
                  <a:tr h="914400">
                    <a:tc>
                      <a:txBody>
                        <a:bodyPr/>
                        <a:lstStyle/>
                        <a:p>
                          <a:pPr>
                            <a:buNone/>
                          </a:pPr>
                          <a:endParaRPr lang="zh-CN" altLang="en-US" sz="2800">
                            <a:latin typeface="微软雅黑" charset="0"/>
                            <a:ea typeface="微软雅黑" charset="0"/>
                          </a:endParaRPr>
                        </a:p>
                      </a:txBody>
                      <a:tcPr>
                        <a:solidFill>
                          <a:srgbClr val="00B0F0"/>
                        </a:solidFill>
                      </a:tcPr>
                    </a:tc>
                    <a:tc>
                      <a:txBody>
                        <a:bodyPr/>
                        <a:lstStyle/>
                        <a:p>
                          <a:pPr>
                            <a:buNone/>
                          </a:pPr>
                          <a:r>
                            <a:rPr lang="zh-CN" altLang="en-US" sz="1800"/>
                            <a:t>停等协议</a:t>
                          </a:r>
                        </a:p>
                      </a:txBody>
                      <a:tcPr>
                        <a:solidFill>
                          <a:srgbClr val="00B0F0"/>
                        </a:solidFill>
                      </a:tcPr>
                    </a:tc>
                    <a:tc>
                      <a:txBody>
                        <a:bodyPr/>
                        <a:lstStyle/>
                        <a:p>
                          <a:pPr>
                            <a:buNone/>
                          </a:pPr>
                          <a:r>
                            <a:rPr lang="zh-CN" altLang="en-US" sz="1800"/>
                            <a:t>后退</a:t>
                          </a:r>
                          <a:r>
                            <a:rPr lang="en-US" altLang="zh-CN" sz="1800"/>
                            <a:t>N</a:t>
                          </a:r>
                          <a:r>
                            <a:rPr lang="zh-CN" altLang="en-US" sz="1800"/>
                            <a:t>帧协议</a:t>
                          </a:r>
                        </a:p>
                        <a:p>
                          <a:pPr>
                            <a:buNone/>
                          </a:pPr>
                          <a:r>
                            <a:rPr lang="zh-CN" altLang="en-US" sz="1800"/>
                            <a:t>（</a:t>
                          </a:r>
                          <a:r>
                            <a:rPr lang="en-US" altLang="zh-CN" sz="1800"/>
                            <a:t>GBN)</a:t>
                          </a:r>
                        </a:p>
                      </a:txBody>
                      <a:tcPr>
                        <a:solidFill>
                          <a:srgbClr val="00B0F0"/>
                        </a:solidFill>
                      </a:tcPr>
                    </a:tc>
                    <a:tc>
                      <a:txBody>
                        <a:bodyPr/>
                        <a:lstStyle/>
                        <a:p>
                          <a:pPr>
                            <a:buNone/>
                          </a:pPr>
                          <a:r>
                            <a:rPr lang="zh-CN" altLang="en-US" sz="1800"/>
                            <a:t>选择重传协议（</a:t>
                          </a:r>
                          <a:r>
                            <a:rPr lang="en-US" altLang="zh-CN" sz="1800"/>
                            <a:t>SR)</a:t>
                          </a:r>
                        </a:p>
                      </a:txBody>
                      <a:tcPr>
                        <a:solidFill>
                          <a:srgbClr val="00B0F0"/>
                        </a:solidFill>
                      </a:tcPr>
                    </a:tc>
                    <a:extLst>
                      <a:ext uri="{0D108BD9-81ED-4DB2-BD59-A6C34878D82A}">
                        <a16:rowId xmlns:a16="http://schemas.microsoft.com/office/drawing/2014/main" val="10000"/>
                      </a:ext>
                    </a:extLst>
                  </a:tr>
                  <a:tr h="482600">
                    <a:tc>
                      <a:txBody>
                        <a:bodyPr/>
                        <a:lstStyle/>
                        <a:p>
                          <a:pPr>
                            <a:buNone/>
                          </a:pPr>
                          <a:r>
                            <a:rPr lang="zh-CN" altLang="en-US" sz="1800"/>
                            <a:t>发送窗口</a:t>
                          </a:r>
                        </a:p>
                      </a:txBody>
                      <a:tcPr>
                        <a:solidFill>
                          <a:schemeClr val="accent1">
                            <a:lumMod val="20000"/>
                            <a:lumOff val="80000"/>
                          </a:schemeClr>
                        </a:solidFill>
                      </a:tcPr>
                    </a:tc>
                    <a:tc>
                      <a:txBody>
                        <a:bodyPr/>
                        <a:lstStyle/>
                        <a:p>
                          <a:pPr>
                            <a:buNone/>
                          </a:pPr>
                          <a:r>
                            <a:rPr lang="en-US" altLang="zh-CN" sz="1800"/>
                            <a:t>1</a:t>
                          </a:r>
                        </a:p>
                      </a:txBody>
                      <a:tcPr>
                        <a:solidFill>
                          <a:schemeClr val="accent1">
                            <a:lumMod val="20000"/>
                            <a:lumOff val="80000"/>
                          </a:schemeClr>
                        </a:solidFill>
                      </a:tcPr>
                    </a:tc>
                    <a:tc>
                      <a:txBody>
                        <a:bodyPr/>
                        <a:lstStyle/>
                        <a:p>
                          <a:pPr>
                            <a:buNone/>
                          </a:pPr>
                          <a14:m>
                            <m:oMath xmlns:m="http://schemas.openxmlformats.org/officeDocument/2006/math">
                              <m:r>
                                <a:rPr lang="en-US" altLang="zh-CN" sz="1800" i="1">
                                  <a:latin typeface="Cambria Math" panose="02040503050406030204" pitchFamily="18" charset="0"/>
                                  <a:cs typeface="DejaVu Math TeX Gyre" panose="02000503000000000000" charset="0"/>
                                </a:rPr>
                                <m:t>1, </m:t>
                              </m:r>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sup>
                              </m:sSup>
                            </m:oMath>
                          </a14:m>
                          <a:r>
                            <a:rPr lang="en-US" altLang="zh-CN" sz="1800"/>
                            <a:t>-1</a:t>
                          </a:r>
                        </a:p>
                      </a:txBody>
                      <a:tcPr>
                        <a:solidFill>
                          <a:schemeClr val="accent1">
                            <a:lumMod val="20000"/>
                            <a:lumOff val="80000"/>
                          </a:schemeClr>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en-US" altLang="zh-CN" sz="1800" i="1">
                            <a:latin typeface="DejaVu Math TeX Gyre" panose="02000503000000000000" charset="0"/>
                            <a:cs typeface="DejaVu Math TeX Gyre" panose="02000503000000000000" charset="0"/>
                          </a:endParaRPr>
                        </a:p>
                      </a:txBody>
                      <a:tcPr>
                        <a:solidFill>
                          <a:schemeClr val="accent1">
                            <a:lumMod val="20000"/>
                            <a:lumOff val="80000"/>
                          </a:schemeClr>
                        </a:solidFill>
                      </a:tcPr>
                    </a:tc>
                    <a:extLst>
                      <a:ext uri="{0D108BD9-81ED-4DB2-BD59-A6C34878D82A}">
                        <a16:rowId xmlns:a16="http://schemas.microsoft.com/office/drawing/2014/main" val="10001"/>
                      </a:ext>
                    </a:extLst>
                  </a:tr>
                  <a:tr h="668655">
                    <a:tc>
                      <a:txBody>
                        <a:bodyPr/>
                        <a:lstStyle/>
                        <a:p>
                          <a:pPr>
                            <a:buNone/>
                          </a:pPr>
                          <a:r>
                            <a:rPr lang="zh-CN" altLang="en-US" sz="1800"/>
                            <a:t>接收窗口</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zh-CN" altLang="en-US" sz="1800"/>
                        </a:p>
                        <a:p>
                          <a:pPr>
                            <a:buNone/>
                          </a:pPr>
                          <a:endParaRPr lang="zh-CN" altLang="en-US" sz="1800"/>
                        </a:p>
                      </a:txBody>
                      <a:tcPr>
                        <a:solidFill>
                          <a:schemeClr val="bg1"/>
                        </a:solidFill>
                      </a:tcPr>
                    </a:tc>
                    <a:extLst>
                      <a:ext uri="{0D108BD9-81ED-4DB2-BD59-A6C34878D82A}">
                        <a16:rowId xmlns:a16="http://schemas.microsoft.com/office/drawing/2014/main" val="10002"/>
                      </a:ext>
                    </a:extLst>
                  </a:tr>
                  <a:tr h="474980">
                    <a:tc>
                      <a:txBody>
                        <a:bodyPr/>
                        <a:lstStyle/>
                        <a:p>
                          <a:pPr>
                            <a:buNone/>
                          </a:pPr>
                          <a:endParaRPr lang="zh-CN" altLang="en-US"/>
                        </a:p>
                      </a:txBody>
                      <a:tcPr>
                        <a:solidFill>
                          <a:schemeClr val="accent1">
                            <a:lumMod val="20000"/>
                            <a:lumOff val="80000"/>
                          </a:schemeClr>
                        </a:solidFill>
                      </a:tcPr>
                    </a:tc>
                    <a:tc gridSpan="3">
                      <a:txBody>
                        <a:bodyPr/>
                        <a:lstStyle/>
                        <a:p>
                          <a:pPr>
                            <a:buNone/>
                          </a:pPr>
                          <a14:m>
                            <m:oMathPara xmlns:m="http://schemas.openxmlformats.org/officeDocument/2006/math">
                              <m:oMathParaPr>
                                <m:jc m:val="centerGroup"/>
                              </m:oMathParaPr>
                              <m:oMath xmlns:m="http://schemas.openxmlformats.org/officeDocument/2006/math">
                                <m:r>
                                  <a:rPr lang="zh-CN" altLang="en-US" sz="2000" b="0" i="1">
                                    <a:solidFill>
                                      <a:srgbClr val="FF0000"/>
                                    </a:solidFill>
                                    <a:latin typeface="Cambria Math" panose="02040503050406030204" pitchFamily="18" charset="0"/>
                                    <a:ea typeface="微软雅黑" charset="0"/>
                                    <a:cs typeface="DejaVu Math TeX Gyre" panose="02000503000000000000" charset="0"/>
                                  </a:rPr>
                                  <m:t>发送窗口</m:t>
                                </m:r>
                                <m:r>
                                  <a:rPr lang="en-US" altLang="zh-CN" sz="2000" b="0" i="1">
                                    <a:latin typeface="Cambria Math" panose="02040503050406030204" pitchFamily="18" charset="0"/>
                                    <a:ea typeface="宋体" charset="0"/>
                                    <a:cs typeface="DejaVu Math TeX Gyre" panose="02000503000000000000" charset="0"/>
                                  </a:rPr>
                                  <m:t>+</m:t>
                                </m:r>
                                <m:r>
                                  <a:rPr lang="zh-CN" altLang="en-US" sz="2000" b="0" i="1">
                                    <a:solidFill>
                                      <a:srgbClr val="FF0000"/>
                                    </a:solidFill>
                                    <a:latin typeface="Cambria Math" panose="02040503050406030204" pitchFamily="18" charset="0"/>
                                    <a:ea typeface="宋体" charset="0"/>
                                    <a:cs typeface="DejaVu Math TeX Gyre" panose="02000503000000000000" charset="0"/>
                                  </a:rPr>
                                  <m:t>接收窗口</m:t>
                                </m:r>
                                <m:r>
                                  <a:rPr lang="en-US" altLang="zh-CN" sz="2000" i="1">
                                    <a:latin typeface="Cambria Math" panose="02040503050406030204" pitchFamily="18" charset="0"/>
                                    <a:ea typeface="宋体" charset="0"/>
                                    <a:cs typeface="DejaVu Math TeX Gyre" panose="02000503000000000000" charset="0"/>
                                  </a:rPr>
                                  <m:t> ≤</m:t>
                                </m:r>
                                <m:sSup>
                                  <m:sSupPr>
                                    <m:ctrlPr>
                                      <a:rPr lang="en-US" altLang="zh-CN" sz="2000" i="1">
                                        <a:latin typeface="Cambria Math" panose="02040503050406030204" pitchFamily="18" charset="0"/>
                                        <a:cs typeface="DejaVu Math TeX Gyre" panose="02000503000000000000" charset="0"/>
                                      </a:rPr>
                                    </m:ctrlPr>
                                  </m:sSupPr>
                                  <m:e>
                                    <m:r>
                                      <a:rPr lang="en-US" altLang="zh-CN" sz="2000" i="1">
                                        <a:latin typeface="Cambria Math" panose="02040503050406030204" pitchFamily="18" charset="0"/>
                                        <a:cs typeface="DejaVu Math TeX Gyre" panose="02000503000000000000" charset="0"/>
                                      </a:rPr>
                                      <m:t>2</m:t>
                                    </m:r>
                                  </m:e>
                                  <m:sup>
                                    <m:r>
                                      <a:rPr lang="en-US" altLang="zh-CN" sz="2000" i="1">
                                        <a:latin typeface="Cambria Math" panose="02040503050406030204" pitchFamily="18" charset="0"/>
                                        <a:cs typeface="DejaVu Math TeX Gyre" panose="02000503000000000000" charset="0"/>
                                      </a:rPr>
                                      <m:t>𝑛</m:t>
                                    </m:r>
                                  </m:sup>
                                </m:sSup>
                              </m:oMath>
                            </m:oMathPara>
                          </a14:m>
                          <a:endParaRPr lang="en-US" altLang="zh-CN" sz="2000" i="1">
                            <a:latin typeface="DejaVu Math TeX Gyre" panose="02000503000000000000" charset="0"/>
                            <a:cs typeface="DejaVu Math TeX Gyre" panose="02000503000000000000" charset="0"/>
                          </a:endParaRPr>
                        </a:p>
                      </a:txBody>
                      <a:tcPr>
                        <a:solidFill>
                          <a:schemeClr val="accent1">
                            <a:lumMod val="20000"/>
                            <a:lumOff val="8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mc:Choice>
        <mc:Fallback xmlns="">
          <p:graphicFrame>
            <p:nvGraphicFramePr>
              <p:cNvPr id="5" name="表格 4"/>
              <p:cNvGraphicFramePr/>
              <p:nvPr>
                <p:custDataLst>
                  <p:tags r:id="rId6"/>
                </p:custDataLst>
              </p:nvPr>
            </p:nvGraphicFramePr>
            <p:xfrm>
              <a:off x="421005" y="2205355"/>
              <a:ext cx="5180965" cy="2540635"/>
            </p:xfrm>
            <a:graphic>
              <a:graphicData uri="http://schemas.openxmlformats.org/drawingml/2006/table">
                <a:tbl>
                  <a:tblPr firstRow="1" bandRow="1">
                    <a:tableStyleId>{5C22544A-7EE6-4342-B048-85BDC9FD1C3A}</a:tableStyleId>
                  </a:tblPr>
                  <a:tblGrid>
                    <a:gridCol w="1295400"/>
                    <a:gridCol w="1064260"/>
                    <a:gridCol w="1247140"/>
                    <a:gridCol w="1574165"/>
                  </a:tblGrid>
                  <a:tr h="914400">
                    <a:tc>
                      <a:txBody>
                        <a:bodyPr/>
                        <a:p>
                          <a:pPr>
                            <a:buNone/>
                          </a:pPr>
                          <a:endParaRPr lang="zh-CN" altLang="en-US" sz="2800">
                            <a:latin typeface="微软雅黑" charset="0"/>
                            <a:ea typeface="微软雅黑" charset="0"/>
                          </a:endParaRPr>
                        </a:p>
                      </a:txBody>
                      <a:tcPr>
                        <a:solidFill>
                          <a:srgbClr val="00B0F0"/>
                        </a:solidFill>
                      </a:tcPr>
                    </a:tc>
                    <a:tc>
                      <a:txBody>
                        <a:bodyPr/>
                        <a:p>
                          <a:pPr>
                            <a:buNone/>
                          </a:pPr>
                          <a:r>
                            <a:rPr lang="zh-CN" altLang="en-US" sz="1800"/>
                            <a:t>停等协议</a:t>
                          </a:r>
                          <a:endParaRPr lang="zh-CN" altLang="en-US" sz="1800"/>
                        </a:p>
                      </a:txBody>
                      <a:tcPr>
                        <a:solidFill>
                          <a:srgbClr val="00B0F0"/>
                        </a:solidFill>
                      </a:tcPr>
                    </a:tc>
                    <a:tc>
                      <a:txBody>
                        <a:bodyPr/>
                        <a:p>
                          <a:pPr>
                            <a:buNone/>
                          </a:pPr>
                          <a:r>
                            <a:rPr lang="zh-CN" altLang="en-US" sz="1800"/>
                            <a:t>后退</a:t>
                          </a:r>
                          <a:r>
                            <a:rPr lang="en-US" altLang="zh-CN" sz="1800"/>
                            <a:t>N</a:t>
                          </a:r>
                          <a:r>
                            <a:rPr lang="zh-CN" altLang="en-US" sz="1800"/>
                            <a:t>帧协议</a:t>
                          </a:r>
                          <a:endParaRPr lang="zh-CN" altLang="en-US" sz="1800"/>
                        </a:p>
                        <a:p>
                          <a:pPr>
                            <a:buNone/>
                          </a:pPr>
                          <a:r>
                            <a:rPr lang="zh-CN" altLang="en-US" sz="1800"/>
                            <a:t>（</a:t>
                          </a:r>
                          <a:r>
                            <a:rPr lang="en-US" altLang="zh-CN" sz="1800"/>
                            <a:t>GBN)</a:t>
                          </a:r>
                          <a:endParaRPr lang="en-US" altLang="zh-CN" sz="1800"/>
                        </a:p>
                      </a:txBody>
                      <a:tcPr>
                        <a:solidFill>
                          <a:srgbClr val="00B0F0"/>
                        </a:solidFill>
                      </a:tcPr>
                    </a:tc>
                    <a:tc>
                      <a:txBody>
                        <a:bodyPr/>
                        <a:p>
                          <a:pPr>
                            <a:buNone/>
                          </a:pPr>
                          <a:r>
                            <a:rPr lang="zh-CN" altLang="en-US" sz="1800"/>
                            <a:t>选择重传协议（</a:t>
                          </a:r>
                          <a:r>
                            <a:rPr lang="en-US" altLang="zh-CN" sz="1800"/>
                            <a:t>SR)</a:t>
                          </a:r>
                          <a:endParaRPr lang="en-US" altLang="zh-CN" sz="1800"/>
                        </a:p>
                      </a:txBody>
                      <a:tcPr>
                        <a:solidFill>
                          <a:srgbClr val="00B0F0"/>
                        </a:solidFill>
                      </a:tcPr>
                    </a:tc>
                  </a:tr>
                  <a:tr h="482600">
                    <a:tc>
                      <a:txBody>
                        <a:bodyPr/>
                        <a:p>
                          <a:pPr>
                            <a:buNone/>
                          </a:pPr>
                          <a:r>
                            <a:rPr lang="zh-CN" altLang="en-US" sz="1800"/>
                            <a:t>发送窗口</a:t>
                          </a:r>
                          <a:endParaRPr lang="zh-CN" altLang="en-US" sz="1800"/>
                        </a:p>
                      </a:txBody>
                      <a:tcPr>
                        <a:solidFill>
                          <a:schemeClr val="accent1">
                            <a:lumMod val="20000"/>
                            <a:lumOff val="80000"/>
                          </a:schemeClr>
                        </a:solidFill>
                      </a:tcPr>
                    </a:tc>
                    <a:tc>
                      <a:txBody>
                        <a:bodyPr/>
                        <a:p>
                          <a:pPr>
                            <a:buNone/>
                          </a:pPr>
                          <a:r>
                            <a:rPr lang="en-US" altLang="zh-CN" sz="1800"/>
                            <a:t>1</a:t>
                          </a:r>
                          <a:endParaRPr lang="en-US" altLang="zh-CN" sz="1800"/>
                        </a:p>
                      </a:txBody>
                      <a:tcPr>
                        <a:solidFill>
                          <a:schemeClr val="accent1">
                            <a:lumMod val="20000"/>
                            <a:lumOff val="80000"/>
                          </a:schemeClr>
                        </a:solidFill>
                      </a:tcPr>
                    </a:tc>
                    <a:tc>
                      <a:txBody>
                        <a:bodyPr/>
                        <a:lstStyle/>
                        <a:p>
                          <a:endParaRPr lang="zh-CN"/>
                        </a:p>
                      </a:txBody>
                      <a:tcPr>
                        <a:blipFill>
                          <a:blip r:embed="rId7"/>
                        </a:blipFill>
                      </a:tcPr>
                    </a:tc>
                    <a:tc>
                      <a:txBody>
                        <a:bodyPr/>
                        <a:lstStyle/>
                        <a:p>
                          <a:endParaRPr lang="zh-CN"/>
                        </a:p>
                      </a:txBody>
                      <a:tcPr>
                        <a:blipFill>
                          <a:blip r:embed="rId7"/>
                        </a:blipFill>
                      </a:tcPr>
                    </a:tc>
                  </a:tr>
                  <a:tr h="668655">
                    <a:tc>
                      <a:txBody>
                        <a:bodyPr/>
                        <a:p>
                          <a:pPr>
                            <a:buNone/>
                          </a:pPr>
                          <a:r>
                            <a:rPr lang="zh-CN" altLang="en-US" sz="1800"/>
                            <a:t>接收窗口</a:t>
                          </a:r>
                          <a:endParaRPr lang="zh-CN" altLang="en-US"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lstStyle/>
                        <a:p>
                          <a:endParaRPr lang="zh-CN"/>
                        </a:p>
                      </a:txBody>
                      <a:tcPr>
                        <a:blipFill>
                          <a:blip r:embed="rId7"/>
                        </a:blipFill>
                      </a:tcPr>
                    </a:tc>
                  </a:tr>
                  <a:tr h="474980">
                    <a:tc>
                      <a:txBody>
                        <a:bodyPr/>
                        <a:p>
                          <a:pPr>
                            <a:buNone/>
                          </a:pPr>
                          <a:endParaRPr lang="zh-CN" altLang="en-US"/>
                        </a:p>
                      </a:txBody>
                      <a:tcPr>
                        <a:solidFill>
                          <a:schemeClr val="accent1">
                            <a:lumMod val="20000"/>
                            <a:lumOff val="80000"/>
                          </a:schemeClr>
                        </a:solidFill>
                      </a:tcPr>
                    </a:tc>
                    <a:tc gridSpan="3">
                      <a:txBody>
                        <a:bodyPr/>
                        <a:lstStyle/>
                        <a:p>
                          <a:endParaRPr lang="zh-CN"/>
                        </a:p>
                      </a:txBody>
                      <a:tcPr>
                        <a:blipFill>
                          <a:blip r:embed="rId7"/>
                        </a:blipFill>
                      </a:tcPr>
                    </a:tc>
                    <a:tc hMerge="1">
                      <a:tcPr/>
                    </a:tc>
                    <a:tc hMerge="1">
                      <a:tcPr/>
                    </a:tc>
                  </a:tr>
                </a:tbl>
              </a:graphicData>
            </a:graphic>
          </p:graphicFrame>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11646"/>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甲乙双方均采用后退</a:t>
            </a:r>
            <a:r>
              <a:rPr lang="en-US" altLang="zh-CN" sz="1200" kern="100" dirty="0">
                <a:solidFill>
                  <a:schemeClr val="accent1">
                    <a:lumMod val="50000"/>
                  </a:schemeClr>
                </a:solidFill>
                <a:latin typeface="微软雅黑" charset="0"/>
                <a:ea typeface="微软雅黑" charset="0"/>
                <a:cs typeface="微软雅黑" charset="0"/>
                <a:sym typeface="+mn-ea"/>
              </a:rPr>
              <a:t>N</a:t>
            </a:r>
            <a:r>
              <a:rPr lang="zh-CN" altLang="en-US" sz="1200" kern="100" dirty="0">
                <a:solidFill>
                  <a:schemeClr val="accent1">
                    <a:lumMod val="50000"/>
                  </a:schemeClr>
                </a:solidFill>
                <a:latin typeface="微软雅黑" charset="0"/>
                <a:ea typeface="微软雅黑" charset="0"/>
                <a:cs typeface="微软雅黑" charset="0"/>
                <a:sym typeface="+mn-ea"/>
              </a:rPr>
              <a:t>帧协议</a:t>
            </a:r>
            <a:r>
              <a:rPr lang="en-US" altLang="zh-CN" sz="1200" kern="100" dirty="0">
                <a:solidFill>
                  <a:schemeClr val="accent1">
                    <a:lumMod val="50000"/>
                  </a:schemeClr>
                </a:solidFill>
                <a:latin typeface="微软雅黑" charset="0"/>
                <a:ea typeface="微软雅黑" charset="0"/>
                <a:cs typeface="微软雅黑" charset="0"/>
                <a:sym typeface="+mn-ea"/>
              </a:rPr>
              <a:t>(GBN)</a:t>
            </a:r>
            <a:r>
              <a:rPr lang="zh-CN" altLang="en-US" sz="1200" kern="100" dirty="0">
                <a:solidFill>
                  <a:schemeClr val="accent1">
                    <a:lumMod val="50000"/>
                  </a:schemeClr>
                </a:solidFill>
                <a:latin typeface="微软雅黑" charset="0"/>
                <a:ea typeface="微软雅黑" charset="0"/>
                <a:cs typeface="微软雅黑" charset="0"/>
                <a:sym typeface="+mn-ea"/>
              </a:rPr>
              <a:t>进行持续的双向数据传输，且双方始终采用捎带确认，帧长均为</a:t>
            </a:r>
            <a:r>
              <a:rPr lang="en-US" altLang="zh-CN" sz="1200" kern="100" dirty="0">
                <a:solidFill>
                  <a:schemeClr val="accent1">
                    <a:lumMod val="50000"/>
                  </a:schemeClr>
                </a:solidFill>
                <a:latin typeface="微软雅黑" charset="0"/>
                <a:ea typeface="微软雅黑" charset="0"/>
                <a:cs typeface="微软雅黑" charset="0"/>
                <a:sym typeface="+mn-ea"/>
              </a:rPr>
              <a:t>1000 B</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和</a:t>
            </a:r>
            <a:r>
              <a:rPr lang="en-US" altLang="zh-CN" sz="1200" kern="100" dirty="0">
                <a:solidFill>
                  <a:schemeClr val="accent1">
                    <a:lumMod val="50000"/>
                  </a:schemeClr>
                </a:solidFill>
                <a:latin typeface="微软雅黑" charset="0"/>
                <a:ea typeface="微软雅黑" charset="0"/>
                <a:cs typeface="微软雅黑" charset="0"/>
                <a:sym typeface="+mn-ea"/>
              </a:rPr>
              <a:t>Rx,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分别表示甲方和乙方发送的数据帧，其中： </a:t>
            </a:r>
            <a:r>
              <a:rPr lang="en-US" altLang="zh-CN" sz="1200" kern="100" dirty="0">
                <a:solidFill>
                  <a:schemeClr val="accent1">
                    <a:lumMod val="50000"/>
                  </a:schemeClr>
                </a:solidFill>
                <a:latin typeface="微软雅黑" charset="0"/>
                <a:ea typeface="微软雅黑" charset="0"/>
                <a:cs typeface="微软雅黑" charset="0"/>
                <a:sym typeface="+mn-ea"/>
              </a:rPr>
              <a:t>x</a:t>
            </a:r>
            <a:r>
              <a:rPr lang="zh-CN" altLang="en-US" sz="1200" kern="100" dirty="0">
                <a:solidFill>
                  <a:schemeClr val="accent1">
                    <a:lumMod val="50000"/>
                  </a:schemeClr>
                </a:solidFill>
                <a:latin typeface="微软雅黑" charset="0"/>
                <a:ea typeface="微软雅黑" charset="0"/>
                <a:cs typeface="微软雅黑" charset="0"/>
                <a:sym typeface="+mn-ea"/>
              </a:rPr>
              <a:t>是发送序号；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是确认序号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表示希望接收对方的下一帧序号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；数据帧的发送序号和确认序号字段均为</a:t>
            </a: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比特。信道传输速率为</a:t>
            </a:r>
            <a:r>
              <a:rPr lang="en-US" altLang="zh-CN" sz="1200" kern="100" dirty="0">
                <a:solidFill>
                  <a:schemeClr val="accent1">
                    <a:lumMod val="50000"/>
                  </a:schemeClr>
                </a:solidFill>
                <a:latin typeface="微软雅黑" charset="0"/>
                <a:ea typeface="微软雅黑" charset="0"/>
                <a:cs typeface="微软雅黑" charset="0"/>
                <a:sym typeface="+mn-ea"/>
              </a:rPr>
              <a:t>100 Mbps</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RTT=0.96 </a:t>
            </a:r>
            <a:r>
              <a:rPr lang="en-US" altLang="zh-CN" sz="1200" kern="100" dirty="0" err="1">
                <a:solidFill>
                  <a:schemeClr val="accent1">
                    <a:lumMod val="50000"/>
                  </a:schemeClr>
                </a:solidFill>
                <a:latin typeface="微软雅黑" charset="0"/>
                <a:ea typeface="微软雅黑" charset="0"/>
                <a:cs typeface="微软雅黑" charset="0"/>
                <a:sym typeface="+mn-ea"/>
              </a:rPr>
              <a:t>ms</a:t>
            </a:r>
            <a:r>
              <a:rPr lang="zh-CN" altLang="en-US" sz="1200" kern="100" dirty="0">
                <a:solidFill>
                  <a:schemeClr val="accent1">
                    <a:lumMod val="50000"/>
                  </a:schemeClr>
                </a:solidFill>
                <a:latin typeface="微软雅黑" charset="0"/>
                <a:ea typeface="微软雅黑" charset="0"/>
                <a:cs typeface="微软雅黑" charset="0"/>
                <a:sym typeface="+mn-ea"/>
              </a:rPr>
              <a:t>。下图给出了甲方发送数据帧和接收数据帧的两种场景，其中</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为初始时刻，此时甲方的发送和确认序号均为</a:t>
            </a:r>
            <a:r>
              <a:rPr lang="en-US" altLang="zh-CN" sz="1200" kern="100" dirty="0">
                <a:solidFill>
                  <a:schemeClr val="accent1">
                    <a:lumMod val="50000"/>
                  </a:schemeClr>
                </a:solidFill>
                <a:latin typeface="微软雅黑" charset="0"/>
                <a:ea typeface="微软雅黑" charset="0"/>
                <a:cs typeface="微软雅黑" charset="0"/>
                <a:sym typeface="+mn-ea"/>
              </a:rPr>
              <a:t>0</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时刻甲方有足够多的数据待发送。 </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(1)</a:t>
            </a:r>
            <a:r>
              <a:rPr lang="zh-CN" altLang="en-US" sz="1200" kern="100" dirty="0">
                <a:solidFill>
                  <a:schemeClr val="accent1">
                    <a:lumMod val="50000"/>
                  </a:schemeClr>
                </a:solidFill>
                <a:latin typeface="微软雅黑" charset="0"/>
                <a:ea typeface="微软雅黑" charset="0"/>
                <a:cs typeface="微软雅黑" charset="0"/>
                <a:sym typeface="+mn-ea"/>
              </a:rPr>
              <a:t>对于图</a:t>
            </a:r>
            <a:r>
              <a:rPr lang="en-US" altLang="zh-CN" sz="1200" kern="100" dirty="0">
                <a:solidFill>
                  <a:schemeClr val="accent1">
                    <a:lumMod val="50000"/>
                  </a:schemeClr>
                </a:solidFill>
                <a:latin typeface="微软雅黑" charset="0"/>
                <a:ea typeface="微软雅黑" charset="0"/>
                <a:cs typeface="微软雅黑" charset="0"/>
                <a:sym typeface="+mn-ea"/>
              </a:rPr>
              <a:t>(a)</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时刻到</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时刻期间， 甲方可以断定乙方已正确接收的数据帧数是多少</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正确接收的是哪几个帧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请用</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形式给出</a:t>
            </a:r>
            <a:r>
              <a:rPr lang="en-US" altLang="zh-CN" sz="12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256" y="1741838"/>
            <a:ext cx="3300744" cy="3179025"/>
          </a:xfrm>
          <a:prstGeom prst="rect">
            <a:avLst/>
          </a:prstGeom>
        </p:spPr>
      </p:pic>
      <p:sp>
        <p:nvSpPr>
          <p:cNvPr id="2" name="矩形 1"/>
          <p:cNvSpPr/>
          <p:nvPr/>
        </p:nvSpPr>
        <p:spPr>
          <a:xfrm>
            <a:off x="1077368" y="2122679"/>
            <a:ext cx="1368376" cy="1938992"/>
          </a:xfrm>
          <a:prstGeom prst="rect">
            <a:avLst/>
          </a:prstGeom>
        </p:spPr>
        <p:txBody>
          <a:bodyPr wrap="square">
            <a:spAutoFit/>
          </a:bodyPr>
          <a:lstStyle/>
          <a:p>
            <a:r>
              <a:rPr lang="en-US" altLang="zh-CN" sz="3200" dirty="0">
                <a:solidFill>
                  <a:schemeClr val="accent1"/>
                </a:solidFill>
              </a:rPr>
              <a:t>S</a:t>
            </a:r>
            <a:r>
              <a:rPr lang="en-US" altLang="zh-CN" sz="2400" dirty="0">
                <a:solidFill>
                  <a:srgbClr val="FF0000"/>
                </a:solidFill>
              </a:rPr>
              <a:t> </a:t>
            </a:r>
            <a:r>
              <a:rPr lang="en-US" altLang="zh-CN" i="1" dirty="0">
                <a:solidFill>
                  <a:srgbClr val="FF0000"/>
                </a:solidFill>
              </a:rPr>
              <a:t>0, 0</a:t>
            </a:r>
          </a:p>
          <a:p>
            <a:r>
              <a:rPr lang="en-US" altLang="zh-CN" sz="3200" dirty="0">
                <a:solidFill>
                  <a:schemeClr val="accent1"/>
                </a:solidFill>
              </a:rPr>
              <a:t>S</a:t>
            </a:r>
            <a:r>
              <a:rPr lang="en-US" altLang="zh-CN" dirty="0">
                <a:solidFill>
                  <a:srgbClr val="FF0000"/>
                </a:solidFill>
              </a:rPr>
              <a:t> </a:t>
            </a:r>
            <a:r>
              <a:rPr lang="en-US" altLang="zh-CN" i="1" dirty="0">
                <a:solidFill>
                  <a:srgbClr val="FF0000"/>
                </a:solidFill>
              </a:rPr>
              <a:t>1, 0</a:t>
            </a:r>
            <a:endParaRPr lang="zh-CN" altLang="en-US" dirty="0">
              <a:solidFill>
                <a:srgbClr val="FF0000"/>
              </a:solidFill>
            </a:endParaRPr>
          </a:p>
          <a:p>
            <a:r>
              <a:rPr lang="en-US" altLang="zh-CN" sz="3200" dirty="0">
                <a:solidFill>
                  <a:schemeClr val="accent1"/>
                </a:solidFill>
              </a:rPr>
              <a:t>S</a:t>
            </a:r>
            <a:r>
              <a:rPr lang="en-US" altLang="zh-CN" dirty="0">
                <a:solidFill>
                  <a:srgbClr val="FF0000"/>
                </a:solidFill>
              </a:rPr>
              <a:t> </a:t>
            </a:r>
            <a:r>
              <a:rPr lang="en-US" altLang="zh-CN" i="1" dirty="0">
                <a:solidFill>
                  <a:srgbClr val="FF0000"/>
                </a:solidFill>
              </a:rPr>
              <a:t>2, 0</a:t>
            </a:r>
          </a:p>
          <a:p>
            <a:endParaRPr lang="zh-CN" altLang="en-US" sz="2400" dirty="0">
              <a:solidFill>
                <a:srgbClr val="FF0000"/>
              </a:solidFill>
            </a:endParaRPr>
          </a:p>
        </p:txBody>
      </p:sp>
      <mc:AlternateContent xmlns:mc="http://schemas.openxmlformats.org/markup-compatibility/2006" xmlns:a14="http://schemas.microsoft.com/office/drawing/2010/main">
        <mc:Choice Requires="a14">
          <p:graphicFrame>
            <p:nvGraphicFramePr>
              <p:cNvPr id="5" name="表格 4"/>
              <p:cNvGraphicFramePr/>
              <p:nvPr>
                <p:custDataLst>
                  <p:tags r:id="rId2"/>
                </p:custDataLst>
              </p:nvPr>
            </p:nvGraphicFramePr>
            <p:xfrm>
              <a:off x="1367790" y="2541270"/>
              <a:ext cx="6408420" cy="2352040"/>
            </p:xfrm>
            <a:graphic>
              <a:graphicData uri="http://schemas.openxmlformats.org/drawingml/2006/table">
                <a:tbl>
                  <a:tblPr firstRow="1" bandRow="1">
                    <a:tableStyleId>{5C22544A-7EE6-4342-B048-85BDC9FD1C3A}</a:tableStyleId>
                  </a:tblPr>
                  <a:tblGrid>
                    <a:gridCol w="1602105">
                      <a:extLst>
                        <a:ext uri="{9D8B030D-6E8A-4147-A177-3AD203B41FA5}">
                          <a16:colId xmlns:a16="http://schemas.microsoft.com/office/drawing/2014/main" val="20000"/>
                        </a:ext>
                      </a:extLst>
                    </a:gridCol>
                    <a:gridCol w="1316355">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946910">
                      <a:extLst>
                        <a:ext uri="{9D8B030D-6E8A-4147-A177-3AD203B41FA5}">
                          <a16:colId xmlns:a16="http://schemas.microsoft.com/office/drawing/2014/main" val="20003"/>
                        </a:ext>
                      </a:extLst>
                    </a:gridCol>
                  </a:tblGrid>
                  <a:tr h="640080">
                    <a:tc>
                      <a:txBody>
                        <a:bodyPr/>
                        <a:lstStyle/>
                        <a:p>
                          <a:pPr>
                            <a:buNone/>
                          </a:pPr>
                          <a:endParaRPr lang="zh-CN" altLang="en-US" sz="2800">
                            <a:latin typeface="微软雅黑" charset="0"/>
                            <a:ea typeface="微软雅黑" charset="0"/>
                          </a:endParaRPr>
                        </a:p>
                      </a:txBody>
                      <a:tcPr>
                        <a:solidFill>
                          <a:srgbClr val="00B0F0"/>
                        </a:solidFill>
                      </a:tcPr>
                    </a:tc>
                    <a:tc>
                      <a:txBody>
                        <a:bodyPr/>
                        <a:lstStyle/>
                        <a:p>
                          <a:pPr>
                            <a:buNone/>
                          </a:pPr>
                          <a:r>
                            <a:rPr lang="zh-CN" altLang="en-US" sz="1800"/>
                            <a:t>停等协议</a:t>
                          </a:r>
                        </a:p>
                      </a:txBody>
                      <a:tcPr>
                        <a:solidFill>
                          <a:srgbClr val="00B0F0"/>
                        </a:solidFill>
                      </a:tcPr>
                    </a:tc>
                    <a:tc>
                      <a:txBody>
                        <a:bodyPr/>
                        <a:lstStyle/>
                        <a:p>
                          <a:pPr>
                            <a:buNone/>
                          </a:pPr>
                          <a:r>
                            <a:rPr lang="zh-CN" altLang="en-US" sz="1800"/>
                            <a:t>后退</a:t>
                          </a:r>
                          <a:r>
                            <a:rPr lang="en-US" altLang="zh-CN" sz="1800"/>
                            <a:t>N</a:t>
                          </a:r>
                          <a:r>
                            <a:rPr lang="zh-CN" altLang="en-US" sz="1800"/>
                            <a:t>帧协议</a:t>
                          </a:r>
                        </a:p>
                        <a:p>
                          <a:pPr>
                            <a:buNone/>
                          </a:pPr>
                          <a:r>
                            <a:rPr lang="zh-CN" altLang="en-US" sz="1800"/>
                            <a:t>（</a:t>
                          </a:r>
                          <a:r>
                            <a:rPr lang="en-US" altLang="zh-CN" sz="1800"/>
                            <a:t>GBN)</a:t>
                          </a:r>
                        </a:p>
                      </a:txBody>
                      <a:tcPr>
                        <a:solidFill>
                          <a:srgbClr val="00B0F0"/>
                        </a:solidFill>
                      </a:tcPr>
                    </a:tc>
                    <a:tc>
                      <a:txBody>
                        <a:bodyPr/>
                        <a:lstStyle/>
                        <a:p>
                          <a:pPr>
                            <a:buNone/>
                          </a:pPr>
                          <a:r>
                            <a:rPr lang="zh-CN" altLang="en-US" sz="1800"/>
                            <a:t>选择重传协议（</a:t>
                          </a:r>
                          <a:r>
                            <a:rPr lang="en-US" altLang="zh-CN" sz="1800"/>
                            <a:t>SR)</a:t>
                          </a:r>
                        </a:p>
                      </a:txBody>
                      <a:tcPr>
                        <a:solidFill>
                          <a:srgbClr val="00B0F0"/>
                        </a:solidFill>
                      </a:tcPr>
                    </a:tc>
                    <a:extLst>
                      <a:ext uri="{0D108BD9-81ED-4DB2-BD59-A6C34878D82A}">
                        <a16:rowId xmlns:a16="http://schemas.microsoft.com/office/drawing/2014/main" val="10000"/>
                      </a:ext>
                    </a:extLst>
                  </a:tr>
                  <a:tr h="596900">
                    <a:tc>
                      <a:txBody>
                        <a:bodyPr/>
                        <a:lstStyle/>
                        <a:p>
                          <a:pPr>
                            <a:buNone/>
                          </a:pPr>
                          <a:r>
                            <a:rPr lang="zh-CN" altLang="en-US" sz="1800"/>
                            <a:t>发送窗口</a:t>
                          </a:r>
                        </a:p>
                      </a:txBody>
                      <a:tcPr>
                        <a:solidFill>
                          <a:schemeClr val="accent1">
                            <a:lumMod val="20000"/>
                            <a:lumOff val="80000"/>
                          </a:schemeClr>
                        </a:solidFill>
                      </a:tcPr>
                    </a:tc>
                    <a:tc>
                      <a:txBody>
                        <a:bodyPr/>
                        <a:lstStyle/>
                        <a:p>
                          <a:pPr>
                            <a:buNone/>
                          </a:pPr>
                          <a:r>
                            <a:rPr lang="en-US" altLang="zh-CN" sz="1800"/>
                            <a:t>1</a:t>
                          </a:r>
                        </a:p>
                      </a:txBody>
                      <a:tcPr>
                        <a:solidFill>
                          <a:schemeClr val="accent1">
                            <a:lumMod val="20000"/>
                            <a:lumOff val="80000"/>
                          </a:schemeClr>
                        </a:solidFill>
                      </a:tcPr>
                    </a:tc>
                    <a:tc>
                      <a:txBody>
                        <a:bodyPr/>
                        <a:lstStyle/>
                        <a:p>
                          <a:pPr>
                            <a:buNone/>
                          </a:pPr>
                          <a14:m>
                            <m:oMath xmlns:m="http://schemas.openxmlformats.org/officeDocument/2006/math">
                              <m:r>
                                <a:rPr lang="en-US" altLang="zh-CN" sz="1800" i="1">
                                  <a:latin typeface="Cambria Math" panose="02040503050406030204" pitchFamily="18" charset="0"/>
                                  <a:cs typeface="DejaVu Math TeX Gyre" panose="02000503000000000000" charset="0"/>
                                </a:rPr>
                                <m:t>1, </m:t>
                              </m:r>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sup>
                              </m:sSup>
                            </m:oMath>
                          </a14:m>
                          <a:r>
                            <a:rPr lang="en-US" altLang="zh-CN" sz="1800"/>
                            <a:t>-1</a:t>
                          </a:r>
                        </a:p>
                      </a:txBody>
                      <a:tcPr>
                        <a:solidFill>
                          <a:schemeClr val="accent1">
                            <a:lumMod val="20000"/>
                            <a:lumOff val="80000"/>
                          </a:schemeClr>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en-US" altLang="zh-CN" sz="1800" i="1">
                            <a:latin typeface="DejaVu Math TeX Gyre" panose="02000503000000000000" charset="0"/>
                            <a:cs typeface="DejaVu Math TeX Gyre" panose="02000503000000000000" charset="0"/>
                          </a:endParaRPr>
                        </a:p>
                      </a:txBody>
                      <a:tcPr>
                        <a:solidFill>
                          <a:schemeClr val="accent1">
                            <a:lumMod val="20000"/>
                            <a:lumOff val="80000"/>
                          </a:schemeClr>
                        </a:solidFill>
                      </a:tcPr>
                    </a:tc>
                    <a:extLst>
                      <a:ext uri="{0D108BD9-81ED-4DB2-BD59-A6C34878D82A}">
                        <a16:rowId xmlns:a16="http://schemas.microsoft.com/office/drawing/2014/main" val="10001"/>
                      </a:ext>
                    </a:extLst>
                  </a:tr>
                  <a:tr h="490855">
                    <a:tc>
                      <a:txBody>
                        <a:bodyPr/>
                        <a:lstStyle/>
                        <a:p>
                          <a:pPr>
                            <a:buNone/>
                          </a:pPr>
                          <a:r>
                            <a:rPr lang="zh-CN" altLang="en-US" sz="1800"/>
                            <a:t>接收窗口</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zh-CN" altLang="en-US" sz="1800"/>
                        </a:p>
                        <a:p>
                          <a:pPr>
                            <a:buNone/>
                          </a:pPr>
                          <a:endParaRPr lang="zh-CN" altLang="en-US" sz="1800"/>
                        </a:p>
                      </a:txBody>
                      <a:tcPr>
                        <a:solidFill>
                          <a:schemeClr val="bg1"/>
                        </a:solidFill>
                      </a:tcPr>
                    </a:tc>
                    <a:extLst>
                      <a:ext uri="{0D108BD9-81ED-4DB2-BD59-A6C34878D82A}">
                        <a16:rowId xmlns:a16="http://schemas.microsoft.com/office/drawing/2014/main" val="10002"/>
                      </a:ext>
                    </a:extLst>
                  </a:tr>
                  <a:tr h="474980">
                    <a:tc>
                      <a:txBody>
                        <a:bodyPr/>
                        <a:lstStyle/>
                        <a:p>
                          <a:pPr>
                            <a:buNone/>
                          </a:pPr>
                          <a:endParaRPr lang="zh-CN" altLang="en-US"/>
                        </a:p>
                      </a:txBody>
                      <a:tcPr>
                        <a:solidFill>
                          <a:schemeClr val="accent1">
                            <a:lumMod val="20000"/>
                            <a:lumOff val="80000"/>
                          </a:schemeClr>
                        </a:solidFill>
                      </a:tcPr>
                    </a:tc>
                    <a:tc gridSpan="3">
                      <a:txBody>
                        <a:bodyPr/>
                        <a:lstStyle/>
                        <a:p>
                          <a:pPr>
                            <a:buNone/>
                          </a:pPr>
                          <a14:m>
                            <m:oMathPara xmlns:m="http://schemas.openxmlformats.org/officeDocument/2006/math">
                              <m:oMathParaPr>
                                <m:jc m:val="centerGroup"/>
                              </m:oMathParaPr>
                              <m:oMath xmlns:m="http://schemas.openxmlformats.org/officeDocument/2006/math">
                                <m:r>
                                  <a:rPr lang="zh-CN" altLang="en-US" sz="2000" b="0" i="1">
                                    <a:solidFill>
                                      <a:srgbClr val="FF0000"/>
                                    </a:solidFill>
                                    <a:latin typeface="Cambria Math" panose="02040503050406030204" pitchFamily="18" charset="0"/>
                                    <a:ea typeface="微软雅黑" charset="0"/>
                                    <a:cs typeface="DejaVu Math TeX Gyre" panose="02000503000000000000" charset="0"/>
                                  </a:rPr>
                                  <m:t>发送窗口</m:t>
                                </m:r>
                                <m:r>
                                  <a:rPr lang="en-US" altLang="zh-CN" sz="2000" b="0" i="1">
                                    <a:latin typeface="Cambria Math" panose="02040503050406030204" pitchFamily="18" charset="0"/>
                                    <a:ea typeface="宋体" charset="0"/>
                                    <a:cs typeface="DejaVu Math TeX Gyre" panose="02000503000000000000" charset="0"/>
                                  </a:rPr>
                                  <m:t>+</m:t>
                                </m:r>
                                <m:r>
                                  <a:rPr lang="zh-CN" altLang="en-US" sz="2000" b="0" i="1">
                                    <a:solidFill>
                                      <a:srgbClr val="FF0000"/>
                                    </a:solidFill>
                                    <a:latin typeface="Cambria Math" panose="02040503050406030204" pitchFamily="18" charset="0"/>
                                    <a:ea typeface="宋体" charset="0"/>
                                    <a:cs typeface="DejaVu Math TeX Gyre" panose="02000503000000000000" charset="0"/>
                                  </a:rPr>
                                  <m:t>接收窗口</m:t>
                                </m:r>
                                <m:r>
                                  <a:rPr lang="en-US" altLang="zh-CN" sz="2000" i="1">
                                    <a:latin typeface="Cambria Math" panose="02040503050406030204" pitchFamily="18" charset="0"/>
                                    <a:ea typeface="宋体" charset="0"/>
                                    <a:cs typeface="DejaVu Math TeX Gyre" panose="02000503000000000000" charset="0"/>
                                  </a:rPr>
                                  <m:t> ≤</m:t>
                                </m:r>
                                <m:sSup>
                                  <m:sSupPr>
                                    <m:ctrlPr>
                                      <a:rPr lang="en-US" altLang="zh-CN" sz="2000" i="1">
                                        <a:latin typeface="Cambria Math" panose="02040503050406030204" pitchFamily="18" charset="0"/>
                                        <a:cs typeface="DejaVu Math TeX Gyre" panose="02000503000000000000" charset="0"/>
                                      </a:rPr>
                                    </m:ctrlPr>
                                  </m:sSupPr>
                                  <m:e>
                                    <m:r>
                                      <a:rPr lang="en-US" altLang="zh-CN" sz="2000" i="1">
                                        <a:latin typeface="Cambria Math" panose="02040503050406030204" pitchFamily="18" charset="0"/>
                                        <a:cs typeface="DejaVu Math TeX Gyre" panose="02000503000000000000" charset="0"/>
                                      </a:rPr>
                                      <m:t>2</m:t>
                                    </m:r>
                                  </m:e>
                                  <m:sup>
                                    <m:r>
                                      <a:rPr lang="en-US" altLang="zh-CN" sz="2000" i="1">
                                        <a:latin typeface="Cambria Math" panose="02040503050406030204" pitchFamily="18" charset="0"/>
                                        <a:cs typeface="DejaVu Math TeX Gyre" panose="02000503000000000000" charset="0"/>
                                      </a:rPr>
                                      <m:t>𝑛</m:t>
                                    </m:r>
                                  </m:sup>
                                </m:sSup>
                              </m:oMath>
                            </m:oMathPara>
                          </a14:m>
                          <a:endParaRPr lang="en-US" altLang="zh-CN" sz="2000" i="1">
                            <a:latin typeface="DejaVu Math TeX Gyre" panose="02000503000000000000" charset="0"/>
                            <a:cs typeface="DejaVu Math TeX Gyre" panose="02000503000000000000" charset="0"/>
                          </a:endParaRPr>
                        </a:p>
                      </a:txBody>
                      <a:tcPr>
                        <a:solidFill>
                          <a:schemeClr val="accent1">
                            <a:lumMod val="20000"/>
                            <a:lumOff val="8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mc:Choice>
        <mc:Fallback xmlns="">
          <p:graphicFrame>
            <p:nvGraphicFramePr>
              <p:cNvPr id="5" name="表格 4"/>
              <p:cNvGraphicFramePr/>
              <p:nvPr>
                <p:custDataLst>
                  <p:tags r:id="rId6"/>
                </p:custDataLst>
              </p:nvPr>
            </p:nvGraphicFramePr>
            <p:xfrm>
              <a:off x="1367790" y="2541270"/>
              <a:ext cx="6408420" cy="2380615"/>
            </p:xfrm>
            <a:graphic>
              <a:graphicData uri="http://schemas.openxmlformats.org/drawingml/2006/table">
                <a:tbl>
                  <a:tblPr firstRow="1" bandRow="1">
                    <a:tableStyleId>{5C22544A-7EE6-4342-B048-85BDC9FD1C3A}</a:tableStyleId>
                  </a:tblPr>
                  <a:tblGrid>
                    <a:gridCol w="1602105"/>
                    <a:gridCol w="1316355"/>
                    <a:gridCol w="1543050"/>
                    <a:gridCol w="1946910"/>
                  </a:tblGrid>
                  <a:tr h="640080">
                    <a:tc>
                      <a:txBody>
                        <a:bodyPr/>
                        <a:p>
                          <a:pPr>
                            <a:buNone/>
                          </a:pPr>
                          <a:endParaRPr lang="zh-CN" altLang="en-US" sz="2800">
                            <a:latin typeface="微软雅黑" charset="0"/>
                            <a:ea typeface="微软雅黑" charset="0"/>
                          </a:endParaRPr>
                        </a:p>
                      </a:txBody>
                      <a:tcPr>
                        <a:solidFill>
                          <a:srgbClr val="00B0F0"/>
                        </a:solidFill>
                      </a:tcPr>
                    </a:tc>
                    <a:tc>
                      <a:txBody>
                        <a:bodyPr/>
                        <a:p>
                          <a:pPr>
                            <a:buNone/>
                          </a:pPr>
                          <a:r>
                            <a:rPr lang="zh-CN" altLang="en-US" sz="1800"/>
                            <a:t>停等协议</a:t>
                          </a:r>
                          <a:endParaRPr lang="zh-CN" altLang="en-US" sz="1800"/>
                        </a:p>
                      </a:txBody>
                      <a:tcPr>
                        <a:solidFill>
                          <a:srgbClr val="00B0F0"/>
                        </a:solidFill>
                      </a:tcPr>
                    </a:tc>
                    <a:tc>
                      <a:txBody>
                        <a:bodyPr/>
                        <a:p>
                          <a:pPr>
                            <a:buNone/>
                          </a:pPr>
                          <a:r>
                            <a:rPr lang="zh-CN" altLang="en-US" sz="1800"/>
                            <a:t>后退</a:t>
                          </a:r>
                          <a:r>
                            <a:rPr lang="en-US" altLang="zh-CN" sz="1800"/>
                            <a:t>N</a:t>
                          </a:r>
                          <a:r>
                            <a:rPr lang="zh-CN" altLang="en-US" sz="1800"/>
                            <a:t>帧协议</a:t>
                          </a:r>
                          <a:endParaRPr lang="zh-CN" altLang="en-US" sz="1800"/>
                        </a:p>
                        <a:p>
                          <a:pPr>
                            <a:buNone/>
                          </a:pPr>
                          <a:r>
                            <a:rPr lang="zh-CN" altLang="en-US" sz="1800"/>
                            <a:t>（</a:t>
                          </a:r>
                          <a:r>
                            <a:rPr lang="en-US" altLang="zh-CN" sz="1800"/>
                            <a:t>GBN)</a:t>
                          </a:r>
                          <a:endParaRPr lang="en-US" altLang="zh-CN" sz="1800"/>
                        </a:p>
                      </a:txBody>
                      <a:tcPr>
                        <a:solidFill>
                          <a:srgbClr val="00B0F0"/>
                        </a:solidFill>
                      </a:tcPr>
                    </a:tc>
                    <a:tc>
                      <a:txBody>
                        <a:bodyPr/>
                        <a:p>
                          <a:pPr>
                            <a:buNone/>
                          </a:pPr>
                          <a:r>
                            <a:rPr lang="zh-CN" altLang="en-US" sz="1800"/>
                            <a:t>选择重传协议（</a:t>
                          </a:r>
                          <a:r>
                            <a:rPr lang="en-US" altLang="zh-CN" sz="1800"/>
                            <a:t>SR)</a:t>
                          </a:r>
                          <a:endParaRPr lang="en-US" altLang="zh-CN" sz="1800"/>
                        </a:p>
                      </a:txBody>
                      <a:tcPr>
                        <a:solidFill>
                          <a:srgbClr val="00B0F0"/>
                        </a:solidFill>
                      </a:tcPr>
                    </a:tc>
                  </a:tr>
                  <a:tr h="596900">
                    <a:tc>
                      <a:txBody>
                        <a:bodyPr/>
                        <a:p>
                          <a:pPr>
                            <a:buNone/>
                          </a:pPr>
                          <a:r>
                            <a:rPr lang="zh-CN" altLang="en-US" sz="1800"/>
                            <a:t>发送窗口</a:t>
                          </a:r>
                          <a:endParaRPr lang="zh-CN" altLang="en-US" sz="1800"/>
                        </a:p>
                      </a:txBody>
                      <a:tcPr>
                        <a:solidFill>
                          <a:schemeClr val="accent1">
                            <a:lumMod val="20000"/>
                            <a:lumOff val="80000"/>
                          </a:schemeClr>
                        </a:solidFill>
                      </a:tcPr>
                    </a:tc>
                    <a:tc>
                      <a:txBody>
                        <a:bodyPr/>
                        <a:p>
                          <a:pPr>
                            <a:buNone/>
                          </a:pPr>
                          <a:r>
                            <a:rPr lang="en-US" altLang="zh-CN" sz="1800"/>
                            <a:t>1</a:t>
                          </a:r>
                          <a:endParaRPr lang="en-US" altLang="zh-CN" sz="1800"/>
                        </a:p>
                      </a:txBody>
                      <a:tcPr>
                        <a:solidFill>
                          <a:schemeClr val="accent1">
                            <a:lumMod val="20000"/>
                            <a:lumOff val="80000"/>
                          </a:schemeClr>
                        </a:solidFill>
                      </a:tcPr>
                    </a:tc>
                    <a:tc>
                      <a:txBody>
                        <a:bodyPr/>
                        <a:lstStyle/>
                        <a:p>
                          <a:endParaRPr lang="zh-CN"/>
                        </a:p>
                      </a:txBody>
                      <a:tcPr>
                        <a:blipFill>
                          <a:blip r:embed="rId7"/>
                        </a:blipFill>
                      </a:tcPr>
                    </a:tc>
                    <a:tc>
                      <a:txBody>
                        <a:bodyPr/>
                        <a:lstStyle/>
                        <a:p>
                          <a:endParaRPr lang="zh-CN"/>
                        </a:p>
                      </a:txBody>
                      <a:tcPr>
                        <a:blipFill>
                          <a:blip r:embed="rId7"/>
                        </a:blipFill>
                      </a:tcPr>
                    </a:tc>
                  </a:tr>
                  <a:tr h="668655">
                    <a:tc>
                      <a:txBody>
                        <a:bodyPr/>
                        <a:p>
                          <a:pPr>
                            <a:buNone/>
                          </a:pPr>
                          <a:r>
                            <a:rPr lang="zh-CN" altLang="en-US" sz="1800"/>
                            <a:t>接收窗口</a:t>
                          </a:r>
                          <a:endParaRPr lang="zh-CN" altLang="en-US"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lstStyle/>
                        <a:p>
                          <a:endParaRPr lang="zh-CN"/>
                        </a:p>
                      </a:txBody>
                      <a:tcPr>
                        <a:blipFill>
                          <a:blip r:embed="rId7"/>
                        </a:blipFill>
                      </a:tcPr>
                    </a:tc>
                  </a:tr>
                  <a:tr h="474980">
                    <a:tc>
                      <a:txBody>
                        <a:bodyPr/>
                        <a:p>
                          <a:pPr>
                            <a:buNone/>
                          </a:pPr>
                          <a:endParaRPr lang="zh-CN" altLang="en-US"/>
                        </a:p>
                      </a:txBody>
                      <a:tcPr>
                        <a:solidFill>
                          <a:schemeClr val="accent1">
                            <a:lumMod val="20000"/>
                            <a:lumOff val="80000"/>
                          </a:schemeClr>
                        </a:solidFill>
                      </a:tcPr>
                    </a:tc>
                    <a:tc gridSpan="3">
                      <a:txBody>
                        <a:bodyPr/>
                        <a:lstStyle/>
                        <a:p>
                          <a:endParaRPr lang="zh-CN"/>
                        </a:p>
                      </a:txBody>
                      <a:tcPr>
                        <a:blipFill>
                          <a:blip r:embed="rId7"/>
                        </a:blipFill>
                      </a:tcPr>
                    </a:tc>
                    <a:tc hMerge="1">
                      <a:tcPr/>
                    </a:tc>
                    <a:tc hMerge="1">
                      <a:tcPr/>
                    </a:tc>
                  </a:tr>
                </a:tbl>
              </a:graphicData>
            </a:graphic>
          </p:graphicFrame>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86131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47.</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9</a:t>
            </a:r>
            <a:r>
              <a:rPr lang="zh-CN" altLang="en-US" kern="100" dirty="0">
                <a:solidFill>
                  <a:schemeClr val="accent1">
                    <a:lumMod val="50000"/>
                  </a:schemeClr>
                </a:solidFill>
                <a:latin typeface="微软雅黑" charset="0"/>
                <a:ea typeface="微软雅黑" charset="0"/>
                <a:cs typeface="微软雅黑" charset="0"/>
                <a:sym typeface="+mn-ea"/>
              </a:rPr>
              <a:t>分）如图，主机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登录</a:t>
            </a:r>
            <a:r>
              <a:rPr lang="en-US" altLang="zh-CN" kern="100" dirty="0">
                <a:solidFill>
                  <a:schemeClr val="accent1">
                    <a:lumMod val="50000"/>
                  </a:schemeClr>
                </a:solidFill>
                <a:latin typeface="微软雅黑" charset="0"/>
                <a:ea typeface="微软雅黑" charset="0"/>
                <a:cs typeface="微软雅黑" charset="0"/>
                <a:sym typeface="+mn-ea"/>
              </a:rPr>
              <a:t>FTP</a:t>
            </a:r>
            <a:r>
              <a:rPr lang="zh-CN" altLang="en-US" kern="100" dirty="0">
                <a:solidFill>
                  <a:schemeClr val="accent1">
                    <a:lumMod val="50000"/>
                  </a:schemeClr>
                </a:solidFill>
                <a:latin typeface="微软雅黑" charset="0"/>
                <a:ea typeface="微软雅黑" charset="0"/>
                <a:cs typeface="微软雅黑" charset="0"/>
                <a:sym typeface="+mn-ea"/>
              </a:rPr>
              <a:t>服务器后，向服务器上传一个大小为 </a:t>
            </a:r>
            <a:r>
              <a:rPr lang="en-US" altLang="zh-CN" kern="100" dirty="0">
                <a:solidFill>
                  <a:schemeClr val="accent1">
                    <a:lumMod val="50000"/>
                  </a:schemeClr>
                </a:solidFill>
                <a:latin typeface="微软雅黑" charset="0"/>
                <a:ea typeface="微软雅黑" charset="0"/>
                <a:cs typeface="微软雅黑" charset="0"/>
                <a:sym typeface="+mn-ea"/>
              </a:rPr>
              <a:t>18000B </a:t>
            </a:r>
            <a:r>
              <a:rPr lang="zh-CN" altLang="en-US" kern="100" dirty="0">
                <a:solidFill>
                  <a:schemeClr val="accent1">
                    <a:lumMod val="50000"/>
                  </a:schemeClr>
                </a:solidFill>
                <a:latin typeface="微软雅黑" charset="0"/>
                <a:ea typeface="微软雅黑" charset="0"/>
                <a:cs typeface="微软雅黑" charset="0"/>
                <a:sym typeface="+mn-ea"/>
              </a:rPr>
              <a:t>的文件</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，假设</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传输 </a:t>
            </a:r>
            <a:r>
              <a:rPr lang="en-US" altLang="zh-CN" kern="100" dirty="0">
                <a:solidFill>
                  <a:schemeClr val="accent1">
                    <a:lumMod val="50000"/>
                  </a:schemeClr>
                </a:solidFill>
                <a:latin typeface="微软雅黑" charset="0"/>
                <a:ea typeface="微软雅黑" charset="0"/>
                <a:cs typeface="微软雅黑" charset="0"/>
                <a:sym typeface="+mn-ea"/>
              </a:rPr>
              <a:t>F </a:t>
            </a:r>
            <a:r>
              <a:rPr lang="zh-CN" altLang="en-US" kern="100" dirty="0">
                <a:solidFill>
                  <a:schemeClr val="accent1">
                    <a:lumMod val="50000"/>
                  </a:schemeClr>
                </a:solidFill>
                <a:latin typeface="微软雅黑" charset="0"/>
                <a:ea typeface="微软雅黑" charset="0"/>
                <a:cs typeface="微软雅黑" charset="0"/>
                <a:sym typeface="+mn-ea"/>
              </a:rPr>
              <a:t>建立数据链接时，选择的初始序号为 </a:t>
            </a:r>
            <a:r>
              <a:rPr lang="en-US" altLang="zh-CN" kern="100" dirty="0">
                <a:solidFill>
                  <a:schemeClr val="accent1">
                    <a:lumMod val="50000"/>
                  </a:schemeClr>
                </a:solidFill>
                <a:latin typeface="微软雅黑" charset="0"/>
                <a:ea typeface="微软雅黑" charset="0"/>
                <a:cs typeface="微软雅黑" charset="0"/>
                <a:sym typeface="+mn-ea"/>
              </a:rPr>
              <a:t>100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MSS=1000B</a:t>
            </a:r>
            <a:r>
              <a:rPr lang="zh-CN" altLang="en-US" kern="100" dirty="0">
                <a:solidFill>
                  <a:schemeClr val="accent1">
                    <a:lumMod val="50000"/>
                  </a:schemeClr>
                </a:solidFill>
                <a:latin typeface="微软雅黑" charset="0"/>
                <a:ea typeface="微软雅黑" charset="0"/>
                <a:cs typeface="微软雅黑" charset="0"/>
                <a:sym typeface="+mn-ea"/>
              </a:rPr>
              <a:t>，拥塞控制的初始阈值是 </a:t>
            </a:r>
            <a:r>
              <a:rPr lang="en-US" altLang="zh-CN" kern="100" dirty="0">
                <a:solidFill>
                  <a:schemeClr val="accent1">
                    <a:lumMod val="50000"/>
                  </a:schemeClr>
                </a:solidFill>
                <a:latin typeface="微软雅黑" charset="0"/>
                <a:ea typeface="微软雅黑" charset="0"/>
                <a:cs typeface="微软雅黑" charset="0"/>
                <a:sym typeface="+mn-ea"/>
              </a:rPr>
              <a:t>4MSS</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RTT=10ms</a:t>
            </a:r>
            <a:r>
              <a:rPr lang="zh-CN" altLang="en-US" kern="100" dirty="0">
                <a:solidFill>
                  <a:schemeClr val="accent1">
                    <a:lumMod val="50000"/>
                  </a:schemeClr>
                </a:solidFill>
                <a:latin typeface="微软雅黑" charset="0"/>
                <a:ea typeface="微软雅黑" charset="0"/>
                <a:cs typeface="微软雅黑" charset="0"/>
                <a:sym typeface="+mn-ea"/>
              </a:rPr>
              <a:t>，忽略 </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的传输时延，在</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的传送过程中，</a:t>
            </a: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以 </a:t>
            </a:r>
            <a:r>
              <a:rPr lang="en-US" altLang="zh-CN" kern="100" dirty="0">
                <a:solidFill>
                  <a:schemeClr val="accent1">
                    <a:lumMod val="50000"/>
                  </a:schemeClr>
                </a:solidFill>
                <a:latin typeface="微软雅黑" charset="0"/>
                <a:ea typeface="微软雅黑" charset="0"/>
                <a:cs typeface="微软雅黑" charset="0"/>
                <a:sym typeface="+mn-ea"/>
              </a:rPr>
              <a:t>MSS </a:t>
            </a:r>
            <a:r>
              <a:rPr lang="zh-CN" altLang="en-US" kern="100" dirty="0">
                <a:solidFill>
                  <a:schemeClr val="accent1">
                    <a:lumMod val="50000"/>
                  </a:schemeClr>
                </a:solidFill>
                <a:latin typeface="微软雅黑" charset="0"/>
                <a:ea typeface="微软雅黑" charset="0"/>
                <a:cs typeface="微软雅黑" charset="0"/>
                <a:sym typeface="+mn-ea"/>
              </a:rPr>
              <a:t>段向服务器发送数据，且始终没有错误，丢包和乱序。</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FTP </a:t>
            </a:r>
            <a:r>
              <a:rPr lang="zh-CN" altLang="en-US" kern="100" dirty="0">
                <a:solidFill>
                  <a:schemeClr val="accent1">
                    <a:lumMod val="50000"/>
                  </a:schemeClr>
                </a:solidFill>
                <a:latin typeface="微软雅黑" charset="0"/>
                <a:ea typeface="微软雅黑" charset="0"/>
                <a:cs typeface="微软雅黑" charset="0"/>
                <a:sym typeface="+mn-ea"/>
              </a:rPr>
              <a:t>的控制连接是持久的还是非持久的？</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FTP </a:t>
            </a:r>
            <a:r>
              <a:rPr lang="zh-CN" altLang="en-US" kern="100" dirty="0">
                <a:solidFill>
                  <a:schemeClr val="accent1">
                    <a:lumMod val="50000"/>
                  </a:schemeClr>
                </a:solidFill>
                <a:latin typeface="微软雅黑" charset="0"/>
                <a:ea typeface="微软雅黑" charset="0"/>
                <a:cs typeface="微软雅黑" charset="0"/>
                <a:sym typeface="+mn-ea"/>
              </a:rPr>
              <a:t>的数据连接是持久的还是非持久的？</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登录服务器时，建立的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连接是控制连接还是数据连接。 </a:t>
            </a: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descr="截屏2023-11-16 上午8.23.55"/>
          <p:cNvPicPr>
            <a:picLocks noChangeAspect="1"/>
          </p:cNvPicPr>
          <p:nvPr/>
        </p:nvPicPr>
        <p:blipFill>
          <a:blip r:embed="rId4"/>
          <a:stretch>
            <a:fillRect/>
          </a:stretch>
        </p:blipFill>
        <p:spPr>
          <a:xfrm>
            <a:off x="5772785" y="1793875"/>
            <a:ext cx="3272790" cy="974090"/>
          </a:xfrm>
          <a:prstGeom prst="rect">
            <a:avLst/>
          </a:prstGeom>
        </p:spPr>
      </p:pic>
    </p:spTree>
    <p:custDataLst>
      <p:tags r:id="rId1"/>
    </p:custData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11646"/>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甲乙双方均采用后退</a:t>
            </a:r>
            <a:r>
              <a:rPr lang="en-US" altLang="zh-CN" sz="1200" kern="100" dirty="0">
                <a:solidFill>
                  <a:schemeClr val="accent1">
                    <a:lumMod val="50000"/>
                  </a:schemeClr>
                </a:solidFill>
                <a:latin typeface="微软雅黑" charset="0"/>
                <a:ea typeface="微软雅黑" charset="0"/>
                <a:cs typeface="微软雅黑" charset="0"/>
                <a:sym typeface="+mn-ea"/>
              </a:rPr>
              <a:t>N</a:t>
            </a:r>
            <a:r>
              <a:rPr lang="zh-CN" altLang="en-US" sz="1200" kern="100" dirty="0">
                <a:solidFill>
                  <a:schemeClr val="accent1">
                    <a:lumMod val="50000"/>
                  </a:schemeClr>
                </a:solidFill>
                <a:latin typeface="微软雅黑" charset="0"/>
                <a:ea typeface="微软雅黑" charset="0"/>
                <a:cs typeface="微软雅黑" charset="0"/>
                <a:sym typeface="+mn-ea"/>
              </a:rPr>
              <a:t>帧协议</a:t>
            </a:r>
            <a:r>
              <a:rPr lang="en-US" altLang="zh-CN" sz="1200" kern="100" dirty="0">
                <a:solidFill>
                  <a:schemeClr val="accent1">
                    <a:lumMod val="50000"/>
                  </a:schemeClr>
                </a:solidFill>
                <a:latin typeface="微软雅黑" charset="0"/>
                <a:ea typeface="微软雅黑" charset="0"/>
                <a:cs typeface="微软雅黑" charset="0"/>
                <a:sym typeface="+mn-ea"/>
              </a:rPr>
              <a:t>(GBN)</a:t>
            </a:r>
            <a:r>
              <a:rPr lang="zh-CN" altLang="en-US" sz="1200" kern="100" dirty="0">
                <a:solidFill>
                  <a:schemeClr val="accent1">
                    <a:lumMod val="50000"/>
                  </a:schemeClr>
                </a:solidFill>
                <a:latin typeface="微软雅黑" charset="0"/>
                <a:ea typeface="微软雅黑" charset="0"/>
                <a:cs typeface="微软雅黑" charset="0"/>
                <a:sym typeface="+mn-ea"/>
              </a:rPr>
              <a:t>进行持续的双向数据传输，且双方始终采用捎带确认，帧长均为</a:t>
            </a:r>
            <a:r>
              <a:rPr lang="en-US" altLang="zh-CN" sz="1200" kern="100" dirty="0">
                <a:solidFill>
                  <a:schemeClr val="accent1">
                    <a:lumMod val="50000"/>
                  </a:schemeClr>
                </a:solidFill>
                <a:latin typeface="微软雅黑" charset="0"/>
                <a:ea typeface="微软雅黑" charset="0"/>
                <a:cs typeface="微软雅黑" charset="0"/>
                <a:sym typeface="+mn-ea"/>
              </a:rPr>
              <a:t>1000 B</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和</a:t>
            </a:r>
            <a:r>
              <a:rPr lang="en-US" altLang="zh-CN" sz="1200" kern="100" dirty="0">
                <a:solidFill>
                  <a:schemeClr val="accent1">
                    <a:lumMod val="50000"/>
                  </a:schemeClr>
                </a:solidFill>
                <a:latin typeface="微软雅黑" charset="0"/>
                <a:ea typeface="微软雅黑" charset="0"/>
                <a:cs typeface="微软雅黑" charset="0"/>
                <a:sym typeface="+mn-ea"/>
              </a:rPr>
              <a:t>Rx,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分别表示甲方和乙方发送的数据帧，其中： </a:t>
            </a:r>
            <a:r>
              <a:rPr lang="en-US" altLang="zh-CN" sz="1200" kern="100" dirty="0">
                <a:solidFill>
                  <a:schemeClr val="accent1">
                    <a:lumMod val="50000"/>
                  </a:schemeClr>
                </a:solidFill>
                <a:latin typeface="微软雅黑" charset="0"/>
                <a:ea typeface="微软雅黑" charset="0"/>
                <a:cs typeface="微软雅黑" charset="0"/>
                <a:sym typeface="+mn-ea"/>
              </a:rPr>
              <a:t>x</a:t>
            </a:r>
            <a:r>
              <a:rPr lang="zh-CN" altLang="en-US" sz="1200" kern="100" dirty="0">
                <a:solidFill>
                  <a:schemeClr val="accent1">
                    <a:lumMod val="50000"/>
                  </a:schemeClr>
                </a:solidFill>
                <a:latin typeface="微软雅黑" charset="0"/>
                <a:ea typeface="微软雅黑" charset="0"/>
                <a:cs typeface="微软雅黑" charset="0"/>
                <a:sym typeface="+mn-ea"/>
              </a:rPr>
              <a:t>是发送序号；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是确认序号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表示希望接收对方的下一帧序号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；数据帧的发送序号和确认序号字段均为</a:t>
            </a: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比特。信道传输速率为</a:t>
            </a:r>
            <a:r>
              <a:rPr lang="en-US" altLang="zh-CN" sz="1200" kern="100" dirty="0">
                <a:solidFill>
                  <a:schemeClr val="accent1">
                    <a:lumMod val="50000"/>
                  </a:schemeClr>
                </a:solidFill>
                <a:latin typeface="微软雅黑" charset="0"/>
                <a:ea typeface="微软雅黑" charset="0"/>
                <a:cs typeface="微软雅黑" charset="0"/>
                <a:sym typeface="+mn-ea"/>
              </a:rPr>
              <a:t>100 Mbps</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RTT=0.96 </a:t>
            </a:r>
            <a:r>
              <a:rPr lang="en-US" altLang="zh-CN" sz="1200" kern="100" dirty="0" err="1">
                <a:solidFill>
                  <a:schemeClr val="accent1">
                    <a:lumMod val="50000"/>
                  </a:schemeClr>
                </a:solidFill>
                <a:latin typeface="微软雅黑" charset="0"/>
                <a:ea typeface="微软雅黑" charset="0"/>
                <a:cs typeface="微软雅黑" charset="0"/>
                <a:sym typeface="+mn-ea"/>
              </a:rPr>
              <a:t>ms</a:t>
            </a:r>
            <a:r>
              <a:rPr lang="zh-CN" altLang="en-US" sz="1200" kern="100" dirty="0">
                <a:solidFill>
                  <a:schemeClr val="accent1">
                    <a:lumMod val="50000"/>
                  </a:schemeClr>
                </a:solidFill>
                <a:latin typeface="微软雅黑" charset="0"/>
                <a:ea typeface="微软雅黑" charset="0"/>
                <a:cs typeface="微软雅黑" charset="0"/>
                <a:sym typeface="+mn-ea"/>
              </a:rPr>
              <a:t>。下图给出了甲方发送数据帧和接收数据帧的两种场景，其中</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为初始时刻，此时甲方的发送和确认序号均为</a:t>
            </a:r>
            <a:r>
              <a:rPr lang="en-US" altLang="zh-CN" sz="1200" kern="100" dirty="0">
                <a:solidFill>
                  <a:schemeClr val="accent1">
                    <a:lumMod val="50000"/>
                  </a:schemeClr>
                </a:solidFill>
                <a:latin typeface="微软雅黑" charset="0"/>
                <a:ea typeface="微软雅黑" charset="0"/>
                <a:cs typeface="微软雅黑" charset="0"/>
                <a:sym typeface="+mn-ea"/>
              </a:rPr>
              <a:t>0</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时刻甲方有足够多的数据待发送。 </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(2)</a:t>
            </a:r>
            <a:r>
              <a:rPr lang="zh-CN" altLang="en-US" sz="1200" kern="100" dirty="0">
                <a:solidFill>
                  <a:schemeClr val="accent1">
                    <a:lumMod val="50000"/>
                  </a:schemeClr>
                </a:solidFill>
                <a:latin typeface="微软雅黑" charset="0"/>
                <a:ea typeface="微软雅黑" charset="0"/>
                <a:cs typeface="微软雅黑" charset="0"/>
                <a:sym typeface="+mn-ea"/>
              </a:rPr>
              <a:t>对于图</a:t>
            </a:r>
            <a:r>
              <a:rPr lang="en-US" altLang="zh-CN" sz="1200" kern="100" dirty="0">
                <a:solidFill>
                  <a:schemeClr val="accent1">
                    <a:lumMod val="50000"/>
                  </a:schemeClr>
                </a:solidFill>
                <a:latin typeface="微软雅黑" charset="0"/>
                <a:ea typeface="微软雅黑" charset="0"/>
                <a:cs typeface="微软雅黑" charset="0"/>
                <a:sym typeface="+mn-ea"/>
              </a:rPr>
              <a:t>(a)</a:t>
            </a:r>
            <a:r>
              <a:rPr lang="zh-CN" altLang="en-US" sz="1200" kern="100" dirty="0">
                <a:solidFill>
                  <a:schemeClr val="accent1">
                    <a:lumMod val="50000"/>
                  </a:schemeClr>
                </a:solidFill>
                <a:latin typeface="微软雅黑" charset="0"/>
                <a:ea typeface="微软雅黑" charset="0"/>
                <a:cs typeface="微软雅黑" charset="0"/>
                <a:sym typeface="+mn-ea"/>
              </a:rPr>
              <a:t>，从</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时刻起， 甲方在不出现超时且未收到乙方新的数据帧之前，最多还可以 发送多少个数据帧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其中第一个帧和最后一个帧分别是哪个</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请用</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形式给出</a:t>
            </a:r>
            <a:r>
              <a:rPr lang="en-US" altLang="zh-CN" sz="1200" kern="100" dirty="0">
                <a:solidFill>
                  <a:schemeClr val="accent1">
                    <a:lumMod val="50000"/>
                  </a:schemeClr>
                </a:solidFill>
                <a:latin typeface="微软雅黑" charset="0"/>
                <a:ea typeface="微软雅黑" charset="0"/>
                <a:cs typeface="微软雅黑" charset="0"/>
                <a:sym typeface="+mn-ea"/>
              </a:rPr>
              <a:t>)?</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256" y="1741838"/>
            <a:ext cx="3300744" cy="3179025"/>
          </a:xfrm>
          <a:prstGeom prst="rect">
            <a:avLst/>
          </a:prstGeom>
        </p:spPr>
      </p:pic>
    </p:spTree>
    <p:custDataLst>
      <p:tags r:id="rId1"/>
    </p:custData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11646"/>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甲乙双方均采用后退</a:t>
            </a:r>
            <a:r>
              <a:rPr lang="en-US" altLang="zh-CN" sz="1200" kern="100" dirty="0">
                <a:solidFill>
                  <a:schemeClr val="accent1">
                    <a:lumMod val="50000"/>
                  </a:schemeClr>
                </a:solidFill>
                <a:latin typeface="微软雅黑" charset="0"/>
                <a:ea typeface="微软雅黑" charset="0"/>
                <a:cs typeface="微软雅黑" charset="0"/>
                <a:sym typeface="+mn-ea"/>
              </a:rPr>
              <a:t>N</a:t>
            </a:r>
            <a:r>
              <a:rPr lang="zh-CN" altLang="en-US" sz="1200" kern="100" dirty="0">
                <a:solidFill>
                  <a:schemeClr val="accent1">
                    <a:lumMod val="50000"/>
                  </a:schemeClr>
                </a:solidFill>
                <a:latin typeface="微软雅黑" charset="0"/>
                <a:ea typeface="微软雅黑" charset="0"/>
                <a:cs typeface="微软雅黑" charset="0"/>
                <a:sym typeface="+mn-ea"/>
              </a:rPr>
              <a:t>帧协议</a:t>
            </a:r>
            <a:r>
              <a:rPr lang="en-US" altLang="zh-CN" sz="1200" kern="100" dirty="0">
                <a:solidFill>
                  <a:schemeClr val="accent1">
                    <a:lumMod val="50000"/>
                  </a:schemeClr>
                </a:solidFill>
                <a:latin typeface="微软雅黑" charset="0"/>
                <a:ea typeface="微软雅黑" charset="0"/>
                <a:cs typeface="微软雅黑" charset="0"/>
                <a:sym typeface="+mn-ea"/>
              </a:rPr>
              <a:t>(GBN)</a:t>
            </a:r>
            <a:r>
              <a:rPr lang="zh-CN" altLang="en-US" sz="1200" kern="100" dirty="0">
                <a:solidFill>
                  <a:schemeClr val="accent1">
                    <a:lumMod val="50000"/>
                  </a:schemeClr>
                </a:solidFill>
                <a:latin typeface="微软雅黑" charset="0"/>
                <a:ea typeface="微软雅黑" charset="0"/>
                <a:cs typeface="微软雅黑" charset="0"/>
                <a:sym typeface="+mn-ea"/>
              </a:rPr>
              <a:t>进行持续的双向数据传输，且双方始终采用捎带确认，帧长均为</a:t>
            </a:r>
            <a:r>
              <a:rPr lang="en-US" altLang="zh-CN" sz="1200" kern="100" dirty="0">
                <a:solidFill>
                  <a:schemeClr val="accent1">
                    <a:lumMod val="50000"/>
                  </a:schemeClr>
                </a:solidFill>
                <a:latin typeface="微软雅黑" charset="0"/>
                <a:ea typeface="微软雅黑" charset="0"/>
                <a:cs typeface="微软雅黑" charset="0"/>
                <a:sym typeface="+mn-ea"/>
              </a:rPr>
              <a:t>1000 B</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和</a:t>
            </a:r>
            <a:r>
              <a:rPr lang="en-US" altLang="zh-CN" sz="1200" kern="100" dirty="0">
                <a:solidFill>
                  <a:schemeClr val="accent1">
                    <a:lumMod val="50000"/>
                  </a:schemeClr>
                </a:solidFill>
                <a:latin typeface="微软雅黑" charset="0"/>
                <a:ea typeface="微软雅黑" charset="0"/>
                <a:cs typeface="微软雅黑" charset="0"/>
                <a:sym typeface="+mn-ea"/>
              </a:rPr>
              <a:t>Rx,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分别表示甲方和乙方发送的数据帧，其中： </a:t>
            </a:r>
            <a:r>
              <a:rPr lang="en-US" altLang="zh-CN" sz="1200" kern="100" dirty="0">
                <a:solidFill>
                  <a:schemeClr val="accent1">
                    <a:lumMod val="50000"/>
                  </a:schemeClr>
                </a:solidFill>
                <a:latin typeface="微软雅黑" charset="0"/>
                <a:ea typeface="微软雅黑" charset="0"/>
                <a:cs typeface="微软雅黑" charset="0"/>
                <a:sym typeface="+mn-ea"/>
              </a:rPr>
              <a:t>x</a:t>
            </a:r>
            <a:r>
              <a:rPr lang="zh-CN" altLang="en-US" sz="1200" kern="100" dirty="0">
                <a:solidFill>
                  <a:schemeClr val="accent1">
                    <a:lumMod val="50000"/>
                  </a:schemeClr>
                </a:solidFill>
                <a:latin typeface="微软雅黑" charset="0"/>
                <a:ea typeface="微软雅黑" charset="0"/>
                <a:cs typeface="微软雅黑" charset="0"/>
                <a:sym typeface="+mn-ea"/>
              </a:rPr>
              <a:t>是发送序号；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是确认序号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表示希望接收对方的下一帧序号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；数据帧的发送序号和确认序号字段均为</a:t>
            </a: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比特。信道传输速率为</a:t>
            </a:r>
            <a:r>
              <a:rPr lang="en-US" altLang="zh-CN" sz="1200" kern="100" dirty="0">
                <a:solidFill>
                  <a:schemeClr val="accent1">
                    <a:lumMod val="50000"/>
                  </a:schemeClr>
                </a:solidFill>
                <a:latin typeface="微软雅黑" charset="0"/>
                <a:ea typeface="微软雅黑" charset="0"/>
                <a:cs typeface="微软雅黑" charset="0"/>
                <a:sym typeface="+mn-ea"/>
              </a:rPr>
              <a:t>100 Mbps</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RTT=0.96 </a:t>
            </a:r>
            <a:r>
              <a:rPr lang="en-US" altLang="zh-CN" sz="1200" kern="100" dirty="0" err="1">
                <a:solidFill>
                  <a:schemeClr val="accent1">
                    <a:lumMod val="50000"/>
                  </a:schemeClr>
                </a:solidFill>
                <a:latin typeface="微软雅黑" charset="0"/>
                <a:ea typeface="微软雅黑" charset="0"/>
                <a:cs typeface="微软雅黑" charset="0"/>
                <a:sym typeface="+mn-ea"/>
              </a:rPr>
              <a:t>ms</a:t>
            </a:r>
            <a:r>
              <a:rPr lang="zh-CN" altLang="en-US" sz="1200" kern="100" dirty="0">
                <a:solidFill>
                  <a:schemeClr val="accent1">
                    <a:lumMod val="50000"/>
                  </a:schemeClr>
                </a:solidFill>
                <a:latin typeface="微软雅黑" charset="0"/>
                <a:ea typeface="微软雅黑" charset="0"/>
                <a:cs typeface="微软雅黑" charset="0"/>
                <a:sym typeface="+mn-ea"/>
              </a:rPr>
              <a:t>。下图给出了甲方发送数据帧和接收数据帧的两种场景，其中</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为初始时刻，此时甲方的发送和确认序号均为</a:t>
            </a:r>
            <a:r>
              <a:rPr lang="en-US" altLang="zh-CN" sz="1200" kern="100" dirty="0">
                <a:solidFill>
                  <a:schemeClr val="accent1">
                    <a:lumMod val="50000"/>
                  </a:schemeClr>
                </a:solidFill>
                <a:latin typeface="微软雅黑" charset="0"/>
                <a:ea typeface="微软雅黑" charset="0"/>
                <a:cs typeface="微软雅黑" charset="0"/>
                <a:sym typeface="+mn-ea"/>
              </a:rPr>
              <a:t>0</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时刻甲方有足够多的数据待发送。 </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(2)</a:t>
            </a:r>
            <a:r>
              <a:rPr lang="zh-CN" altLang="en-US" sz="1200" kern="100" dirty="0">
                <a:solidFill>
                  <a:schemeClr val="accent1">
                    <a:lumMod val="50000"/>
                  </a:schemeClr>
                </a:solidFill>
                <a:latin typeface="微软雅黑" charset="0"/>
                <a:ea typeface="微软雅黑" charset="0"/>
                <a:cs typeface="微软雅黑" charset="0"/>
                <a:sym typeface="+mn-ea"/>
              </a:rPr>
              <a:t>对于图</a:t>
            </a:r>
            <a:r>
              <a:rPr lang="en-US" altLang="zh-CN" sz="1200" kern="100" dirty="0">
                <a:solidFill>
                  <a:schemeClr val="accent1">
                    <a:lumMod val="50000"/>
                  </a:schemeClr>
                </a:solidFill>
                <a:latin typeface="微软雅黑" charset="0"/>
                <a:ea typeface="微软雅黑" charset="0"/>
                <a:cs typeface="微软雅黑" charset="0"/>
                <a:sym typeface="+mn-ea"/>
              </a:rPr>
              <a:t>(a)</a:t>
            </a:r>
            <a:r>
              <a:rPr lang="zh-CN" altLang="en-US" sz="1200" kern="100" dirty="0">
                <a:solidFill>
                  <a:schemeClr val="accent1">
                    <a:lumMod val="50000"/>
                  </a:schemeClr>
                </a:solidFill>
                <a:latin typeface="微软雅黑" charset="0"/>
                <a:ea typeface="微软雅黑" charset="0"/>
                <a:cs typeface="微软雅黑" charset="0"/>
                <a:sym typeface="+mn-ea"/>
              </a:rPr>
              <a:t>，从</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时刻起， 甲方在不出现超时且未收到乙方新的数据帧之前，最多还可以 发送多少个数据帧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其中第一个帧和最后一个帧分别是哪个</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请用</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形式给出</a:t>
            </a:r>
            <a:r>
              <a:rPr lang="en-US" altLang="zh-CN" sz="1200" kern="100" dirty="0">
                <a:solidFill>
                  <a:schemeClr val="accent1">
                    <a:lumMod val="50000"/>
                  </a:schemeClr>
                </a:solidFill>
                <a:latin typeface="微软雅黑" charset="0"/>
                <a:ea typeface="微软雅黑" charset="0"/>
                <a:cs typeface="微软雅黑" charset="0"/>
                <a:sym typeface="+mn-ea"/>
              </a:rPr>
              <a:t>)?</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256" y="1741838"/>
            <a:ext cx="3300744" cy="3179025"/>
          </a:xfrm>
          <a:prstGeom prst="rect">
            <a:avLst/>
          </a:prstGeom>
        </p:spPr>
      </p:pic>
      <p:sp>
        <p:nvSpPr>
          <p:cNvPr id="13" name="矩形 12"/>
          <p:cNvSpPr/>
          <p:nvPr/>
        </p:nvSpPr>
        <p:spPr>
          <a:xfrm>
            <a:off x="1077368" y="2122679"/>
            <a:ext cx="1368376" cy="2923877"/>
          </a:xfrm>
          <a:prstGeom prst="rect">
            <a:avLst/>
          </a:prstGeom>
        </p:spPr>
        <p:txBody>
          <a:bodyPr wrap="square">
            <a:spAutoFit/>
          </a:bodyPr>
          <a:lstStyle/>
          <a:p>
            <a:r>
              <a:rPr lang="en-US" altLang="zh-CN" sz="3200" dirty="0">
                <a:solidFill>
                  <a:schemeClr val="accent1"/>
                </a:solidFill>
              </a:rPr>
              <a:t>S</a:t>
            </a:r>
            <a:r>
              <a:rPr lang="en-US" altLang="zh-CN" sz="2400" dirty="0">
                <a:solidFill>
                  <a:srgbClr val="FF0000"/>
                </a:solidFill>
              </a:rPr>
              <a:t> </a:t>
            </a:r>
            <a:r>
              <a:rPr lang="en-US" altLang="zh-CN" i="1" dirty="0">
                <a:solidFill>
                  <a:srgbClr val="FF0000"/>
                </a:solidFill>
              </a:rPr>
              <a:t>5,2</a:t>
            </a:r>
          </a:p>
          <a:p>
            <a:r>
              <a:rPr lang="en-US" altLang="zh-CN" sz="3200" dirty="0">
                <a:solidFill>
                  <a:schemeClr val="accent1"/>
                </a:solidFill>
              </a:rPr>
              <a:t>S</a:t>
            </a:r>
            <a:r>
              <a:rPr lang="en-US" altLang="zh-CN" dirty="0">
                <a:solidFill>
                  <a:srgbClr val="FF0000"/>
                </a:solidFill>
              </a:rPr>
              <a:t> </a:t>
            </a:r>
            <a:r>
              <a:rPr lang="en-US" altLang="zh-CN" i="1" dirty="0">
                <a:solidFill>
                  <a:srgbClr val="FF0000"/>
                </a:solidFill>
              </a:rPr>
              <a:t>6, 2</a:t>
            </a:r>
            <a:endParaRPr lang="zh-CN" altLang="en-US" dirty="0">
              <a:solidFill>
                <a:srgbClr val="FF0000"/>
              </a:solidFill>
            </a:endParaRPr>
          </a:p>
          <a:p>
            <a:r>
              <a:rPr lang="en-US" altLang="zh-CN" sz="3200" dirty="0">
                <a:solidFill>
                  <a:schemeClr val="accent1"/>
                </a:solidFill>
              </a:rPr>
              <a:t>S</a:t>
            </a:r>
            <a:r>
              <a:rPr lang="en-US" altLang="zh-CN" dirty="0">
                <a:solidFill>
                  <a:srgbClr val="FF0000"/>
                </a:solidFill>
              </a:rPr>
              <a:t> </a:t>
            </a:r>
            <a:r>
              <a:rPr lang="en-US" altLang="zh-CN" i="1" dirty="0">
                <a:solidFill>
                  <a:srgbClr val="FF0000"/>
                </a:solidFill>
              </a:rPr>
              <a:t>7, 2</a:t>
            </a:r>
          </a:p>
          <a:p>
            <a:r>
              <a:rPr lang="en-US" altLang="zh-CN" sz="3200" dirty="0">
                <a:solidFill>
                  <a:schemeClr val="accent1"/>
                </a:solidFill>
              </a:rPr>
              <a:t>S</a:t>
            </a:r>
            <a:r>
              <a:rPr lang="en-US" altLang="zh-CN" dirty="0">
                <a:solidFill>
                  <a:srgbClr val="FF0000"/>
                </a:solidFill>
              </a:rPr>
              <a:t> </a:t>
            </a:r>
            <a:r>
              <a:rPr lang="en-US" altLang="zh-CN" i="1" dirty="0">
                <a:solidFill>
                  <a:srgbClr val="FF0000"/>
                </a:solidFill>
              </a:rPr>
              <a:t>0, 2</a:t>
            </a:r>
          </a:p>
          <a:p>
            <a:r>
              <a:rPr lang="en-US" altLang="zh-CN" sz="3200" dirty="0">
                <a:solidFill>
                  <a:schemeClr val="accent1"/>
                </a:solidFill>
              </a:rPr>
              <a:t>S</a:t>
            </a:r>
            <a:r>
              <a:rPr lang="en-US" altLang="zh-CN" dirty="0">
                <a:solidFill>
                  <a:srgbClr val="FF0000"/>
                </a:solidFill>
              </a:rPr>
              <a:t> </a:t>
            </a:r>
            <a:r>
              <a:rPr lang="en-US" altLang="zh-CN" i="1" dirty="0">
                <a:solidFill>
                  <a:srgbClr val="FF0000"/>
                </a:solidFill>
              </a:rPr>
              <a:t>1, 2</a:t>
            </a:r>
          </a:p>
          <a:p>
            <a:endParaRPr lang="zh-CN" altLang="en-US" sz="2400" dirty="0">
              <a:solidFill>
                <a:srgbClr val="FF0000"/>
              </a:solidFill>
            </a:endParaRPr>
          </a:p>
        </p:txBody>
      </p:sp>
    </p:spTree>
    <p:custDataLst>
      <p:tags r:id="rId1"/>
    </p:custData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11646"/>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甲乙双方均采用后退</a:t>
            </a:r>
            <a:r>
              <a:rPr lang="en-US" altLang="zh-CN" sz="1200" kern="100" dirty="0">
                <a:solidFill>
                  <a:schemeClr val="accent1">
                    <a:lumMod val="50000"/>
                  </a:schemeClr>
                </a:solidFill>
                <a:latin typeface="微软雅黑" charset="0"/>
                <a:ea typeface="微软雅黑" charset="0"/>
                <a:cs typeface="微软雅黑" charset="0"/>
                <a:sym typeface="+mn-ea"/>
              </a:rPr>
              <a:t>N</a:t>
            </a:r>
            <a:r>
              <a:rPr lang="zh-CN" altLang="en-US" sz="1200" kern="100" dirty="0">
                <a:solidFill>
                  <a:schemeClr val="accent1">
                    <a:lumMod val="50000"/>
                  </a:schemeClr>
                </a:solidFill>
                <a:latin typeface="微软雅黑" charset="0"/>
                <a:ea typeface="微软雅黑" charset="0"/>
                <a:cs typeface="微软雅黑" charset="0"/>
                <a:sym typeface="+mn-ea"/>
              </a:rPr>
              <a:t>帧协议</a:t>
            </a:r>
            <a:r>
              <a:rPr lang="en-US" altLang="zh-CN" sz="1200" kern="100" dirty="0">
                <a:solidFill>
                  <a:schemeClr val="accent1">
                    <a:lumMod val="50000"/>
                  </a:schemeClr>
                </a:solidFill>
                <a:latin typeface="微软雅黑" charset="0"/>
                <a:ea typeface="微软雅黑" charset="0"/>
                <a:cs typeface="微软雅黑" charset="0"/>
                <a:sym typeface="+mn-ea"/>
              </a:rPr>
              <a:t>(GBN)</a:t>
            </a:r>
            <a:r>
              <a:rPr lang="zh-CN" altLang="en-US" sz="1200" kern="100" dirty="0">
                <a:solidFill>
                  <a:schemeClr val="accent1">
                    <a:lumMod val="50000"/>
                  </a:schemeClr>
                </a:solidFill>
                <a:latin typeface="微软雅黑" charset="0"/>
                <a:ea typeface="微软雅黑" charset="0"/>
                <a:cs typeface="微软雅黑" charset="0"/>
                <a:sym typeface="+mn-ea"/>
              </a:rPr>
              <a:t>进行持续的双向数据传输，且双方始终采用捎带确认，帧长均为</a:t>
            </a:r>
            <a:r>
              <a:rPr lang="en-US" altLang="zh-CN" sz="1200" kern="100" dirty="0">
                <a:solidFill>
                  <a:schemeClr val="accent1">
                    <a:lumMod val="50000"/>
                  </a:schemeClr>
                </a:solidFill>
                <a:latin typeface="微软雅黑" charset="0"/>
                <a:ea typeface="微软雅黑" charset="0"/>
                <a:cs typeface="微软雅黑" charset="0"/>
                <a:sym typeface="+mn-ea"/>
              </a:rPr>
              <a:t>1000 B</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和</a:t>
            </a:r>
            <a:r>
              <a:rPr lang="en-US" altLang="zh-CN" sz="1200" kern="100" dirty="0">
                <a:solidFill>
                  <a:schemeClr val="accent1">
                    <a:lumMod val="50000"/>
                  </a:schemeClr>
                </a:solidFill>
                <a:latin typeface="微软雅黑" charset="0"/>
                <a:ea typeface="微软雅黑" charset="0"/>
                <a:cs typeface="微软雅黑" charset="0"/>
                <a:sym typeface="+mn-ea"/>
              </a:rPr>
              <a:t>Rx,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分别表示甲方和乙方发送的数据帧，其中： </a:t>
            </a:r>
            <a:r>
              <a:rPr lang="en-US" altLang="zh-CN" sz="1200" kern="100" dirty="0">
                <a:solidFill>
                  <a:schemeClr val="accent1">
                    <a:lumMod val="50000"/>
                  </a:schemeClr>
                </a:solidFill>
                <a:latin typeface="微软雅黑" charset="0"/>
                <a:ea typeface="微软雅黑" charset="0"/>
                <a:cs typeface="微软雅黑" charset="0"/>
                <a:sym typeface="+mn-ea"/>
              </a:rPr>
              <a:t>x</a:t>
            </a:r>
            <a:r>
              <a:rPr lang="zh-CN" altLang="en-US" sz="1200" kern="100" dirty="0">
                <a:solidFill>
                  <a:schemeClr val="accent1">
                    <a:lumMod val="50000"/>
                  </a:schemeClr>
                </a:solidFill>
                <a:latin typeface="微软雅黑" charset="0"/>
                <a:ea typeface="微软雅黑" charset="0"/>
                <a:cs typeface="微软雅黑" charset="0"/>
                <a:sym typeface="+mn-ea"/>
              </a:rPr>
              <a:t>是发送序号；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是确认序号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表示希望接收对方的下一帧序号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；数据帧的发送序号和确认序号字段均为</a:t>
            </a: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比特。信道传输速率为</a:t>
            </a:r>
            <a:r>
              <a:rPr lang="en-US" altLang="zh-CN" sz="1200" kern="100" dirty="0">
                <a:solidFill>
                  <a:schemeClr val="accent1">
                    <a:lumMod val="50000"/>
                  </a:schemeClr>
                </a:solidFill>
                <a:latin typeface="微软雅黑" charset="0"/>
                <a:ea typeface="微软雅黑" charset="0"/>
                <a:cs typeface="微软雅黑" charset="0"/>
                <a:sym typeface="+mn-ea"/>
              </a:rPr>
              <a:t>100 Mbps</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RTT=0.96 </a:t>
            </a:r>
            <a:r>
              <a:rPr lang="en-US" altLang="zh-CN" sz="1200" kern="100" dirty="0" err="1">
                <a:solidFill>
                  <a:schemeClr val="accent1">
                    <a:lumMod val="50000"/>
                  </a:schemeClr>
                </a:solidFill>
                <a:latin typeface="微软雅黑" charset="0"/>
                <a:ea typeface="微软雅黑" charset="0"/>
                <a:cs typeface="微软雅黑" charset="0"/>
                <a:sym typeface="+mn-ea"/>
              </a:rPr>
              <a:t>ms</a:t>
            </a:r>
            <a:r>
              <a:rPr lang="zh-CN" altLang="en-US" sz="1200" kern="100" dirty="0">
                <a:solidFill>
                  <a:schemeClr val="accent1">
                    <a:lumMod val="50000"/>
                  </a:schemeClr>
                </a:solidFill>
                <a:latin typeface="微软雅黑" charset="0"/>
                <a:ea typeface="微软雅黑" charset="0"/>
                <a:cs typeface="微软雅黑" charset="0"/>
                <a:sym typeface="+mn-ea"/>
              </a:rPr>
              <a:t>。下图给出了甲方发送数据帧和接收数据帧的两种场景，其中</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为初始时刻，此时甲方的发送和确认序号均为</a:t>
            </a:r>
            <a:r>
              <a:rPr lang="en-US" altLang="zh-CN" sz="1200" kern="100" dirty="0">
                <a:solidFill>
                  <a:schemeClr val="accent1">
                    <a:lumMod val="50000"/>
                  </a:schemeClr>
                </a:solidFill>
                <a:latin typeface="微软雅黑" charset="0"/>
                <a:ea typeface="微软雅黑" charset="0"/>
                <a:cs typeface="微软雅黑" charset="0"/>
                <a:sym typeface="+mn-ea"/>
              </a:rPr>
              <a:t>0</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时刻甲方有足够多的数据待发送。 </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对于图</a:t>
            </a:r>
            <a:r>
              <a:rPr lang="en-US" altLang="zh-CN" sz="1200" kern="100" dirty="0">
                <a:solidFill>
                  <a:schemeClr val="accent1">
                    <a:lumMod val="50000"/>
                  </a:schemeClr>
                </a:solidFill>
                <a:latin typeface="微软雅黑" charset="0"/>
                <a:ea typeface="微软雅黑" charset="0"/>
                <a:cs typeface="微软雅黑" charset="0"/>
                <a:sym typeface="+mn-ea"/>
              </a:rPr>
              <a:t>(b)</a:t>
            </a:r>
            <a:r>
              <a:rPr lang="zh-CN" altLang="en-US" sz="1200" kern="100" dirty="0">
                <a:solidFill>
                  <a:schemeClr val="accent1">
                    <a:lumMod val="50000"/>
                  </a:schemeClr>
                </a:solidFill>
                <a:latin typeface="微软雅黑" charset="0"/>
                <a:ea typeface="微软雅黑" charset="0"/>
                <a:cs typeface="微软雅黑" charset="0"/>
                <a:sym typeface="+mn-ea"/>
              </a:rPr>
              <a:t>，从</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时刻起，甲方在不出现新的超时且未收到乙方新的数据帧之前，需要重发多少个数据帧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重发的第一个帧是哪个</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请用</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形式给出</a:t>
            </a:r>
            <a:r>
              <a:rPr lang="en-US" altLang="zh-CN" sz="12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256" y="1741838"/>
            <a:ext cx="3300744" cy="3179025"/>
          </a:xfrm>
          <a:prstGeom prst="rect">
            <a:avLst/>
          </a:prstGeom>
        </p:spPr>
      </p:pic>
    </p:spTree>
    <p:custDataLst>
      <p:tags r:id="rId1"/>
    </p:custData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11646"/>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甲乙双方均采用后退</a:t>
            </a:r>
            <a:r>
              <a:rPr lang="en-US" altLang="zh-CN" sz="1200" kern="100" dirty="0">
                <a:solidFill>
                  <a:schemeClr val="accent1">
                    <a:lumMod val="50000"/>
                  </a:schemeClr>
                </a:solidFill>
                <a:latin typeface="微软雅黑" charset="0"/>
                <a:ea typeface="微软雅黑" charset="0"/>
                <a:cs typeface="微软雅黑" charset="0"/>
                <a:sym typeface="+mn-ea"/>
              </a:rPr>
              <a:t>N</a:t>
            </a:r>
            <a:r>
              <a:rPr lang="zh-CN" altLang="en-US" sz="1200" kern="100" dirty="0">
                <a:solidFill>
                  <a:schemeClr val="accent1">
                    <a:lumMod val="50000"/>
                  </a:schemeClr>
                </a:solidFill>
                <a:latin typeface="微软雅黑" charset="0"/>
                <a:ea typeface="微软雅黑" charset="0"/>
                <a:cs typeface="微软雅黑" charset="0"/>
                <a:sym typeface="+mn-ea"/>
              </a:rPr>
              <a:t>帧协议</a:t>
            </a:r>
            <a:r>
              <a:rPr lang="en-US" altLang="zh-CN" sz="1200" kern="100" dirty="0">
                <a:solidFill>
                  <a:schemeClr val="accent1">
                    <a:lumMod val="50000"/>
                  </a:schemeClr>
                </a:solidFill>
                <a:latin typeface="微软雅黑" charset="0"/>
                <a:ea typeface="微软雅黑" charset="0"/>
                <a:cs typeface="微软雅黑" charset="0"/>
                <a:sym typeface="+mn-ea"/>
              </a:rPr>
              <a:t>(GBN)</a:t>
            </a:r>
            <a:r>
              <a:rPr lang="zh-CN" altLang="en-US" sz="1200" kern="100" dirty="0">
                <a:solidFill>
                  <a:schemeClr val="accent1">
                    <a:lumMod val="50000"/>
                  </a:schemeClr>
                </a:solidFill>
                <a:latin typeface="微软雅黑" charset="0"/>
                <a:ea typeface="微软雅黑" charset="0"/>
                <a:cs typeface="微软雅黑" charset="0"/>
                <a:sym typeface="+mn-ea"/>
              </a:rPr>
              <a:t>进行持续的双向数据传输，且双方始终采用捎带确认，帧长均为</a:t>
            </a:r>
            <a:r>
              <a:rPr lang="en-US" altLang="zh-CN" sz="1200" kern="100" dirty="0">
                <a:solidFill>
                  <a:schemeClr val="accent1">
                    <a:lumMod val="50000"/>
                  </a:schemeClr>
                </a:solidFill>
                <a:latin typeface="微软雅黑" charset="0"/>
                <a:ea typeface="微软雅黑" charset="0"/>
                <a:cs typeface="微软雅黑" charset="0"/>
                <a:sym typeface="+mn-ea"/>
              </a:rPr>
              <a:t>1000 B</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和</a:t>
            </a:r>
            <a:r>
              <a:rPr lang="en-US" altLang="zh-CN" sz="1200" kern="100" dirty="0">
                <a:solidFill>
                  <a:schemeClr val="accent1">
                    <a:lumMod val="50000"/>
                  </a:schemeClr>
                </a:solidFill>
                <a:latin typeface="微软雅黑" charset="0"/>
                <a:ea typeface="微软雅黑" charset="0"/>
                <a:cs typeface="微软雅黑" charset="0"/>
                <a:sym typeface="+mn-ea"/>
              </a:rPr>
              <a:t>Rx,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分别表示甲方和乙方发送的数据帧，其中： </a:t>
            </a:r>
            <a:r>
              <a:rPr lang="en-US" altLang="zh-CN" sz="1200" kern="100" dirty="0">
                <a:solidFill>
                  <a:schemeClr val="accent1">
                    <a:lumMod val="50000"/>
                  </a:schemeClr>
                </a:solidFill>
                <a:latin typeface="微软雅黑" charset="0"/>
                <a:ea typeface="微软雅黑" charset="0"/>
                <a:cs typeface="微软雅黑" charset="0"/>
                <a:sym typeface="+mn-ea"/>
              </a:rPr>
              <a:t>x</a:t>
            </a:r>
            <a:r>
              <a:rPr lang="zh-CN" altLang="en-US" sz="1200" kern="100" dirty="0">
                <a:solidFill>
                  <a:schemeClr val="accent1">
                    <a:lumMod val="50000"/>
                  </a:schemeClr>
                </a:solidFill>
                <a:latin typeface="微软雅黑" charset="0"/>
                <a:ea typeface="微软雅黑" charset="0"/>
                <a:cs typeface="微软雅黑" charset="0"/>
                <a:sym typeface="+mn-ea"/>
              </a:rPr>
              <a:t>是发送序号；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是确认序号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表示希望接收对方的下一帧序号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；数据帧的发送序号和确认序号字段均为</a:t>
            </a: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比特。信道传输速率为</a:t>
            </a:r>
            <a:r>
              <a:rPr lang="en-US" altLang="zh-CN" sz="1200" kern="100" dirty="0">
                <a:solidFill>
                  <a:schemeClr val="accent1">
                    <a:lumMod val="50000"/>
                  </a:schemeClr>
                </a:solidFill>
                <a:latin typeface="微软雅黑" charset="0"/>
                <a:ea typeface="微软雅黑" charset="0"/>
                <a:cs typeface="微软雅黑" charset="0"/>
                <a:sym typeface="+mn-ea"/>
              </a:rPr>
              <a:t>100 Mbps</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RTT=0.96 </a:t>
            </a:r>
            <a:r>
              <a:rPr lang="en-US" altLang="zh-CN" sz="1200" kern="100" dirty="0" err="1">
                <a:solidFill>
                  <a:schemeClr val="accent1">
                    <a:lumMod val="50000"/>
                  </a:schemeClr>
                </a:solidFill>
                <a:latin typeface="微软雅黑" charset="0"/>
                <a:ea typeface="微软雅黑" charset="0"/>
                <a:cs typeface="微软雅黑" charset="0"/>
                <a:sym typeface="+mn-ea"/>
              </a:rPr>
              <a:t>ms</a:t>
            </a:r>
            <a:r>
              <a:rPr lang="zh-CN" altLang="en-US" sz="1200" kern="100" dirty="0">
                <a:solidFill>
                  <a:schemeClr val="accent1">
                    <a:lumMod val="50000"/>
                  </a:schemeClr>
                </a:solidFill>
                <a:latin typeface="微软雅黑" charset="0"/>
                <a:ea typeface="微软雅黑" charset="0"/>
                <a:cs typeface="微软雅黑" charset="0"/>
                <a:sym typeface="+mn-ea"/>
              </a:rPr>
              <a:t>。下图给出了甲方发送数据帧和接收数据帧的两种场景，其中</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为初始时刻，此时甲方的发送和确认序号均为</a:t>
            </a:r>
            <a:r>
              <a:rPr lang="en-US" altLang="zh-CN" sz="1200" kern="100" dirty="0">
                <a:solidFill>
                  <a:schemeClr val="accent1">
                    <a:lumMod val="50000"/>
                  </a:schemeClr>
                </a:solidFill>
                <a:latin typeface="微软雅黑" charset="0"/>
                <a:ea typeface="微软雅黑" charset="0"/>
                <a:cs typeface="微软雅黑" charset="0"/>
                <a:sym typeface="+mn-ea"/>
              </a:rPr>
              <a:t>0</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时刻甲方有足够多的数据待发送。 </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对于图</a:t>
            </a:r>
            <a:r>
              <a:rPr lang="en-US" altLang="zh-CN" sz="1200" kern="100" dirty="0">
                <a:solidFill>
                  <a:schemeClr val="accent1">
                    <a:lumMod val="50000"/>
                  </a:schemeClr>
                </a:solidFill>
                <a:latin typeface="微软雅黑" charset="0"/>
                <a:ea typeface="微软雅黑" charset="0"/>
                <a:cs typeface="微软雅黑" charset="0"/>
                <a:sym typeface="+mn-ea"/>
              </a:rPr>
              <a:t>(b)</a:t>
            </a:r>
            <a:r>
              <a:rPr lang="zh-CN" altLang="en-US" sz="1200" kern="100" dirty="0">
                <a:solidFill>
                  <a:schemeClr val="accent1">
                    <a:lumMod val="50000"/>
                  </a:schemeClr>
                </a:solidFill>
                <a:latin typeface="微软雅黑" charset="0"/>
                <a:ea typeface="微软雅黑" charset="0"/>
                <a:cs typeface="微软雅黑" charset="0"/>
                <a:sym typeface="+mn-ea"/>
              </a:rPr>
              <a:t>，从</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时刻起，甲方在不出现新的超时且未收到乙方新的数据帧之前，需要重发多少个数据帧</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重发的第一个帧是哪个</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请用</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形式给出</a:t>
            </a:r>
            <a:r>
              <a:rPr lang="en-US" altLang="zh-CN" sz="12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256" y="1741838"/>
            <a:ext cx="3300744" cy="3179025"/>
          </a:xfrm>
          <a:prstGeom prst="rect">
            <a:avLst/>
          </a:prstGeom>
        </p:spPr>
      </p:pic>
      <p:sp>
        <p:nvSpPr>
          <p:cNvPr id="13" name="矩形 12"/>
          <p:cNvSpPr/>
          <p:nvPr/>
        </p:nvSpPr>
        <p:spPr>
          <a:xfrm>
            <a:off x="1077368" y="2122679"/>
            <a:ext cx="1368376" cy="1938992"/>
          </a:xfrm>
          <a:prstGeom prst="rect">
            <a:avLst/>
          </a:prstGeom>
        </p:spPr>
        <p:txBody>
          <a:bodyPr wrap="square">
            <a:spAutoFit/>
          </a:bodyPr>
          <a:lstStyle/>
          <a:p>
            <a:r>
              <a:rPr lang="en-US" altLang="zh-CN" sz="3200" dirty="0">
                <a:solidFill>
                  <a:schemeClr val="accent1"/>
                </a:solidFill>
              </a:rPr>
              <a:t>S</a:t>
            </a:r>
            <a:r>
              <a:rPr lang="en-US" altLang="zh-CN" sz="2400" dirty="0">
                <a:solidFill>
                  <a:srgbClr val="FF0000"/>
                </a:solidFill>
              </a:rPr>
              <a:t> </a:t>
            </a:r>
            <a:r>
              <a:rPr lang="en-US" altLang="zh-CN" i="1" dirty="0">
                <a:solidFill>
                  <a:srgbClr val="FF0000"/>
                </a:solidFill>
              </a:rPr>
              <a:t>2, 3</a:t>
            </a:r>
          </a:p>
          <a:p>
            <a:r>
              <a:rPr lang="en-US" altLang="zh-CN" sz="3200" dirty="0">
                <a:solidFill>
                  <a:schemeClr val="accent1"/>
                </a:solidFill>
              </a:rPr>
              <a:t>S</a:t>
            </a:r>
            <a:r>
              <a:rPr lang="en-US" altLang="zh-CN" dirty="0">
                <a:solidFill>
                  <a:srgbClr val="FF0000"/>
                </a:solidFill>
              </a:rPr>
              <a:t> </a:t>
            </a:r>
            <a:r>
              <a:rPr lang="en-US" altLang="zh-CN" i="1" dirty="0">
                <a:solidFill>
                  <a:srgbClr val="FF0000"/>
                </a:solidFill>
              </a:rPr>
              <a:t>3, 3</a:t>
            </a:r>
            <a:endParaRPr lang="zh-CN" altLang="en-US" dirty="0">
              <a:solidFill>
                <a:srgbClr val="FF0000"/>
              </a:solidFill>
            </a:endParaRPr>
          </a:p>
          <a:p>
            <a:r>
              <a:rPr lang="en-US" altLang="zh-CN" sz="3200" dirty="0">
                <a:solidFill>
                  <a:schemeClr val="accent1"/>
                </a:solidFill>
              </a:rPr>
              <a:t>S</a:t>
            </a:r>
            <a:r>
              <a:rPr lang="en-US" altLang="zh-CN" dirty="0">
                <a:solidFill>
                  <a:srgbClr val="FF0000"/>
                </a:solidFill>
              </a:rPr>
              <a:t> </a:t>
            </a:r>
            <a:r>
              <a:rPr lang="en-US" altLang="zh-CN" i="1" dirty="0">
                <a:solidFill>
                  <a:srgbClr val="FF0000"/>
                </a:solidFill>
              </a:rPr>
              <a:t>4, 3</a:t>
            </a:r>
          </a:p>
          <a:p>
            <a:endParaRPr lang="zh-CN" altLang="en-US" sz="2400" dirty="0">
              <a:solidFill>
                <a:srgbClr val="FF0000"/>
              </a:solidFill>
            </a:endParaRPr>
          </a:p>
        </p:txBody>
      </p:sp>
    </p:spTree>
    <p:custDataLst>
      <p:tags r:id="rId1"/>
    </p:custData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11646"/>
            <a:ext cx="8907780" cy="1200329"/>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甲乙双方均采用后退</a:t>
            </a:r>
            <a:r>
              <a:rPr lang="en-US" altLang="zh-CN" sz="1200" kern="100" dirty="0">
                <a:solidFill>
                  <a:schemeClr val="accent1">
                    <a:lumMod val="50000"/>
                  </a:schemeClr>
                </a:solidFill>
                <a:latin typeface="微软雅黑" charset="0"/>
                <a:ea typeface="微软雅黑" charset="0"/>
                <a:cs typeface="微软雅黑" charset="0"/>
                <a:sym typeface="+mn-ea"/>
              </a:rPr>
              <a:t>N</a:t>
            </a:r>
            <a:r>
              <a:rPr lang="zh-CN" altLang="en-US" sz="1200" kern="100" dirty="0">
                <a:solidFill>
                  <a:schemeClr val="accent1">
                    <a:lumMod val="50000"/>
                  </a:schemeClr>
                </a:solidFill>
                <a:latin typeface="微软雅黑" charset="0"/>
                <a:ea typeface="微软雅黑" charset="0"/>
                <a:cs typeface="微软雅黑" charset="0"/>
                <a:sym typeface="+mn-ea"/>
              </a:rPr>
              <a:t>帧协议</a:t>
            </a:r>
            <a:r>
              <a:rPr lang="en-US" altLang="zh-CN" sz="1200" kern="100" dirty="0">
                <a:solidFill>
                  <a:schemeClr val="accent1">
                    <a:lumMod val="50000"/>
                  </a:schemeClr>
                </a:solidFill>
                <a:latin typeface="微软雅黑" charset="0"/>
                <a:ea typeface="微软雅黑" charset="0"/>
                <a:cs typeface="微软雅黑" charset="0"/>
                <a:sym typeface="+mn-ea"/>
              </a:rPr>
              <a:t>(GBN)</a:t>
            </a:r>
            <a:r>
              <a:rPr lang="zh-CN" altLang="en-US" sz="1200" kern="100" dirty="0">
                <a:solidFill>
                  <a:schemeClr val="accent1">
                    <a:lumMod val="50000"/>
                  </a:schemeClr>
                </a:solidFill>
                <a:latin typeface="微软雅黑" charset="0"/>
                <a:ea typeface="微软雅黑" charset="0"/>
                <a:cs typeface="微软雅黑" charset="0"/>
                <a:sym typeface="+mn-ea"/>
              </a:rPr>
              <a:t>进行持续的双向数据传输，且双方始终采用捎带确认，帧长均为</a:t>
            </a:r>
            <a:r>
              <a:rPr lang="en-US" altLang="zh-CN" sz="1200" kern="100" dirty="0">
                <a:solidFill>
                  <a:schemeClr val="accent1">
                    <a:lumMod val="50000"/>
                  </a:schemeClr>
                </a:solidFill>
                <a:latin typeface="微软雅黑" charset="0"/>
                <a:ea typeface="微软雅黑" charset="0"/>
                <a:cs typeface="微软雅黑" charset="0"/>
                <a:sym typeface="+mn-ea"/>
              </a:rPr>
              <a:t>1000 B</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和</a:t>
            </a:r>
            <a:r>
              <a:rPr lang="en-US" altLang="zh-CN" sz="1200" kern="100" dirty="0">
                <a:solidFill>
                  <a:schemeClr val="accent1">
                    <a:lumMod val="50000"/>
                  </a:schemeClr>
                </a:solidFill>
                <a:latin typeface="微软雅黑" charset="0"/>
                <a:ea typeface="微软雅黑" charset="0"/>
                <a:cs typeface="微软雅黑" charset="0"/>
                <a:sym typeface="+mn-ea"/>
              </a:rPr>
              <a:t>Rx,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分别表示甲方和乙方发送的数据帧，其中： </a:t>
            </a:r>
            <a:r>
              <a:rPr lang="en-US" altLang="zh-CN" sz="1200" kern="100" dirty="0">
                <a:solidFill>
                  <a:schemeClr val="accent1">
                    <a:lumMod val="50000"/>
                  </a:schemeClr>
                </a:solidFill>
                <a:latin typeface="微软雅黑" charset="0"/>
                <a:ea typeface="微软雅黑" charset="0"/>
                <a:cs typeface="微软雅黑" charset="0"/>
                <a:sym typeface="+mn-ea"/>
              </a:rPr>
              <a:t>x</a:t>
            </a:r>
            <a:r>
              <a:rPr lang="zh-CN" altLang="en-US" sz="1200" kern="100" dirty="0">
                <a:solidFill>
                  <a:schemeClr val="accent1">
                    <a:lumMod val="50000"/>
                  </a:schemeClr>
                </a:solidFill>
                <a:latin typeface="微软雅黑" charset="0"/>
                <a:ea typeface="微软雅黑" charset="0"/>
                <a:cs typeface="微软雅黑" charset="0"/>
                <a:sym typeface="+mn-ea"/>
              </a:rPr>
              <a:t>是发送序号；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是确认序号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表示希望接收对方的下一帧序号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；数据帧的发送序号和确认序号字段均为</a:t>
            </a: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比特。信道传输速率为</a:t>
            </a:r>
            <a:r>
              <a:rPr lang="en-US" altLang="zh-CN" sz="1200" kern="100" dirty="0">
                <a:solidFill>
                  <a:schemeClr val="accent1">
                    <a:lumMod val="50000"/>
                  </a:schemeClr>
                </a:solidFill>
                <a:latin typeface="微软雅黑" charset="0"/>
                <a:ea typeface="微软雅黑" charset="0"/>
                <a:cs typeface="微软雅黑" charset="0"/>
                <a:sym typeface="+mn-ea"/>
              </a:rPr>
              <a:t>100 Mbps</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RTT=0.96 </a:t>
            </a:r>
            <a:r>
              <a:rPr lang="en-US" altLang="zh-CN" sz="1200" kern="100" dirty="0" err="1">
                <a:solidFill>
                  <a:schemeClr val="accent1">
                    <a:lumMod val="50000"/>
                  </a:schemeClr>
                </a:solidFill>
                <a:latin typeface="微软雅黑" charset="0"/>
                <a:ea typeface="微软雅黑" charset="0"/>
                <a:cs typeface="微软雅黑" charset="0"/>
                <a:sym typeface="+mn-ea"/>
              </a:rPr>
              <a:t>ms</a:t>
            </a:r>
            <a:r>
              <a:rPr lang="zh-CN" altLang="en-US" sz="1200" kern="100" dirty="0">
                <a:solidFill>
                  <a:schemeClr val="accent1">
                    <a:lumMod val="50000"/>
                  </a:schemeClr>
                </a:solidFill>
                <a:latin typeface="微软雅黑" charset="0"/>
                <a:ea typeface="微软雅黑" charset="0"/>
                <a:cs typeface="微软雅黑" charset="0"/>
                <a:sym typeface="+mn-ea"/>
              </a:rPr>
              <a:t>。下图给出了甲方发送数据帧和接收数据帧的两种场景，其中</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为初始时刻，此时甲方的发送和确认序号均为</a:t>
            </a:r>
            <a:r>
              <a:rPr lang="en-US" altLang="zh-CN" sz="1200" kern="100" dirty="0">
                <a:solidFill>
                  <a:schemeClr val="accent1">
                    <a:lumMod val="50000"/>
                  </a:schemeClr>
                </a:solidFill>
                <a:latin typeface="微软雅黑" charset="0"/>
                <a:ea typeface="微软雅黑" charset="0"/>
                <a:cs typeface="微软雅黑" charset="0"/>
                <a:sym typeface="+mn-ea"/>
              </a:rPr>
              <a:t>0</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时刻甲方有足够多的数据待发送。 </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a:t>
            </a:r>
            <a:r>
              <a:rPr lang="zh-CN" altLang="en-US" sz="1200" kern="100" dirty="0">
                <a:solidFill>
                  <a:schemeClr val="accent1">
                    <a:lumMod val="50000"/>
                  </a:schemeClr>
                </a:solidFill>
                <a:latin typeface="微软雅黑" charset="0"/>
                <a:ea typeface="微软雅黑" charset="0"/>
                <a:cs typeface="微软雅黑" charset="0"/>
                <a:sym typeface="+mn-ea"/>
              </a:rPr>
              <a:t>甲方可以达到的最大信道利用率是多少</a:t>
            </a:r>
            <a:r>
              <a:rPr lang="en-US" altLang="zh-CN" sz="12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132" y="2391983"/>
            <a:ext cx="2617698" cy="2521167"/>
          </a:xfrm>
          <a:prstGeom prst="rect">
            <a:avLst/>
          </a:prstGeom>
        </p:spPr>
      </p:pic>
    </p:spTree>
    <p:custDataLst>
      <p:tags r:id="rId1"/>
    </p:custData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11646"/>
            <a:ext cx="8907780" cy="1200329"/>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47</a:t>
            </a:r>
            <a:r>
              <a:rPr lang="zh-CN" altLang="en-US" sz="1200" kern="100" dirty="0">
                <a:solidFill>
                  <a:schemeClr val="accent1">
                    <a:lumMod val="50000"/>
                  </a:schemeClr>
                </a:solidFill>
                <a:latin typeface="微软雅黑" charset="0"/>
                <a:ea typeface="微软雅黑" charset="0"/>
                <a:cs typeface="微软雅黑" charset="0"/>
                <a:sym typeface="+mn-ea"/>
              </a:rPr>
              <a:t>．</a:t>
            </a:r>
            <a:r>
              <a:rPr lang="en-US" altLang="zh-CN" sz="1200" kern="100" dirty="0">
                <a:solidFill>
                  <a:schemeClr val="accent1">
                    <a:lumMod val="50000"/>
                  </a:schemeClr>
                </a:solidFill>
                <a:latin typeface="微软雅黑" charset="0"/>
                <a:ea typeface="微软雅黑" charset="0"/>
                <a:cs typeface="微软雅黑" charset="0"/>
                <a:sym typeface="+mn-ea"/>
              </a:rPr>
              <a:t>(9</a:t>
            </a:r>
            <a:r>
              <a:rPr lang="zh-CN" altLang="en-US" sz="1200" kern="100" dirty="0">
                <a:solidFill>
                  <a:schemeClr val="accent1">
                    <a:lumMod val="50000"/>
                  </a:schemeClr>
                </a:solidFill>
                <a:latin typeface="微软雅黑" charset="0"/>
                <a:ea typeface="微软雅黑" charset="0"/>
                <a:cs typeface="微软雅黑" charset="0"/>
                <a:sym typeface="+mn-ea"/>
              </a:rPr>
              <a:t>分</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甲乙双方均采用后退</a:t>
            </a:r>
            <a:r>
              <a:rPr lang="en-US" altLang="zh-CN" sz="1200" kern="100" dirty="0">
                <a:solidFill>
                  <a:schemeClr val="accent1">
                    <a:lumMod val="50000"/>
                  </a:schemeClr>
                </a:solidFill>
                <a:latin typeface="微软雅黑" charset="0"/>
                <a:ea typeface="微软雅黑" charset="0"/>
                <a:cs typeface="微软雅黑" charset="0"/>
                <a:sym typeface="+mn-ea"/>
              </a:rPr>
              <a:t>N</a:t>
            </a:r>
            <a:r>
              <a:rPr lang="zh-CN" altLang="en-US" sz="1200" kern="100" dirty="0">
                <a:solidFill>
                  <a:schemeClr val="accent1">
                    <a:lumMod val="50000"/>
                  </a:schemeClr>
                </a:solidFill>
                <a:latin typeface="微软雅黑" charset="0"/>
                <a:ea typeface="微软雅黑" charset="0"/>
                <a:cs typeface="微软雅黑" charset="0"/>
                <a:sym typeface="+mn-ea"/>
              </a:rPr>
              <a:t>帧协议</a:t>
            </a:r>
            <a:r>
              <a:rPr lang="en-US" altLang="zh-CN" sz="1200" kern="100" dirty="0">
                <a:solidFill>
                  <a:schemeClr val="accent1">
                    <a:lumMod val="50000"/>
                  </a:schemeClr>
                </a:solidFill>
                <a:latin typeface="微软雅黑" charset="0"/>
                <a:ea typeface="微软雅黑" charset="0"/>
                <a:cs typeface="微软雅黑" charset="0"/>
                <a:sym typeface="+mn-ea"/>
              </a:rPr>
              <a:t>(GBN)</a:t>
            </a:r>
            <a:r>
              <a:rPr lang="zh-CN" altLang="en-US" sz="1200" kern="100" dirty="0">
                <a:solidFill>
                  <a:schemeClr val="accent1">
                    <a:lumMod val="50000"/>
                  </a:schemeClr>
                </a:solidFill>
                <a:latin typeface="微软雅黑" charset="0"/>
                <a:ea typeface="微软雅黑" charset="0"/>
                <a:cs typeface="微软雅黑" charset="0"/>
                <a:sym typeface="+mn-ea"/>
              </a:rPr>
              <a:t>进行持续的双向数据传输，且双方始终采用捎带确认，帧长均为</a:t>
            </a:r>
            <a:r>
              <a:rPr lang="en-US" altLang="zh-CN" sz="1200" kern="100" dirty="0">
                <a:solidFill>
                  <a:schemeClr val="accent1">
                    <a:lumMod val="50000"/>
                  </a:schemeClr>
                </a:solidFill>
                <a:latin typeface="微软雅黑" charset="0"/>
                <a:ea typeface="微软雅黑" charset="0"/>
                <a:cs typeface="微软雅黑" charset="0"/>
                <a:sym typeface="+mn-ea"/>
              </a:rPr>
              <a:t>1000 B</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err="1">
                <a:solidFill>
                  <a:schemeClr val="accent1">
                    <a:lumMod val="50000"/>
                  </a:schemeClr>
                </a:solidFill>
                <a:latin typeface="微软雅黑" charset="0"/>
                <a:ea typeface="微软雅黑" charset="0"/>
                <a:cs typeface="微软雅黑" charset="0"/>
                <a:sym typeface="+mn-ea"/>
              </a:rPr>
              <a:t>Sx</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和</a:t>
            </a:r>
            <a:r>
              <a:rPr lang="en-US" altLang="zh-CN" sz="1200" kern="100" dirty="0">
                <a:solidFill>
                  <a:schemeClr val="accent1">
                    <a:lumMod val="50000"/>
                  </a:schemeClr>
                </a:solidFill>
                <a:latin typeface="微软雅黑" charset="0"/>
                <a:ea typeface="微软雅黑" charset="0"/>
                <a:cs typeface="微软雅黑" charset="0"/>
                <a:sym typeface="+mn-ea"/>
              </a:rPr>
              <a:t>Rx,</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分别表示甲方和乙方发送的数据帧，其中： </a:t>
            </a:r>
            <a:r>
              <a:rPr lang="en-US" altLang="zh-CN" sz="1200" kern="100" dirty="0">
                <a:solidFill>
                  <a:schemeClr val="accent1">
                    <a:lumMod val="50000"/>
                  </a:schemeClr>
                </a:solidFill>
                <a:latin typeface="微软雅黑" charset="0"/>
                <a:ea typeface="微软雅黑" charset="0"/>
                <a:cs typeface="微软雅黑" charset="0"/>
                <a:sym typeface="+mn-ea"/>
              </a:rPr>
              <a:t>x</a:t>
            </a:r>
            <a:r>
              <a:rPr lang="zh-CN" altLang="en-US" sz="1200" kern="100" dirty="0">
                <a:solidFill>
                  <a:schemeClr val="accent1">
                    <a:lumMod val="50000"/>
                  </a:schemeClr>
                </a:solidFill>
                <a:latin typeface="微软雅黑" charset="0"/>
                <a:ea typeface="微软雅黑" charset="0"/>
                <a:cs typeface="微软雅黑" charset="0"/>
                <a:sym typeface="+mn-ea"/>
              </a:rPr>
              <a:t>是发送序号； </a:t>
            </a:r>
            <a:r>
              <a:rPr lang="en-US" altLang="zh-CN" sz="1200" kern="100" dirty="0">
                <a:solidFill>
                  <a:schemeClr val="accent1">
                    <a:lumMod val="50000"/>
                  </a:schemeClr>
                </a:solidFill>
                <a:latin typeface="微软雅黑" charset="0"/>
                <a:ea typeface="微软雅黑" charset="0"/>
                <a:cs typeface="微软雅黑" charset="0"/>
                <a:sym typeface="+mn-ea"/>
              </a:rPr>
              <a:t>y</a:t>
            </a:r>
            <a:r>
              <a:rPr lang="zh-CN" altLang="en-US" sz="1200" kern="100" dirty="0">
                <a:solidFill>
                  <a:schemeClr val="accent1">
                    <a:lumMod val="50000"/>
                  </a:schemeClr>
                </a:solidFill>
                <a:latin typeface="微软雅黑" charset="0"/>
                <a:ea typeface="微软雅黑" charset="0"/>
                <a:cs typeface="微软雅黑" charset="0"/>
                <a:sym typeface="+mn-ea"/>
              </a:rPr>
              <a:t>是确认序号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表示希望接收对方的下一帧序号</a:t>
            </a:r>
            <a:r>
              <a:rPr lang="en-US" altLang="zh-CN" sz="1200" kern="100" dirty="0">
                <a:solidFill>
                  <a:schemeClr val="accent1">
                    <a:lumMod val="50000"/>
                  </a:schemeClr>
                </a:solidFill>
                <a:latin typeface="微软雅黑" charset="0"/>
                <a:ea typeface="微软雅黑" charset="0"/>
                <a:cs typeface="微软雅黑" charset="0"/>
                <a:sym typeface="+mn-ea"/>
              </a:rPr>
              <a:t>)</a:t>
            </a:r>
            <a:r>
              <a:rPr lang="zh-CN" altLang="en-US" sz="1200" kern="100" dirty="0">
                <a:solidFill>
                  <a:schemeClr val="accent1">
                    <a:lumMod val="50000"/>
                  </a:schemeClr>
                </a:solidFill>
                <a:latin typeface="微软雅黑" charset="0"/>
                <a:ea typeface="微软雅黑" charset="0"/>
                <a:cs typeface="微软雅黑" charset="0"/>
                <a:sym typeface="+mn-ea"/>
              </a:rPr>
              <a:t>；数据帧的发送序号和确认序号字段均为</a:t>
            </a:r>
            <a:r>
              <a:rPr lang="en-US" altLang="zh-CN" sz="1200" kern="100" dirty="0">
                <a:solidFill>
                  <a:schemeClr val="accent1">
                    <a:lumMod val="50000"/>
                  </a:schemeClr>
                </a:solidFill>
                <a:latin typeface="微软雅黑" charset="0"/>
                <a:ea typeface="微软雅黑" charset="0"/>
                <a:cs typeface="微软雅黑" charset="0"/>
                <a:sym typeface="+mn-ea"/>
              </a:rPr>
              <a:t>3</a:t>
            </a:r>
            <a:r>
              <a:rPr lang="zh-CN" altLang="en-US" sz="1200" kern="100" dirty="0">
                <a:solidFill>
                  <a:schemeClr val="accent1">
                    <a:lumMod val="50000"/>
                  </a:schemeClr>
                </a:solidFill>
                <a:latin typeface="微软雅黑" charset="0"/>
                <a:ea typeface="微软雅黑" charset="0"/>
                <a:cs typeface="微软雅黑" charset="0"/>
                <a:sym typeface="+mn-ea"/>
              </a:rPr>
              <a:t>比特。信道传输速率为</a:t>
            </a:r>
            <a:r>
              <a:rPr lang="en-US" altLang="zh-CN" sz="1200" kern="100" dirty="0">
                <a:solidFill>
                  <a:schemeClr val="accent1">
                    <a:lumMod val="50000"/>
                  </a:schemeClr>
                </a:solidFill>
                <a:latin typeface="微软雅黑" charset="0"/>
                <a:ea typeface="微软雅黑" charset="0"/>
                <a:cs typeface="微软雅黑" charset="0"/>
                <a:sym typeface="+mn-ea"/>
              </a:rPr>
              <a:t>100 Mbps</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RTT=0.96 </a:t>
            </a:r>
            <a:r>
              <a:rPr lang="en-US" altLang="zh-CN" sz="1200" kern="100" dirty="0" err="1">
                <a:solidFill>
                  <a:schemeClr val="accent1">
                    <a:lumMod val="50000"/>
                  </a:schemeClr>
                </a:solidFill>
                <a:latin typeface="微软雅黑" charset="0"/>
                <a:ea typeface="微软雅黑" charset="0"/>
                <a:cs typeface="微软雅黑" charset="0"/>
                <a:sym typeface="+mn-ea"/>
              </a:rPr>
              <a:t>ms</a:t>
            </a:r>
            <a:r>
              <a:rPr lang="zh-CN" altLang="en-US" sz="1200" kern="100" dirty="0">
                <a:solidFill>
                  <a:schemeClr val="accent1">
                    <a:lumMod val="50000"/>
                  </a:schemeClr>
                </a:solidFill>
                <a:latin typeface="微软雅黑" charset="0"/>
                <a:ea typeface="微软雅黑" charset="0"/>
                <a:cs typeface="微软雅黑" charset="0"/>
                <a:sym typeface="+mn-ea"/>
              </a:rPr>
              <a:t>。下图给出了甲方发送数据帧和接收数据帧的两种场景，其中</a:t>
            </a:r>
            <a:r>
              <a:rPr lang="en-US" altLang="zh-CN" sz="1200" kern="100" dirty="0">
                <a:solidFill>
                  <a:schemeClr val="accent1">
                    <a:lumMod val="50000"/>
                  </a:schemeClr>
                </a:solidFill>
                <a:latin typeface="微软雅黑" charset="0"/>
                <a:ea typeface="微软雅黑" charset="0"/>
                <a:cs typeface="微软雅黑" charset="0"/>
                <a:sym typeface="+mn-ea"/>
              </a:rPr>
              <a:t>t0</a:t>
            </a:r>
            <a:r>
              <a:rPr lang="zh-CN" altLang="en-US" sz="1200" kern="100" dirty="0">
                <a:solidFill>
                  <a:schemeClr val="accent1">
                    <a:lumMod val="50000"/>
                  </a:schemeClr>
                </a:solidFill>
                <a:latin typeface="微软雅黑" charset="0"/>
                <a:ea typeface="微软雅黑" charset="0"/>
                <a:cs typeface="微软雅黑" charset="0"/>
                <a:sym typeface="+mn-ea"/>
              </a:rPr>
              <a:t>为初始时刻，此时甲方的发送和确认序号均为</a:t>
            </a:r>
            <a:r>
              <a:rPr lang="en-US" altLang="zh-CN" sz="1200" kern="100" dirty="0">
                <a:solidFill>
                  <a:schemeClr val="accent1">
                    <a:lumMod val="50000"/>
                  </a:schemeClr>
                </a:solidFill>
                <a:latin typeface="微软雅黑" charset="0"/>
                <a:ea typeface="微软雅黑" charset="0"/>
                <a:cs typeface="微软雅黑" charset="0"/>
                <a:sym typeface="+mn-ea"/>
              </a:rPr>
              <a:t>0</a:t>
            </a:r>
            <a:r>
              <a:rPr lang="zh-CN" altLang="en-US" sz="1200" kern="100" dirty="0">
                <a:solidFill>
                  <a:schemeClr val="accent1">
                    <a:lumMod val="50000"/>
                  </a:schemeClr>
                </a:solidFill>
                <a:latin typeface="微软雅黑" charset="0"/>
                <a:ea typeface="微软雅黑" charset="0"/>
                <a:cs typeface="微软雅黑" charset="0"/>
                <a:sym typeface="+mn-ea"/>
              </a:rPr>
              <a:t>， </a:t>
            </a:r>
            <a:r>
              <a:rPr lang="en-US" altLang="zh-CN" sz="1200" kern="100" dirty="0">
                <a:solidFill>
                  <a:schemeClr val="accent1">
                    <a:lumMod val="50000"/>
                  </a:schemeClr>
                </a:solidFill>
                <a:latin typeface="微软雅黑" charset="0"/>
                <a:ea typeface="微软雅黑" charset="0"/>
                <a:cs typeface="微软雅黑" charset="0"/>
                <a:sym typeface="+mn-ea"/>
              </a:rPr>
              <a:t>t1</a:t>
            </a:r>
            <a:r>
              <a:rPr lang="zh-CN" altLang="en-US" sz="1200" kern="100" dirty="0">
                <a:solidFill>
                  <a:schemeClr val="accent1">
                    <a:lumMod val="50000"/>
                  </a:schemeClr>
                </a:solidFill>
                <a:latin typeface="微软雅黑" charset="0"/>
                <a:ea typeface="微软雅黑" charset="0"/>
                <a:cs typeface="微软雅黑" charset="0"/>
                <a:sym typeface="+mn-ea"/>
              </a:rPr>
              <a:t>时刻甲方有足够多的数据待发送。 </a:t>
            </a:r>
          </a:p>
          <a:p>
            <a:pPr marL="0" lvl="1" algn="just">
              <a:lnSpc>
                <a:spcPct val="100000"/>
              </a:lnSpc>
              <a:buClrTx/>
              <a:buSzTx/>
              <a:buNone/>
            </a:pPr>
            <a:r>
              <a:rPr lang="zh-CN" altLang="en-US" sz="12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2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200" kern="100" dirty="0">
                <a:solidFill>
                  <a:schemeClr val="accent1">
                    <a:lumMod val="50000"/>
                  </a:schemeClr>
                </a:solidFill>
                <a:latin typeface="微软雅黑" charset="0"/>
                <a:ea typeface="微软雅黑" charset="0"/>
                <a:cs typeface="微软雅黑" charset="0"/>
                <a:sym typeface="+mn-ea"/>
              </a:rPr>
              <a:t>(4)</a:t>
            </a:r>
            <a:r>
              <a:rPr lang="zh-CN" altLang="en-US" sz="1200" kern="100" dirty="0">
                <a:solidFill>
                  <a:schemeClr val="accent1">
                    <a:lumMod val="50000"/>
                  </a:schemeClr>
                </a:solidFill>
                <a:latin typeface="微软雅黑" charset="0"/>
                <a:ea typeface="微软雅黑" charset="0"/>
                <a:cs typeface="微软雅黑" charset="0"/>
                <a:sym typeface="+mn-ea"/>
              </a:rPr>
              <a:t>甲方可以达到的最大信道利用率是多少</a:t>
            </a:r>
            <a:r>
              <a:rPr lang="en-US" altLang="zh-CN" sz="12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-2017</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132" y="2391983"/>
            <a:ext cx="2617698" cy="2521167"/>
          </a:xfrm>
          <a:prstGeom prst="rect">
            <a:avLst/>
          </a:prstGeom>
        </p:spPr>
      </p:pic>
      <p:sp>
        <p:nvSpPr>
          <p:cNvPr id="2" name="矩形 1"/>
          <p:cNvSpPr/>
          <p:nvPr/>
        </p:nvSpPr>
        <p:spPr>
          <a:xfrm>
            <a:off x="218948" y="1791819"/>
            <a:ext cx="6975066" cy="923330"/>
          </a:xfrm>
          <a:prstGeom prst="rect">
            <a:avLst/>
          </a:prstGeom>
        </p:spPr>
        <p:txBody>
          <a:bodyPr wrap="square">
            <a:spAutoFit/>
          </a:bodyPr>
          <a:lstStyle/>
          <a:p>
            <a:r>
              <a:rPr lang="zh-CN" altLang="en-US" dirty="0">
                <a:solidFill>
                  <a:srgbClr val="FF0000"/>
                </a:solidFill>
                <a:latin typeface="楷体" panose="02010609060101010101" pitchFamily="49" charset="-122"/>
                <a:ea typeface="楷体" panose="02010609060101010101" pitchFamily="49" charset="-122"/>
              </a:rPr>
              <a:t>最大信道利用率</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 </a:t>
            </a:r>
            <a:r>
              <a:rPr lang="zh-CN" altLang="en-US" dirty="0">
                <a:solidFill>
                  <a:srgbClr val="FF0000"/>
                </a:solidFill>
                <a:latin typeface="楷体" panose="02010609060101010101" pitchFamily="49" charset="-122"/>
                <a:ea typeface="楷体" panose="02010609060101010101" pitchFamily="49" charset="-122"/>
              </a:rPr>
              <a:t>发送数据的时间</a:t>
            </a:r>
            <a:r>
              <a:rPr lang="en-US" altLang="zh-CN" dirty="0">
                <a:solidFill>
                  <a:srgbClr val="FF0000"/>
                </a:solidFill>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从开始发送第一帧到收到第一个确认帧的时间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  N * Td /(Td + RTT + Ta)</a:t>
            </a:r>
          </a:p>
        </p:txBody>
      </p:sp>
    </p:spTree>
    <p:custDataLst>
      <p:tags r:id="rId1"/>
    </p:custData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2016</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394396945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6438"/>
            <a:ext cx="9144000" cy="3550623"/>
          </a:xfrm>
          <a:prstGeom prst="rect">
            <a:avLst/>
          </a:prstGeom>
        </p:spPr>
      </p:pic>
    </p:spTree>
    <p:custDataLst>
      <p:tags r:id="rId1"/>
    </p:custDataLst>
    <p:extLst>
      <p:ext uri="{BB962C8B-B14F-4D97-AF65-F5344CB8AC3E}">
        <p14:creationId xmlns:p14="http://schemas.microsoft.com/office/powerpoint/2010/main" val="27377726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  </a:t>
            </a:r>
            <a:r>
              <a:rPr lang="zh-CN" altLang="en-US" kern="100" dirty="0">
                <a:solidFill>
                  <a:schemeClr val="accent1">
                    <a:lumMod val="50000"/>
                  </a:schemeClr>
                </a:solidFill>
                <a:latin typeface="微软雅黑" charset="0"/>
                <a:ea typeface="微软雅黑" charset="0"/>
                <a:cs typeface="微软雅黑" charset="0"/>
                <a:sym typeface="+mn-ea"/>
              </a:rPr>
              <a:t>在</a:t>
            </a:r>
            <a:r>
              <a:rPr lang="en-US" altLang="zh-CN" kern="100" dirty="0">
                <a:solidFill>
                  <a:schemeClr val="accent1">
                    <a:lumMod val="50000"/>
                  </a:schemeClr>
                </a:solidFill>
                <a:latin typeface="微软雅黑" charset="0"/>
                <a:ea typeface="微软雅黑" charset="0"/>
                <a:cs typeface="微软雅黑" charset="0"/>
                <a:sym typeface="+mn-ea"/>
              </a:rPr>
              <a:t>OSI</a:t>
            </a:r>
            <a:r>
              <a:rPr lang="zh-CN" altLang="en-US" kern="100" dirty="0">
                <a:solidFill>
                  <a:schemeClr val="accent1">
                    <a:lumMod val="50000"/>
                  </a:schemeClr>
                </a:solidFill>
                <a:latin typeface="微软雅黑" charset="0"/>
                <a:ea typeface="微软雅黑" charset="0"/>
                <a:cs typeface="微软雅黑" charset="0"/>
                <a:sym typeface="+mn-ea"/>
              </a:rPr>
              <a:t>参考模型中，</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Switch</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Hub</a:t>
            </a:r>
            <a:r>
              <a:rPr lang="zh-CN" altLang="en-US" kern="100" dirty="0">
                <a:solidFill>
                  <a:schemeClr val="accent1">
                    <a:lumMod val="50000"/>
                  </a:schemeClr>
                </a:solidFill>
                <a:latin typeface="微软雅黑" charset="0"/>
                <a:ea typeface="微软雅黑" charset="0"/>
                <a:cs typeface="微软雅黑" charset="0"/>
                <a:sym typeface="+mn-ea"/>
              </a:rPr>
              <a:t>实现的最高功能层分别是（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3</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3</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672" y="939175"/>
            <a:ext cx="4503328" cy="2290425"/>
          </a:xfrm>
          <a:prstGeom prst="rect">
            <a:avLst/>
          </a:prstGeom>
        </p:spPr>
      </p:pic>
      <p:pic>
        <p:nvPicPr>
          <p:cNvPr id="15" name="图片 14"/>
          <p:cNvPicPr>
            <a:picLocks noChangeAspect="1"/>
          </p:cNvPicPr>
          <p:nvPr/>
        </p:nvPicPr>
        <p:blipFill rotWithShape="1">
          <a:blip r:embed="rId5"/>
          <a:srcRect t="14181" r="63801"/>
          <a:stretch>
            <a:fillRect/>
          </a:stretch>
        </p:blipFill>
        <p:spPr>
          <a:xfrm>
            <a:off x="-464680" y="2106949"/>
            <a:ext cx="1780925" cy="2494369"/>
          </a:xfrm>
          <a:prstGeom prst="rect">
            <a:avLst/>
          </a:prstGeom>
        </p:spPr>
      </p:pic>
      <p:pic>
        <p:nvPicPr>
          <p:cNvPr id="16"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37531" y="1515947"/>
            <a:ext cx="427648" cy="369332"/>
          </a:xfrm>
          <a:prstGeom prst="rect">
            <a:avLst/>
          </a:prstGeom>
        </p:spPr>
      </p:pic>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4354" y="2106949"/>
            <a:ext cx="3808111" cy="260574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2"/>
          <p:cNvPicPr>
            <a:picLocks noChangeAspect="1"/>
          </p:cNvPicPr>
          <p:nvPr/>
        </p:nvPicPr>
        <p:blipFill>
          <a:blip r:embed="rId3"/>
          <a:stretch>
            <a:fillRect/>
          </a:stretch>
        </p:blipFill>
        <p:spPr>
          <a:xfrm>
            <a:off x="1540510" y="1046480"/>
            <a:ext cx="6062980" cy="37541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192921" y="1517781"/>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16" name="矩形 15"/>
              <p:cNvSpPr>
                <a:spLocks noRot="1" noChangeAspect="1" noMove="1" noResize="1" noEditPoints="1" noAdjustHandles="1" noChangeArrowheads="1" noChangeShapeType="1" noTextEdit="1"/>
              </p:cNvSpPr>
              <p:nvPr/>
            </p:nvSpPr>
            <p:spPr>
              <a:xfrm>
                <a:off x="5192921" y="1517781"/>
                <a:ext cx="3065711" cy="369332"/>
              </a:xfrm>
              <a:prstGeom prst="rect">
                <a:avLst/>
              </a:prstGeom>
              <a:blipFill rotWithShape="1">
                <a:blip r:embed="rId5"/>
                <a:stretch>
                  <a:fillRect l="-17" t="-35" r="-586" b="143"/>
                </a:stretch>
              </a:blipFill>
            </p:spPr>
            <p:txBody>
              <a:bodyPr/>
              <a:lstStyle/>
              <a:p>
                <a:r>
                  <a:rPr lang="zh-CN" altLang="en-US">
                    <a:noFill/>
                  </a:rPr>
                  <a:t> </a:t>
                </a:r>
              </a:p>
            </p:txBody>
          </p:sp>
        </mc:Fallback>
      </mc:AlternateContent>
      <p:sp>
        <p:nvSpPr>
          <p:cNvPr id="2" name="矩形 1"/>
          <p:cNvSpPr/>
          <p:nvPr/>
        </p:nvSpPr>
        <p:spPr>
          <a:xfrm>
            <a:off x="5207635" y="3222625"/>
            <a:ext cx="2414905" cy="506730"/>
          </a:xfrm>
          <a:prstGeom prst="rect">
            <a:avLst/>
          </a:prstGeom>
        </p:spPr>
        <p:txBody>
          <a:bodyPr wrap="square">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a:t>
            </a:r>
            <a:endParaRPr lang="zh-CN" altLang="en-US" dirty="0">
              <a:solidFill>
                <a:srgbClr val="00B0F0"/>
              </a:solidFill>
            </a:endParaRPr>
          </a:p>
        </p:txBody>
      </p:sp>
    </p:spTree>
    <p:custDataLst>
      <p:tags r:id="rId1"/>
    </p:custData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192921" y="1517781"/>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16" name="矩形 15"/>
              <p:cNvSpPr>
                <a:spLocks noRot="1" noChangeAspect="1" noMove="1" noResize="1" noEditPoints="1" noAdjustHandles="1" noChangeArrowheads="1" noChangeShapeType="1" noTextEdit="1"/>
              </p:cNvSpPr>
              <p:nvPr/>
            </p:nvSpPr>
            <p:spPr>
              <a:xfrm>
                <a:off x="5192921" y="1517781"/>
                <a:ext cx="3065711" cy="369332"/>
              </a:xfrm>
              <a:prstGeom prst="rect">
                <a:avLst/>
              </a:prstGeom>
              <a:blipFill rotWithShape="1">
                <a:blip r:embed="rId5"/>
                <a:stretch>
                  <a:fillRect l="-17" t="-35" r="-586" b="143"/>
                </a:stretch>
              </a:blipFill>
            </p:spPr>
            <p:txBody>
              <a:bodyPr/>
              <a:lstStyle/>
              <a:p>
                <a:r>
                  <a:rPr lang="zh-CN" altLang="en-US">
                    <a:noFill/>
                  </a:rPr>
                  <a:t> </a:t>
                </a:r>
              </a:p>
            </p:txBody>
          </p:sp>
        </mc:Fallback>
      </mc:AlternateContent>
      <p:sp>
        <p:nvSpPr>
          <p:cNvPr id="2" name="矩形 1"/>
          <p:cNvSpPr/>
          <p:nvPr/>
        </p:nvSpPr>
        <p:spPr>
          <a:xfrm>
            <a:off x="5207635" y="3222625"/>
            <a:ext cx="2414905" cy="506730"/>
          </a:xfrm>
          <a:prstGeom prst="rect">
            <a:avLst/>
          </a:prstGeom>
        </p:spPr>
        <p:txBody>
          <a:bodyPr wrap="square">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a:t>
            </a:r>
            <a:endParaRPr lang="zh-CN" altLang="en-US" dirty="0">
              <a:solidFill>
                <a:srgbClr val="00B0F0"/>
              </a:solidFill>
            </a:endParaRPr>
          </a:p>
        </p:txBody>
      </p:sp>
    </p:spTree>
    <p:custDataLst>
      <p:tags r:id="rId1"/>
    </p:custData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192921" y="1517781"/>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16" name="矩形 15"/>
              <p:cNvSpPr>
                <a:spLocks noRot="1" noChangeAspect="1" noMove="1" noResize="1" noEditPoints="1" noAdjustHandles="1" noChangeArrowheads="1" noChangeShapeType="1" noTextEdit="1"/>
              </p:cNvSpPr>
              <p:nvPr/>
            </p:nvSpPr>
            <p:spPr>
              <a:xfrm>
                <a:off x="5192921" y="1517781"/>
                <a:ext cx="3065711" cy="369332"/>
              </a:xfrm>
              <a:prstGeom prst="rect">
                <a:avLst/>
              </a:prstGeom>
              <a:blipFill rotWithShape="1">
                <a:blip r:embed="rId5"/>
                <a:stretch>
                  <a:fillRect l="-17" t="-35" r="-586" b="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250071" y="1975250"/>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17" name="矩形 16"/>
              <p:cNvSpPr>
                <a:spLocks noRot="1" noChangeAspect="1" noMove="1" noResize="1" noEditPoints="1" noAdjustHandles="1" noChangeArrowheads="1" noChangeShapeType="1" noTextEdit="1"/>
              </p:cNvSpPr>
              <p:nvPr/>
            </p:nvSpPr>
            <p:spPr>
              <a:xfrm>
                <a:off x="5250071" y="1975250"/>
                <a:ext cx="1519968" cy="369332"/>
              </a:xfrm>
              <a:prstGeom prst="rect">
                <a:avLst/>
              </a:prstGeom>
              <a:blipFill rotWithShape="1">
                <a:blip r:embed="rId6"/>
                <a:stretch>
                  <a:fillRect l="-35" t="-108" r="-2152" b="44"/>
                </a:stretch>
              </a:blipFill>
            </p:spPr>
            <p:txBody>
              <a:bodyPr/>
              <a:lstStyle/>
              <a:p>
                <a:r>
                  <a:rPr lang="zh-CN" altLang="en-US">
                    <a:noFill/>
                  </a:rPr>
                  <a:t> </a:t>
                </a:r>
              </a:p>
            </p:txBody>
          </p:sp>
        </mc:Fallback>
      </mc:AlternateContent>
      <p:sp>
        <p:nvSpPr>
          <p:cNvPr id="2" name="矩形 1"/>
          <p:cNvSpPr/>
          <p:nvPr/>
        </p:nvSpPr>
        <p:spPr>
          <a:xfrm>
            <a:off x="5207635" y="3222625"/>
            <a:ext cx="2414905" cy="506730"/>
          </a:xfrm>
          <a:prstGeom prst="rect">
            <a:avLst/>
          </a:prstGeom>
        </p:spPr>
        <p:txBody>
          <a:bodyPr wrap="square">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a:t>
            </a:r>
            <a:endParaRPr lang="zh-CN" altLang="en-US" dirty="0">
              <a:solidFill>
                <a:srgbClr val="00B0F0"/>
              </a:solidFill>
            </a:endParaRPr>
          </a:p>
        </p:txBody>
      </p:sp>
    </p:spTree>
    <p:custDataLst>
      <p:tags r:id="rId1"/>
    </p:custData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192921" y="1517781"/>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16" name="矩形 15"/>
              <p:cNvSpPr>
                <a:spLocks noRot="1" noChangeAspect="1" noMove="1" noResize="1" noEditPoints="1" noAdjustHandles="1" noChangeArrowheads="1" noChangeShapeType="1" noTextEdit="1"/>
              </p:cNvSpPr>
              <p:nvPr/>
            </p:nvSpPr>
            <p:spPr>
              <a:xfrm>
                <a:off x="5192921" y="1517781"/>
                <a:ext cx="3065711" cy="369332"/>
              </a:xfrm>
              <a:prstGeom prst="rect">
                <a:avLst/>
              </a:prstGeom>
              <a:blipFill rotWithShape="1">
                <a:blip r:embed="rId5"/>
                <a:stretch>
                  <a:fillRect l="-17" t="-35" r="-586" b="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250071" y="1975250"/>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17" name="矩形 16"/>
              <p:cNvSpPr>
                <a:spLocks noRot="1" noChangeAspect="1" noMove="1" noResize="1" noEditPoints="1" noAdjustHandles="1" noChangeArrowheads="1" noChangeShapeType="1" noTextEdit="1"/>
              </p:cNvSpPr>
              <p:nvPr/>
            </p:nvSpPr>
            <p:spPr>
              <a:xfrm>
                <a:off x="5250071" y="1975250"/>
                <a:ext cx="1519968" cy="369332"/>
              </a:xfrm>
              <a:prstGeom prst="rect">
                <a:avLst/>
              </a:prstGeom>
              <a:blipFill rotWithShape="1">
                <a:blip r:embed="rId6"/>
                <a:stretch>
                  <a:fillRect l="-35" t="-108" r="-2152"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192921" y="2489870"/>
                <a:ext cx="2639120" cy="4152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0" kern="100" dirty="0" smtClean="0">
                          <a:solidFill>
                            <a:srgbClr val="FF0000"/>
                          </a:solidFill>
                          <a:latin typeface="Cambria Math" panose="02040503050406030204" pitchFamily="18" charset="0"/>
                          <a:ea typeface="微软雅黑" charset="0"/>
                          <a:cs typeface="微软雅黑" charset="0"/>
                        </a:rPr>
                        <m:t>    </m:t>
                      </m:r>
                      <m:r>
                        <m:rPr>
                          <m:sty m:val="p"/>
                        </m:rPr>
                        <a:rPr lang="en-US" altLang="zh-CN" kern="100" dirty="0" smtClean="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m:oMathPara>
                </a14:m>
                <a:endParaRPr lang="zh-CN" altLang="en-US"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192921" y="2489870"/>
                <a:ext cx="2639120" cy="415290"/>
              </a:xfrm>
              <a:prstGeom prst="rect">
                <a:avLst/>
              </a:prstGeom>
              <a:blipFill rotWithShape="1">
                <a:blip r:embed="rId7"/>
                <a:stretch>
                  <a:fillRect l="-20" t="-8" r="22" b="8"/>
                </a:stretch>
              </a:blipFill>
            </p:spPr>
            <p:txBody>
              <a:bodyPr/>
              <a:lstStyle/>
              <a:p>
                <a:r>
                  <a:rPr lang="zh-CN" altLang="en-US">
                    <a:noFill/>
                  </a:rPr>
                  <a:t> </a:t>
                </a:r>
              </a:p>
            </p:txBody>
          </p:sp>
        </mc:Fallback>
      </mc:AlternateContent>
      <p:sp>
        <p:nvSpPr>
          <p:cNvPr id="2" name="矩形 1"/>
          <p:cNvSpPr/>
          <p:nvPr/>
        </p:nvSpPr>
        <p:spPr>
          <a:xfrm>
            <a:off x="5207635" y="3222625"/>
            <a:ext cx="2414905" cy="506730"/>
          </a:xfrm>
          <a:prstGeom prst="rect">
            <a:avLst/>
          </a:prstGeom>
        </p:spPr>
        <p:txBody>
          <a:bodyPr wrap="square">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a:t>
            </a:r>
            <a:endParaRPr lang="zh-CN" altLang="en-US" dirty="0">
              <a:solidFill>
                <a:srgbClr val="00B0F0"/>
              </a:solidFill>
            </a:endParaRPr>
          </a:p>
        </p:txBody>
      </p:sp>
    </p:spTree>
    <p:custDataLst>
      <p:tags r:id="rId1"/>
    </p:custData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192921" y="1517781"/>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16" name="矩形 15"/>
              <p:cNvSpPr>
                <a:spLocks noRot="1" noChangeAspect="1" noMove="1" noResize="1" noEditPoints="1" noAdjustHandles="1" noChangeArrowheads="1" noChangeShapeType="1" noTextEdit="1"/>
              </p:cNvSpPr>
              <p:nvPr/>
            </p:nvSpPr>
            <p:spPr>
              <a:xfrm>
                <a:off x="5192921" y="1517781"/>
                <a:ext cx="3065711" cy="369332"/>
              </a:xfrm>
              <a:prstGeom prst="rect">
                <a:avLst/>
              </a:prstGeom>
              <a:blipFill rotWithShape="1">
                <a:blip r:embed="rId5"/>
                <a:stretch>
                  <a:fillRect l="-17" t="-35" r="-586" b="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250071" y="1975250"/>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17" name="矩形 16"/>
              <p:cNvSpPr>
                <a:spLocks noRot="1" noChangeAspect="1" noMove="1" noResize="1" noEditPoints="1" noAdjustHandles="1" noChangeArrowheads="1" noChangeShapeType="1" noTextEdit="1"/>
              </p:cNvSpPr>
              <p:nvPr/>
            </p:nvSpPr>
            <p:spPr>
              <a:xfrm>
                <a:off x="5250071" y="1975250"/>
                <a:ext cx="1519968" cy="369332"/>
              </a:xfrm>
              <a:prstGeom prst="rect">
                <a:avLst/>
              </a:prstGeom>
              <a:blipFill rotWithShape="1">
                <a:blip r:embed="rId6"/>
                <a:stretch>
                  <a:fillRect l="-35" t="-108" r="-2152"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192921" y="2489870"/>
                <a:ext cx="2639120" cy="739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0" kern="100" dirty="0" smtClean="0">
                          <a:solidFill>
                            <a:srgbClr val="FF0000"/>
                          </a:solidFill>
                          <a:latin typeface="Cambria Math" panose="02040503050406030204" pitchFamily="18" charset="0"/>
                          <a:ea typeface="微软雅黑" charset="0"/>
                          <a:cs typeface="微软雅黑" charset="0"/>
                        </a:rPr>
                        <m:t>    </m:t>
                      </m:r>
                      <m:r>
                        <m:rPr>
                          <m:sty m:val="p"/>
                        </m:rPr>
                        <a:rPr lang="en-US" altLang="zh-CN" kern="100" dirty="0" smtClean="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m:oMathPara>
                </a14:m>
                <a:endParaRPr lang="en-US" altLang="zh-CN" kern="100" dirty="0">
                  <a:solidFill>
                    <a:srgbClr val="FF0000"/>
                  </a:solidFill>
                  <a:latin typeface="微软雅黑" charset="0"/>
                  <a:ea typeface="微软雅黑" charset="0"/>
                  <a:cs typeface="微软雅黑" charset="0"/>
                  <a:sym typeface="+mn-ea"/>
                </a:endParaRPr>
              </a:p>
              <a:p>
                <a:r>
                  <a:rPr lang="en-US" altLang="zh-CN" kern="100" dirty="0">
                    <a:solidFill>
                      <a:srgbClr val="FF0000"/>
                    </a:solidFill>
                    <a:latin typeface="微软雅黑" charset="0"/>
                    <a:ea typeface="微软雅黑" charset="0"/>
                    <a:cs typeface="微软雅黑" charset="0"/>
                    <a:sym typeface="+mn-ea"/>
                  </a:rPr>
                  <a:t>= 8k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d>
                      <m:dPr>
                        <m:begChr m:val="（"/>
                        <m:endChr m:val="）"/>
                        <m:ctrlPr>
                          <a:rPr lang="en-US" altLang="zh-CN" i="1" kern="100" dirty="0">
                            <a:solidFill>
                              <a:srgbClr val="FF0000"/>
                            </a:solidFill>
                            <a:latin typeface="Cambria Math" panose="02040503050406030204" pitchFamily="18" charset="0"/>
                            <a:ea typeface="微软雅黑" charset="0"/>
                            <a:cs typeface="微软雅黑" charset="0"/>
                          </a:rPr>
                        </m:ctrlPr>
                      </m:dPr>
                      <m:e>
                        <m:r>
                          <a:rPr lang="en-US" altLang="zh-CN" kern="100" dirty="0">
                            <a:solidFill>
                              <a:srgbClr val="FF0000"/>
                            </a:solidFill>
                            <a:latin typeface="Cambria Math" panose="02040503050406030204" pitchFamily="18" charset="0"/>
                            <a:ea typeface="微软雅黑" charset="0"/>
                            <a:cs typeface="微软雅黑" charset="0"/>
                          </a:rPr>
                          <m:t>1+</m:t>
                        </m:r>
                        <m:r>
                          <a:rPr lang="en-US" altLang="zh-CN" b="0" i="0" kern="100" dirty="0" smtClean="0">
                            <a:solidFill>
                              <a:srgbClr val="FF0000"/>
                            </a:solidFill>
                            <a:latin typeface="Cambria Math" panose="02040503050406030204" pitchFamily="18" charset="0"/>
                            <a:ea typeface="微软雅黑" charset="0"/>
                            <a:cs typeface="微软雅黑" charset="0"/>
                          </a:rPr>
                          <m:t>1000</m:t>
                        </m:r>
                      </m:e>
                    </m:d>
                  </m:oMath>
                </a14:m>
                <a:endParaRPr lang="zh-CN" altLang="en-US"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192921" y="2489870"/>
                <a:ext cx="2639120" cy="739775"/>
              </a:xfrm>
              <a:prstGeom prst="rect">
                <a:avLst/>
              </a:prstGeom>
              <a:blipFill rotWithShape="1">
                <a:blip r:embed="rId7"/>
                <a:stretch>
                  <a:fillRect l="-20" t="-5" r="22" b="5"/>
                </a:stretch>
              </a:blipFill>
            </p:spPr>
            <p:txBody>
              <a:bodyPr/>
              <a:lstStyle/>
              <a:p>
                <a:r>
                  <a:rPr lang="zh-CN" altLang="en-US">
                    <a:noFill/>
                  </a:rPr>
                  <a:t> </a:t>
                </a:r>
              </a:p>
            </p:txBody>
          </p:sp>
        </mc:Fallback>
      </mc:AlternateContent>
      <p:sp>
        <p:nvSpPr>
          <p:cNvPr id="2" name="矩形 1"/>
          <p:cNvSpPr/>
          <p:nvPr/>
        </p:nvSpPr>
        <p:spPr>
          <a:xfrm>
            <a:off x="5207635" y="3222625"/>
            <a:ext cx="2414905" cy="506730"/>
          </a:xfrm>
          <a:prstGeom prst="rect">
            <a:avLst/>
          </a:prstGeom>
        </p:spPr>
        <p:txBody>
          <a:bodyPr wrap="square">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a:t>
            </a:r>
            <a:endParaRPr lang="zh-CN" altLang="en-US" dirty="0">
              <a:solidFill>
                <a:srgbClr val="00B0F0"/>
              </a:solidFill>
            </a:endParaRPr>
          </a:p>
        </p:txBody>
      </p:sp>
    </p:spTree>
    <p:custDataLst>
      <p:tags r:id="rId1"/>
    </p:custData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192921" y="1517781"/>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16" name="矩形 15"/>
              <p:cNvSpPr>
                <a:spLocks noRot="1" noChangeAspect="1" noMove="1" noResize="1" noEditPoints="1" noAdjustHandles="1" noChangeArrowheads="1" noChangeShapeType="1" noTextEdit="1"/>
              </p:cNvSpPr>
              <p:nvPr/>
            </p:nvSpPr>
            <p:spPr>
              <a:xfrm>
                <a:off x="5192921" y="1517781"/>
                <a:ext cx="3065711" cy="369332"/>
              </a:xfrm>
              <a:prstGeom prst="rect">
                <a:avLst/>
              </a:prstGeom>
              <a:blipFill rotWithShape="1">
                <a:blip r:embed="rId5"/>
                <a:stretch>
                  <a:fillRect l="-17" t="-35" r="-586" b="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250071" y="1975250"/>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17" name="矩形 16"/>
              <p:cNvSpPr>
                <a:spLocks noRot="1" noChangeAspect="1" noMove="1" noResize="1" noEditPoints="1" noAdjustHandles="1" noChangeArrowheads="1" noChangeShapeType="1" noTextEdit="1"/>
              </p:cNvSpPr>
              <p:nvPr/>
            </p:nvSpPr>
            <p:spPr>
              <a:xfrm>
                <a:off x="5250071" y="1975250"/>
                <a:ext cx="1519968" cy="369332"/>
              </a:xfrm>
              <a:prstGeom prst="rect">
                <a:avLst/>
              </a:prstGeom>
              <a:blipFill rotWithShape="1">
                <a:blip r:embed="rId6"/>
                <a:stretch>
                  <a:fillRect l="-35" t="-108" r="-2152"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192921" y="2489870"/>
                <a:ext cx="2639120" cy="10172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0" kern="100" dirty="0" smtClean="0">
                          <a:solidFill>
                            <a:srgbClr val="FF0000"/>
                          </a:solidFill>
                          <a:latin typeface="Cambria Math" panose="02040503050406030204" pitchFamily="18" charset="0"/>
                          <a:ea typeface="微软雅黑" charset="0"/>
                          <a:cs typeface="微软雅黑" charset="0"/>
                        </a:rPr>
                        <m:t>    </m:t>
                      </m:r>
                      <m:r>
                        <m:rPr>
                          <m:sty m:val="p"/>
                        </m:rPr>
                        <a:rPr lang="en-US" altLang="zh-CN" kern="100" dirty="0" smtClean="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m:oMathPara>
                </a14:m>
                <a:endParaRPr lang="en-US" altLang="zh-CN" kern="100" dirty="0">
                  <a:solidFill>
                    <a:srgbClr val="FF0000"/>
                  </a:solidFill>
                  <a:latin typeface="微软雅黑" charset="0"/>
                  <a:ea typeface="微软雅黑" charset="0"/>
                  <a:cs typeface="微软雅黑" charset="0"/>
                  <a:sym typeface="+mn-ea"/>
                </a:endParaRPr>
              </a:p>
              <a:p>
                <a:r>
                  <a:rPr lang="en-US" altLang="zh-CN" kern="100" dirty="0">
                    <a:solidFill>
                      <a:srgbClr val="FF0000"/>
                    </a:solidFill>
                    <a:latin typeface="微软雅黑" charset="0"/>
                    <a:ea typeface="微软雅黑" charset="0"/>
                    <a:cs typeface="微软雅黑" charset="0"/>
                    <a:sym typeface="+mn-ea"/>
                  </a:rPr>
                  <a:t>= 8k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d>
                      <m:dPr>
                        <m:begChr m:val="（"/>
                        <m:endChr m:val="）"/>
                        <m:ctrlPr>
                          <a:rPr lang="en-US" altLang="zh-CN" i="1" kern="100" dirty="0">
                            <a:solidFill>
                              <a:srgbClr val="FF0000"/>
                            </a:solidFill>
                            <a:latin typeface="Cambria Math" panose="02040503050406030204" pitchFamily="18" charset="0"/>
                            <a:ea typeface="微软雅黑" charset="0"/>
                            <a:cs typeface="微软雅黑" charset="0"/>
                          </a:rPr>
                        </m:ctrlPr>
                      </m:dPr>
                      <m:e>
                        <m:r>
                          <a:rPr lang="en-US" altLang="zh-CN" kern="100" dirty="0">
                            <a:solidFill>
                              <a:srgbClr val="FF0000"/>
                            </a:solidFill>
                            <a:latin typeface="Cambria Math" panose="02040503050406030204" pitchFamily="18" charset="0"/>
                            <a:ea typeface="微软雅黑" charset="0"/>
                            <a:cs typeface="微软雅黑" charset="0"/>
                          </a:rPr>
                          <m:t>1+</m:t>
                        </m:r>
                        <m:r>
                          <a:rPr lang="en-US" altLang="zh-CN" b="0" i="0" kern="100" dirty="0" smtClean="0">
                            <a:solidFill>
                              <a:srgbClr val="FF0000"/>
                            </a:solidFill>
                            <a:latin typeface="Cambria Math" panose="02040503050406030204" pitchFamily="18" charset="0"/>
                            <a:ea typeface="微软雅黑" charset="0"/>
                            <a:cs typeface="微软雅黑" charset="0"/>
                          </a:rPr>
                          <m:t>1000</m:t>
                        </m:r>
                      </m:e>
                    </m:d>
                  </m:oMath>
                </a14:m>
                <a:endParaRPr lang="en-US" altLang="zh-CN" kern="100" dirty="0">
                  <a:solidFill>
                    <a:srgbClr val="FF0000"/>
                  </a:solidFill>
                  <a:latin typeface="微软雅黑" charset="0"/>
                  <a:ea typeface="微软雅黑" charset="0"/>
                  <a:cs typeface="微软雅黑" charset="0"/>
                </a:endParaRPr>
              </a:p>
              <a:p>
                <a:r>
                  <a:rPr lang="en-US" altLang="zh-CN" kern="100" dirty="0">
                    <a:solidFill>
                      <a:srgbClr val="FF0000"/>
                    </a:solidFill>
                    <a:latin typeface="微软雅黑" charset="0"/>
                    <a:ea typeface="微软雅黑" charset="0"/>
                    <a:cs typeface="微软雅黑" charset="0"/>
                    <a:sym typeface="+mn-ea"/>
                  </a:rPr>
                  <a:t>=8K × 10</a:t>
                </a:r>
                <a:endParaRPr lang="zh-CN" altLang="en-US"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192921" y="2489870"/>
                <a:ext cx="2639120" cy="1017270"/>
              </a:xfrm>
              <a:prstGeom prst="rect">
                <a:avLst/>
              </a:prstGeom>
              <a:blipFill rotWithShape="1">
                <a:blip r:embed="rId7"/>
                <a:stretch>
                  <a:fillRect l="-20" t="-3" r="22" b="3"/>
                </a:stretch>
              </a:blipFill>
            </p:spPr>
            <p:txBody>
              <a:bodyPr/>
              <a:lstStyle/>
              <a:p>
                <a:r>
                  <a:rPr lang="zh-CN" altLang="en-US">
                    <a:noFill/>
                  </a:rPr>
                  <a:t> </a:t>
                </a:r>
              </a:p>
            </p:txBody>
          </p:sp>
        </mc:Fallback>
      </mc:AlternateContent>
      <p:sp>
        <p:nvSpPr>
          <p:cNvPr id="2" name="矩形 1"/>
          <p:cNvSpPr/>
          <p:nvPr/>
        </p:nvSpPr>
        <p:spPr>
          <a:xfrm>
            <a:off x="5207635" y="3222625"/>
            <a:ext cx="2414905" cy="506730"/>
          </a:xfrm>
          <a:prstGeom prst="rect">
            <a:avLst/>
          </a:prstGeom>
        </p:spPr>
        <p:txBody>
          <a:bodyPr wrap="square">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a:t>
            </a:r>
            <a:endParaRPr lang="zh-CN" altLang="en-US" dirty="0">
              <a:solidFill>
                <a:srgbClr val="00B0F0"/>
              </a:solidFill>
            </a:endParaRPr>
          </a:p>
        </p:txBody>
      </p:sp>
    </p:spTree>
    <p:custDataLst>
      <p:tags r:id="rId1"/>
    </p:custData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192921" y="1517781"/>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16" name="矩形 15"/>
              <p:cNvSpPr>
                <a:spLocks noRot="1" noChangeAspect="1" noMove="1" noResize="1" noEditPoints="1" noAdjustHandles="1" noChangeArrowheads="1" noChangeShapeType="1" noTextEdit="1"/>
              </p:cNvSpPr>
              <p:nvPr/>
            </p:nvSpPr>
            <p:spPr>
              <a:xfrm>
                <a:off x="5192921" y="1517781"/>
                <a:ext cx="3065711" cy="369332"/>
              </a:xfrm>
              <a:prstGeom prst="rect">
                <a:avLst/>
              </a:prstGeom>
              <a:blipFill rotWithShape="1">
                <a:blip r:embed="rId5"/>
                <a:stretch>
                  <a:fillRect l="-17" t="-35" r="-586" b="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250071" y="1975250"/>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17" name="矩形 16"/>
              <p:cNvSpPr>
                <a:spLocks noRot="1" noChangeAspect="1" noMove="1" noResize="1" noEditPoints="1" noAdjustHandles="1" noChangeArrowheads="1" noChangeShapeType="1" noTextEdit="1"/>
              </p:cNvSpPr>
              <p:nvPr/>
            </p:nvSpPr>
            <p:spPr>
              <a:xfrm>
                <a:off x="5250071" y="1975250"/>
                <a:ext cx="1519968" cy="369332"/>
              </a:xfrm>
              <a:prstGeom prst="rect">
                <a:avLst/>
              </a:prstGeom>
              <a:blipFill rotWithShape="1">
                <a:blip r:embed="rId6"/>
                <a:stretch>
                  <a:fillRect l="-35" t="-108" r="-2152"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192921" y="2489870"/>
                <a:ext cx="2639120" cy="1570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0" kern="100" dirty="0" smtClean="0">
                          <a:solidFill>
                            <a:srgbClr val="FF0000"/>
                          </a:solidFill>
                          <a:latin typeface="Cambria Math" panose="02040503050406030204" pitchFamily="18" charset="0"/>
                          <a:ea typeface="微软雅黑" charset="0"/>
                          <a:cs typeface="微软雅黑" charset="0"/>
                        </a:rPr>
                        <m:t>    </m:t>
                      </m:r>
                      <m:r>
                        <m:rPr>
                          <m:sty m:val="p"/>
                        </m:rPr>
                        <a:rPr lang="en-US" altLang="zh-CN" kern="100" dirty="0" smtClean="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m:oMathPara>
                </a14:m>
                <a:endParaRPr lang="en-US" altLang="zh-CN" kern="100" dirty="0">
                  <a:solidFill>
                    <a:srgbClr val="FF0000"/>
                  </a:solidFill>
                  <a:latin typeface="微软雅黑" charset="0"/>
                  <a:ea typeface="微软雅黑" charset="0"/>
                  <a:cs typeface="微软雅黑" charset="0"/>
                  <a:sym typeface="+mn-ea"/>
                </a:endParaRPr>
              </a:p>
              <a:p>
                <a:r>
                  <a:rPr lang="en-US" altLang="zh-CN" kern="100" dirty="0">
                    <a:solidFill>
                      <a:srgbClr val="FF0000"/>
                    </a:solidFill>
                    <a:latin typeface="微软雅黑" charset="0"/>
                    <a:ea typeface="微软雅黑" charset="0"/>
                    <a:cs typeface="微软雅黑" charset="0"/>
                    <a:sym typeface="+mn-ea"/>
                  </a:rPr>
                  <a:t>= 8k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d>
                      <m:dPr>
                        <m:begChr m:val="（"/>
                        <m:endChr m:val="）"/>
                        <m:ctrlPr>
                          <a:rPr lang="en-US" altLang="zh-CN" i="1" kern="100" dirty="0">
                            <a:solidFill>
                              <a:srgbClr val="FF0000"/>
                            </a:solidFill>
                            <a:latin typeface="Cambria Math" panose="02040503050406030204" pitchFamily="18" charset="0"/>
                            <a:ea typeface="微软雅黑" charset="0"/>
                            <a:cs typeface="微软雅黑" charset="0"/>
                          </a:rPr>
                        </m:ctrlPr>
                      </m:dPr>
                      <m:e>
                        <m:r>
                          <a:rPr lang="en-US" altLang="zh-CN" kern="100" dirty="0">
                            <a:solidFill>
                              <a:srgbClr val="FF0000"/>
                            </a:solidFill>
                            <a:latin typeface="Cambria Math" panose="02040503050406030204" pitchFamily="18" charset="0"/>
                            <a:ea typeface="微软雅黑" charset="0"/>
                            <a:cs typeface="微软雅黑" charset="0"/>
                          </a:rPr>
                          <m:t>1+</m:t>
                        </m:r>
                        <m:r>
                          <a:rPr lang="en-US" altLang="zh-CN" b="0" i="0" kern="100" dirty="0" smtClean="0">
                            <a:solidFill>
                              <a:srgbClr val="FF0000"/>
                            </a:solidFill>
                            <a:latin typeface="Cambria Math" panose="02040503050406030204" pitchFamily="18" charset="0"/>
                            <a:ea typeface="微软雅黑" charset="0"/>
                            <a:cs typeface="微软雅黑" charset="0"/>
                          </a:rPr>
                          <m:t>1000</m:t>
                        </m:r>
                      </m:e>
                    </m:d>
                  </m:oMath>
                </a14:m>
                <a:endParaRPr lang="en-US" altLang="zh-CN" kern="100" dirty="0">
                  <a:solidFill>
                    <a:srgbClr val="FF0000"/>
                  </a:solidFill>
                  <a:latin typeface="微软雅黑" charset="0"/>
                  <a:ea typeface="微软雅黑" charset="0"/>
                  <a:cs typeface="微软雅黑" charset="0"/>
                </a:endParaRPr>
              </a:p>
              <a:p>
                <a:r>
                  <a:rPr lang="en-US" altLang="zh-CN" kern="100" dirty="0">
                    <a:solidFill>
                      <a:srgbClr val="FF0000"/>
                    </a:solidFill>
                    <a:latin typeface="微软雅黑" charset="0"/>
                    <a:ea typeface="微软雅黑" charset="0"/>
                    <a:cs typeface="微软雅黑" charset="0"/>
                    <a:sym typeface="+mn-ea"/>
                  </a:rPr>
                  <a:t>=8K × 10</a:t>
                </a:r>
              </a:p>
              <a:p>
                <a:r>
                  <a:rPr lang="en-US" altLang="zh-CN" kern="100" dirty="0">
                    <a:solidFill>
                      <a:srgbClr val="FF0000"/>
                    </a:solidFill>
                    <a:latin typeface="微软雅黑" charset="0"/>
                    <a:ea typeface="微软雅黑" charset="0"/>
                    <a:cs typeface="微软雅黑" charset="0"/>
                    <a:sym typeface="+mn-ea"/>
                  </a:rPr>
                  <a:t>= 80K</a:t>
                </a:r>
              </a:p>
              <a:p>
                <a:endParaRPr lang="zh-CN" altLang="en-US"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192921" y="2489870"/>
                <a:ext cx="2639120" cy="1570990"/>
              </a:xfrm>
              <a:prstGeom prst="rect">
                <a:avLst/>
              </a:prstGeom>
              <a:blipFill rotWithShape="1">
                <a:blip r:embed="rId7"/>
                <a:stretch>
                  <a:fillRect l="-20" t="-2" r="22" b="2"/>
                </a:stretch>
              </a:blipFill>
            </p:spPr>
            <p:txBody>
              <a:bodyPr/>
              <a:lstStyle/>
              <a:p>
                <a:r>
                  <a:rPr lang="zh-CN" altLang="en-US">
                    <a:noFill/>
                  </a:rPr>
                  <a:t> </a:t>
                </a:r>
              </a:p>
            </p:txBody>
          </p:sp>
        </mc:Fallback>
      </mc:AlternateContent>
      <p:sp>
        <p:nvSpPr>
          <p:cNvPr id="2" name="矩形 1"/>
          <p:cNvSpPr/>
          <p:nvPr/>
        </p:nvSpPr>
        <p:spPr>
          <a:xfrm>
            <a:off x="5207635" y="3222625"/>
            <a:ext cx="2414905" cy="506730"/>
          </a:xfrm>
          <a:prstGeom prst="rect">
            <a:avLst/>
          </a:prstGeom>
        </p:spPr>
        <p:txBody>
          <a:bodyPr wrap="square">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a:t>
            </a:r>
            <a:endParaRPr lang="zh-CN" altLang="en-US" dirty="0">
              <a:solidFill>
                <a:srgbClr val="00B0F0"/>
              </a:solidFill>
            </a:endParaRPr>
          </a:p>
        </p:txBody>
      </p:sp>
    </p:spTree>
    <p:custDataLst>
      <p:tags r:id="rId1"/>
    </p:custData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192921" y="1517781"/>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16" name="矩形 15"/>
              <p:cNvSpPr>
                <a:spLocks noRot="1" noChangeAspect="1" noMove="1" noResize="1" noEditPoints="1" noAdjustHandles="1" noChangeArrowheads="1" noChangeShapeType="1" noTextEdit="1"/>
              </p:cNvSpPr>
              <p:nvPr/>
            </p:nvSpPr>
            <p:spPr>
              <a:xfrm>
                <a:off x="5192921" y="1517781"/>
                <a:ext cx="3065711" cy="369332"/>
              </a:xfrm>
              <a:prstGeom prst="rect">
                <a:avLst/>
              </a:prstGeom>
              <a:blipFill rotWithShape="1">
                <a:blip r:embed="rId5"/>
                <a:stretch>
                  <a:fillRect l="-17" t="-35" r="-586" b="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250071" y="1975250"/>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17" name="矩形 16"/>
              <p:cNvSpPr>
                <a:spLocks noRot="1" noChangeAspect="1" noMove="1" noResize="1" noEditPoints="1" noAdjustHandles="1" noChangeArrowheads="1" noChangeShapeType="1" noTextEdit="1"/>
              </p:cNvSpPr>
              <p:nvPr/>
            </p:nvSpPr>
            <p:spPr>
              <a:xfrm>
                <a:off x="5250071" y="1975250"/>
                <a:ext cx="1519968" cy="369332"/>
              </a:xfrm>
              <a:prstGeom prst="rect">
                <a:avLst/>
              </a:prstGeom>
              <a:blipFill rotWithShape="1">
                <a:blip r:embed="rId6"/>
                <a:stretch>
                  <a:fillRect l="-35" t="-108" r="-2152"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192921" y="2489870"/>
                <a:ext cx="2639120" cy="1570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0" kern="100" dirty="0" smtClean="0">
                          <a:solidFill>
                            <a:srgbClr val="FF0000"/>
                          </a:solidFill>
                          <a:latin typeface="Cambria Math" panose="02040503050406030204" pitchFamily="18" charset="0"/>
                          <a:ea typeface="微软雅黑" charset="0"/>
                          <a:cs typeface="微软雅黑" charset="0"/>
                        </a:rPr>
                        <m:t>    </m:t>
                      </m:r>
                      <m:r>
                        <m:rPr>
                          <m:sty m:val="p"/>
                        </m:rPr>
                        <a:rPr lang="en-US" altLang="zh-CN" kern="100" dirty="0" smtClean="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m:oMathPara>
                </a14:m>
                <a:endParaRPr lang="en-US" altLang="zh-CN" kern="100" dirty="0">
                  <a:solidFill>
                    <a:srgbClr val="FF0000"/>
                  </a:solidFill>
                  <a:latin typeface="微软雅黑" charset="0"/>
                  <a:ea typeface="微软雅黑" charset="0"/>
                  <a:cs typeface="微软雅黑" charset="0"/>
                  <a:sym typeface="+mn-ea"/>
                </a:endParaRPr>
              </a:p>
              <a:p>
                <a:r>
                  <a:rPr lang="en-US" altLang="zh-CN" kern="100" dirty="0">
                    <a:solidFill>
                      <a:srgbClr val="FF0000"/>
                    </a:solidFill>
                    <a:latin typeface="微软雅黑" charset="0"/>
                    <a:ea typeface="微软雅黑" charset="0"/>
                    <a:cs typeface="微软雅黑" charset="0"/>
                    <a:sym typeface="+mn-ea"/>
                  </a:rPr>
                  <a:t>= 8k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d>
                      <m:dPr>
                        <m:begChr m:val="（"/>
                        <m:endChr m:val="）"/>
                        <m:ctrlPr>
                          <a:rPr lang="en-US" altLang="zh-CN" i="1" kern="100" dirty="0">
                            <a:solidFill>
                              <a:srgbClr val="FF0000"/>
                            </a:solidFill>
                            <a:latin typeface="Cambria Math" panose="02040503050406030204" pitchFamily="18" charset="0"/>
                            <a:ea typeface="微软雅黑" charset="0"/>
                            <a:cs typeface="微软雅黑" charset="0"/>
                          </a:rPr>
                        </m:ctrlPr>
                      </m:dPr>
                      <m:e>
                        <m:r>
                          <a:rPr lang="en-US" altLang="zh-CN" kern="100" dirty="0">
                            <a:solidFill>
                              <a:srgbClr val="FF0000"/>
                            </a:solidFill>
                            <a:latin typeface="Cambria Math" panose="02040503050406030204" pitchFamily="18" charset="0"/>
                            <a:ea typeface="微软雅黑" charset="0"/>
                            <a:cs typeface="微软雅黑" charset="0"/>
                          </a:rPr>
                          <m:t>1+</m:t>
                        </m:r>
                        <m:r>
                          <a:rPr lang="en-US" altLang="zh-CN" b="0" i="0" kern="100" dirty="0" smtClean="0">
                            <a:solidFill>
                              <a:srgbClr val="FF0000"/>
                            </a:solidFill>
                            <a:latin typeface="Cambria Math" panose="02040503050406030204" pitchFamily="18" charset="0"/>
                            <a:ea typeface="微软雅黑" charset="0"/>
                            <a:cs typeface="微软雅黑" charset="0"/>
                          </a:rPr>
                          <m:t>1000</m:t>
                        </m:r>
                      </m:e>
                    </m:d>
                  </m:oMath>
                </a14:m>
                <a:endParaRPr lang="en-US" altLang="zh-CN" kern="100" dirty="0">
                  <a:solidFill>
                    <a:srgbClr val="FF0000"/>
                  </a:solidFill>
                  <a:latin typeface="微软雅黑" charset="0"/>
                  <a:ea typeface="微软雅黑" charset="0"/>
                  <a:cs typeface="微软雅黑" charset="0"/>
                </a:endParaRPr>
              </a:p>
              <a:p>
                <a:r>
                  <a:rPr lang="en-US" altLang="zh-CN" kern="100" dirty="0">
                    <a:solidFill>
                      <a:srgbClr val="FF0000"/>
                    </a:solidFill>
                    <a:latin typeface="微软雅黑" charset="0"/>
                    <a:ea typeface="微软雅黑" charset="0"/>
                    <a:cs typeface="微软雅黑" charset="0"/>
                    <a:sym typeface="+mn-ea"/>
                  </a:rPr>
                  <a:t>=8K × 10</a:t>
                </a:r>
              </a:p>
              <a:p>
                <a:r>
                  <a:rPr lang="en-US" altLang="zh-CN" kern="100" dirty="0">
                    <a:solidFill>
                      <a:srgbClr val="FF0000"/>
                    </a:solidFill>
                    <a:latin typeface="微软雅黑" charset="0"/>
                    <a:ea typeface="微软雅黑" charset="0"/>
                    <a:cs typeface="微软雅黑" charset="0"/>
                    <a:sym typeface="+mn-ea"/>
                  </a:rPr>
                  <a:t>= 80K</a:t>
                </a:r>
              </a:p>
              <a:p>
                <a:endParaRPr lang="zh-CN" altLang="en-US"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192921" y="2489870"/>
                <a:ext cx="2639120" cy="1570990"/>
              </a:xfrm>
              <a:prstGeom prst="rect">
                <a:avLst/>
              </a:prstGeom>
              <a:blipFill rotWithShape="1">
                <a:blip r:embed="rId7"/>
                <a:stretch>
                  <a:fillRect l="-20" t="-2" r="22" b="2"/>
                </a:stretch>
              </a:blipFill>
            </p:spPr>
            <p:txBody>
              <a:bodyPr/>
              <a:lstStyle/>
              <a:p>
                <a:r>
                  <a:rPr lang="zh-CN" altLang="en-US">
                    <a:noFill/>
                  </a:rPr>
                  <a:t> </a:t>
                </a:r>
              </a:p>
            </p:txBody>
          </p:sp>
        </mc:Fallback>
      </mc:AlternateContent>
      <p:sp>
        <p:nvSpPr>
          <p:cNvPr id="2" name="矩形 1"/>
          <p:cNvSpPr/>
          <p:nvPr/>
        </p:nvSpPr>
        <p:spPr>
          <a:xfrm>
            <a:off x="5207635" y="3222625"/>
            <a:ext cx="2414905" cy="506730"/>
          </a:xfrm>
          <a:prstGeom prst="rect">
            <a:avLst/>
          </a:prstGeom>
        </p:spPr>
        <p:txBody>
          <a:bodyPr wrap="square">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a:t>
            </a:r>
            <a:endParaRPr lang="zh-CN" altLang="en-US" dirty="0">
              <a:solidFill>
                <a:srgbClr val="00B0F0"/>
              </a:solidFill>
            </a:endParaRPr>
          </a:p>
        </p:txBody>
      </p:sp>
      <p:sp>
        <p:nvSpPr>
          <p:cNvPr id="3" name="文本框 2"/>
          <p:cNvSpPr txBox="1"/>
          <p:nvPr/>
        </p:nvSpPr>
        <p:spPr>
          <a:xfrm>
            <a:off x="5930265" y="3306445"/>
            <a:ext cx="970280" cy="506730"/>
          </a:xfrm>
          <a:prstGeom prst="rect">
            <a:avLst/>
          </a:prstGeom>
          <a:noFill/>
        </p:spPr>
        <p:txBody>
          <a:bodyPr wrap="none" rtlCol="0" anchor="t">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 50%</a:t>
            </a:r>
            <a:endParaRPr lang="zh-CN" altLang="en-US"/>
          </a:p>
        </p:txBody>
      </p:sp>
    </p:spTree>
    <p:custDataLst>
      <p:tags r:id="rId1"/>
    </p:custData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若连接</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链路的频率带宽为</a:t>
            </a:r>
            <a:r>
              <a:rPr lang="en-US" altLang="zh-CN" kern="100" dirty="0">
                <a:solidFill>
                  <a:schemeClr val="accent1">
                    <a:lumMod val="50000"/>
                  </a:schemeClr>
                </a:solidFill>
                <a:latin typeface="微软雅黑" charset="0"/>
                <a:ea typeface="微软雅黑" charset="0"/>
                <a:cs typeface="微软雅黑" charset="0"/>
                <a:sym typeface="+mn-ea"/>
              </a:rPr>
              <a:t>8kHz</a:t>
            </a:r>
            <a:r>
              <a:rPr lang="zh-CN" altLang="en-US" kern="100" dirty="0">
                <a:solidFill>
                  <a:schemeClr val="accent1">
                    <a:lumMod val="50000"/>
                  </a:schemeClr>
                </a:solidFill>
                <a:latin typeface="微软雅黑" charset="0"/>
                <a:ea typeface="微软雅黑" charset="0"/>
                <a:cs typeface="微软雅黑" charset="0"/>
                <a:sym typeface="+mn-ea"/>
              </a:rPr>
              <a:t>，信噪比为</a:t>
            </a:r>
            <a:r>
              <a:rPr lang="en-US" altLang="zh-CN" kern="100" dirty="0">
                <a:solidFill>
                  <a:schemeClr val="accent1">
                    <a:lumMod val="50000"/>
                  </a:schemeClr>
                </a:solidFill>
                <a:latin typeface="微软雅黑" charset="0"/>
                <a:ea typeface="微软雅黑" charset="0"/>
                <a:cs typeface="微软雅黑" charset="0"/>
                <a:sym typeface="+mn-ea"/>
              </a:rPr>
              <a:t>30dB</a:t>
            </a:r>
            <a:r>
              <a:rPr lang="zh-CN" altLang="en-US" kern="100" dirty="0">
                <a:solidFill>
                  <a:schemeClr val="accent1">
                    <a:lumMod val="50000"/>
                  </a:schemeClr>
                </a:solidFill>
                <a:latin typeface="微软雅黑" charset="0"/>
                <a:ea typeface="微软雅黑" charset="0"/>
                <a:cs typeface="微软雅黑" charset="0"/>
                <a:sym typeface="+mn-ea"/>
              </a:rPr>
              <a:t>，该链路实际数据传输速率约为理论最大数据传输速率的</a:t>
            </a:r>
            <a:r>
              <a:rPr lang="en-US" altLang="zh-CN" kern="100" dirty="0">
                <a:solidFill>
                  <a:schemeClr val="accent1">
                    <a:lumMod val="50000"/>
                  </a:schemeClr>
                </a:solidFill>
                <a:latin typeface="微软雅黑" charset="0"/>
                <a:ea typeface="微软雅黑" charset="0"/>
                <a:cs typeface="微软雅黑" charset="0"/>
                <a:sym typeface="+mn-ea"/>
              </a:rPr>
              <a:t>50%</a:t>
            </a:r>
            <a:r>
              <a:rPr lang="zh-CN" altLang="en-US" kern="100" dirty="0">
                <a:solidFill>
                  <a:schemeClr val="accent1">
                    <a:lumMod val="50000"/>
                  </a:schemeClr>
                </a:solidFill>
                <a:latin typeface="微软雅黑" charset="0"/>
                <a:ea typeface="微软雅黑" charset="0"/>
                <a:cs typeface="微软雅黑" charset="0"/>
                <a:sym typeface="+mn-ea"/>
              </a:rPr>
              <a:t>，则该链路的实际数据传输速率约是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 kbps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20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40 kbps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 kbps</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rcRect t="39089"/>
          <a:stretch>
            <a:fillRect/>
          </a:stretch>
        </p:blipFill>
        <p:spPr>
          <a:xfrm>
            <a:off x="137795" y="2891155"/>
            <a:ext cx="4736465" cy="1019175"/>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192921" y="1517781"/>
                <a:ext cx="3065711" cy="369332"/>
              </a:xfrm>
              <a:prstGeom prst="rect">
                <a:avLst/>
              </a:prstGeom>
            </p:spPr>
            <p:txBody>
              <a:bodyPr wrap="none">
                <a:spAutoFit/>
              </a:bodyPr>
              <a:lstStyle/>
              <a:p>
                <a14:m>
                  <m:oMath xmlns:m="http://schemas.openxmlformats.org/officeDocument/2006/math">
                    <m:r>
                      <a:rPr lang="en-US" altLang="zh-CN" b="0" i="1" kern="100" dirty="0">
                        <a:solidFill>
                          <a:srgbClr val="FF0000"/>
                        </a:solidFill>
                        <a:latin typeface="Cambria Math" panose="02040503050406030204" pitchFamily="18" charset="0"/>
                        <a:ea typeface="微软雅黑" charset="0"/>
                        <a:cs typeface="微软雅黑" charset="0"/>
                      </a:rPr>
                      <m:t>10</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m:rPr>
                            <m:sty m:val="p"/>
                          </m:rPr>
                          <a:rPr lang="en-US" altLang="zh-CN" b="0" i="1" kern="100" dirty="0">
                            <a:solidFill>
                              <a:srgbClr val="FF0000"/>
                            </a:solidFill>
                            <a:latin typeface="Cambria Math" panose="02040503050406030204" pitchFamily="18" charset="0"/>
                            <a:ea typeface="微软雅黑" charset="0"/>
                            <a:cs typeface="微软雅黑" charset="0"/>
                          </a:rPr>
                          <m:t>log</m:t>
                        </m:r>
                      </m:e>
                      <m:sub>
                        <m:r>
                          <a:rPr lang="en-US" altLang="zh-CN" b="0" i="1" kern="100" dirty="0">
                            <a:solidFill>
                              <a:srgbClr val="FF0000"/>
                            </a:solidFill>
                            <a:latin typeface="Cambria Math" panose="02040503050406030204" pitchFamily="18" charset="0"/>
                            <a:ea typeface="微软雅黑" charset="0"/>
                            <a:cs typeface="微软雅黑" charset="0"/>
                          </a:rPr>
                          <m:t>10</m:t>
                        </m:r>
                      </m:sub>
                    </m:sSub>
                    <m:r>
                      <a:rPr lang="en-US" altLang="zh-CN" b="0" kern="100" dirty="0">
                        <a:solidFill>
                          <a:srgbClr val="FF0000"/>
                        </a:solidFill>
                        <a:latin typeface="Cambria Math" panose="02040503050406030204" pitchFamily="18" charset="0"/>
                        <a:ea typeface="微软雅黑" charset="0"/>
                        <a:cs typeface="微软雅黑" charset="0"/>
                      </a:rPr>
                      <m:t>(</m:t>
                    </m:r>
                    <m:r>
                      <m:rPr>
                        <m:sty m:val="p"/>
                      </m:rPr>
                      <a:rPr lang="en-US" altLang="zh-CN" b="0" i="1" kern="100" dirty="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r>
                      <a:rPr lang="en-US" altLang="zh-CN" b="0" kern="100" dirty="0">
                        <a:solidFill>
                          <a:srgbClr val="FF0000"/>
                        </a:solidFill>
                        <a:latin typeface="Cambria Math" panose="02040503050406030204" pitchFamily="18" charset="0"/>
                        <a:ea typeface="微软雅黑" charset="0"/>
                        <a:cs typeface="微软雅黑" charset="0"/>
                      </a:rPr>
                      <m:t>)</m:t>
                    </m:r>
                  </m:oMath>
                </a14:m>
                <a:r>
                  <a:rPr lang="en-US" altLang="zh-CN" kern="100" dirty="0">
                    <a:solidFill>
                      <a:srgbClr val="FF0000"/>
                    </a:solidFill>
                    <a:latin typeface="微软雅黑" charset="0"/>
                    <a:ea typeface="微软雅黑" charset="0"/>
                    <a:cs typeface="微软雅黑" charset="0"/>
                    <a:sym typeface="+mn-ea"/>
                  </a:rPr>
                  <a:t>  dB  = 30 dB</a:t>
                </a:r>
              </a:p>
            </p:txBody>
          </p:sp>
        </mc:Choice>
        <mc:Fallback xmlns="">
          <p:sp>
            <p:nvSpPr>
              <p:cNvPr id="16" name="矩形 15"/>
              <p:cNvSpPr>
                <a:spLocks noRot="1" noChangeAspect="1" noMove="1" noResize="1" noEditPoints="1" noAdjustHandles="1" noChangeArrowheads="1" noChangeShapeType="1" noTextEdit="1"/>
              </p:cNvSpPr>
              <p:nvPr/>
            </p:nvSpPr>
            <p:spPr>
              <a:xfrm>
                <a:off x="5192921" y="1517781"/>
                <a:ext cx="3065711" cy="369332"/>
              </a:xfrm>
              <a:prstGeom prst="rect">
                <a:avLst/>
              </a:prstGeom>
              <a:blipFill rotWithShape="1">
                <a:blip r:embed="rId5"/>
                <a:stretch>
                  <a:fillRect l="-17" t="-35" r="-586" b="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250071" y="1975250"/>
                <a:ext cx="1519968" cy="369332"/>
              </a:xfrm>
              <a:prstGeom prst="rect">
                <a:avLst/>
              </a:prstGeom>
            </p:spPr>
            <p:txBody>
              <a:bodyPr wrap="none">
                <a:spAutoFit/>
              </a:bodyPr>
              <a:lstStyle/>
              <a:p>
                <a14:m>
                  <m:oMath xmlns:m="http://schemas.openxmlformats.org/officeDocument/2006/math">
                    <m:r>
                      <m:rPr>
                        <m:sty m:val="p"/>
                      </m:rPr>
                      <a:rPr lang="en-US" altLang="zh-CN" b="0" i="1" kern="100" dirty="0" smtClean="0">
                        <a:solidFill>
                          <a:srgbClr val="FF0000"/>
                        </a:solidFill>
                        <a:latin typeface="Cambria Math" panose="02040503050406030204" pitchFamily="18" charset="0"/>
                        <a:ea typeface="微软雅黑" charset="0"/>
                        <a:cs typeface="微软雅黑" charset="0"/>
                      </a:rPr>
                      <m:t>S</m:t>
                    </m:r>
                    <m:r>
                      <a:rPr lang="en-US" altLang="zh-CN" b="0" kern="100" dirty="0">
                        <a:solidFill>
                          <a:srgbClr val="FF0000"/>
                        </a:solidFill>
                        <a:latin typeface="Cambria Math" panose="02040503050406030204" pitchFamily="18" charset="0"/>
                        <a:ea typeface="微软雅黑" charset="0"/>
                        <a:cs typeface="微软雅黑" charset="0"/>
                      </a:rPr>
                      <m:t> / </m:t>
                    </m:r>
                    <m:r>
                      <m:rPr>
                        <m:sty m:val="p"/>
                      </m:rPr>
                      <a:rPr lang="en-US" altLang="zh-CN" b="0" i="1" kern="100" dirty="0">
                        <a:solidFill>
                          <a:srgbClr val="FF0000"/>
                        </a:solidFill>
                        <a:latin typeface="Cambria Math" panose="02040503050406030204" pitchFamily="18" charset="0"/>
                        <a:ea typeface="微软雅黑" charset="0"/>
                        <a:cs typeface="微软雅黑" charset="0"/>
                      </a:rPr>
                      <m:t>N</m:t>
                    </m:r>
                  </m:oMath>
                </a14:m>
                <a:r>
                  <a:rPr lang="en-US" altLang="zh-CN" kern="100" dirty="0">
                    <a:solidFill>
                      <a:srgbClr val="FF0000"/>
                    </a:solidFill>
                    <a:latin typeface="微软雅黑" charset="0"/>
                    <a:ea typeface="微软雅黑" charset="0"/>
                    <a:cs typeface="微软雅黑" charset="0"/>
                    <a:sym typeface="+mn-ea"/>
                  </a:rPr>
                  <a:t> = 1000</a:t>
                </a:r>
              </a:p>
            </p:txBody>
          </p:sp>
        </mc:Choice>
        <mc:Fallback xmlns="">
          <p:sp>
            <p:nvSpPr>
              <p:cNvPr id="17" name="矩形 16"/>
              <p:cNvSpPr>
                <a:spLocks noRot="1" noChangeAspect="1" noMove="1" noResize="1" noEditPoints="1" noAdjustHandles="1" noChangeArrowheads="1" noChangeShapeType="1" noTextEdit="1"/>
              </p:cNvSpPr>
              <p:nvPr/>
            </p:nvSpPr>
            <p:spPr>
              <a:xfrm>
                <a:off x="5250071" y="1975250"/>
                <a:ext cx="1519968" cy="369332"/>
              </a:xfrm>
              <a:prstGeom prst="rect">
                <a:avLst/>
              </a:prstGeom>
              <a:blipFill rotWithShape="1">
                <a:blip r:embed="rId6"/>
                <a:stretch>
                  <a:fillRect l="-35" t="-108" r="-2152"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192921" y="2489870"/>
                <a:ext cx="2639120" cy="1570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0" kern="100" dirty="0" smtClean="0">
                          <a:solidFill>
                            <a:srgbClr val="FF0000"/>
                          </a:solidFill>
                          <a:latin typeface="Cambria Math" panose="02040503050406030204" pitchFamily="18" charset="0"/>
                          <a:ea typeface="微软雅黑" charset="0"/>
                          <a:cs typeface="微软雅黑" charset="0"/>
                        </a:rPr>
                        <m:t>    </m:t>
                      </m:r>
                      <m:r>
                        <m:rPr>
                          <m:sty m:val="p"/>
                        </m:rPr>
                        <a:rPr lang="en-US" altLang="zh-CN" kern="100" dirty="0" smtClean="0">
                          <a:solidFill>
                            <a:srgbClr val="FF0000"/>
                          </a:solidFill>
                          <a:latin typeface="Cambria Math" panose="02040503050406030204" pitchFamily="18" charset="0"/>
                          <a:ea typeface="微软雅黑" charset="0"/>
                          <a:cs typeface="微软雅黑" charset="0"/>
                        </a:rPr>
                        <m:t>W</m:t>
                      </m:r>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r>
                        <a:rPr lang="en-US" altLang="zh-CN" kern="100" dirty="0">
                          <a:solidFill>
                            <a:srgbClr val="FF0000"/>
                          </a:solidFill>
                          <a:latin typeface="Cambria Math" panose="02040503050406030204" pitchFamily="18" charset="0"/>
                          <a:ea typeface="微软雅黑" charset="0"/>
                          <a:cs typeface="微软雅黑" charset="0"/>
                        </a:rPr>
                        <m:t>（</m:t>
                      </m:r>
                      <m:r>
                        <a:rPr lang="en-US" altLang="zh-CN" kern="100" dirty="0">
                          <a:solidFill>
                            <a:srgbClr val="FF0000"/>
                          </a:solidFill>
                          <a:latin typeface="Cambria Math" panose="02040503050406030204" pitchFamily="18" charset="0"/>
                          <a:ea typeface="微软雅黑" charset="0"/>
                          <a:cs typeface="微软雅黑" charset="0"/>
                        </a:rPr>
                        <m:t>1+</m:t>
                      </m:r>
                      <m:r>
                        <a:rPr lang="en-US" altLang="zh-CN" kern="100" dirty="0">
                          <a:solidFill>
                            <a:srgbClr val="FF0000"/>
                          </a:solidFill>
                          <a:latin typeface="Cambria Math" panose="02040503050406030204" pitchFamily="18" charset="0"/>
                          <a:ea typeface="微软雅黑" charset="0"/>
                          <a:cs typeface="微软雅黑" charset="0"/>
                        </a:rPr>
                        <m:t>𝑆</m:t>
                      </m:r>
                      <m:r>
                        <a:rPr lang="en-US" altLang="zh-CN" kern="100" dirty="0">
                          <a:solidFill>
                            <a:srgbClr val="FF0000"/>
                          </a:solidFill>
                          <a:latin typeface="Cambria Math" panose="02040503050406030204" pitchFamily="18" charset="0"/>
                          <a:ea typeface="微软雅黑" charset="0"/>
                          <a:cs typeface="微软雅黑" charset="0"/>
                        </a:rPr>
                        <m:t> / </m:t>
                      </m:r>
                      <m:r>
                        <a:rPr lang="en-US" altLang="zh-CN" kern="100" dirty="0">
                          <a:solidFill>
                            <a:srgbClr val="FF0000"/>
                          </a:solidFill>
                          <a:latin typeface="Cambria Math" panose="02040503050406030204" pitchFamily="18" charset="0"/>
                          <a:ea typeface="微软雅黑" charset="0"/>
                          <a:cs typeface="微软雅黑" charset="0"/>
                        </a:rPr>
                        <m:t>𝑁</m:t>
                      </m:r>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m:t>
                      </m:r>
                    </m:oMath>
                  </m:oMathPara>
                </a14:m>
                <a:endParaRPr lang="en-US" altLang="zh-CN" kern="100" dirty="0">
                  <a:solidFill>
                    <a:srgbClr val="FF0000"/>
                  </a:solidFill>
                  <a:latin typeface="微软雅黑" charset="0"/>
                  <a:ea typeface="微软雅黑" charset="0"/>
                  <a:cs typeface="微软雅黑" charset="0"/>
                  <a:sym typeface="+mn-ea"/>
                </a:endParaRPr>
              </a:p>
              <a:p>
                <a:r>
                  <a:rPr lang="en-US" altLang="zh-CN" kern="100" dirty="0">
                    <a:solidFill>
                      <a:srgbClr val="FF0000"/>
                    </a:solidFill>
                    <a:latin typeface="微软雅黑" charset="0"/>
                    <a:ea typeface="微软雅黑" charset="0"/>
                    <a:cs typeface="微软雅黑" charset="0"/>
                    <a:sym typeface="+mn-ea"/>
                  </a:rPr>
                  <a:t>= 8k </a:t>
                </a:r>
                <a14:m>
                  <m:oMath xmlns:m="http://schemas.openxmlformats.org/officeDocument/2006/math">
                    <m:sSub>
                      <m:sSubPr>
                        <m:ctrlPr>
                          <a:rPr lang="en-US" altLang="zh-CN" i="1" kern="100" dirty="0">
                            <a:solidFill>
                              <a:srgbClr val="FF0000"/>
                            </a:solidFill>
                            <a:latin typeface="Cambria Math" panose="02040503050406030204" pitchFamily="18" charset="0"/>
                            <a:ea typeface="微软雅黑" charset="0"/>
                            <a:cs typeface="微软雅黑" charset="0"/>
                          </a:rPr>
                        </m:ctrlPr>
                      </m:sSubPr>
                      <m:e>
                        <m:r>
                          <a:rPr lang="en-US" altLang="zh-CN" kern="100" dirty="0">
                            <a:solidFill>
                              <a:srgbClr val="FF0000"/>
                            </a:solidFill>
                            <a:latin typeface="Cambria Math" panose="02040503050406030204" pitchFamily="18" charset="0"/>
                            <a:ea typeface="微软雅黑" charset="0"/>
                            <a:cs typeface="微软雅黑" charset="0"/>
                          </a:rPr>
                          <m:t> </m:t>
                        </m:r>
                        <m:r>
                          <a:rPr lang="en-US" altLang="zh-CN" kern="100" dirty="0">
                            <a:solidFill>
                              <a:srgbClr val="FF0000"/>
                            </a:solidFill>
                            <a:latin typeface="Cambria Math" panose="02040503050406030204" pitchFamily="18" charset="0"/>
                            <a:ea typeface="微软雅黑" charset="0"/>
                            <a:cs typeface="微软雅黑" charset="0"/>
                          </a:rPr>
                          <m:t>𝑙𝑜𝑔</m:t>
                        </m:r>
                      </m:e>
                      <m:sub>
                        <m:r>
                          <a:rPr lang="en-US" altLang="zh-CN" kern="100" dirty="0">
                            <a:solidFill>
                              <a:srgbClr val="FF0000"/>
                            </a:solidFill>
                            <a:latin typeface="Cambria Math" panose="02040503050406030204" pitchFamily="18" charset="0"/>
                            <a:ea typeface="微软雅黑" charset="0"/>
                            <a:cs typeface="微软雅黑" charset="0"/>
                          </a:rPr>
                          <m:t>2</m:t>
                        </m:r>
                      </m:sub>
                    </m:sSub>
                    <m:d>
                      <m:dPr>
                        <m:begChr m:val="（"/>
                        <m:endChr m:val="）"/>
                        <m:ctrlPr>
                          <a:rPr lang="en-US" altLang="zh-CN" i="1" kern="100" dirty="0">
                            <a:solidFill>
                              <a:srgbClr val="FF0000"/>
                            </a:solidFill>
                            <a:latin typeface="Cambria Math" panose="02040503050406030204" pitchFamily="18" charset="0"/>
                            <a:ea typeface="微软雅黑" charset="0"/>
                            <a:cs typeface="微软雅黑" charset="0"/>
                          </a:rPr>
                        </m:ctrlPr>
                      </m:dPr>
                      <m:e>
                        <m:r>
                          <a:rPr lang="en-US" altLang="zh-CN" kern="100" dirty="0">
                            <a:solidFill>
                              <a:srgbClr val="FF0000"/>
                            </a:solidFill>
                            <a:latin typeface="Cambria Math" panose="02040503050406030204" pitchFamily="18" charset="0"/>
                            <a:ea typeface="微软雅黑" charset="0"/>
                            <a:cs typeface="微软雅黑" charset="0"/>
                          </a:rPr>
                          <m:t>1+</m:t>
                        </m:r>
                        <m:r>
                          <a:rPr lang="en-US" altLang="zh-CN" b="0" i="0" kern="100" dirty="0" smtClean="0">
                            <a:solidFill>
                              <a:srgbClr val="FF0000"/>
                            </a:solidFill>
                            <a:latin typeface="Cambria Math" panose="02040503050406030204" pitchFamily="18" charset="0"/>
                            <a:ea typeface="微软雅黑" charset="0"/>
                            <a:cs typeface="微软雅黑" charset="0"/>
                          </a:rPr>
                          <m:t>1000</m:t>
                        </m:r>
                      </m:e>
                    </m:d>
                  </m:oMath>
                </a14:m>
                <a:endParaRPr lang="en-US" altLang="zh-CN" kern="100" dirty="0">
                  <a:solidFill>
                    <a:srgbClr val="FF0000"/>
                  </a:solidFill>
                  <a:latin typeface="微软雅黑" charset="0"/>
                  <a:ea typeface="微软雅黑" charset="0"/>
                  <a:cs typeface="微软雅黑" charset="0"/>
                </a:endParaRPr>
              </a:p>
              <a:p>
                <a:r>
                  <a:rPr lang="en-US" altLang="zh-CN" kern="100" dirty="0">
                    <a:solidFill>
                      <a:srgbClr val="FF0000"/>
                    </a:solidFill>
                    <a:latin typeface="微软雅黑" charset="0"/>
                    <a:ea typeface="微软雅黑" charset="0"/>
                    <a:cs typeface="微软雅黑" charset="0"/>
                    <a:sym typeface="+mn-ea"/>
                  </a:rPr>
                  <a:t>=8K × 10</a:t>
                </a:r>
              </a:p>
              <a:p>
                <a:r>
                  <a:rPr lang="en-US" altLang="zh-CN" kern="100" dirty="0">
                    <a:solidFill>
                      <a:srgbClr val="FF0000"/>
                    </a:solidFill>
                    <a:latin typeface="微软雅黑" charset="0"/>
                    <a:ea typeface="微软雅黑" charset="0"/>
                    <a:cs typeface="微软雅黑" charset="0"/>
                    <a:sym typeface="+mn-ea"/>
                  </a:rPr>
                  <a:t>= 80K</a:t>
                </a:r>
              </a:p>
              <a:p>
                <a:endParaRPr lang="zh-CN" altLang="en-US"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192921" y="2489870"/>
                <a:ext cx="2639120" cy="1570990"/>
              </a:xfrm>
              <a:prstGeom prst="rect">
                <a:avLst/>
              </a:prstGeom>
              <a:blipFill rotWithShape="1">
                <a:blip r:embed="rId7"/>
                <a:stretch>
                  <a:fillRect l="-20" t="-2" r="22" b="2"/>
                </a:stretch>
              </a:blipFill>
            </p:spPr>
            <p:txBody>
              <a:bodyPr/>
              <a:lstStyle/>
              <a:p>
                <a:r>
                  <a:rPr lang="zh-CN" altLang="en-US">
                    <a:noFill/>
                  </a:rPr>
                  <a:t> </a:t>
                </a:r>
              </a:p>
            </p:txBody>
          </p:sp>
        </mc:Fallback>
      </mc:AlternateContent>
      <p:sp>
        <p:nvSpPr>
          <p:cNvPr id="2" name="矩形 1"/>
          <p:cNvSpPr/>
          <p:nvPr/>
        </p:nvSpPr>
        <p:spPr>
          <a:xfrm>
            <a:off x="5207635" y="3222625"/>
            <a:ext cx="2414905" cy="922020"/>
          </a:xfrm>
          <a:prstGeom prst="rect">
            <a:avLst/>
          </a:prstGeom>
        </p:spPr>
        <p:txBody>
          <a:bodyPr wrap="square">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a:t>
            </a:r>
          </a:p>
          <a:p>
            <a:pPr>
              <a:lnSpc>
                <a:spcPct val="150000"/>
              </a:lnSpc>
            </a:pPr>
            <a:r>
              <a:rPr lang="en-US" altLang="zh-CN" kern="100" dirty="0">
                <a:solidFill>
                  <a:srgbClr val="00B0F0"/>
                </a:solidFill>
                <a:latin typeface="微软雅黑" charset="0"/>
                <a:ea typeface="微软雅黑" charset="0"/>
                <a:sym typeface="+mn-ea"/>
              </a:rPr>
              <a:t>= 40 K</a:t>
            </a:r>
            <a:endParaRPr lang="zh-CN" altLang="en-US" dirty="0">
              <a:solidFill>
                <a:srgbClr val="00B0F0"/>
              </a:solidFill>
            </a:endParaRPr>
          </a:p>
        </p:txBody>
      </p:sp>
      <p:pic>
        <p:nvPicPr>
          <p:cNvPr id="19" name="对1"/>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90236" y="1770582"/>
            <a:ext cx="427648" cy="369332"/>
          </a:xfrm>
          <a:prstGeom prst="rect">
            <a:avLst/>
          </a:prstGeom>
        </p:spPr>
      </p:pic>
      <p:sp>
        <p:nvSpPr>
          <p:cNvPr id="3" name="文本框 2"/>
          <p:cNvSpPr txBox="1"/>
          <p:nvPr/>
        </p:nvSpPr>
        <p:spPr>
          <a:xfrm>
            <a:off x="5930265" y="3306445"/>
            <a:ext cx="970280" cy="506730"/>
          </a:xfrm>
          <a:prstGeom prst="rect">
            <a:avLst/>
          </a:prstGeom>
          <a:noFill/>
        </p:spPr>
        <p:txBody>
          <a:bodyPr wrap="none" rtlCol="0" anchor="t">
            <a:spAutoFit/>
          </a:bodyPr>
          <a:lstStyle/>
          <a:p>
            <a:pPr>
              <a:lnSpc>
                <a:spcPct val="150000"/>
              </a:lnSpc>
            </a:pPr>
            <a:r>
              <a:rPr lang="en-US" altLang="zh-CN" kern="100" dirty="0">
                <a:solidFill>
                  <a:srgbClr val="00B0F0"/>
                </a:solidFill>
                <a:latin typeface="微软雅黑" charset="0"/>
                <a:ea typeface="微软雅黑" charset="0"/>
                <a:cs typeface="微软雅黑" charset="0"/>
                <a:sym typeface="+mn-ea"/>
              </a:rPr>
              <a:t> × 50%</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若主机</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向主机</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发送</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个数据帧，主机</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向主机</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立即发送一个确认帧，则除</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外，从物理层上能够收到该确认帧的主机还有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H2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H3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H1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H2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H3</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5425" y="1286758"/>
            <a:ext cx="6725174" cy="3420472"/>
          </a:xfrm>
          <a:prstGeom prst="rect">
            <a:avLst/>
          </a:prstGeom>
        </p:spPr>
      </p:pic>
      <p:sp>
        <p:nvSpPr>
          <p:cNvPr id="2" name="椭圆 1"/>
          <p:cNvSpPr/>
          <p:nvPr/>
        </p:nvSpPr>
        <p:spPr>
          <a:xfrm>
            <a:off x="4816549" y="3583172"/>
            <a:ext cx="871870" cy="882502"/>
          </a:xfrm>
          <a:prstGeom prst="ellipse">
            <a:avLst/>
          </a:prstGeom>
          <a:solidFill>
            <a:srgbClr val="96C4A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519931" y="3041084"/>
            <a:ext cx="1573938" cy="612799"/>
          </a:xfrm>
          <a:prstGeom prst="ellipse">
            <a:avLst/>
          </a:prstGeom>
          <a:solidFill>
            <a:schemeClr val="accent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47.</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9</a:t>
            </a:r>
            <a:r>
              <a:rPr lang="zh-CN" altLang="en-US" kern="100" dirty="0">
                <a:solidFill>
                  <a:schemeClr val="accent1">
                    <a:lumMod val="50000"/>
                  </a:schemeClr>
                </a:solidFill>
                <a:latin typeface="微软雅黑" charset="0"/>
                <a:ea typeface="微软雅黑" charset="0"/>
                <a:cs typeface="微软雅黑" charset="0"/>
                <a:sym typeface="+mn-ea"/>
              </a:rPr>
              <a:t>分）如图，主机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登录</a:t>
            </a:r>
            <a:r>
              <a:rPr lang="en-US" altLang="zh-CN" kern="100" dirty="0">
                <a:solidFill>
                  <a:schemeClr val="accent1">
                    <a:lumMod val="50000"/>
                  </a:schemeClr>
                </a:solidFill>
                <a:latin typeface="微软雅黑" charset="0"/>
                <a:ea typeface="微软雅黑" charset="0"/>
                <a:cs typeface="微软雅黑" charset="0"/>
                <a:sym typeface="+mn-ea"/>
              </a:rPr>
              <a:t>FTP</a:t>
            </a:r>
            <a:r>
              <a:rPr lang="zh-CN" altLang="en-US" kern="100" dirty="0">
                <a:solidFill>
                  <a:schemeClr val="accent1">
                    <a:lumMod val="50000"/>
                  </a:schemeClr>
                </a:solidFill>
                <a:latin typeface="微软雅黑" charset="0"/>
                <a:ea typeface="微软雅黑" charset="0"/>
                <a:cs typeface="微软雅黑" charset="0"/>
                <a:sym typeface="+mn-ea"/>
              </a:rPr>
              <a:t>服务器后，向服务器上传一个大小为 </a:t>
            </a:r>
            <a:r>
              <a:rPr lang="en-US" altLang="zh-CN" kern="100" dirty="0">
                <a:solidFill>
                  <a:schemeClr val="accent1">
                    <a:lumMod val="50000"/>
                  </a:schemeClr>
                </a:solidFill>
                <a:latin typeface="微软雅黑" charset="0"/>
                <a:ea typeface="微软雅黑" charset="0"/>
                <a:cs typeface="微软雅黑" charset="0"/>
                <a:sym typeface="+mn-ea"/>
              </a:rPr>
              <a:t>18000B </a:t>
            </a:r>
            <a:r>
              <a:rPr lang="zh-CN" altLang="en-US" kern="100" dirty="0">
                <a:solidFill>
                  <a:schemeClr val="accent1">
                    <a:lumMod val="50000"/>
                  </a:schemeClr>
                </a:solidFill>
                <a:latin typeface="微软雅黑" charset="0"/>
                <a:ea typeface="微软雅黑" charset="0"/>
                <a:cs typeface="微软雅黑" charset="0"/>
                <a:sym typeface="+mn-ea"/>
              </a:rPr>
              <a:t>的文件</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，假设</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传输 </a:t>
            </a:r>
            <a:r>
              <a:rPr lang="en-US" altLang="zh-CN" kern="100" dirty="0">
                <a:solidFill>
                  <a:schemeClr val="accent1">
                    <a:lumMod val="50000"/>
                  </a:schemeClr>
                </a:solidFill>
                <a:latin typeface="微软雅黑" charset="0"/>
                <a:ea typeface="微软雅黑" charset="0"/>
                <a:cs typeface="微软雅黑" charset="0"/>
                <a:sym typeface="+mn-ea"/>
              </a:rPr>
              <a:t>F </a:t>
            </a:r>
            <a:r>
              <a:rPr lang="zh-CN" altLang="en-US" kern="100" dirty="0">
                <a:solidFill>
                  <a:schemeClr val="accent1">
                    <a:lumMod val="50000"/>
                  </a:schemeClr>
                </a:solidFill>
                <a:latin typeface="微软雅黑" charset="0"/>
                <a:ea typeface="微软雅黑" charset="0"/>
                <a:cs typeface="微软雅黑" charset="0"/>
                <a:sym typeface="+mn-ea"/>
              </a:rPr>
              <a:t>建立数据链接时，选择的初始序号为 </a:t>
            </a:r>
            <a:r>
              <a:rPr lang="en-US" altLang="zh-CN" kern="100" dirty="0">
                <a:solidFill>
                  <a:schemeClr val="accent1">
                    <a:lumMod val="50000"/>
                  </a:schemeClr>
                </a:solidFill>
                <a:latin typeface="微软雅黑" charset="0"/>
                <a:ea typeface="微软雅黑" charset="0"/>
                <a:cs typeface="微软雅黑" charset="0"/>
                <a:sym typeface="+mn-ea"/>
              </a:rPr>
              <a:t>100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MSS=1000B</a:t>
            </a:r>
            <a:r>
              <a:rPr lang="zh-CN" altLang="en-US" kern="100" dirty="0">
                <a:solidFill>
                  <a:schemeClr val="accent1">
                    <a:lumMod val="50000"/>
                  </a:schemeClr>
                </a:solidFill>
                <a:latin typeface="微软雅黑" charset="0"/>
                <a:ea typeface="微软雅黑" charset="0"/>
                <a:cs typeface="微软雅黑" charset="0"/>
                <a:sym typeface="+mn-ea"/>
              </a:rPr>
              <a:t>，拥塞控制的初始阈值是 </a:t>
            </a:r>
            <a:r>
              <a:rPr lang="en-US" altLang="zh-CN" kern="100" dirty="0">
                <a:solidFill>
                  <a:schemeClr val="accent1">
                    <a:lumMod val="50000"/>
                  </a:schemeClr>
                </a:solidFill>
                <a:latin typeface="微软雅黑" charset="0"/>
                <a:ea typeface="微软雅黑" charset="0"/>
                <a:cs typeface="微软雅黑" charset="0"/>
                <a:sym typeface="+mn-ea"/>
              </a:rPr>
              <a:t>4MSS</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RTT=10ms</a:t>
            </a:r>
            <a:r>
              <a:rPr lang="zh-CN" altLang="en-US" kern="100" dirty="0">
                <a:solidFill>
                  <a:schemeClr val="accent1">
                    <a:lumMod val="50000"/>
                  </a:schemeClr>
                </a:solidFill>
                <a:latin typeface="微软雅黑" charset="0"/>
                <a:ea typeface="微软雅黑" charset="0"/>
                <a:cs typeface="微软雅黑" charset="0"/>
                <a:sym typeface="+mn-ea"/>
              </a:rPr>
              <a:t>，忽略 </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的传输时延，在</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的传送过程中，</a:t>
            </a: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以 </a:t>
            </a:r>
            <a:r>
              <a:rPr lang="en-US" altLang="zh-CN" kern="100" dirty="0">
                <a:solidFill>
                  <a:schemeClr val="accent1">
                    <a:lumMod val="50000"/>
                  </a:schemeClr>
                </a:solidFill>
                <a:latin typeface="微软雅黑" charset="0"/>
                <a:ea typeface="微软雅黑" charset="0"/>
                <a:cs typeface="微软雅黑" charset="0"/>
                <a:sym typeface="+mn-ea"/>
              </a:rPr>
              <a:t>MSS </a:t>
            </a:r>
            <a:r>
              <a:rPr lang="zh-CN" altLang="en-US" kern="100" dirty="0">
                <a:solidFill>
                  <a:schemeClr val="accent1">
                    <a:lumMod val="50000"/>
                  </a:schemeClr>
                </a:solidFill>
                <a:latin typeface="微软雅黑" charset="0"/>
                <a:ea typeface="微软雅黑" charset="0"/>
                <a:cs typeface="微软雅黑" charset="0"/>
                <a:sym typeface="+mn-ea"/>
              </a:rPr>
              <a:t>段向服务器发送数据，且始终没有错误，丢包和乱序。 </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通过数据连接发送 </a:t>
            </a:r>
            <a:r>
              <a:rPr lang="en-US" altLang="zh-CN" kern="100" dirty="0">
                <a:solidFill>
                  <a:schemeClr val="accent1">
                    <a:lumMod val="50000"/>
                  </a:schemeClr>
                </a:solidFill>
                <a:latin typeface="微软雅黑" charset="0"/>
                <a:ea typeface="微软雅黑" charset="0"/>
                <a:cs typeface="微软雅黑" charset="0"/>
                <a:sym typeface="+mn-ea"/>
              </a:rPr>
              <a:t>F </a:t>
            </a:r>
            <a:r>
              <a:rPr lang="zh-CN" altLang="en-US" kern="100" dirty="0">
                <a:solidFill>
                  <a:schemeClr val="accent1">
                    <a:lumMod val="50000"/>
                  </a:schemeClr>
                </a:solidFill>
                <a:latin typeface="微软雅黑" charset="0"/>
                <a:ea typeface="微软雅黑" charset="0"/>
                <a:cs typeface="微软雅黑" charset="0"/>
                <a:sym typeface="+mn-ea"/>
              </a:rPr>
              <a:t>时，</a:t>
            </a:r>
            <a:r>
              <a:rPr lang="en-US" altLang="zh-CN" kern="100" dirty="0">
                <a:solidFill>
                  <a:schemeClr val="accent1">
                    <a:lumMod val="50000"/>
                  </a:schemeClr>
                </a:solidFill>
                <a:latin typeface="微软雅黑" charset="0"/>
                <a:ea typeface="微软雅黑" charset="0"/>
                <a:cs typeface="微软雅黑" charset="0"/>
                <a:sym typeface="+mn-ea"/>
              </a:rPr>
              <a:t>F </a:t>
            </a:r>
            <a:r>
              <a:rPr lang="zh-CN" altLang="en-US" kern="100" dirty="0">
                <a:solidFill>
                  <a:schemeClr val="accent1">
                    <a:lumMod val="50000"/>
                  </a:schemeClr>
                </a:solidFill>
                <a:latin typeface="微软雅黑" charset="0"/>
                <a:ea typeface="微软雅黑" charset="0"/>
                <a:cs typeface="微软雅黑" charset="0"/>
                <a:sym typeface="+mn-ea"/>
              </a:rPr>
              <a:t>的第一个字节序号是多少？在断开数据连接的过 程中</a:t>
            </a:r>
            <a:r>
              <a:rPr lang="en-US" altLang="zh-CN" kern="100" dirty="0">
                <a:solidFill>
                  <a:schemeClr val="accent1">
                    <a:lumMod val="50000"/>
                  </a:schemeClr>
                </a:solidFill>
                <a:latin typeface="微软雅黑" charset="0"/>
                <a:ea typeface="微软雅黑" charset="0"/>
                <a:cs typeface="微软雅黑" charset="0"/>
                <a:sym typeface="+mn-ea"/>
              </a:rPr>
              <a:t>,FTP </a:t>
            </a:r>
            <a:r>
              <a:rPr lang="zh-CN" altLang="en-US" kern="100" dirty="0">
                <a:solidFill>
                  <a:schemeClr val="accent1">
                    <a:lumMod val="50000"/>
                  </a:schemeClr>
                </a:solidFill>
                <a:latin typeface="微软雅黑" charset="0"/>
                <a:ea typeface="微软雅黑" charset="0"/>
                <a:cs typeface="微软雅黑" charset="0"/>
                <a:sym typeface="+mn-ea"/>
              </a:rPr>
              <a:t>发送的第二次挥手的 </a:t>
            </a:r>
            <a:r>
              <a:rPr lang="en-US" altLang="zh-CN" kern="100" dirty="0">
                <a:solidFill>
                  <a:schemeClr val="accent1">
                    <a:lumMod val="50000"/>
                  </a:schemeClr>
                </a:solidFill>
                <a:latin typeface="微软雅黑" charset="0"/>
                <a:ea typeface="微软雅黑" charset="0"/>
                <a:cs typeface="微软雅黑" charset="0"/>
                <a:sym typeface="+mn-ea"/>
              </a:rPr>
              <a:t>ACK </a:t>
            </a:r>
            <a:r>
              <a:rPr lang="zh-CN" altLang="en-US" kern="100" dirty="0">
                <a:solidFill>
                  <a:schemeClr val="accent1">
                    <a:lumMod val="50000"/>
                  </a:schemeClr>
                </a:solidFill>
                <a:latin typeface="微软雅黑" charset="0"/>
                <a:ea typeface="微软雅黑" charset="0"/>
                <a:cs typeface="微软雅黑" charset="0"/>
                <a:sym typeface="+mn-ea"/>
              </a:rPr>
              <a:t>序号是？</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descr="截屏2023-11-16 上午8.23.55"/>
          <p:cNvPicPr>
            <a:picLocks noChangeAspect="1"/>
          </p:cNvPicPr>
          <p:nvPr/>
        </p:nvPicPr>
        <p:blipFill>
          <a:blip r:embed="rId4"/>
          <a:stretch>
            <a:fillRect/>
          </a:stretch>
        </p:blipFill>
        <p:spPr>
          <a:xfrm>
            <a:off x="5592445" y="2084705"/>
            <a:ext cx="3272790" cy="974090"/>
          </a:xfrm>
          <a:prstGeom prst="rect">
            <a:avLst/>
          </a:prstGeom>
        </p:spPr>
      </p:pic>
    </p:spTree>
    <p:custDataLst>
      <p:tags r:id="rId1"/>
    </p:custData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  </a:t>
            </a:r>
            <a:r>
              <a:rPr lang="zh-CN" altLang="en-US" kern="100" dirty="0">
                <a:solidFill>
                  <a:schemeClr val="accent1">
                    <a:lumMod val="50000"/>
                  </a:schemeClr>
                </a:solidFill>
                <a:latin typeface="微软雅黑" charset="0"/>
                <a:ea typeface="微软雅黑" charset="0"/>
                <a:cs typeface="微软雅黑" charset="0"/>
                <a:sym typeface="+mn-ea"/>
              </a:rPr>
              <a:t>若主机</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向主机</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发送</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个数据帧，主机</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向主机</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立即发送一个确认帧，则除</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外，从物理层上能够收到该确认帧的主机还有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H2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H3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H1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H2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H3</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5425" y="1286758"/>
            <a:ext cx="6725174" cy="3420472"/>
          </a:xfrm>
          <a:prstGeom prst="rect">
            <a:avLst/>
          </a:prstGeom>
        </p:spPr>
      </p:pic>
      <p:pic>
        <p:nvPicPr>
          <p:cNvPr id="19"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04490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589" y="992039"/>
            <a:ext cx="6725174" cy="3420472"/>
          </a:xfrm>
          <a:prstGeom prst="rect">
            <a:avLst/>
          </a:prstGeom>
        </p:spPr>
      </p:pic>
    </p:spTree>
    <p:custDataLst>
      <p:tags r:id="rId1"/>
    </p:custData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若</a:t>
            </a:r>
            <a:r>
              <a:rPr lang="en-US" altLang="zh-CN" kern="100" dirty="0">
                <a:solidFill>
                  <a:schemeClr val="accent1">
                    <a:lumMod val="50000"/>
                  </a:schemeClr>
                </a:solidFill>
                <a:latin typeface="微软雅黑" charset="0"/>
                <a:ea typeface="微软雅黑" charset="0"/>
                <a:cs typeface="微软雅黑" charset="0"/>
                <a:sym typeface="+mn-ea"/>
              </a:rPr>
              <a:t>Hub</a:t>
            </a:r>
            <a:r>
              <a:rPr lang="zh-CN" altLang="en-US" kern="100" dirty="0">
                <a:solidFill>
                  <a:schemeClr val="accent1">
                    <a:lumMod val="50000"/>
                  </a:schemeClr>
                </a:solidFill>
                <a:latin typeface="微软雅黑" charset="0"/>
                <a:ea typeface="微软雅黑" charset="0"/>
                <a:cs typeface="微软雅黑" charset="0"/>
                <a:sym typeface="+mn-ea"/>
              </a:rPr>
              <a:t>再生比特流过程中，会产生</a:t>
            </a:r>
            <a:r>
              <a:rPr lang="en-US" altLang="zh-CN" kern="100" dirty="0">
                <a:solidFill>
                  <a:schemeClr val="accent1">
                    <a:lumMod val="50000"/>
                  </a:schemeClr>
                </a:solidFill>
                <a:latin typeface="微软雅黑" charset="0"/>
                <a:ea typeface="微软雅黑" charset="0"/>
                <a:cs typeface="微软雅黑" charset="0"/>
                <a:sym typeface="+mn-ea"/>
              </a:rPr>
              <a:t>1.535μs</a:t>
            </a:r>
            <a:r>
              <a:rPr lang="zh-CN" altLang="en-US" kern="100" dirty="0">
                <a:solidFill>
                  <a:schemeClr val="accent1">
                    <a:lumMod val="50000"/>
                  </a:schemeClr>
                </a:solidFill>
                <a:latin typeface="微软雅黑" charset="0"/>
                <a:ea typeface="微软雅黑" charset="0"/>
                <a:cs typeface="微软雅黑" charset="0"/>
                <a:sym typeface="+mn-ea"/>
              </a:rPr>
              <a:t>延时，信号传播速度为</a:t>
            </a:r>
            <a:r>
              <a:rPr lang="en-US" altLang="zh-CN" kern="100" dirty="0">
                <a:solidFill>
                  <a:schemeClr val="accent1">
                    <a:lumMod val="50000"/>
                  </a:schemeClr>
                </a:solidFill>
                <a:latin typeface="微软雅黑" charset="0"/>
                <a:ea typeface="微软雅黑" charset="0"/>
                <a:cs typeface="微软雅黑" charset="0"/>
                <a:sym typeface="+mn-ea"/>
              </a:rPr>
              <a:t>200m/</a:t>
            </a:r>
            <a:r>
              <a:rPr lang="en-US" altLang="zh-CN" kern="100" dirty="0" err="1">
                <a:solidFill>
                  <a:schemeClr val="accent1">
                    <a:lumMod val="50000"/>
                  </a:schemeClr>
                </a:solidFill>
                <a:latin typeface="微软雅黑" charset="0"/>
                <a:ea typeface="微软雅黑" charset="0"/>
                <a:cs typeface="微软雅黑" charset="0"/>
                <a:sym typeface="+mn-ea"/>
              </a:rPr>
              <a:t>μs</a:t>
            </a:r>
            <a:r>
              <a:rPr lang="zh-CN" altLang="en-US" kern="100" dirty="0">
                <a:solidFill>
                  <a:schemeClr val="accent1">
                    <a:lumMod val="50000"/>
                  </a:schemeClr>
                </a:solidFill>
                <a:latin typeface="微软雅黑" charset="0"/>
                <a:ea typeface="微软雅黑" charset="0"/>
                <a:cs typeface="微软雅黑" charset="0"/>
                <a:sym typeface="+mn-ea"/>
              </a:rPr>
              <a:t>，不考虑以太网帧的前导码，则</a:t>
            </a:r>
            <a:r>
              <a:rPr lang="en-US" altLang="zh-CN" kern="100" dirty="0">
                <a:solidFill>
                  <a:schemeClr val="accent1">
                    <a:lumMod val="50000"/>
                  </a:schemeClr>
                </a:solidFill>
                <a:latin typeface="微软雅黑" charset="0"/>
                <a:ea typeface="微软雅黑" charset="0"/>
                <a:cs typeface="微软雅黑" charset="0"/>
                <a:sym typeface="+mn-ea"/>
              </a:rPr>
              <a:t>H3</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之间理论上可以相距的最远距离是（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200 m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205 m</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359m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512 m</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rcRect l="55000" t="48933" b="11843"/>
          <a:stretch>
            <a:fillRect/>
          </a:stretch>
        </p:blipFill>
        <p:spPr>
          <a:xfrm>
            <a:off x="6019165" y="1369695"/>
            <a:ext cx="3026410" cy="1341755"/>
          </a:xfrm>
          <a:prstGeom prst="rect">
            <a:avLst/>
          </a:prstGeom>
        </p:spPr>
      </p:pic>
    </p:spTree>
    <p:custDataLst>
      <p:tags r:id="rId1"/>
    </p:custData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若</a:t>
            </a:r>
            <a:r>
              <a:rPr lang="en-US" altLang="zh-CN" kern="100" dirty="0">
                <a:solidFill>
                  <a:schemeClr val="accent1">
                    <a:lumMod val="50000"/>
                  </a:schemeClr>
                </a:solidFill>
                <a:latin typeface="微软雅黑" charset="0"/>
                <a:ea typeface="微软雅黑" charset="0"/>
                <a:cs typeface="微软雅黑" charset="0"/>
                <a:sym typeface="+mn-ea"/>
              </a:rPr>
              <a:t>Hub</a:t>
            </a:r>
            <a:r>
              <a:rPr lang="zh-CN" altLang="en-US" kern="100" dirty="0">
                <a:solidFill>
                  <a:schemeClr val="accent1">
                    <a:lumMod val="50000"/>
                  </a:schemeClr>
                </a:solidFill>
                <a:latin typeface="微软雅黑" charset="0"/>
                <a:ea typeface="微软雅黑" charset="0"/>
                <a:cs typeface="微软雅黑" charset="0"/>
                <a:sym typeface="+mn-ea"/>
              </a:rPr>
              <a:t>再生比特流过程中，会产生</a:t>
            </a:r>
            <a:r>
              <a:rPr lang="en-US" altLang="zh-CN" kern="100" dirty="0">
                <a:solidFill>
                  <a:schemeClr val="accent1">
                    <a:lumMod val="50000"/>
                  </a:schemeClr>
                </a:solidFill>
                <a:latin typeface="微软雅黑" charset="0"/>
                <a:ea typeface="微软雅黑" charset="0"/>
                <a:cs typeface="微软雅黑" charset="0"/>
                <a:sym typeface="+mn-ea"/>
              </a:rPr>
              <a:t>1.535μs</a:t>
            </a:r>
            <a:r>
              <a:rPr lang="zh-CN" altLang="en-US" kern="100" dirty="0">
                <a:solidFill>
                  <a:schemeClr val="accent1">
                    <a:lumMod val="50000"/>
                  </a:schemeClr>
                </a:solidFill>
                <a:latin typeface="微软雅黑" charset="0"/>
                <a:ea typeface="微软雅黑" charset="0"/>
                <a:cs typeface="微软雅黑" charset="0"/>
                <a:sym typeface="+mn-ea"/>
              </a:rPr>
              <a:t>延时，信号传播速度为</a:t>
            </a:r>
            <a:r>
              <a:rPr lang="en-US" altLang="zh-CN" kern="100" dirty="0">
                <a:solidFill>
                  <a:schemeClr val="accent1">
                    <a:lumMod val="50000"/>
                  </a:schemeClr>
                </a:solidFill>
                <a:latin typeface="微软雅黑" charset="0"/>
                <a:ea typeface="微软雅黑" charset="0"/>
                <a:cs typeface="微软雅黑" charset="0"/>
                <a:sym typeface="+mn-ea"/>
              </a:rPr>
              <a:t>200m/</a:t>
            </a:r>
            <a:r>
              <a:rPr lang="en-US" altLang="zh-CN" kern="100" dirty="0" err="1">
                <a:solidFill>
                  <a:schemeClr val="accent1">
                    <a:lumMod val="50000"/>
                  </a:schemeClr>
                </a:solidFill>
                <a:latin typeface="微软雅黑" charset="0"/>
                <a:ea typeface="微软雅黑" charset="0"/>
                <a:cs typeface="微软雅黑" charset="0"/>
                <a:sym typeface="+mn-ea"/>
              </a:rPr>
              <a:t>μs</a:t>
            </a:r>
            <a:r>
              <a:rPr lang="zh-CN" altLang="en-US" kern="100" dirty="0">
                <a:solidFill>
                  <a:schemeClr val="accent1">
                    <a:lumMod val="50000"/>
                  </a:schemeClr>
                </a:solidFill>
                <a:latin typeface="微软雅黑" charset="0"/>
                <a:ea typeface="微软雅黑" charset="0"/>
                <a:cs typeface="微软雅黑" charset="0"/>
                <a:sym typeface="+mn-ea"/>
              </a:rPr>
              <a:t>，不考虑以太网帧的前导码，则</a:t>
            </a:r>
            <a:r>
              <a:rPr lang="en-US" altLang="zh-CN" kern="100" dirty="0">
                <a:solidFill>
                  <a:schemeClr val="accent1">
                    <a:lumMod val="50000"/>
                  </a:schemeClr>
                </a:solidFill>
                <a:latin typeface="微软雅黑" charset="0"/>
                <a:ea typeface="微软雅黑" charset="0"/>
                <a:cs typeface="微软雅黑" charset="0"/>
                <a:sym typeface="+mn-ea"/>
              </a:rPr>
              <a:t>H3</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之间理论上可以相距的最远距离是（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200 m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205 m</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359m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512 m</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矩形 1"/>
          <p:cNvSpPr/>
          <p:nvPr/>
        </p:nvSpPr>
        <p:spPr>
          <a:xfrm>
            <a:off x="1764880" y="1602254"/>
            <a:ext cx="7731660" cy="460375"/>
          </a:xfrm>
          <a:prstGeom prst="rect">
            <a:avLst/>
          </a:prstGeom>
        </p:spPr>
        <p:txBody>
          <a:bodyPr wrap="square">
            <a:spAutoFit/>
          </a:bodyPr>
          <a:lstStyle/>
          <a:p>
            <a:pPr lvl="0">
              <a:defRPr/>
            </a:pPr>
            <a:r>
              <a:rPr lang="zh-CN" altLang="en-US" sz="2400" dirty="0">
                <a:solidFill>
                  <a:srgbClr val="FF0000"/>
                </a:solidFill>
                <a:latin typeface="楷体" panose="02010609060101010101" pitchFamily="49" charset="-122"/>
                <a:ea typeface="楷体" panose="02010609060101010101" pitchFamily="49" charset="-122"/>
              </a:rPr>
              <a:t>以太网最短帧长 </a:t>
            </a:r>
            <a:r>
              <a:rPr lang="en-US" altLang="zh-CN" sz="2400" dirty="0">
                <a:solidFill>
                  <a:srgbClr val="FF0000"/>
                </a:solidFill>
                <a:latin typeface="楷体" panose="02010609060101010101" pitchFamily="49" charset="-122"/>
                <a:ea typeface="楷体" panose="02010609060101010101" pitchFamily="49" charset="-122"/>
              </a:rPr>
              <a:t>= 64B </a:t>
            </a:r>
            <a:endParaRPr lang="zh-CN" altLang="en-US" sz="2400" dirty="0">
              <a:solidFill>
                <a:srgbClr val="FF0000"/>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rcRect l="55000" t="48933" b="11843"/>
          <a:stretch>
            <a:fillRect/>
          </a:stretch>
        </p:blipFill>
        <p:spPr>
          <a:xfrm>
            <a:off x="6019165" y="1369695"/>
            <a:ext cx="3026410" cy="1341755"/>
          </a:xfrm>
          <a:prstGeom prst="rect">
            <a:avLst/>
          </a:prstGeom>
        </p:spPr>
      </p:pic>
    </p:spTree>
    <p:custDataLst>
      <p:tags r:id="rId1"/>
    </p:custData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rcRect l="55000" t="48933" b="11843"/>
          <a:stretch>
            <a:fillRect/>
          </a:stretch>
        </p:blipFill>
        <p:spPr>
          <a:xfrm>
            <a:off x="6019165" y="1369695"/>
            <a:ext cx="3026410" cy="1341755"/>
          </a:xfrm>
          <a:prstGeom prst="rect">
            <a:avLst/>
          </a:prstGeom>
        </p:spPr>
      </p:pic>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若</a:t>
            </a:r>
            <a:r>
              <a:rPr lang="en-US" altLang="zh-CN" kern="100" dirty="0">
                <a:solidFill>
                  <a:schemeClr val="accent1">
                    <a:lumMod val="50000"/>
                  </a:schemeClr>
                </a:solidFill>
                <a:latin typeface="微软雅黑" charset="0"/>
                <a:ea typeface="微软雅黑" charset="0"/>
                <a:cs typeface="微软雅黑" charset="0"/>
                <a:sym typeface="+mn-ea"/>
              </a:rPr>
              <a:t>Hub</a:t>
            </a:r>
            <a:r>
              <a:rPr lang="zh-CN" altLang="en-US" kern="100" dirty="0">
                <a:solidFill>
                  <a:schemeClr val="accent1">
                    <a:lumMod val="50000"/>
                  </a:schemeClr>
                </a:solidFill>
                <a:latin typeface="微软雅黑" charset="0"/>
                <a:ea typeface="微软雅黑" charset="0"/>
                <a:cs typeface="微软雅黑" charset="0"/>
                <a:sym typeface="+mn-ea"/>
              </a:rPr>
              <a:t>再生比特流过程中，会产生</a:t>
            </a:r>
            <a:r>
              <a:rPr lang="en-US" altLang="zh-CN" kern="100" dirty="0">
                <a:solidFill>
                  <a:schemeClr val="accent1">
                    <a:lumMod val="50000"/>
                  </a:schemeClr>
                </a:solidFill>
                <a:latin typeface="微软雅黑" charset="0"/>
                <a:ea typeface="微软雅黑" charset="0"/>
                <a:cs typeface="微软雅黑" charset="0"/>
                <a:sym typeface="+mn-ea"/>
              </a:rPr>
              <a:t>1.535μs</a:t>
            </a:r>
            <a:r>
              <a:rPr lang="zh-CN" altLang="en-US" kern="100" dirty="0">
                <a:solidFill>
                  <a:schemeClr val="accent1">
                    <a:lumMod val="50000"/>
                  </a:schemeClr>
                </a:solidFill>
                <a:latin typeface="微软雅黑" charset="0"/>
                <a:ea typeface="微软雅黑" charset="0"/>
                <a:cs typeface="微软雅黑" charset="0"/>
                <a:sym typeface="+mn-ea"/>
              </a:rPr>
              <a:t>延时，信号传播速度为</a:t>
            </a:r>
            <a:r>
              <a:rPr lang="en-US" altLang="zh-CN" kern="100" dirty="0">
                <a:solidFill>
                  <a:schemeClr val="accent1">
                    <a:lumMod val="50000"/>
                  </a:schemeClr>
                </a:solidFill>
                <a:latin typeface="微软雅黑" charset="0"/>
                <a:ea typeface="微软雅黑" charset="0"/>
                <a:cs typeface="微软雅黑" charset="0"/>
                <a:sym typeface="+mn-ea"/>
              </a:rPr>
              <a:t>200m/</a:t>
            </a:r>
            <a:r>
              <a:rPr lang="en-US" altLang="zh-CN" kern="100" dirty="0" err="1">
                <a:solidFill>
                  <a:schemeClr val="accent1">
                    <a:lumMod val="50000"/>
                  </a:schemeClr>
                </a:solidFill>
                <a:latin typeface="微软雅黑" charset="0"/>
                <a:ea typeface="微软雅黑" charset="0"/>
                <a:cs typeface="微软雅黑" charset="0"/>
                <a:sym typeface="+mn-ea"/>
              </a:rPr>
              <a:t>μs</a:t>
            </a:r>
            <a:r>
              <a:rPr lang="zh-CN" altLang="en-US" kern="100" dirty="0">
                <a:solidFill>
                  <a:schemeClr val="accent1">
                    <a:lumMod val="50000"/>
                  </a:schemeClr>
                </a:solidFill>
                <a:latin typeface="微软雅黑" charset="0"/>
                <a:ea typeface="微软雅黑" charset="0"/>
                <a:cs typeface="微软雅黑" charset="0"/>
                <a:sym typeface="+mn-ea"/>
              </a:rPr>
              <a:t>，不考虑以太网帧的前导码，则</a:t>
            </a:r>
            <a:r>
              <a:rPr lang="en-US" altLang="zh-CN" kern="100" dirty="0">
                <a:solidFill>
                  <a:schemeClr val="accent1">
                    <a:lumMod val="50000"/>
                  </a:schemeClr>
                </a:solidFill>
                <a:latin typeface="微软雅黑" charset="0"/>
                <a:ea typeface="微软雅黑" charset="0"/>
                <a:cs typeface="微软雅黑" charset="0"/>
                <a:sym typeface="+mn-ea"/>
              </a:rPr>
              <a:t>H3</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之间理论上可以相距的最远距离是（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200 m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205 m</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359m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512 m</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503882"/>
            <a:ext cx="427648" cy="369332"/>
          </a:xfrm>
          <a:prstGeom prst="rect">
            <a:avLst/>
          </a:prstGeom>
        </p:spPr>
      </p:pic>
      <p:sp>
        <p:nvSpPr>
          <p:cNvPr id="2" name="矩形 1"/>
          <p:cNvSpPr/>
          <p:nvPr/>
        </p:nvSpPr>
        <p:spPr>
          <a:xfrm>
            <a:off x="1412455" y="2148989"/>
            <a:ext cx="7731660" cy="2676525"/>
          </a:xfrm>
          <a:prstGeom prst="rect">
            <a:avLst/>
          </a:prstGeom>
        </p:spPr>
        <p:txBody>
          <a:bodyPr wrap="square">
            <a:spAutoFit/>
          </a:bodyPr>
          <a:lstStyle/>
          <a:p>
            <a:pPr lvl="0">
              <a:defRPr/>
            </a:pPr>
            <a:r>
              <a:rPr lang="zh-CN" altLang="en-US" sz="2400" dirty="0">
                <a:solidFill>
                  <a:srgbClr val="FF0000"/>
                </a:solidFill>
                <a:latin typeface="楷体" panose="02010609060101010101" pitchFamily="49" charset="-122"/>
                <a:ea typeface="楷体" panose="02010609060101010101" pitchFamily="49" charset="-122"/>
              </a:rPr>
              <a:t>线路的传输速率 </a:t>
            </a:r>
            <a:r>
              <a:rPr lang="en-US" altLang="zh-CN" sz="2400" dirty="0">
                <a:solidFill>
                  <a:srgbClr val="FF0000"/>
                </a:solidFill>
                <a:latin typeface="楷体" panose="02010609060101010101" pitchFamily="49" charset="-122"/>
                <a:ea typeface="楷体" panose="02010609060101010101" pitchFamily="49" charset="-122"/>
              </a:rPr>
              <a:t>= 100Mbps </a:t>
            </a:r>
          </a:p>
          <a:p>
            <a:pPr lvl="0">
              <a:defRPr/>
            </a:pPr>
            <a:endParaRPr lang="en-US" altLang="zh-CN" sz="2400" dirty="0">
              <a:solidFill>
                <a:srgbClr val="FF0000"/>
              </a:solidFill>
              <a:latin typeface="楷体" panose="02010609060101010101" pitchFamily="49" charset="-122"/>
              <a:ea typeface="楷体" panose="02010609060101010101" pitchFamily="49" charset="-122"/>
            </a:endParaRPr>
          </a:p>
          <a:p>
            <a:pPr lvl="0">
              <a:defRPr/>
            </a:pPr>
            <a:r>
              <a:rPr lang="zh-CN" altLang="en-US" sz="2400" dirty="0">
                <a:solidFill>
                  <a:srgbClr val="FF0000"/>
                </a:solidFill>
                <a:latin typeface="楷体" panose="02010609060101010101" pitchFamily="49" charset="-122"/>
                <a:ea typeface="楷体" panose="02010609060101010101" pitchFamily="49" charset="-122"/>
              </a:rPr>
              <a:t>单程传播时延 </a:t>
            </a:r>
            <a:r>
              <a:rPr lang="en-US" altLang="zh-CN" sz="2400" dirty="0">
                <a:solidFill>
                  <a:srgbClr val="FF0000"/>
                </a:solidFill>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 </a:t>
            </a:r>
            <a:r>
              <a:rPr lang="en-US" altLang="zh-CN" sz="2400" dirty="0">
                <a:solidFill>
                  <a:srgbClr val="FF0000"/>
                </a:solidFill>
                <a:latin typeface="楷体" panose="02010609060101010101" pitchFamily="49" charset="-122"/>
                <a:ea typeface="楷体" panose="02010609060101010101" pitchFamily="49" charset="-122"/>
              </a:rPr>
              <a:t>64B/100Mbps/2 = 2.56μs</a:t>
            </a:r>
          </a:p>
          <a:p>
            <a:pPr lvl="0">
              <a:defRPr/>
            </a:pPr>
            <a:endParaRPr lang="en-US" altLang="zh-CN" sz="2400" dirty="0">
              <a:solidFill>
                <a:srgbClr val="FF0000"/>
              </a:solidFill>
              <a:latin typeface="楷体" panose="02010609060101010101" pitchFamily="49" charset="-122"/>
              <a:ea typeface="楷体" panose="02010609060101010101" pitchFamily="49" charset="-122"/>
            </a:endParaRPr>
          </a:p>
          <a:p>
            <a:pPr lvl="0">
              <a:defRPr/>
            </a:pPr>
            <a:r>
              <a:rPr lang="zh-CN" altLang="en-US" sz="2400" dirty="0">
                <a:solidFill>
                  <a:srgbClr val="FF0000"/>
                </a:solidFill>
                <a:latin typeface="楷体" panose="02010609060101010101" pitchFamily="49" charset="-122"/>
                <a:ea typeface="楷体" panose="02010609060101010101" pitchFamily="49" charset="-122"/>
              </a:rPr>
              <a:t>单程传播时延 </a:t>
            </a:r>
            <a:r>
              <a:rPr lang="en-US" altLang="zh-CN" sz="2400" dirty="0">
                <a:solidFill>
                  <a:srgbClr val="FF0000"/>
                </a:solidFill>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 </a:t>
            </a:r>
            <a:r>
              <a:rPr lang="en-US" altLang="zh-CN" sz="2400" dirty="0">
                <a:solidFill>
                  <a:srgbClr val="FF0000"/>
                </a:solidFill>
                <a:latin typeface="楷体" panose="02010609060101010101" pitchFamily="49" charset="-122"/>
                <a:ea typeface="楷体" panose="02010609060101010101" pitchFamily="49" charset="-122"/>
              </a:rPr>
              <a:t>2.56μs -1.535μs = 1.025μs</a:t>
            </a:r>
          </a:p>
          <a:p>
            <a:pPr lvl="0">
              <a:defRPr/>
            </a:pPr>
            <a:endParaRPr lang="en-US" altLang="zh-CN" sz="2400" dirty="0">
              <a:solidFill>
                <a:srgbClr val="FF0000"/>
              </a:solidFill>
              <a:latin typeface="楷体" panose="02010609060101010101" pitchFamily="49" charset="-122"/>
              <a:ea typeface="楷体" panose="02010609060101010101" pitchFamily="49" charset="-122"/>
            </a:endParaRPr>
          </a:p>
          <a:p>
            <a:pPr lvl="0">
              <a:defRPr/>
            </a:pPr>
            <a:r>
              <a:rPr lang="zh-CN" altLang="en-US" sz="2400" dirty="0">
                <a:solidFill>
                  <a:srgbClr val="FF0000"/>
                </a:solidFill>
                <a:latin typeface="楷体" panose="02010609060101010101" pitchFamily="49" charset="-122"/>
                <a:ea typeface="楷体" panose="02010609060101010101" pitchFamily="49" charset="-122"/>
              </a:rPr>
              <a:t>最远距离 </a:t>
            </a:r>
            <a:r>
              <a:rPr lang="en-US" altLang="zh-CN" sz="2400" dirty="0">
                <a:solidFill>
                  <a:srgbClr val="FF0000"/>
                </a:solidFill>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 </a:t>
            </a:r>
            <a:r>
              <a:rPr lang="en-US" altLang="zh-CN" sz="2400" dirty="0">
                <a:solidFill>
                  <a:srgbClr val="FF0000"/>
                </a:solidFill>
                <a:latin typeface="楷体" panose="02010609060101010101" pitchFamily="49" charset="-122"/>
                <a:ea typeface="楷体" panose="02010609060101010101" pitchFamily="49" charset="-122"/>
              </a:rPr>
              <a:t>200m/</a:t>
            </a:r>
            <a:r>
              <a:rPr lang="en-US" altLang="zh-CN" sz="2400" dirty="0" err="1">
                <a:solidFill>
                  <a:srgbClr val="FF0000"/>
                </a:solidFill>
                <a:latin typeface="楷体" panose="02010609060101010101" pitchFamily="49" charset="-122"/>
                <a:ea typeface="楷体" panose="02010609060101010101" pitchFamily="49" charset="-122"/>
              </a:rPr>
              <a:t>μs</a:t>
            </a:r>
            <a:r>
              <a:rPr lang="en-US" altLang="zh-CN" sz="2400" dirty="0">
                <a:solidFill>
                  <a:srgbClr val="FF0000"/>
                </a:solidFill>
                <a:latin typeface="楷体" panose="02010609060101010101" pitchFamily="49" charset="-122"/>
                <a:ea typeface="楷体" panose="02010609060101010101" pitchFamily="49" charset="-122"/>
              </a:rPr>
              <a:t> × 1.025μs = 205m</a:t>
            </a:r>
            <a:endParaRPr lang="zh-CN" altLang="en-US" sz="2400" dirty="0">
              <a:solidFill>
                <a:srgbClr val="FF0000"/>
              </a:solidFill>
              <a:latin typeface="楷体" panose="02010609060101010101" pitchFamily="49" charset="-122"/>
              <a:ea typeface="楷体" panose="02010609060101010101" pitchFamily="49" charset="-122"/>
            </a:endParaRPr>
          </a:p>
        </p:txBody>
      </p:sp>
      <p:sp>
        <p:nvSpPr>
          <p:cNvPr id="4" name="矩形 3"/>
          <p:cNvSpPr/>
          <p:nvPr/>
        </p:nvSpPr>
        <p:spPr>
          <a:xfrm>
            <a:off x="1764880" y="1602254"/>
            <a:ext cx="7731660" cy="460375"/>
          </a:xfrm>
          <a:prstGeom prst="rect">
            <a:avLst/>
          </a:prstGeom>
        </p:spPr>
        <p:txBody>
          <a:bodyPr wrap="square">
            <a:spAutoFit/>
          </a:bodyPr>
          <a:lstStyle/>
          <a:p>
            <a:pPr lvl="0">
              <a:defRPr/>
            </a:pPr>
            <a:r>
              <a:rPr lang="zh-CN" altLang="en-US" sz="2400" dirty="0">
                <a:solidFill>
                  <a:srgbClr val="FF0000"/>
                </a:solidFill>
                <a:latin typeface="楷体" panose="02010609060101010101" pitchFamily="49" charset="-122"/>
                <a:ea typeface="楷体" panose="02010609060101010101" pitchFamily="49" charset="-122"/>
              </a:rPr>
              <a:t>以太网最短帧长 </a:t>
            </a:r>
            <a:r>
              <a:rPr lang="en-US" altLang="zh-CN" sz="2400" dirty="0">
                <a:solidFill>
                  <a:srgbClr val="FF0000"/>
                </a:solidFill>
                <a:latin typeface="楷体" panose="02010609060101010101" pitchFamily="49" charset="-122"/>
                <a:ea typeface="楷体" panose="02010609060101010101" pitchFamily="49" charset="-122"/>
              </a:rPr>
              <a:t>= 64B </a:t>
            </a:r>
            <a:endParaRPr lang="zh-CN" altLang="en-US" sz="2400"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  </a:t>
            </a:r>
            <a:r>
              <a:rPr lang="zh-CN" altLang="en-US" kern="100" dirty="0">
                <a:solidFill>
                  <a:schemeClr val="accent1">
                    <a:lumMod val="50000"/>
                  </a:schemeClr>
                </a:solidFill>
                <a:latin typeface="微软雅黑" charset="0"/>
                <a:ea typeface="微软雅黑" charset="0"/>
                <a:cs typeface="微软雅黑" charset="0"/>
                <a:sym typeface="+mn-ea"/>
              </a:rPr>
              <a:t>假设</a:t>
            </a:r>
            <a:r>
              <a:rPr lang="en-US" altLang="zh-CN" kern="100" dirty="0">
                <a:solidFill>
                  <a:schemeClr val="accent1">
                    <a:lumMod val="50000"/>
                  </a:schemeClr>
                </a:solidFill>
                <a:latin typeface="微软雅黑" charset="0"/>
                <a:ea typeface="微软雅黑" charset="0"/>
                <a:cs typeface="微软雅黑" charset="0"/>
                <a:sym typeface="+mn-ea"/>
              </a:rPr>
              <a:t>R1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采用</a:t>
            </a:r>
            <a:r>
              <a:rPr lang="en-US" altLang="zh-CN" kern="100" dirty="0">
                <a:solidFill>
                  <a:schemeClr val="accent1">
                    <a:lumMod val="50000"/>
                  </a:schemeClr>
                </a:solidFill>
                <a:latin typeface="微软雅黑" charset="0"/>
                <a:ea typeface="微软雅黑" charset="0"/>
                <a:cs typeface="微软雅黑" charset="0"/>
                <a:sym typeface="+mn-ea"/>
              </a:rPr>
              <a:t>RIP</a:t>
            </a:r>
            <a:r>
              <a:rPr lang="zh-CN" altLang="en-US" kern="100" dirty="0">
                <a:solidFill>
                  <a:schemeClr val="accent1">
                    <a:lumMod val="50000"/>
                  </a:schemeClr>
                </a:solidFill>
                <a:latin typeface="微软雅黑" charset="0"/>
                <a:ea typeface="微软雅黑" charset="0"/>
                <a:cs typeface="微软雅黑" charset="0"/>
                <a:sym typeface="+mn-ea"/>
              </a:rPr>
              <a:t>协议交换路由信息，且均已收敛。若</a:t>
            </a:r>
            <a:r>
              <a:rPr lang="en-US" altLang="zh-CN" kern="100" dirty="0">
                <a:solidFill>
                  <a:schemeClr val="accent1">
                    <a:lumMod val="50000"/>
                  </a:schemeClr>
                </a:solidFill>
                <a:latin typeface="微软雅黑" charset="0"/>
                <a:ea typeface="微软雅黑" charset="0"/>
                <a:cs typeface="微软雅黑" charset="0"/>
                <a:sym typeface="+mn-ea"/>
              </a:rPr>
              <a:t>R3</a:t>
            </a:r>
            <a:r>
              <a:rPr lang="zh-CN" altLang="en-US" kern="100" dirty="0">
                <a:solidFill>
                  <a:schemeClr val="accent1">
                    <a:lumMod val="50000"/>
                  </a:schemeClr>
                </a:solidFill>
                <a:latin typeface="微软雅黑" charset="0"/>
                <a:ea typeface="微软雅黑" charset="0"/>
                <a:cs typeface="微软雅黑" charset="0"/>
                <a:sym typeface="+mn-ea"/>
              </a:rPr>
              <a:t>检测到网络</a:t>
            </a:r>
            <a:r>
              <a:rPr lang="en-US" altLang="zh-CN" kern="100" dirty="0">
                <a:solidFill>
                  <a:schemeClr val="accent1">
                    <a:lumMod val="50000"/>
                  </a:schemeClr>
                </a:solidFill>
                <a:latin typeface="微软雅黑" charset="0"/>
                <a:ea typeface="微软雅黑" charset="0"/>
                <a:cs typeface="微软雅黑" charset="0"/>
                <a:sym typeface="+mn-ea"/>
              </a:rPr>
              <a:t>201.1.2.0/25</a:t>
            </a:r>
            <a:r>
              <a:rPr lang="zh-CN" altLang="en-US" kern="100" dirty="0">
                <a:solidFill>
                  <a:schemeClr val="accent1">
                    <a:lumMod val="50000"/>
                  </a:schemeClr>
                </a:solidFill>
                <a:latin typeface="微软雅黑" charset="0"/>
                <a:ea typeface="微软雅黑" charset="0"/>
                <a:cs typeface="微软雅黑" charset="0"/>
                <a:sym typeface="+mn-ea"/>
              </a:rPr>
              <a:t>不可达，并向</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通告一次新的距离向量，则</a:t>
            </a:r>
            <a:r>
              <a:rPr lang="en-US" altLang="zh-CN" kern="100" dirty="0">
                <a:solidFill>
                  <a:schemeClr val="accent1">
                    <a:lumMod val="50000"/>
                  </a:schemeClr>
                </a:solidFill>
                <a:latin typeface="微软雅黑" charset="0"/>
                <a:ea typeface="微软雅黑" charset="0"/>
                <a:cs typeface="微软雅黑" charset="0"/>
                <a:sym typeface="+mn-ea"/>
              </a:rPr>
              <a:t>R2</a:t>
            </a:r>
            <a:r>
              <a:rPr lang="zh-CN" altLang="en-US" kern="100" dirty="0">
                <a:solidFill>
                  <a:schemeClr val="accent1">
                    <a:lumMod val="50000"/>
                  </a:schemeClr>
                </a:solidFill>
                <a:latin typeface="微软雅黑" charset="0"/>
                <a:ea typeface="微软雅黑" charset="0"/>
                <a:cs typeface="微软雅黑" charset="0"/>
                <a:sym typeface="+mn-ea"/>
              </a:rPr>
              <a:t>更新后，其到达该网络的距离是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17</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762962"/>
            <a:ext cx="427648" cy="369332"/>
          </a:xfrm>
          <a:prstGeom prst="rect">
            <a:avLst/>
          </a:prstGeom>
        </p:spPr>
      </p:pic>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b="49475"/>
          <a:stretch>
            <a:fillRect/>
          </a:stretch>
        </p:blipFill>
        <p:spPr>
          <a:xfrm>
            <a:off x="3229723" y="1221979"/>
            <a:ext cx="5647576" cy="1451298"/>
          </a:xfrm>
          <a:prstGeom prst="rect">
            <a:avLst/>
          </a:prstGeom>
        </p:spPr>
      </p:pic>
      <p:graphicFrame>
        <p:nvGraphicFramePr>
          <p:cNvPr id="2" name="表格 1"/>
          <p:cNvGraphicFramePr>
            <a:graphicFrameLocks noGrp="1"/>
          </p:cNvGraphicFramePr>
          <p:nvPr>
            <p:custDataLst>
              <p:tags r:id="rId2"/>
            </p:custDataLst>
          </p:nvPr>
        </p:nvGraphicFramePr>
        <p:xfrm>
          <a:off x="1660063" y="2867139"/>
          <a:ext cx="1623238" cy="1504366"/>
        </p:xfrm>
        <a:graphic>
          <a:graphicData uri="http://schemas.openxmlformats.org/drawingml/2006/table">
            <a:tbl>
              <a:tblPr firstRow="1" bandRow="1">
                <a:tableStyleId>{21E4AEA4-8DFA-4A89-87EB-49C32662AFE0}</a:tableStyleId>
              </a:tblPr>
              <a:tblGrid>
                <a:gridCol w="570613">
                  <a:extLst>
                    <a:ext uri="{9D8B030D-6E8A-4147-A177-3AD203B41FA5}">
                      <a16:colId xmlns:a16="http://schemas.microsoft.com/office/drawing/2014/main" val="20000"/>
                    </a:ext>
                  </a:extLst>
                </a:gridCol>
                <a:gridCol w="1052625">
                  <a:extLst>
                    <a:ext uri="{9D8B030D-6E8A-4147-A177-3AD203B41FA5}">
                      <a16:colId xmlns:a16="http://schemas.microsoft.com/office/drawing/2014/main" val="20001"/>
                    </a:ext>
                  </a:extLst>
                </a:gridCol>
              </a:tblGrid>
              <a:tr h="391846">
                <a:tc>
                  <a:txBody>
                    <a:bodyPr/>
                    <a:lstStyle/>
                    <a:p>
                      <a:endParaRPr lang="zh-CN" altLang="en-US" dirty="0"/>
                    </a:p>
                  </a:txBody>
                  <a:tcPr/>
                </a:tc>
                <a:tc>
                  <a:txBody>
                    <a:bodyPr/>
                    <a:lstStyle/>
                    <a:p>
                      <a:r>
                        <a:rPr lang="zh-CN" altLang="en-US" dirty="0"/>
                        <a:t>目标网络</a:t>
                      </a:r>
                    </a:p>
                  </a:txBody>
                  <a:tcPr/>
                </a:tc>
                <a:extLst>
                  <a:ext uri="{0D108BD9-81ED-4DB2-BD59-A6C34878D82A}">
                    <a16:rowId xmlns:a16="http://schemas.microsoft.com/office/drawing/2014/main" val="10000"/>
                  </a:ext>
                </a:extLst>
              </a:tr>
              <a:tr h="370840">
                <a:tc>
                  <a:txBody>
                    <a:bodyPr/>
                    <a:lstStyle/>
                    <a:p>
                      <a:r>
                        <a:rPr lang="en-US" altLang="zh-CN" dirty="0"/>
                        <a:t>R1</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R2</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R3</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16" name="表格 15"/>
          <p:cNvGraphicFramePr>
            <a:graphicFrameLocks noGrp="1"/>
          </p:cNvGraphicFramePr>
          <p:nvPr/>
        </p:nvGraphicFramePr>
        <p:xfrm>
          <a:off x="3646769" y="2867139"/>
          <a:ext cx="1623238" cy="1504366"/>
        </p:xfrm>
        <a:graphic>
          <a:graphicData uri="http://schemas.openxmlformats.org/drawingml/2006/table">
            <a:tbl>
              <a:tblPr firstRow="1" bandRow="1">
                <a:tableStyleId>{21E4AEA4-8DFA-4A89-87EB-49C32662AFE0}</a:tableStyleId>
              </a:tblPr>
              <a:tblGrid>
                <a:gridCol w="570613">
                  <a:extLst>
                    <a:ext uri="{9D8B030D-6E8A-4147-A177-3AD203B41FA5}">
                      <a16:colId xmlns:a16="http://schemas.microsoft.com/office/drawing/2014/main" val="20000"/>
                    </a:ext>
                  </a:extLst>
                </a:gridCol>
                <a:gridCol w="1052625">
                  <a:extLst>
                    <a:ext uri="{9D8B030D-6E8A-4147-A177-3AD203B41FA5}">
                      <a16:colId xmlns:a16="http://schemas.microsoft.com/office/drawing/2014/main" val="20001"/>
                    </a:ext>
                  </a:extLst>
                </a:gridCol>
              </a:tblGrid>
              <a:tr h="391846">
                <a:tc>
                  <a:txBody>
                    <a:bodyPr/>
                    <a:lstStyle/>
                    <a:p>
                      <a:endParaRPr lang="zh-CN" altLang="en-US" dirty="0"/>
                    </a:p>
                  </a:txBody>
                  <a:tcPr/>
                </a:tc>
                <a:tc>
                  <a:txBody>
                    <a:bodyPr/>
                    <a:lstStyle/>
                    <a:p>
                      <a:r>
                        <a:rPr lang="zh-CN" altLang="en-US" dirty="0"/>
                        <a:t>目标网络</a:t>
                      </a:r>
                    </a:p>
                  </a:txBody>
                  <a:tcPr/>
                </a:tc>
                <a:extLst>
                  <a:ext uri="{0D108BD9-81ED-4DB2-BD59-A6C34878D82A}">
                    <a16:rowId xmlns:a16="http://schemas.microsoft.com/office/drawing/2014/main" val="10000"/>
                  </a:ext>
                </a:extLst>
              </a:tr>
              <a:tr h="370840">
                <a:tc>
                  <a:txBody>
                    <a:bodyPr/>
                    <a:lstStyle/>
                    <a:p>
                      <a:r>
                        <a:rPr lang="en-US" altLang="zh-CN" dirty="0"/>
                        <a:t>R1</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R2</a:t>
                      </a:r>
                      <a:endParaRPr lang="zh-CN" altLang="en-US" dirty="0"/>
                    </a:p>
                  </a:txBody>
                  <a:tcPr/>
                </a:tc>
                <a:tc>
                  <a:txBody>
                    <a:bodyPr/>
                    <a:lstStyle/>
                    <a:p>
                      <a:r>
                        <a:rPr lang="en-US" altLang="zh-CN" dirty="0"/>
                        <a:t>16</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R3</a:t>
                      </a:r>
                      <a:endParaRPr lang="zh-CN" altLang="en-US" dirty="0"/>
                    </a:p>
                  </a:txBody>
                  <a:tcPr/>
                </a:tc>
                <a:tc>
                  <a:txBody>
                    <a:bodyPr/>
                    <a:lstStyle/>
                    <a:p>
                      <a:r>
                        <a:rPr lang="en-US" altLang="zh-CN" dirty="0"/>
                        <a:t>16</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17" name="表格 16"/>
          <p:cNvGraphicFramePr>
            <a:graphicFrameLocks noGrp="1"/>
          </p:cNvGraphicFramePr>
          <p:nvPr/>
        </p:nvGraphicFramePr>
        <p:xfrm>
          <a:off x="5893647" y="2867139"/>
          <a:ext cx="1623238" cy="1504366"/>
        </p:xfrm>
        <a:graphic>
          <a:graphicData uri="http://schemas.openxmlformats.org/drawingml/2006/table">
            <a:tbl>
              <a:tblPr firstRow="1" bandRow="1">
                <a:tableStyleId>{21E4AEA4-8DFA-4A89-87EB-49C32662AFE0}</a:tableStyleId>
              </a:tblPr>
              <a:tblGrid>
                <a:gridCol w="570613">
                  <a:extLst>
                    <a:ext uri="{9D8B030D-6E8A-4147-A177-3AD203B41FA5}">
                      <a16:colId xmlns:a16="http://schemas.microsoft.com/office/drawing/2014/main" val="20000"/>
                    </a:ext>
                  </a:extLst>
                </a:gridCol>
                <a:gridCol w="1052625">
                  <a:extLst>
                    <a:ext uri="{9D8B030D-6E8A-4147-A177-3AD203B41FA5}">
                      <a16:colId xmlns:a16="http://schemas.microsoft.com/office/drawing/2014/main" val="20001"/>
                    </a:ext>
                  </a:extLst>
                </a:gridCol>
              </a:tblGrid>
              <a:tr h="391846">
                <a:tc>
                  <a:txBody>
                    <a:bodyPr/>
                    <a:lstStyle/>
                    <a:p>
                      <a:endParaRPr lang="zh-CN" altLang="en-US" dirty="0"/>
                    </a:p>
                  </a:txBody>
                  <a:tcPr/>
                </a:tc>
                <a:tc>
                  <a:txBody>
                    <a:bodyPr/>
                    <a:lstStyle/>
                    <a:p>
                      <a:r>
                        <a:rPr lang="zh-CN" altLang="en-US" dirty="0"/>
                        <a:t>目标网络</a:t>
                      </a:r>
                    </a:p>
                  </a:txBody>
                  <a:tcPr/>
                </a:tc>
                <a:extLst>
                  <a:ext uri="{0D108BD9-81ED-4DB2-BD59-A6C34878D82A}">
                    <a16:rowId xmlns:a16="http://schemas.microsoft.com/office/drawing/2014/main" val="10000"/>
                  </a:ext>
                </a:extLst>
              </a:tr>
              <a:tr h="370840">
                <a:tc>
                  <a:txBody>
                    <a:bodyPr/>
                    <a:lstStyle/>
                    <a:p>
                      <a:r>
                        <a:rPr lang="en-US" altLang="zh-CN" dirty="0"/>
                        <a:t>R1</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R2</a:t>
                      </a:r>
                      <a:endParaRPr lang="zh-CN" altLang="en-US" dirty="0"/>
                    </a:p>
                  </a:txBody>
                  <a:tcPr/>
                </a:tc>
                <a:tc>
                  <a:txBody>
                    <a:bodyPr/>
                    <a:lstStyle/>
                    <a:p>
                      <a:r>
                        <a:rPr lang="en-US" altLang="zh-CN" dirty="0"/>
                        <a:t>3</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R3</a:t>
                      </a:r>
                      <a:endParaRPr lang="zh-CN" altLang="en-US" dirty="0"/>
                    </a:p>
                  </a:txBody>
                  <a:tcPr/>
                </a:tc>
                <a:tc>
                  <a:txBody>
                    <a:bodyPr/>
                    <a:lstStyle/>
                    <a:p>
                      <a:r>
                        <a:rPr lang="en-US" altLang="zh-CN" dirty="0"/>
                        <a:t>16</a:t>
                      </a:r>
                      <a:endParaRPr lang="zh-CN" altLang="en-US" dirty="0"/>
                    </a:p>
                  </a:txBody>
                  <a:tcPr/>
                </a:tc>
                <a:extLst>
                  <a:ext uri="{0D108BD9-81ED-4DB2-BD59-A6C34878D82A}">
                    <a16:rowId xmlns:a16="http://schemas.microsoft.com/office/drawing/2014/main" val="10003"/>
                  </a:ext>
                </a:extLst>
              </a:tr>
            </a:tbl>
          </a:graphicData>
        </a:graphic>
      </p:graphicFrame>
      <p:sp>
        <p:nvSpPr>
          <p:cNvPr id="3" name="矩形 2"/>
          <p:cNvSpPr/>
          <p:nvPr/>
        </p:nvSpPr>
        <p:spPr>
          <a:xfrm>
            <a:off x="1660063" y="1774216"/>
            <a:ext cx="1569660"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坏消息传得慢</a:t>
            </a:r>
          </a:p>
        </p:txBody>
      </p:sp>
      <p:sp>
        <p:nvSpPr>
          <p:cNvPr id="19" name="矩形 18"/>
          <p:cNvSpPr/>
          <p:nvPr/>
        </p:nvSpPr>
        <p:spPr>
          <a:xfrm>
            <a:off x="2077561" y="4413261"/>
            <a:ext cx="646331"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收敛</a:t>
            </a:r>
          </a:p>
        </p:txBody>
      </p:sp>
      <p:sp>
        <p:nvSpPr>
          <p:cNvPr id="20" name="矩形 19"/>
          <p:cNvSpPr/>
          <p:nvPr/>
        </p:nvSpPr>
        <p:spPr>
          <a:xfrm>
            <a:off x="3970387" y="4405349"/>
            <a:ext cx="877163"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通告</a:t>
            </a:r>
            <a:r>
              <a:rPr lang="en-US" altLang="zh-CN" dirty="0">
                <a:solidFill>
                  <a:srgbClr val="FF0000"/>
                </a:solidFill>
                <a:latin typeface="楷体" panose="02010609060101010101" pitchFamily="49" charset="-122"/>
                <a:ea typeface="楷体" panose="02010609060101010101" pitchFamily="49" charset="-122"/>
              </a:rPr>
              <a:t>R2</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21" name="矩形 20"/>
          <p:cNvSpPr/>
          <p:nvPr/>
        </p:nvSpPr>
        <p:spPr>
          <a:xfrm>
            <a:off x="6174151" y="4416603"/>
            <a:ext cx="877163" cy="369332"/>
          </a:xfrm>
          <a:prstGeom prst="rect">
            <a:avLst/>
          </a:prstGeom>
        </p:spPr>
        <p:txBody>
          <a:bodyPr wrap="none">
            <a:spAutoFit/>
          </a:bodyPr>
          <a:lstStyle/>
          <a:p>
            <a:r>
              <a:rPr lang="en-US" altLang="zh-CN" dirty="0">
                <a:solidFill>
                  <a:srgbClr val="FF0000"/>
                </a:solidFill>
                <a:latin typeface="楷体" panose="02010609060101010101" pitchFamily="49" charset="-122"/>
                <a:ea typeface="楷体" panose="02010609060101010101" pitchFamily="49" charset="-122"/>
              </a:rPr>
              <a:t>R2</a:t>
            </a:r>
            <a:r>
              <a:rPr lang="zh-CN" altLang="en-US" dirty="0">
                <a:solidFill>
                  <a:srgbClr val="FF0000"/>
                </a:solidFill>
                <a:latin typeface="楷体" panose="02010609060101010101" pitchFamily="49" charset="-122"/>
                <a:ea typeface="楷体" panose="02010609060101010101" pitchFamily="49" charset="-122"/>
              </a:rPr>
              <a:t>更新</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0" grpId="0"/>
      <p:bldP spid="21"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45984" y="607060"/>
            <a:ext cx="8907780" cy="156966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38.  </a:t>
            </a:r>
            <a:r>
              <a:rPr lang="zh-CN" altLang="en-US" sz="1600" kern="100" dirty="0">
                <a:solidFill>
                  <a:schemeClr val="accent1">
                    <a:lumMod val="50000"/>
                  </a:schemeClr>
                </a:solidFill>
                <a:latin typeface="微软雅黑" charset="0"/>
                <a:ea typeface="微软雅黑" charset="0"/>
                <a:cs typeface="微软雅黑" charset="0"/>
                <a:sym typeface="+mn-ea"/>
              </a:rPr>
              <a:t>假设连接</a:t>
            </a:r>
            <a:r>
              <a:rPr lang="en-US" altLang="zh-CN" sz="1600" kern="100" dirty="0">
                <a:solidFill>
                  <a:schemeClr val="accent1">
                    <a:lumMod val="50000"/>
                  </a:schemeClr>
                </a:solidFill>
                <a:latin typeface="微软雅黑" charset="0"/>
                <a:ea typeface="微软雅黑" charset="0"/>
                <a:cs typeface="微软雅黑" charset="0"/>
                <a:sym typeface="+mn-ea"/>
              </a:rPr>
              <a:t>R1 R2</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R3</a:t>
            </a:r>
            <a:r>
              <a:rPr lang="zh-CN" altLang="en-US" sz="1600" kern="100" dirty="0">
                <a:solidFill>
                  <a:schemeClr val="accent1">
                    <a:lumMod val="50000"/>
                  </a:schemeClr>
                </a:solidFill>
                <a:latin typeface="微软雅黑" charset="0"/>
                <a:ea typeface="微软雅黑" charset="0"/>
                <a:cs typeface="微软雅黑" charset="0"/>
                <a:sym typeface="+mn-ea"/>
              </a:rPr>
              <a:t>之间的点对点链路使用</a:t>
            </a:r>
            <a:r>
              <a:rPr lang="en-US" altLang="zh-CN" sz="1600" kern="100" dirty="0">
                <a:solidFill>
                  <a:schemeClr val="accent1">
                    <a:lumMod val="50000"/>
                  </a:schemeClr>
                </a:solidFill>
                <a:latin typeface="微软雅黑" charset="0"/>
                <a:ea typeface="微软雅黑" charset="0"/>
                <a:cs typeface="微软雅黑" charset="0"/>
                <a:sym typeface="+mn-ea"/>
              </a:rPr>
              <a:t>201.1.3.x/30</a:t>
            </a:r>
            <a:r>
              <a:rPr lang="zh-CN" altLang="en-US" sz="1600" kern="100" dirty="0">
                <a:solidFill>
                  <a:schemeClr val="accent1">
                    <a:lumMod val="50000"/>
                  </a:schemeClr>
                </a:solidFill>
                <a:latin typeface="微软雅黑" charset="0"/>
                <a:ea typeface="微软雅黑" charset="0"/>
                <a:cs typeface="微软雅黑" charset="0"/>
                <a:sym typeface="+mn-ea"/>
              </a:rPr>
              <a:t>地址，当</a:t>
            </a:r>
            <a:r>
              <a:rPr lang="en-US" altLang="zh-CN" sz="1600" kern="100" dirty="0">
                <a:solidFill>
                  <a:schemeClr val="accent1">
                    <a:lumMod val="50000"/>
                  </a:schemeClr>
                </a:solidFill>
                <a:latin typeface="微软雅黑" charset="0"/>
                <a:ea typeface="微软雅黑" charset="0"/>
                <a:cs typeface="微软雅黑" charset="0"/>
                <a:sym typeface="+mn-ea"/>
              </a:rPr>
              <a:t>H3</a:t>
            </a:r>
            <a:r>
              <a:rPr lang="zh-CN" altLang="en-US" sz="1600" kern="100" dirty="0">
                <a:solidFill>
                  <a:schemeClr val="accent1">
                    <a:lumMod val="50000"/>
                  </a:schemeClr>
                </a:solidFill>
                <a:latin typeface="微软雅黑" charset="0"/>
                <a:ea typeface="微软雅黑" charset="0"/>
                <a:cs typeface="微软雅黑" charset="0"/>
                <a:sym typeface="+mn-ea"/>
              </a:rPr>
              <a:t>访问</a:t>
            </a:r>
            <a:r>
              <a:rPr lang="en-US" altLang="zh-CN" sz="1600" kern="100" dirty="0">
                <a:solidFill>
                  <a:schemeClr val="accent1">
                    <a:lumMod val="50000"/>
                  </a:schemeClr>
                </a:solidFill>
                <a:latin typeface="微软雅黑" charset="0"/>
                <a:ea typeface="微软雅黑" charset="0"/>
                <a:cs typeface="微软雅黑" charset="0"/>
                <a:sym typeface="+mn-ea"/>
              </a:rPr>
              <a:t>Web</a:t>
            </a:r>
            <a:r>
              <a:rPr lang="zh-CN" altLang="en-US" sz="1600" kern="100" dirty="0">
                <a:solidFill>
                  <a:schemeClr val="accent1">
                    <a:lumMod val="50000"/>
                  </a:schemeClr>
                </a:solidFill>
                <a:latin typeface="微软雅黑" charset="0"/>
                <a:ea typeface="微软雅黑" charset="0"/>
                <a:cs typeface="微软雅黑" charset="0"/>
                <a:sym typeface="+mn-ea"/>
              </a:rPr>
              <a:t>服务器</a:t>
            </a:r>
            <a:r>
              <a:rPr lang="en-US" altLang="zh-CN" sz="1600" kern="100" dirty="0">
                <a:solidFill>
                  <a:schemeClr val="accent1">
                    <a:lumMod val="50000"/>
                  </a:schemeClr>
                </a:solidFill>
                <a:latin typeface="微软雅黑" charset="0"/>
                <a:ea typeface="微软雅黑" charset="0"/>
                <a:cs typeface="微软雅黑" charset="0"/>
                <a:sym typeface="+mn-ea"/>
              </a:rPr>
              <a:t>S</a:t>
            </a:r>
            <a:r>
              <a:rPr lang="zh-CN" altLang="en-US" sz="1600" kern="100" dirty="0">
                <a:solidFill>
                  <a:schemeClr val="accent1">
                    <a:lumMod val="50000"/>
                  </a:schemeClr>
                </a:solidFill>
                <a:latin typeface="微软雅黑" charset="0"/>
                <a:ea typeface="微软雅黑" charset="0"/>
                <a:cs typeface="微软雅黑" charset="0"/>
                <a:sym typeface="+mn-ea"/>
              </a:rPr>
              <a:t>时，</a:t>
            </a:r>
            <a:r>
              <a:rPr lang="en-US" altLang="zh-CN" sz="1600" kern="100" dirty="0">
                <a:solidFill>
                  <a:schemeClr val="accent1">
                    <a:lumMod val="50000"/>
                  </a:schemeClr>
                </a:solidFill>
                <a:latin typeface="微软雅黑" charset="0"/>
                <a:ea typeface="微软雅黑" charset="0"/>
                <a:cs typeface="微软雅黑" charset="0"/>
                <a:sym typeface="+mn-ea"/>
              </a:rPr>
              <a:t>R2</a:t>
            </a:r>
            <a:r>
              <a:rPr lang="zh-CN" altLang="en-US" sz="1600" kern="100" dirty="0">
                <a:solidFill>
                  <a:schemeClr val="accent1">
                    <a:lumMod val="50000"/>
                  </a:schemeClr>
                </a:solidFill>
                <a:latin typeface="微软雅黑" charset="0"/>
                <a:ea typeface="微软雅黑" charset="0"/>
                <a:cs typeface="微软雅黑" charset="0"/>
                <a:sym typeface="+mn-ea"/>
              </a:rPr>
              <a:t>转发出去的封装</a:t>
            </a:r>
            <a:r>
              <a:rPr lang="en-US" altLang="zh-CN" sz="1600" kern="100" dirty="0">
                <a:solidFill>
                  <a:schemeClr val="accent1">
                    <a:lumMod val="50000"/>
                  </a:schemeClr>
                </a:solidFill>
                <a:latin typeface="微软雅黑" charset="0"/>
                <a:ea typeface="微软雅黑" charset="0"/>
                <a:cs typeface="微软雅黑" charset="0"/>
                <a:sym typeface="+mn-ea"/>
              </a:rPr>
              <a:t>HTTP</a:t>
            </a:r>
            <a:r>
              <a:rPr lang="zh-CN" altLang="en-US" sz="1600" kern="100" dirty="0">
                <a:solidFill>
                  <a:schemeClr val="accent1">
                    <a:lumMod val="50000"/>
                  </a:schemeClr>
                </a:solidFill>
                <a:latin typeface="微软雅黑" charset="0"/>
                <a:ea typeface="微软雅黑" charset="0"/>
                <a:cs typeface="微软雅黑" charset="0"/>
                <a:sym typeface="+mn-ea"/>
              </a:rPr>
              <a:t>请求报文的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分组的源</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地址分别是（    ）。</a:t>
            </a: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A.  192.168.3. 251, 130.1810.1 </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B.  192.168.3. 251, 201.1.3.9 </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C.  201.1.3.8</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130.18.10.1</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D.  201.1 3.10</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130.18.10.1</a:t>
            </a:r>
            <a:endParaRPr lang="en-US" altLang="zh-CN" sz="14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626" y="1391890"/>
            <a:ext cx="5658563" cy="2877985"/>
          </a:xfrm>
          <a:prstGeom prst="rect">
            <a:avLst/>
          </a:prstGeom>
        </p:spPr>
      </p:pic>
      <p:pic>
        <p:nvPicPr>
          <p:cNvPr id="15"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877262"/>
            <a:ext cx="427648" cy="369332"/>
          </a:xfrm>
          <a:prstGeom prst="rect">
            <a:avLst/>
          </a:prstGeom>
        </p:spPr>
      </p:pic>
      <p:sp>
        <p:nvSpPr>
          <p:cNvPr id="2" name="矩形 1"/>
          <p:cNvSpPr/>
          <p:nvPr/>
        </p:nvSpPr>
        <p:spPr>
          <a:xfrm>
            <a:off x="295614" y="3055337"/>
            <a:ext cx="1210310" cy="368300"/>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0000 10</a:t>
            </a:r>
            <a:r>
              <a:rPr lang="en-US" altLang="zh-CN" dirty="0">
                <a:solidFill>
                  <a:srgbClr val="00B0F0"/>
                </a:solidFill>
                <a:latin typeface="楷体" panose="02010609060101010101" pitchFamily="49" charset="-122"/>
                <a:ea typeface="楷体" panose="02010609060101010101" pitchFamily="49" charset="-122"/>
              </a:rPr>
              <a:t>00</a:t>
            </a:r>
            <a:endParaRPr lang="zh-CN" altLang="en-US" dirty="0">
              <a:solidFill>
                <a:srgbClr val="00B0F0"/>
              </a:solidFill>
              <a:latin typeface="楷体" panose="02010609060101010101" pitchFamily="49" charset="-122"/>
              <a:ea typeface="楷体" panose="02010609060101010101" pitchFamily="49" charset="-122"/>
            </a:endParaRPr>
          </a:p>
        </p:txBody>
      </p:sp>
      <p:sp>
        <p:nvSpPr>
          <p:cNvPr id="16" name="矩形 15"/>
          <p:cNvSpPr/>
          <p:nvPr/>
        </p:nvSpPr>
        <p:spPr>
          <a:xfrm>
            <a:off x="304757" y="3514256"/>
            <a:ext cx="1210310" cy="368300"/>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0000 10</a:t>
            </a:r>
            <a:r>
              <a:rPr lang="en-US" altLang="zh-CN" dirty="0">
                <a:solidFill>
                  <a:srgbClr val="00B0F0"/>
                </a:solidFill>
                <a:latin typeface="楷体" panose="02010609060101010101" pitchFamily="49" charset="-122"/>
                <a:ea typeface="楷体" panose="02010609060101010101" pitchFamily="49" charset="-122"/>
              </a:rPr>
              <a:t>10</a:t>
            </a:r>
            <a:endParaRPr lang="zh-CN" altLang="en-US" dirty="0">
              <a:solidFill>
                <a:srgbClr val="00B0F0"/>
              </a:solidFill>
              <a:latin typeface="楷体" panose="02010609060101010101" pitchFamily="49" charset="-122"/>
              <a:ea typeface="楷体" panose="02010609060101010101" pitchFamily="49" charset="-122"/>
            </a:endParaRPr>
          </a:p>
        </p:txBody>
      </p:sp>
      <p:sp>
        <p:nvSpPr>
          <p:cNvPr id="17" name="矩形 16"/>
          <p:cNvSpPr/>
          <p:nvPr/>
        </p:nvSpPr>
        <p:spPr>
          <a:xfrm>
            <a:off x="304757" y="2660942"/>
            <a:ext cx="2839239"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私有</a:t>
            </a:r>
            <a:r>
              <a:rPr lang="en-US" altLang="zh-CN" dirty="0">
                <a:solidFill>
                  <a:srgbClr val="FF0000"/>
                </a:solidFill>
                <a:latin typeface="楷体" panose="02010609060101010101" pitchFamily="49" charset="-122"/>
                <a:ea typeface="楷体" panose="02010609060101010101" pitchFamily="49" charset="-122"/>
              </a:rPr>
              <a:t>IP </a:t>
            </a:r>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NAT </a:t>
            </a:r>
            <a:r>
              <a:rPr lang="zh-CN" altLang="en-US" dirty="0">
                <a:solidFill>
                  <a:srgbClr val="FF0000"/>
                </a:solidFill>
                <a:latin typeface="楷体" panose="02010609060101010101" pitchFamily="49" charset="-122"/>
                <a:ea typeface="楷体" panose="02010609060101010101" pitchFamily="49" charset="-122"/>
              </a:rPr>
              <a:t>→ 公有</a:t>
            </a:r>
            <a:r>
              <a:rPr lang="en-US" altLang="zh-CN" dirty="0">
                <a:solidFill>
                  <a:srgbClr val="FF0000"/>
                </a:solidFill>
                <a:latin typeface="楷体" panose="02010609060101010101" pitchFamily="49" charset="-122"/>
                <a:ea typeface="楷体" panose="02010609060101010101" pitchFamily="49" charset="-122"/>
              </a:rPr>
              <a:t>IP</a:t>
            </a:r>
            <a:endParaRPr lang="zh-CN" altLang="en-US" dirty="0">
              <a:solidFill>
                <a:srgbClr val="00B0F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34925" y="561340"/>
            <a:ext cx="9219565"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l">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 </a:t>
            </a:r>
            <a:r>
              <a:rPr lang="zh-CN" altLang="en-US" kern="100" dirty="0">
                <a:solidFill>
                  <a:schemeClr val="accent1">
                    <a:lumMod val="50000"/>
                  </a:schemeClr>
                </a:solidFill>
                <a:latin typeface="微软雅黑" charset="0"/>
                <a:ea typeface="微软雅黑" charset="0"/>
                <a:cs typeface="微软雅黑" charset="0"/>
                <a:sym typeface="+mn-ea"/>
              </a:rPr>
              <a:t>假设</a:t>
            </a:r>
            <a:r>
              <a:rPr lang="en-US" altLang="zh-CN" kern="100" dirty="0">
                <a:solidFill>
                  <a:schemeClr val="accent1">
                    <a:lumMod val="50000"/>
                  </a:schemeClr>
                </a:solidFill>
                <a:latin typeface="微软雅黑" charset="0"/>
                <a:ea typeface="微软雅黑" charset="0"/>
                <a:cs typeface="微软雅黑" charset="0"/>
                <a:sym typeface="+mn-ea"/>
              </a:rPr>
              <a:t>H1</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的默认网关和子网掩码均分别配置为</a:t>
            </a:r>
            <a:r>
              <a:rPr lang="en-US" altLang="zh-CN" kern="100" dirty="0">
                <a:solidFill>
                  <a:schemeClr val="accent1">
                    <a:lumMod val="50000"/>
                  </a:schemeClr>
                </a:solidFill>
                <a:latin typeface="微软雅黑" charset="0"/>
                <a:ea typeface="微软雅黑" charset="0"/>
                <a:cs typeface="微软雅黑" charset="0"/>
                <a:sym typeface="+mn-ea"/>
              </a:rPr>
              <a:t>192.168.3.1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255.255.255.128,</a:t>
            </a:r>
          </a:p>
          <a:p>
            <a:pPr marL="0" lvl="1" algn="l">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H3</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的默认网关和子网掩码均分别配置为</a:t>
            </a:r>
            <a:r>
              <a:rPr lang="en-US" altLang="zh-CN" kern="100" dirty="0">
                <a:solidFill>
                  <a:schemeClr val="accent1">
                    <a:lumMod val="50000"/>
                  </a:schemeClr>
                </a:solidFill>
                <a:latin typeface="微软雅黑" charset="0"/>
                <a:ea typeface="微软雅黑" charset="0"/>
                <a:cs typeface="微软雅黑" charset="0"/>
                <a:sym typeface="+mn-ea"/>
              </a:rPr>
              <a:t>192.168.3.254</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255255.255.128</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l">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则下列现象中可能发生的是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H1</a:t>
            </a:r>
            <a:r>
              <a:rPr lang="zh-CN" altLang="en-US" kern="100" dirty="0">
                <a:solidFill>
                  <a:schemeClr val="accent1">
                    <a:lumMod val="50000"/>
                  </a:schemeClr>
                </a:solidFill>
                <a:latin typeface="微软雅黑" charset="0"/>
                <a:ea typeface="微软雅黑" charset="0"/>
                <a:cs typeface="微软雅黑" charset="0"/>
                <a:sym typeface="+mn-ea"/>
              </a:rPr>
              <a:t>不能与</a:t>
            </a:r>
            <a:r>
              <a:rPr lang="en-US" altLang="zh-CN" kern="100" dirty="0">
                <a:solidFill>
                  <a:schemeClr val="accent1">
                    <a:lumMod val="50000"/>
                  </a:schemeClr>
                </a:solidFill>
                <a:latin typeface="微软雅黑" charset="0"/>
                <a:ea typeface="微软雅黑" charset="0"/>
                <a:cs typeface="微软雅黑" charset="0"/>
                <a:sym typeface="+mn-ea"/>
              </a:rPr>
              <a:t>H2</a:t>
            </a:r>
            <a:r>
              <a:rPr lang="zh-CN" altLang="en-US" kern="100" dirty="0">
                <a:solidFill>
                  <a:schemeClr val="accent1">
                    <a:lumMod val="50000"/>
                  </a:schemeClr>
                </a:solidFill>
                <a:latin typeface="微软雅黑" charset="0"/>
                <a:ea typeface="微软雅黑" charset="0"/>
                <a:cs typeface="微软雅黑" charset="0"/>
                <a:sym typeface="+mn-ea"/>
              </a:rPr>
              <a:t>进行正常</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通信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H2</a:t>
            </a:r>
            <a:r>
              <a:rPr lang="zh-CN" altLang="en-US" kern="100" dirty="0">
                <a:solidFill>
                  <a:schemeClr val="accent1">
                    <a:lumMod val="50000"/>
                  </a:schemeClr>
                </a:solidFill>
                <a:latin typeface="微软雅黑" charset="0"/>
                <a:ea typeface="微软雅黑" charset="0"/>
                <a:cs typeface="微软雅黑" charset="0"/>
                <a:sym typeface="+mn-ea"/>
              </a:rPr>
              <a:t>与</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均不能访问</a:t>
            </a:r>
            <a:r>
              <a:rPr lang="en-US" altLang="zh-CN" kern="100" dirty="0">
                <a:solidFill>
                  <a:schemeClr val="accent1">
                    <a:lumMod val="50000"/>
                  </a:schemeClr>
                </a:solidFill>
                <a:latin typeface="微软雅黑" charset="0"/>
                <a:ea typeface="微软雅黑" charset="0"/>
                <a:cs typeface="微软雅黑" charset="0"/>
                <a:sym typeface="+mn-ea"/>
              </a:rPr>
              <a:t>Internet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H1</a:t>
            </a:r>
            <a:r>
              <a:rPr lang="zh-CN" altLang="en-US" kern="100" dirty="0">
                <a:solidFill>
                  <a:schemeClr val="accent1">
                    <a:lumMod val="50000"/>
                  </a:schemeClr>
                </a:solidFill>
                <a:latin typeface="微软雅黑" charset="0"/>
                <a:ea typeface="微软雅黑" charset="0"/>
                <a:cs typeface="微软雅黑" charset="0"/>
                <a:sym typeface="+mn-ea"/>
              </a:rPr>
              <a:t>不能与</a:t>
            </a:r>
            <a:r>
              <a:rPr lang="en-US" altLang="zh-CN" kern="100" dirty="0">
                <a:solidFill>
                  <a:schemeClr val="accent1">
                    <a:lumMod val="50000"/>
                  </a:schemeClr>
                </a:solidFill>
                <a:latin typeface="微软雅黑" charset="0"/>
                <a:ea typeface="微软雅黑" charset="0"/>
                <a:cs typeface="微软雅黑" charset="0"/>
                <a:sym typeface="+mn-ea"/>
              </a:rPr>
              <a:t>H3</a:t>
            </a:r>
            <a:r>
              <a:rPr lang="zh-CN" altLang="en-US" kern="100" dirty="0">
                <a:solidFill>
                  <a:schemeClr val="accent1">
                    <a:lumMod val="50000"/>
                  </a:schemeClr>
                </a:solidFill>
                <a:latin typeface="微软雅黑" charset="0"/>
                <a:ea typeface="微软雅黑" charset="0"/>
                <a:cs typeface="微软雅黑" charset="0"/>
                <a:sym typeface="+mn-ea"/>
              </a:rPr>
              <a:t>进行正常</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通信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H3</a:t>
            </a:r>
            <a:r>
              <a:rPr lang="zh-CN" altLang="en-US" kern="100" dirty="0">
                <a:solidFill>
                  <a:schemeClr val="accent1">
                    <a:lumMod val="50000"/>
                  </a:schemeClr>
                </a:solidFill>
                <a:latin typeface="微软雅黑" charset="0"/>
                <a:ea typeface="微软雅黑" charset="0"/>
                <a:cs typeface="微软雅黑" charset="0"/>
                <a:sym typeface="+mn-ea"/>
              </a:rPr>
              <a:t>不能与</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进行正常</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通信</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34661" y="2033472"/>
            <a:ext cx="427648" cy="369332"/>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t="28755"/>
          <a:stretch>
            <a:fillRect/>
          </a:stretch>
        </p:blipFill>
        <p:spPr>
          <a:xfrm>
            <a:off x="4019209" y="1563127"/>
            <a:ext cx="5125162" cy="1857145"/>
          </a:xfrm>
          <a:prstGeom prst="rect">
            <a:avLst/>
          </a:prstGeom>
        </p:spPr>
      </p:pic>
      <p:sp>
        <p:nvSpPr>
          <p:cNvPr id="16" name="矩形 15"/>
          <p:cNvSpPr/>
          <p:nvPr/>
        </p:nvSpPr>
        <p:spPr>
          <a:xfrm>
            <a:off x="190236" y="3741380"/>
            <a:ext cx="3993401" cy="1200329"/>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网关：      </a:t>
            </a:r>
            <a:r>
              <a:rPr lang="en-US" altLang="zh-CN" dirty="0">
                <a:solidFill>
                  <a:srgbClr val="FF0000"/>
                </a:solidFill>
                <a:latin typeface="楷体" panose="02010609060101010101" pitchFamily="49" charset="-122"/>
                <a:ea typeface="楷体" panose="02010609060101010101" pitchFamily="49" charset="-122"/>
              </a:rPr>
              <a:t>192.168.3.0000 0001</a:t>
            </a:r>
          </a:p>
          <a:p>
            <a:r>
              <a:rPr lang="zh-CN" altLang="en-US" dirty="0">
                <a:solidFill>
                  <a:srgbClr val="FF0000"/>
                </a:solidFill>
                <a:latin typeface="楷体" panose="02010609060101010101" pitchFamily="49" charset="-122"/>
                <a:ea typeface="楷体" panose="02010609060101010101" pitchFamily="49" charset="-122"/>
              </a:rPr>
              <a:t>子网掩码：  </a:t>
            </a:r>
            <a:r>
              <a:rPr lang="en-US" altLang="zh-CN" dirty="0">
                <a:solidFill>
                  <a:srgbClr val="FF0000"/>
                </a:solidFill>
                <a:latin typeface="楷体" panose="02010609060101010101" pitchFamily="49" charset="-122"/>
                <a:ea typeface="楷体" panose="02010609060101010101" pitchFamily="49" charset="-122"/>
              </a:rPr>
              <a:t>255.255.255.1000 0000</a:t>
            </a:r>
          </a:p>
          <a:p>
            <a:r>
              <a:rPr lang="en-US" altLang="zh-CN" dirty="0">
                <a:solidFill>
                  <a:srgbClr val="00B0F0"/>
                </a:solidFill>
                <a:latin typeface="楷体" panose="02010609060101010101" pitchFamily="49" charset="-122"/>
                <a:ea typeface="楷体" panose="02010609060101010101" pitchFamily="49" charset="-122"/>
              </a:rPr>
              <a:t>H1</a:t>
            </a:r>
            <a:r>
              <a:rPr lang="zh-CN" altLang="en-US" dirty="0">
                <a:solidFill>
                  <a:srgbClr val="00B0F0"/>
                </a:solidFill>
                <a:latin typeface="楷体" panose="02010609060101010101" pitchFamily="49" charset="-122"/>
                <a:ea typeface="楷体" panose="02010609060101010101" pitchFamily="49" charset="-122"/>
              </a:rPr>
              <a:t>地址：   </a:t>
            </a:r>
            <a:r>
              <a:rPr lang="en-US" altLang="zh-CN" dirty="0">
                <a:solidFill>
                  <a:srgbClr val="FF0000"/>
                </a:solidFill>
                <a:latin typeface="楷体" panose="02010609060101010101" pitchFamily="49" charset="-122"/>
                <a:ea typeface="楷体" panose="02010609060101010101" pitchFamily="49" charset="-122"/>
              </a:rPr>
              <a:t>192.168.3.0</a:t>
            </a:r>
            <a:r>
              <a:rPr lang="en-US" altLang="zh-CN" dirty="0">
                <a:solidFill>
                  <a:srgbClr val="00B0F0"/>
                </a:solidFill>
                <a:latin typeface="楷体" panose="02010609060101010101" pitchFamily="49" charset="-122"/>
                <a:ea typeface="楷体" panose="02010609060101010101" pitchFamily="49" charset="-122"/>
              </a:rPr>
              <a:t>000 0010</a:t>
            </a:r>
          </a:p>
          <a:p>
            <a:r>
              <a:rPr lang="en-US" altLang="zh-CN" dirty="0">
                <a:solidFill>
                  <a:srgbClr val="00B0F0"/>
                </a:solidFill>
                <a:latin typeface="楷体" panose="02010609060101010101" pitchFamily="49" charset="-122"/>
                <a:ea typeface="楷体" panose="02010609060101010101" pitchFamily="49" charset="-122"/>
              </a:rPr>
              <a:t>H2</a:t>
            </a:r>
            <a:r>
              <a:rPr lang="zh-CN" altLang="en-US" dirty="0">
                <a:solidFill>
                  <a:srgbClr val="00B0F0"/>
                </a:solidFill>
                <a:latin typeface="楷体" panose="02010609060101010101" pitchFamily="49" charset="-122"/>
                <a:ea typeface="楷体" panose="02010609060101010101" pitchFamily="49" charset="-122"/>
              </a:rPr>
              <a:t>地址：   </a:t>
            </a:r>
            <a:r>
              <a:rPr lang="en-US" altLang="zh-CN" dirty="0">
                <a:solidFill>
                  <a:srgbClr val="FF0000"/>
                </a:solidFill>
                <a:latin typeface="楷体" panose="02010609060101010101" pitchFamily="49" charset="-122"/>
                <a:ea typeface="楷体" panose="02010609060101010101" pitchFamily="49" charset="-122"/>
              </a:rPr>
              <a:t>192.168.3.0</a:t>
            </a:r>
            <a:r>
              <a:rPr lang="en-US" altLang="zh-CN" dirty="0">
                <a:solidFill>
                  <a:srgbClr val="00B0F0"/>
                </a:solidFill>
                <a:latin typeface="楷体" panose="02010609060101010101" pitchFamily="49" charset="-122"/>
                <a:ea typeface="楷体" panose="02010609060101010101" pitchFamily="49" charset="-122"/>
              </a:rPr>
              <a:t>000 0011</a:t>
            </a:r>
            <a:endParaRPr lang="zh-CN" altLang="en-US" dirty="0">
              <a:solidFill>
                <a:srgbClr val="00B0F0"/>
              </a:solidFill>
              <a:latin typeface="楷体" panose="02010609060101010101" pitchFamily="49" charset="-122"/>
              <a:ea typeface="楷体" panose="02010609060101010101" pitchFamily="49" charset="-122"/>
            </a:endParaRPr>
          </a:p>
        </p:txBody>
      </p:sp>
      <p:sp>
        <p:nvSpPr>
          <p:cNvPr id="18" name="矩形 17"/>
          <p:cNvSpPr/>
          <p:nvPr/>
        </p:nvSpPr>
        <p:spPr>
          <a:xfrm>
            <a:off x="4310750" y="3662590"/>
            <a:ext cx="3993401" cy="1200329"/>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网关：      </a:t>
            </a:r>
            <a:r>
              <a:rPr lang="en-US" altLang="zh-CN" dirty="0">
                <a:solidFill>
                  <a:srgbClr val="FF0000"/>
                </a:solidFill>
                <a:latin typeface="楷体" panose="02010609060101010101" pitchFamily="49" charset="-122"/>
                <a:ea typeface="楷体" panose="02010609060101010101" pitchFamily="49" charset="-122"/>
              </a:rPr>
              <a:t>192.168.3. 1111 1110</a:t>
            </a:r>
          </a:p>
          <a:p>
            <a:r>
              <a:rPr lang="zh-CN" altLang="en-US" dirty="0">
                <a:solidFill>
                  <a:srgbClr val="FF0000"/>
                </a:solidFill>
                <a:latin typeface="楷体" panose="02010609060101010101" pitchFamily="49" charset="-122"/>
                <a:ea typeface="楷体" panose="02010609060101010101" pitchFamily="49" charset="-122"/>
              </a:rPr>
              <a:t>子网掩码：  </a:t>
            </a:r>
            <a:r>
              <a:rPr lang="en-US" altLang="zh-CN" dirty="0">
                <a:solidFill>
                  <a:srgbClr val="FF0000"/>
                </a:solidFill>
                <a:latin typeface="楷体" panose="02010609060101010101" pitchFamily="49" charset="-122"/>
                <a:ea typeface="楷体" panose="02010609060101010101" pitchFamily="49" charset="-122"/>
              </a:rPr>
              <a:t>255.255.255.1000 0000</a:t>
            </a:r>
          </a:p>
          <a:p>
            <a:r>
              <a:rPr lang="en-US" altLang="zh-CN" dirty="0">
                <a:solidFill>
                  <a:srgbClr val="00B0F0"/>
                </a:solidFill>
                <a:latin typeface="楷体" panose="02010609060101010101" pitchFamily="49" charset="-122"/>
                <a:ea typeface="楷体" panose="02010609060101010101" pitchFamily="49" charset="-122"/>
              </a:rPr>
              <a:t>H3</a:t>
            </a:r>
            <a:r>
              <a:rPr lang="zh-CN" altLang="en-US" dirty="0">
                <a:solidFill>
                  <a:srgbClr val="00B0F0"/>
                </a:solidFill>
                <a:latin typeface="楷体" panose="02010609060101010101" pitchFamily="49" charset="-122"/>
                <a:ea typeface="楷体" panose="02010609060101010101" pitchFamily="49" charset="-122"/>
              </a:rPr>
              <a:t>地址：   </a:t>
            </a:r>
            <a:r>
              <a:rPr lang="en-US" altLang="zh-CN" dirty="0">
                <a:solidFill>
                  <a:srgbClr val="FF0000"/>
                </a:solidFill>
                <a:latin typeface="楷体" panose="02010609060101010101" pitchFamily="49" charset="-122"/>
                <a:ea typeface="楷体" panose="02010609060101010101" pitchFamily="49" charset="-122"/>
              </a:rPr>
              <a:t>192.168.3.1</a:t>
            </a:r>
            <a:r>
              <a:rPr lang="en-US" altLang="zh-CN" dirty="0">
                <a:solidFill>
                  <a:srgbClr val="00B0F0"/>
                </a:solidFill>
                <a:latin typeface="楷体" panose="02010609060101010101" pitchFamily="49" charset="-122"/>
                <a:ea typeface="楷体" panose="02010609060101010101" pitchFamily="49" charset="-122"/>
              </a:rPr>
              <a:t>111 1011</a:t>
            </a:r>
          </a:p>
          <a:p>
            <a:r>
              <a:rPr lang="en-US" altLang="zh-CN" dirty="0">
                <a:solidFill>
                  <a:srgbClr val="00B0F0"/>
                </a:solidFill>
                <a:latin typeface="楷体" panose="02010609060101010101" pitchFamily="49" charset="-122"/>
                <a:ea typeface="楷体" panose="02010609060101010101" pitchFamily="49" charset="-122"/>
              </a:rPr>
              <a:t>H4</a:t>
            </a:r>
            <a:r>
              <a:rPr lang="zh-CN" altLang="en-US" dirty="0">
                <a:solidFill>
                  <a:srgbClr val="00B0F0"/>
                </a:solidFill>
                <a:latin typeface="楷体" panose="02010609060101010101" pitchFamily="49" charset="-122"/>
                <a:ea typeface="楷体" panose="02010609060101010101" pitchFamily="49" charset="-122"/>
              </a:rPr>
              <a:t>地址：   </a:t>
            </a:r>
            <a:r>
              <a:rPr lang="en-US" altLang="zh-CN" dirty="0">
                <a:solidFill>
                  <a:srgbClr val="FF0000"/>
                </a:solidFill>
                <a:latin typeface="楷体" panose="02010609060101010101" pitchFamily="49" charset="-122"/>
                <a:ea typeface="楷体" panose="02010609060101010101" pitchFamily="49" charset="-122"/>
              </a:rPr>
              <a:t>192.168.3.1</a:t>
            </a:r>
            <a:r>
              <a:rPr lang="en-US" altLang="zh-CN" dirty="0">
                <a:solidFill>
                  <a:srgbClr val="00B0F0"/>
                </a:solidFill>
                <a:latin typeface="楷体" panose="02010609060101010101" pitchFamily="49" charset="-122"/>
                <a:ea typeface="楷体" panose="02010609060101010101" pitchFamily="49" charset="-122"/>
              </a:rPr>
              <a:t>111 1100</a:t>
            </a:r>
            <a:endParaRPr lang="zh-CN" altLang="en-US" dirty="0">
              <a:solidFill>
                <a:srgbClr val="00B0F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890" y="1369076"/>
            <a:ext cx="4991315" cy="2538618"/>
          </a:xfrm>
          <a:prstGeom prst="rect">
            <a:avLst/>
          </a:prstGeom>
        </p:spPr>
      </p:pic>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b="69244"/>
          <a:stretch>
            <a:fillRect/>
          </a:stretch>
        </p:blipFill>
        <p:spPr>
          <a:xfrm>
            <a:off x="-185166" y="1929384"/>
            <a:ext cx="5143500" cy="3427560"/>
          </a:xfrm>
          <a:prstGeom prst="rect">
            <a:avLst/>
          </a:prstGeom>
        </p:spPr>
      </p:pic>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  </a:t>
            </a:r>
            <a:r>
              <a:rPr lang="zh-CN" altLang="en-US" kern="100" dirty="0">
                <a:solidFill>
                  <a:schemeClr val="accent1">
                    <a:lumMod val="50000"/>
                  </a:schemeClr>
                </a:solidFill>
                <a:latin typeface="微软雅黑" charset="0"/>
                <a:ea typeface="微软雅黑" charset="0"/>
                <a:cs typeface="微软雅黑" charset="0"/>
                <a:sym typeface="+mn-ea"/>
              </a:rPr>
              <a:t>假设所有域名服务器均采用迭代查询方式进行域名解析。当</a:t>
            </a:r>
            <a:r>
              <a:rPr lang="en-US" altLang="zh-CN" kern="100" dirty="0">
                <a:solidFill>
                  <a:schemeClr val="accent1">
                    <a:lumMod val="50000"/>
                  </a:schemeClr>
                </a:solidFill>
                <a:latin typeface="微软雅黑" charset="0"/>
                <a:ea typeface="微软雅黑" charset="0"/>
                <a:cs typeface="微软雅黑" charset="0"/>
                <a:sym typeface="+mn-ea"/>
              </a:rPr>
              <a:t>H4</a:t>
            </a:r>
            <a:r>
              <a:rPr lang="zh-CN" altLang="en-US" kern="100" dirty="0">
                <a:solidFill>
                  <a:schemeClr val="accent1">
                    <a:lumMod val="50000"/>
                  </a:schemeClr>
                </a:solidFill>
                <a:latin typeface="微软雅黑" charset="0"/>
                <a:ea typeface="微软雅黑" charset="0"/>
                <a:cs typeface="微软雅黑" charset="0"/>
                <a:sym typeface="+mn-ea"/>
              </a:rPr>
              <a:t>访问规范域名为 </a:t>
            </a:r>
            <a:r>
              <a:rPr lang="en-US" altLang="zh-CN" kern="100" dirty="0">
                <a:solidFill>
                  <a:schemeClr val="accent1">
                    <a:lumMod val="50000"/>
                  </a:schemeClr>
                </a:solidFill>
                <a:latin typeface="微软雅黑" charset="0"/>
                <a:ea typeface="微软雅黑" charset="0"/>
                <a:cs typeface="微软雅黑" charset="0"/>
                <a:sym typeface="+mn-ea"/>
              </a:rPr>
              <a:t>www.abc.xyz.com</a:t>
            </a:r>
            <a:r>
              <a:rPr lang="zh-CN" altLang="en-US" kern="100" dirty="0">
                <a:solidFill>
                  <a:schemeClr val="accent1">
                    <a:lumMod val="50000"/>
                  </a:schemeClr>
                </a:solidFill>
                <a:latin typeface="微软雅黑" charset="0"/>
                <a:ea typeface="微软雅黑" charset="0"/>
                <a:cs typeface="微软雅黑" charset="0"/>
                <a:sym typeface="+mn-ea"/>
              </a:rPr>
              <a:t>的网站时，域名服务器</a:t>
            </a:r>
            <a:r>
              <a:rPr lang="en-US" altLang="zh-CN" kern="100" dirty="0">
                <a:solidFill>
                  <a:schemeClr val="accent1">
                    <a:lumMod val="50000"/>
                  </a:schemeClr>
                </a:solidFill>
                <a:latin typeface="微软雅黑" charset="0"/>
                <a:ea typeface="微软雅黑" charset="0"/>
                <a:cs typeface="微软雅黑" charset="0"/>
                <a:sym typeface="+mn-ea"/>
              </a:rPr>
              <a:t>201.1.1.1</a:t>
            </a:r>
            <a:r>
              <a:rPr lang="zh-CN" altLang="en-US" kern="100" dirty="0">
                <a:solidFill>
                  <a:schemeClr val="accent1">
                    <a:lumMod val="50000"/>
                  </a:schemeClr>
                </a:solidFill>
                <a:latin typeface="微软雅黑" charset="0"/>
                <a:ea typeface="微软雅黑" charset="0"/>
                <a:cs typeface="微软雅黑" charset="0"/>
                <a:sym typeface="+mn-ea"/>
              </a:rPr>
              <a:t>在完成该域名解析过程中，可能发出</a:t>
            </a:r>
            <a:r>
              <a:rPr lang="en-US" altLang="zh-CN" kern="100" dirty="0">
                <a:solidFill>
                  <a:schemeClr val="accent1">
                    <a:lumMod val="50000"/>
                  </a:schemeClr>
                </a:solidFill>
                <a:latin typeface="微软雅黑" charset="0"/>
                <a:ea typeface="微软雅黑" charset="0"/>
                <a:cs typeface="微软雅黑" charset="0"/>
                <a:sym typeface="+mn-ea"/>
              </a:rPr>
              <a:t>DNS</a:t>
            </a:r>
            <a:r>
              <a:rPr lang="zh-CN" altLang="en-US" kern="100" dirty="0">
                <a:solidFill>
                  <a:schemeClr val="accent1">
                    <a:lumMod val="50000"/>
                  </a:schemeClr>
                </a:solidFill>
                <a:latin typeface="微软雅黑" charset="0"/>
                <a:ea typeface="微软雅黑" charset="0"/>
                <a:cs typeface="微软雅黑" charset="0"/>
                <a:sym typeface="+mn-ea"/>
              </a:rPr>
              <a:t>查询的最少和最多次数分别是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0,  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1,  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0,  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1,  4</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矩形 1"/>
          <p:cNvSpPr/>
          <p:nvPr/>
        </p:nvSpPr>
        <p:spPr>
          <a:xfrm>
            <a:off x="667512" y="2710447"/>
            <a:ext cx="3438144" cy="1754326"/>
          </a:xfrm>
          <a:prstGeom prst="rect">
            <a:avLst/>
          </a:prstGeom>
        </p:spPr>
        <p:txBody>
          <a:bodyPr wrap="square">
            <a:spAutoFit/>
          </a:bodyPr>
          <a:lstStyle/>
          <a:p>
            <a:pPr algn="ctr"/>
            <a:r>
              <a:rPr lang="zh-CN" altLang="en-US" dirty="0">
                <a:solidFill>
                  <a:srgbClr val="A16F7C"/>
                </a:solidFill>
                <a:latin typeface="楷体" panose="02010609060101010101" pitchFamily="49" charset="-122"/>
                <a:ea typeface="楷体" panose="02010609060101010101" pitchFamily="49" charset="-122"/>
              </a:rPr>
              <a:t>最多的情况</a:t>
            </a:r>
            <a:endParaRPr lang="en-US" altLang="zh-CN" dirty="0">
              <a:solidFill>
                <a:srgbClr val="A16F7C"/>
              </a:solidFill>
              <a:latin typeface="楷体" panose="02010609060101010101" pitchFamily="49" charset="-122"/>
              <a:ea typeface="楷体" panose="02010609060101010101" pitchFamily="49" charset="-122"/>
            </a:endParaRPr>
          </a:p>
          <a:p>
            <a:pPr algn="ct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根域名服务器</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顶级域名服务器（</a:t>
            </a:r>
            <a:r>
              <a:rPr lang="en-US" altLang="zh-CN" dirty="0">
                <a:latin typeface="楷体" panose="02010609060101010101" pitchFamily="49" charset="-122"/>
                <a:ea typeface="楷体" panose="02010609060101010101" pitchFamily="49" charset="-122"/>
              </a:rPr>
              <a:t>.com</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权限域名服务器 （</a:t>
            </a:r>
            <a:r>
              <a:rPr lang="en-US" altLang="zh-CN" dirty="0">
                <a:latin typeface="楷体" panose="02010609060101010101" pitchFamily="49" charset="-122"/>
                <a:ea typeface="楷体" panose="02010609060101010101" pitchFamily="49" charset="-122"/>
              </a:rPr>
              <a:t>xyz.com</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权限域名服务器（</a:t>
            </a:r>
            <a:r>
              <a:rPr lang="en-US" altLang="zh-CN" dirty="0">
                <a:latin typeface="楷体" panose="02010609060101010101" pitchFamily="49" charset="-122"/>
                <a:ea typeface="楷体" panose="02010609060101010101" pitchFamily="49" charset="-122"/>
              </a:rPr>
              <a:t>abc.xyz.com</a:t>
            </a:r>
            <a:r>
              <a:rPr lang="zh-CN" altLang="en-US" dirty="0">
                <a:latin typeface="楷体" panose="02010609060101010101" pitchFamily="49" charset="-122"/>
                <a:ea typeface="楷体" panose="02010609060101010101" pitchFamily="49" charset="-122"/>
              </a:rPr>
              <a:t>）</a:t>
            </a:r>
          </a:p>
        </p:txBody>
      </p:sp>
      <p:pic>
        <p:nvPicPr>
          <p:cNvPr id="16"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90236" y="205252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08000"/>
            <a:ext cx="8907780" cy="160043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41.(9</a:t>
            </a:r>
            <a:r>
              <a:rPr lang="zh-CN" altLang="en-US" sz="1400" kern="100" dirty="0">
                <a:solidFill>
                  <a:schemeClr val="accent1">
                    <a:lumMod val="50000"/>
                  </a:schemeClr>
                </a:solidFill>
                <a:latin typeface="微软雅黑" charset="0"/>
                <a:ea typeface="微软雅黑" charset="0"/>
                <a:cs typeface="微软雅黑" charset="0"/>
                <a:sym typeface="+mn-ea"/>
              </a:rPr>
              <a:t>分</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假设题</a:t>
            </a:r>
            <a:r>
              <a:rPr lang="en-US" altLang="zh-CN" sz="1400" kern="100" dirty="0">
                <a:solidFill>
                  <a:schemeClr val="accent1">
                    <a:lumMod val="50000"/>
                  </a:schemeClr>
                </a:solidFill>
                <a:latin typeface="微软雅黑" charset="0"/>
                <a:ea typeface="微软雅黑" charset="0"/>
                <a:cs typeface="微软雅黑" charset="0"/>
                <a:sym typeface="+mn-ea"/>
              </a:rPr>
              <a:t>33~41</a:t>
            </a:r>
            <a:r>
              <a:rPr lang="zh-CN" altLang="en-US" sz="1400" kern="100" dirty="0">
                <a:solidFill>
                  <a:schemeClr val="accent1">
                    <a:lumMod val="50000"/>
                  </a:schemeClr>
                </a:solidFill>
                <a:latin typeface="微软雅黑" charset="0"/>
                <a:ea typeface="微软雅黑" charset="0"/>
                <a:cs typeface="微软雅黑" charset="0"/>
                <a:sym typeface="+mn-ea"/>
              </a:rPr>
              <a:t>图中的</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访问</a:t>
            </a:r>
            <a:r>
              <a:rPr lang="en-US" altLang="zh-CN" sz="1400" kern="100" dirty="0">
                <a:solidFill>
                  <a:schemeClr val="accent1">
                    <a:lumMod val="50000"/>
                  </a:schemeClr>
                </a:solidFill>
                <a:latin typeface="微软雅黑" charset="0"/>
                <a:ea typeface="微软雅黑" charset="0"/>
                <a:cs typeface="微软雅黑" charset="0"/>
                <a:sym typeface="+mn-ea"/>
              </a:rPr>
              <a:t>Web</a:t>
            </a:r>
            <a:r>
              <a:rPr lang="zh-CN" altLang="en-US" sz="1400" kern="100" dirty="0">
                <a:solidFill>
                  <a:schemeClr val="accent1">
                    <a:lumMod val="50000"/>
                  </a:schemeClr>
                </a:solidFill>
                <a:latin typeface="微软雅黑" charset="0"/>
                <a:ea typeface="微软雅黑" charset="0"/>
                <a:cs typeface="微软雅黑" charset="0"/>
                <a:sym typeface="+mn-ea"/>
              </a:rPr>
              <a:t>服务器</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时，</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为新建的</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连接分配了</a:t>
            </a:r>
            <a:r>
              <a:rPr lang="en-US" altLang="zh-CN" sz="1400" kern="100" dirty="0">
                <a:solidFill>
                  <a:schemeClr val="accent1">
                    <a:lumMod val="50000"/>
                  </a:schemeClr>
                </a:solidFill>
                <a:latin typeface="微软雅黑" charset="0"/>
                <a:ea typeface="微软雅黑" charset="0"/>
                <a:cs typeface="微软雅黑" charset="0"/>
                <a:sym typeface="+mn-ea"/>
              </a:rPr>
              <a:t>20KB(K=1024)</a:t>
            </a:r>
            <a:r>
              <a:rPr lang="zh-CN" altLang="en-US" sz="1400" kern="100" dirty="0">
                <a:solidFill>
                  <a:schemeClr val="accent1">
                    <a:lumMod val="50000"/>
                  </a:schemeClr>
                </a:solidFill>
                <a:latin typeface="微软雅黑" charset="0"/>
                <a:ea typeface="微软雅黑" charset="0"/>
                <a:cs typeface="微软雅黑" charset="0"/>
                <a:sym typeface="+mn-ea"/>
              </a:rPr>
              <a:t>的接收缓存，最大段长</a:t>
            </a:r>
            <a:r>
              <a:rPr lang="en-US" altLang="zh-CN" sz="1400" kern="100" dirty="0">
                <a:solidFill>
                  <a:schemeClr val="accent1">
                    <a:lumMod val="50000"/>
                  </a:schemeClr>
                </a:solidFill>
                <a:latin typeface="微软雅黑" charset="0"/>
                <a:ea typeface="微软雅黑" charset="0"/>
                <a:cs typeface="微软雅黑" charset="0"/>
                <a:sym typeface="+mn-ea"/>
              </a:rPr>
              <a:t>MSS=1KB</a:t>
            </a:r>
            <a:r>
              <a:rPr lang="zh-CN" altLang="en-US" sz="1400" kern="100" dirty="0">
                <a:solidFill>
                  <a:schemeClr val="accent1">
                    <a:lumMod val="50000"/>
                  </a:schemeClr>
                </a:solidFill>
                <a:latin typeface="微软雅黑" charset="0"/>
                <a:ea typeface="微软雅黑" charset="0"/>
                <a:cs typeface="微软雅黑" charset="0"/>
                <a:sym typeface="+mn-ea"/>
              </a:rPr>
              <a:t>，平均往返时间</a:t>
            </a:r>
            <a:r>
              <a:rPr lang="en-US" altLang="zh-CN" sz="1400" kern="100" dirty="0">
                <a:solidFill>
                  <a:schemeClr val="accent1">
                    <a:lumMod val="50000"/>
                  </a:schemeClr>
                </a:solidFill>
                <a:latin typeface="微软雅黑" charset="0"/>
                <a:ea typeface="微软雅黑" charset="0"/>
                <a:cs typeface="微软雅黑" charset="0"/>
                <a:sym typeface="+mn-ea"/>
              </a:rPr>
              <a:t>RTT=200ms</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建立连接时的初始序号为</a:t>
            </a:r>
            <a:r>
              <a:rPr lang="en-US" altLang="zh-CN" sz="1400" kern="100" dirty="0">
                <a:solidFill>
                  <a:schemeClr val="accent1">
                    <a:lumMod val="50000"/>
                  </a:schemeClr>
                </a:solidFill>
                <a:latin typeface="微软雅黑" charset="0"/>
                <a:ea typeface="微软雅黑" charset="0"/>
                <a:cs typeface="微软雅黑" charset="0"/>
                <a:sym typeface="+mn-ea"/>
              </a:rPr>
              <a:t>100</a:t>
            </a:r>
            <a:r>
              <a:rPr lang="zh-CN" altLang="en-US" sz="1400" kern="100" dirty="0">
                <a:solidFill>
                  <a:schemeClr val="accent1">
                    <a:lumMod val="50000"/>
                  </a:schemeClr>
                </a:solidFill>
                <a:latin typeface="微软雅黑" charset="0"/>
                <a:ea typeface="微软雅黑" charset="0"/>
                <a:cs typeface="微软雅黑" charset="0"/>
                <a:sym typeface="+mn-ea"/>
              </a:rPr>
              <a:t>，且持续以</a:t>
            </a:r>
            <a:r>
              <a:rPr lang="en-US" altLang="zh-CN" sz="1400" kern="100" dirty="0">
                <a:solidFill>
                  <a:schemeClr val="accent1">
                    <a:lumMod val="50000"/>
                  </a:schemeClr>
                </a:solidFill>
                <a:latin typeface="微软雅黑" charset="0"/>
                <a:ea typeface="微软雅黑" charset="0"/>
                <a:cs typeface="微软雅黑" charset="0"/>
                <a:sym typeface="+mn-ea"/>
              </a:rPr>
              <a:t>MSS</a:t>
            </a:r>
            <a:r>
              <a:rPr lang="zh-CN" altLang="en-US" sz="1400" kern="100" dirty="0">
                <a:solidFill>
                  <a:schemeClr val="accent1">
                    <a:lumMod val="50000"/>
                  </a:schemeClr>
                </a:solidFill>
                <a:latin typeface="微软雅黑" charset="0"/>
                <a:ea typeface="微软雅黑" charset="0"/>
                <a:cs typeface="微软雅黑" charset="0"/>
                <a:sym typeface="+mn-ea"/>
              </a:rPr>
              <a:t>大小的段向</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发送数据，拥塞窗口初始阈值为</a:t>
            </a:r>
            <a:r>
              <a:rPr lang="en-US" altLang="zh-CN" sz="1400" kern="100" dirty="0">
                <a:solidFill>
                  <a:schemeClr val="accent1">
                    <a:lumMod val="50000"/>
                  </a:schemeClr>
                </a:solidFill>
                <a:latin typeface="微软雅黑" charset="0"/>
                <a:ea typeface="微软雅黑" charset="0"/>
                <a:cs typeface="微软雅黑" charset="0"/>
                <a:sym typeface="+mn-ea"/>
              </a:rPr>
              <a:t>32KB;S</a:t>
            </a:r>
            <a:r>
              <a:rPr lang="zh-CN" altLang="en-US" sz="1400" kern="100" dirty="0">
                <a:solidFill>
                  <a:schemeClr val="accent1">
                    <a:lumMod val="50000"/>
                  </a:schemeClr>
                </a:solidFill>
                <a:latin typeface="微软雅黑" charset="0"/>
                <a:ea typeface="微软雅黑" charset="0"/>
                <a:cs typeface="微软雅黑" charset="0"/>
                <a:sym typeface="+mn-ea"/>
              </a:rPr>
              <a:t>对收到的每个段进行确认，并通告新的接收窗口。假定</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连接建立完成后，</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端的</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接收缓存仅有数据存入而无数据取出。请回答下列问题。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在</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连接建立过程中，</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收到的</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发送过来的第二次握手</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段的</a:t>
            </a:r>
            <a:r>
              <a:rPr lang="en-US" altLang="zh-CN" sz="1400" kern="100" dirty="0">
                <a:solidFill>
                  <a:schemeClr val="accent1">
                    <a:lumMod val="50000"/>
                  </a:schemeClr>
                </a:solidFill>
                <a:latin typeface="微软雅黑" charset="0"/>
                <a:ea typeface="微软雅黑" charset="0"/>
                <a:cs typeface="微软雅黑" charset="0"/>
                <a:sym typeface="+mn-ea"/>
              </a:rPr>
              <a:t>SYN</a:t>
            </a:r>
            <a:r>
              <a:rPr lang="zh-CN" altLang="en-US" sz="1400" kern="100" dirty="0">
                <a:solidFill>
                  <a:schemeClr val="accent1">
                    <a:lumMod val="50000"/>
                  </a:schemeClr>
                </a:solidFill>
                <a:latin typeface="微软雅黑" charset="0"/>
                <a:ea typeface="微软雅黑" charset="0"/>
                <a:cs typeface="微软雅黑" charset="0"/>
                <a:sym typeface="+mn-ea"/>
              </a:rPr>
              <a:t>和</a:t>
            </a:r>
            <a:r>
              <a:rPr lang="en-US" altLang="zh-CN" sz="1400" kern="100" dirty="0">
                <a:solidFill>
                  <a:schemeClr val="accent1">
                    <a:lumMod val="50000"/>
                  </a:schemeClr>
                </a:solidFill>
                <a:latin typeface="微软雅黑" charset="0"/>
                <a:ea typeface="微软雅黑" charset="0"/>
                <a:cs typeface="微软雅黑" charset="0"/>
                <a:sym typeface="+mn-ea"/>
              </a:rPr>
              <a:t>ACK</a:t>
            </a:r>
            <a:r>
              <a:rPr lang="zh-CN" altLang="en-US" sz="1400" kern="100" dirty="0">
                <a:solidFill>
                  <a:schemeClr val="accent1">
                    <a:lumMod val="50000"/>
                  </a:schemeClr>
                </a:solidFill>
                <a:latin typeface="微软雅黑" charset="0"/>
                <a:ea typeface="微软雅黑" charset="0"/>
                <a:cs typeface="微软雅黑" charset="0"/>
                <a:sym typeface="+mn-ea"/>
              </a:rPr>
              <a:t>标志位的值分别是多少</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确认序号是多少</a:t>
            </a:r>
            <a:r>
              <a:rPr lang="en-US" altLang="zh-CN" sz="14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endParaRPr lang="en-US" altLang="zh-CN" sz="14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685" y="1798447"/>
            <a:ext cx="4991315" cy="2538618"/>
          </a:xfrm>
          <a:prstGeom prst="rect">
            <a:avLst/>
          </a:prstGeom>
        </p:spPr>
      </p:pic>
      <p:sp>
        <p:nvSpPr>
          <p:cNvPr id="2" name="矩形 1"/>
          <p:cNvSpPr/>
          <p:nvPr/>
        </p:nvSpPr>
        <p:spPr>
          <a:xfrm>
            <a:off x="391098" y="2154773"/>
            <a:ext cx="4572000" cy="923330"/>
          </a:xfrm>
          <a:prstGeom prst="rect">
            <a:avLst/>
          </a:prstGeom>
        </p:spPr>
        <p:txBody>
          <a:bodyPr>
            <a:spAutoFit/>
          </a:bodyPr>
          <a:lstStyle/>
          <a:p>
            <a:r>
              <a:rPr lang="en-US" altLang="zh-CN" dirty="0">
                <a:solidFill>
                  <a:srgbClr val="FF0000"/>
                </a:solidFill>
                <a:latin typeface="楷体" panose="02010609060101010101" pitchFamily="49" charset="-122"/>
                <a:ea typeface="楷体" panose="02010609060101010101" pitchFamily="49" charset="-122"/>
              </a:rPr>
              <a:t>SYN = 1</a:t>
            </a:r>
          </a:p>
          <a:p>
            <a:r>
              <a:rPr lang="en-US" altLang="zh-CN" dirty="0">
                <a:solidFill>
                  <a:srgbClr val="FF0000"/>
                </a:solidFill>
                <a:latin typeface="楷体" panose="02010609060101010101" pitchFamily="49" charset="-122"/>
                <a:ea typeface="楷体" panose="02010609060101010101" pitchFamily="49" charset="-122"/>
              </a:rPr>
              <a:t>ACK = 1</a:t>
            </a:r>
          </a:p>
          <a:p>
            <a:r>
              <a:rPr lang="zh-CN" altLang="en-US" dirty="0">
                <a:solidFill>
                  <a:srgbClr val="FF0000"/>
                </a:solidFill>
                <a:latin typeface="楷体" panose="02010609060101010101" pitchFamily="49" charset="-122"/>
                <a:ea typeface="楷体" panose="02010609060101010101" pitchFamily="49" charset="-122"/>
              </a:rPr>
              <a:t>确认序号 </a:t>
            </a:r>
            <a:r>
              <a:rPr lang="en-US" altLang="zh-CN" dirty="0">
                <a:solidFill>
                  <a:srgbClr val="FF0000"/>
                </a:solidFill>
                <a:latin typeface="楷体" panose="02010609060101010101" pitchFamily="49" charset="-122"/>
                <a:ea typeface="楷体" panose="02010609060101010101" pitchFamily="49" charset="-122"/>
              </a:rPr>
              <a:t>= 101</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箭头-工具"/>
          <p:cNvCxnSpPr>
            <a:stCxn id="5" idx="2"/>
            <a:endCxn id="47" idx="0"/>
          </p:cNvCxnSpPr>
          <p:nvPr/>
        </p:nvCxnSpPr>
        <p:spPr>
          <a:xfrm>
            <a:off x="6287135" y="3807460"/>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8" name="箭头-工具"/>
          <p:cNvCxnSpPr>
            <a:stCxn id="43" idx="2"/>
            <a:endCxn id="5" idx="0"/>
          </p:cNvCxnSpPr>
          <p:nvPr/>
        </p:nvCxnSpPr>
        <p:spPr>
          <a:xfrm>
            <a:off x="6287135" y="2972435"/>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9" name="箭头-工具"/>
          <p:cNvCxnSpPr>
            <a:stCxn id="38" idx="2"/>
            <a:endCxn id="43" idx="0"/>
          </p:cNvCxnSpPr>
          <p:nvPr/>
        </p:nvCxnSpPr>
        <p:spPr>
          <a:xfrm>
            <a:off x="6287135" y="2137410"/>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6" name="箭头-工具"/>
          <p:cNvCxnSpPr>
            <a:stCxn id="2" idx="2"/>
            <a:endCxn id="45" idx="0"/>
          </p:cNvCxnSpPr>
          <p:nvPr/>
        </p:nvCxnSpPr>
        <p:spPr>
          <a:xfrm>
            <a:off x="2775585" y="4026535"/>
            <a:ext cx="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4" name="箭头-工具"/>
          <p:cNvCxnSpPr>
            <a:endCxn id="4" idx="0"/>
          </p:cNvCxnSpPr>
          <p:nvPr/>
        </p:nvCxnSpPr>
        <p:spPr>
          <a:xfrm flipH="1">
            <a:off x="2775585" y="2148205"/>
            <a:ext cx="508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6" name="箭头-工具"/>
          <p:cNvCxnSpPr/>
          <p:nvPr/>
        </p:nvCxnSpPr>
        <p:spPr>
          <a:xfrm>
            <a:off x="2767965" y="2762885"/>
            <a:ext cx="0" cy="28829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 name="箭头-工具"/>
          <p:cNvCxnSpPr>
            <a:stCxn id="37" idx="2"/>
            <a:endCxn id="2" idx="0"/>
          </p:cNvCxnSpPr>
          <p:nvPr/>
        </p:nvCxnSpPr>
        <p:spPr>
          <a:xfrm>
            <a:off x="2775585" y="3400425"/>
            <a:ext cx="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935417" y="1188698"/>
            <a:ext cx="1762375" cy="3771905"/>
            <a:chOff x="1489960" y="3568644"/>
            <a:chExt cx="1303964" cy="590298"/>
          </a:xfrm>
        </p:grpSpPr>
        <p:sp>
          <p:nvSpPr>
            <p:cNvPr id="24" name="矩形: 圆角 28"/>
            <p:cNvSpPr/>
            <p:nvPr/>
          </p:nvSpPr>
          <p:spPr>
            <a:xfrm>
              <a:off x="1489960" y="3570632"/>
              <a:ext cx="1288745" cy="588310"/>
            </a:xfrm>
            <a:prstGeom prst="roundRect">
              <a:avLst/>
            </a:prstGeom>
            <a:solidFill>
              <a:srgbClr val="E169F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696644" y="3568644"/>
              <a:ext cx="1097280" cy="62409"/>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客户端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C</a:t>
              </a:r>
            </a:p>
          </p:txBody>
        </p:sp>
      </p:grpSp>
      <p:grpSp>
        <p:nvGrpSpPr>
          <p:cNvPr id="28" name="组合 27"/>
          <p:cNvGrpSpPr/>
          <p:nvPr/>
        </p:nvGrpSpPr>
        <p:grpSpPr>
          <a:xfrm>
            <a:off x="5474970" y="1187327"/>
            <a:ext cx="1701800" cy="3759323"/>
            <a:chOff x="1489960" y="4570034"/>
            <a:chExt cx="1288791" cy="545501"/>
          </a:xfrm>
        </p:grpSpPr>
        <p:sp>
          <p:nvSpPr>
            <p:cNvPr id="32" name="矩形: 圆角 35"/>
            <p:cNvSpPr/>
            <p:nvPr/>
          </p:nvSpPr>
          <p:spPr>
            <a:xfrm>
              <a:off x="1489960" y="4570144"/>
              <a:ext cx="1288791" cy="545391"/>
            </a:xfrm>
            <a:prstGeom prst="roundRect">
              <a:avLst/>
            </a:prstGeom>
            <a:solidFill>
              <a:srgbClr val="FFD24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81164" y="4570034"/>
              <a:ext cx="1097280" cy="57865"/>
            </a:xfrm>
            <a:prstGeom prst="rect">
              <a:avLst/>
            </a:prstGeom>
          </p:spPr>
          <p:txBody>
            <a:bodyPr wrap="squar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服务器</a:t>
              </a:r>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S</a:t>
              </a:r>
            </a:p>
          </p:txBody>
        </p:sp>
      </p:grpSp>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断连：四次挥手</a:t>
            </a:r>
          </a:p>
        </p:txBody>
      </p:sp>
      <p:cxnSp>
        <p:nvCxnSpPr>
          <p:cNvPr id="39" name="箭头-工具"/>
          <p:cNvCxnSpPr>
            <a:stCxn id="14" idx="3"/>
            <a:endCxn id="38" idx="1"/>
          </p:cNvCxnSpPr>
          <p:nvPr/>
        </p:nvCxnSpPr>
        <p:spPr>
          <a:xfrm flipV="1">
            <a:off x="3479165" y="1960880"/>
            <a:ext cx="2084705" cy="1079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4156710" y="161798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FIN</a:t>
            </a:r>
          </a:p>
        </p:txBody>
      </p:sp>
      <p:sp>
        <p:nvSpPr>
          <p:cNvPr id="42" name="圆角矩形 2"/>
          <p:cNvSpPr/>
          <p:nvPr/>
        </p:nvSpPr>
        <p:spPr>
          <a:xfrm rot="20880000">
            <a:off x="3656330" y="2016125"/>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ACK</a:t>
            </a:r>
          </a:p>
        </p:txBody>
      </p:sp>
      <p:cxnSp>
        <p:nvCxnSpPr>
          <p:cNvPr id="40" name="箭头-工具"/>
          <p:cNvCxnSpPr>
            <a:endCxn id="4" idx="3"/>
          </p:cNvCxnSpPr>
          <p:nvPr/>
        </p:nvCxnSpPr>
        <p:spPr>
          <a:xfrm flipH="1">
            <a:off x="3479165" y="212852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3495675" y="3375660"/>
            <a:ext cx="2006600" cy="21272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 name="矩形: 圆角 29"/>
          <p:cNvSpPr/>
          <p:nvPr/>
        </p:nvSpPr>
        <p:spPr>
          <a:xfrm>
            <a:off x="2072005" y="179451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established</a:t>
            </a:r>
            <a:endParaRPr lang="en-US" altLang="zh-CN" dirty="0">
              <a:solidFill>
                <a:srgbClr val="844AAD"/>
              </a:solidFill>
            </a:endParaRPr>
          </a:p>
        </p:txBody>
      </p:sp>
      <p:sp>
        <p:nvSpPr>
          <p:cNvPr id="37" name="矩形: 圆角 29"/>
          <p:cNvSpPr/>
          <p:nvPr/>
        </p:nvSpPr>
        <p:spPr>
          <a:xfrm>
            <a:off x="2072005" y="304673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FIN-wait-2</a:t>
            </a:r>
            <a:endParaRPr lang="en-US" altLang="zh-CN" dirty="0">
              <a:solidFill>
                <a:srgbClr val="844AAD"/>
              </a:solidFill>
            </a:endParaRPr>
          </a:p>
        </p:txBody>
      </p:sp>
      <p:sp>
        <p:nvSpPr>
          <p:cNvPr id="38" name="矩形: 圆角 29"/>
          <p:cNvSpPr/>
          <p:nvPr/>
        </p:nvSpPr>
        <p:spPr>
          <a:xfrm>
            <a:off x="5563870" y="178371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sym typeface="+mn-ea"/>
              </a:rPr>
              <a:t>established</a:t>
            </a:r>
            <a:endParaRPr lang="en-US" altLang="zh-CN" dirty="0">
              <a:solidFill>
                <a:srgbClr val="7E6000"/>
              </a:solidFill>
            </a:endParaRPr>
          </a:p>
        </p:txBody>
      </p:sp>
      <p:sp>
        <p:nvSpPr>
          <p:cNvPr id="43" name="矩形: 圆角 29"/>
          <p:cNvSpPr/>
          <p:nvPr/>
        </p:nvSpPr>
        <p:spPr>
          <a:xfrm>
            <a:off x="5563870" y="261874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close-wait</a:t>
            </a:r>
          </a:p>
        </p:txBody>
      </p:sp>
      <p:sp>
        <p:nvSpPr>
          <p:cNvPr id="45" name="矩形: 圆角 29"/>
          <p:cNvSpPr/>
          <p:nvPr/>
        </p:nvSpPr>
        <p:spPr>
          <a:xfrm>
            <a:off x="2072005" y="429895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closed</a:t>
            </a:r>
          </a:p>
        </p:txBody>
      </p:sp>
      <p:sp>
        <p:nvSpPr>
          <p:cNvPr id="47" name="矩形: 圆角 29"/>
          <p:cNvSpPr/>
          <p:nvPr/>
        </p:nvSpPr>
        <p:spPr>
          <a:xfrm>
            <a:off x="5563870" y="428879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closed</a:t>
            </a:r>
          </a:p>
        </p:txBody>
      </p:sp>
      <p:sp>
        <p:nvSpPr>
          <p:cNvPr id="51" name="圆角矩形 2"/>
          <p:cNvSpPr/>
          <p:nvPr/>
        </p:nvSpPr>
        <p:spPr>
          <a:xfrm rot="240000">
            <a:off x="4211955" y="313753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ACK</a:t>
            </a:r>
          </a:p>
        </p:txBody>
      </p:sp>
      <p:sp>
        <p:nvSpPr>
          <p:cNvPr id="2" name="矩形: 圆角 29"/>
          <p:cNvSpPr/>
          <p:nvPr/>
        </p:nvSpPr>
        <p:spPr>
          <a:xfrm>
            <a:off x="2072005" y="367284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time-wait</a:t>
            </a:r>
          </a:p>
        </p:txBody>
      </p:sp>
      <p:sp>
        <p:nvSpPr>
          <p:cNvPr id="4" name="矩形: 圆角 29"/>
          <p:cNvSpPr/>
          <p:nvPr/>
        </p:nvSpPr>
        <p:spPr>
          <a:xfrm>
            <a:off x="2072005" y="242062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FIN-wait-1</a:t>
            </a:r>
          </a:p>
        </p:txBody>
      </p:sp>
      <p:sp>
        <p:nvSpPr>
          <p:cNvPr id="5" name="矩形: 圆角 29"/>
          <p:cNvSpPr/>
          <p:nvPr/>
        </p:nvSpPr>
        <p:spPr>
          <a:xfrm>
            <a:off x="5563870" y="345376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last-ACK</a:t>
            </a:r>
          </a:p>
        </p:txBody>
      </p:sp>
      <p:sp>
        <p:nvSpPr>
          <p:cNvPr id="9" name="圆角矩形 2"/>
          <p:cNvSpPr/>
          <p:nvPr/>
        </p:nvSpPr>
        <p:spPr>
          <a:xfrm rot="20880000">
            <a:off x="3726180" y="2700020"/>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FIN</a:t>
            </a:r>
          </a:p>
        </p:txBody>
      </p:sp>
      <p:cxnSp>
        <p:nvCxnSpPr>
          <p:cNvPr id="10" name="箭头-工具"/>
          <p:cNvCxnSpPr/>
          <p:nvPr/>
        </p:nvCxnSpPr>
        <p:spPr>
          <a:xfrm flipH="1">
            <a:off x="3562350" y="282194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08000"/>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41.(9</a:t>
            </a:r>
            <a:r>
              <a:rPr lang="zh-CN" altLang="en-US" sz="1400" kern="100" dirty="0">
                <a:solidFill>
                  <a:schemeClr val="accent1">
                    <a:lumMod val="50000"/>
                  </a:schemeClr>
                </a:solidFill>
                <a:latin typeface="微软雅黑" charset="0"/>
                <a:ea typeface="微软雅黑" charset="0"/>
                <a:cs typeface="微软雅黑" charset="0"/>
                <a:sym typeface="+mn-ea"/>
              </a:rPr>
              <a:t>分</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假设题</a:t>
            </a:r>
            <a:r>
              <a:rPr lang="en-US" altLang="zh-CN" sz="1400" kern="100" dirty="0">
                <a:solidFill>
                  <a:schemeClr val="accent1">
                    <a:lumMod val="50000"/>
                  </a:schemeClr>
                </a:solidFill>
                <a:latin typeface="微软雅黑" charset="0"/>
                <a:ea typeface="微软雅黑" charset="0"/>
                <a:cs typeface="微软雅黑" charset="0"/>
                <a:sym typeface="+mn-ea"/>
              </a:rPr>
              <a:t>33~41</a:t>
            </a:r>
            <a:r>
              <a:rPr lang="zh-CN" altLang="en-US" sz="1400" kern="100" dirty="0">
                <a:solidFill>
                  <a:schemeClr val="accent1">
                    <a:lumMod val="50000"/>
                  </a:schemeClr>
                </a:solidFill>
                <a:latin typeface="微软雅黑" charset="0"/>
                <a:ea typeface="微软雅黑" charset="0"/>
                <a:cs typeface="微软雅黑" charset="0"/>
                <a:sym typeface="+mn-ea"/>
              </a:rPr>
              <a:t>图中的</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访问</a:t>
            </a:r>
            <a:r>
              <a:rPr lang="en-US" altLang="zh-CN" sz="1400" kern="100" dirty="0">
                <a:solidFill>
                  <a:schemeClr val="accent1">
                    <a:lumMod val="50000"/>
                  </a:schemeClr>
                </a:solidFill>
                <a:latin typeface="微软雅黑" charset="0"/>
                <a:ea typeface="微软雅黑" charset="0"/>
                <a:cs typeface="微软雅黑" charset="0"/>
                <a:sym typeface="+mn-ea"/>
              </a:rPr>
              <a:t>Web</a:t>
            </a:r>
            <a:r>
              <a:rPr lang="zh-CN" altLang="en-US" sz="1400" kern="100" dirty="0">
                <a:solidFill>
                  <a:schemeClr val="accent1">
                    <a:lumMod val="50000"/>
                  </a:schemeClr>
                </a:solidFill>
                <a:latin typeface="微软雅黑" charset="0"/>
                <a:ea typeface="微软雅黑" charset="0"/>
                <a:cs typeface="微软雅黑" charset="0"/>
                <a:sym typeface="+mn-ea"/>
              </a:rPr>
              <a:t>服务器</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时，</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为新建的</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连接分配了</a:t>
            </a:r>
            <a:r>
              <a:rPr lang="en-US" altLang="zh-CN" sz="1400" kern="100" dirty="0">
                <a:solidFill>
                  <a:schemeClr val="accent1">
                    <a:lumMod val="50000"/>
                  </a:schemeClr>
                </a:solidFill>
                <a:latin typeface="微软雅黑" charset="0"/>
                <a:ea typeface="微软雅黑" charset="0"/>
                <a:cs typeface="微软雅黑" charset="0"/>
                <a:sym typeface="+mn-ea"/>
              </a:rPr>
              <a:t>20KB(K=1024)</a:t>
            </a:r>
            <a:r>
              <a:rPr lang="zh-CN" altLang="en-US" sz="1400" kern="100" dirty="0">
                <a:solidFill>
                  <a:schemeClr val="accent1">
                    <a:lumMod val="50000"/>
                  </a:schemeClr>
                </a:solidFill>
                <a:latin typeface="微软雅黑" charset="0"/>
                <a:ea typeface="微软雅黑" charset="0"/>
                <a:cs typeface="微软雅黑" charset="0"/>
                <a:sym typeface="+mn-ea"/>
              </a:rPr>
              <a:t>的接收缓存，最大段长</a:t>
            </a:r>
            <a:r>
              <a:rPr lang="en-US" altLang="zh-CN" sz="1400" kern="100" dirty="0">
                <a:solidFill>
                  <a:schemeClr val="accent1">
                    <a:lumMod val="50000"/>
                  </a:schemeClr>
                </a:solidFill>
                <a:latin typeface="微软雅黑" charset="0"/>
                <a:ea typeface="微软雅黑" charset="0"/>
                <a:cs typeface="微软雅黑" charset="0"/>
                <a:sym typeface="+mn-ea"/>
              </a:rPr>
              <a:t>MSS=1KB</a:t>
            </a:r>
            <a:r>
              <a:rPr lang="zh-CN" altLang="en-US" sz="1400" kern="100" dirty="0">
                <a:solidFill>
                  <a:schemeClr val="accent1">
                    <a:lumMod val="50000"/>
                  </a:schemeClr>
                </a:solidFill>
                <a:latin typeface="微软雅黑" charset="0"/>
                <a:ea typeface="微软雅黑" charset="0"/>
                <a:cs typeface="微软雅黑" charset="0"/>
                <a:sym typeface="+mn-ea"/>
              </a:rPr>
              <a:t>，平均往返时间</a:t>
            </a:r>
            <a:r>
              <a:rPr lang="en-US" altLang="zh-CN" sz="1400" kern="100" dirty="0">
                <a:solidFill>
                  <a:schemeClr val="accent1">
                    <a:lumMod val="50000"/>
                  </a:schemeClr>
                </a:solidFill>
                <a:latin typeface="微软雅黑" charset="0"/>
                <a:ea typeface="微软雅黑" charset="0"/>
                <a:cs typeface="微软雅黑" charset="0"/>
                <a:sym typeface="+mn-ea"/>
              </a:rPr>
              <a:t>RTT=200ms</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建立连接时的初始序号为</a:t>
            </a:r>
            <a:r>
              <a:rPr lang="en-US" altLang="zh-CN" sz="1400" kern="100" dirty="0">
                <a:solidFill>
                  <a:schemeClr val="accent1">
                    <a:lumMod val="50000"/>
                  </a:schemeClr>
                </a:solidFill>
                <a:latin typeface="微软雅黑" charset="0"/>
                <a:ea typeface="微软雅黑" charset="0"/>
                <a:cs typeface="微软雅黑" charset="0"/>
                <a:sym typeface="+mn-ea"/>
              </a:rPr>
              <a:t>100</a:t>
            </a:r>
            <a:r>
              <a:rPr lang="zh-CN" altLang="en-US" sz="1400" kern="100" dirty="0">
                <a:solidFill>
                  <a:schemeClr val="accent1">
                    <a:lumMod val="50000"/>
                  </a:schemeClr>
                </a:solidFill>
                <a:latin typeface="微软雅黑" charset="0"/>
                <a:ea typeface="微软雅黑" charset="0"/>
                <a:cs typeface="微软雅黑" charset="0"/>
                <a:sym typeface="+mn-ea"/>
              </a:rPr>
              <a:t>，且持续以</a:t>
            </a:r>
            <a:r>
              <a:rPr lang="en-US" altLang="zh-CN" sz="1400" kern="100" dirty="0">
                <a:solidFill>
                  <a:schemeClr val="accent1">
                    <a:lumMod val="50000"/>
                  </a:schemeClr>
                </a:solidFill>
                <a:latin typeface="微软雅黑" charset="0"/>
                <a:ea typeface="微软雅黑" charset="0"/>
                <a:cs typeface="微软雅黑" charset="0"/>
                <a:sym typeface="+mn-ea"/>
              </a:rPr>
              <a:t>MSS</a:t>
            </a:r>
            <a:r>
              <a:rPr lang="zh-CN" altLang="en-US" sz="1400" kern="100" dirty="0">
                <a:solidFill>
                  <a:schemeClr val="accent1">
                    <a:lumMod val="50000"/>
                  </a:schemeClr>
                </a:solidFill>
                <a:latin typeface="微软雅黑" charset="0"/>
                <a:ea typeface="微软雅黑" charset="0"/>
                <a:cs typeface="微软雅黑" charset="0"/>
                <a:sym typeface="+mn-ea"/>
              </a:rPr>
              <a:t>大小的段向</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发送数据，拥塞窗口初始阈值为</a:t>
            </a:r>
            <a:r>
              <a:rPr lang="en-US" altLang="zh-CN" sz="1400" kern="100" dirty="0">
                <a:solidFill>
                  <a:schemeClr val="accent1">
                    <a:lumMod val="50000"/>
                  </a:schemeClr>
                </a:solidFill>
                <a:latin typeface="微软雅黑" charset="0"/>
                <a:ea typeface="微软雅黑" charset="0"/>
                <a:cs typeface="微软雅黑" charset="0"/>
                <a:sym typeface="+mn-ea"/>
              </a:rPr>
              <a:t>32KB;S</a:t>
            </a:r>
            <a:r>
              <a:rPr lang="zh-CN" altLang="en-US" sz="1400" kern="100" dirty="0">
                <a:solidFill>
                  <a:schemeClr val="accent1">
                    <a:lumMod val="50000"/>
                  </a:schemeClr>
                </a:solidFill>
                <a:latin typeface="微软雅黑" charset="0"/>
                <a:ea typeface="微软雅黑" charset="0"/>
                <a:cs typeface="微软雅黑" charset="0"/>
                <a:sym typeface="+mn-ea"/>
              </a:rPr>
              <a:t>对收到的每个段进行确认，并通告新的接收窗口。假定</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连接建立完成后，</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端的</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接收缓存仅有数据存入而无数据取出。请回答下列问题。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(2)H3</a:t>
            </a:r>
            <a:r>
              <a:rPr lang="zh-CN" altLang="en-US" sz="1400" kern="100" dirty="0">
                <a:solidFill>
                  <a:schemeClr val="accent1">
                    <a:lumMod val="50000"/>
                  </a:schemeClr>
                </a:solidFill>
                <a:latin typeface="微软雅黑" charset="0"/>
                <a:ea typeface="微软雅黑" charset="0"/>
                <a:cs typeface="微软雅黑" charset="0"/>
                <a:sym typeface="+mn-ea"/>
              </a:rPr>
              <a:t>收到的第</a:t>
            </a:r>
            <a:r>
              <a:rPr lang="en-US" altLang="zh-CN" sz="1400" kern="100" dirty="0">
                <a:solidFill>
                  <a:schemeClr val="accent1">
                    <a:lumMod val="50000"/>
                  </a:schemeClr>
                </a:solidFill>
                <a:latin typeface="微软雅黑" charset="0"/>
                <a:ea typeface="微软雅黑" charset="0"/>
                <a:cs typeface="微软雅黑" charset="0"/>
                <a:sym typeface="+mn-ea"/>
              </a:rPr>
              <a:t>8</a:t>
            </a:r>
            <a:r>
              <a:rPr lang="zh-CN" altLang="en-US" sz="1400" kern="100" dirty="0">
                <a:solidFill>
                  <a:schemeClr val="accent1">
                    <a:lumMod val="50000"/>
                  </a:schemeClr>
                </a:solidFill>
                <a:latin typeface="微软雅黑" charset="0"/>
                <a:ea typeface="微软雅黑" charset="0"/>
                <a:cs typeface="微软雅黑" charset="0"/>
                <a:sym typeface="+mn-ea"/>
              </a:rPr>
              <a:t>个确认段所通告的接收窗口是多少</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此时</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的拥塞窗口变为多少</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的发送窗口变为多少</a:t>
            </a:r>
            <a:r>
              <a:rPr lang="en-US" altLang="zh-CN" sz="14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endParaRPr lang="en-US" altLang="zh-CN" sz="14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685" y="1798447"/>
            <a:ext cx="4991315" cy="2538618"/>
          </a:xfrm>
          <a:prstGeom prst="rect">
            <a:avLst/>
          </a:prstGeom>
        </p:spPr>
      </p:pic>
      <p:sp>
        <p:nvSpPr>
          <p:cNvPr id="14" name="矩形 13"/>
          <p:cNvSpPr/>
          <p:nvPr/>
        </p:nvSpPr>
        <p:spPr>
          <a:xfrm>
            <a:off x="391098" y="2154773"/>
            <a:ext cx="4572000" cy="923330"/>
          </a:xfrm>
          <a:prstGeom prst="rect">
            <a:avLst/>
          </a:prstGeom>
        </p:spPr>
        <p:txBody>
          <a:bodyPr>
            <a:spAutoFit/>
          </a:bodyPr>
          <a:lstStyle/>
          <a:p>
            <a:r>
              <a:rPr lang="zh-CN" altLang="en-US" dirty="0">
                <a:solidFill>
                  <a:srgbClr val="FF0000"/>
                </a:solidFill>
                <a:latin typeface="楷体" panose="02010609060101010101" pitchFamily="49" charset="-122"/>
                <a:ea typeface="楷体" panose="02010609060101010101" pitchFamily="49" charset="-122"/>
              </a:rPr>
              <a:t>接收窗口 </a:t>
            </a:r>
            <a:r>
              <a:rPr lang="en-US" altLang="zh-CN" dirty="0">
                <a:solidFill>
                  <a:srgbClr val="FF0000"/>
                </a:solidFill>
                <a:latin typeface="楷体" panose="02010609060101010101" pitchFamily="49" charset="-122"/>
                <a:ea typeface="楷体" panose="02010609060101010101" pitchFamily="49" charset="-122"/>
              </a:rPr>
              <a:t>= 12KB</a:t>
            </a:r>
          </a:p>
          <a:p>
            <a:r>
              <a:rPr lang="zh-CN" altLang="en-US" dirty="0">
                <a:solidFill>
                  <a:srgbClr val="FF0000"/>
                </a:solidFill>
                <a:latin typeface="楷体" panose="02010609060101010101" pitchFamily="49" charset="-122"/>
                <a:ea typeface="楷体" panose="02010609060101010101" pitchFamily="49" charset="-122"/>
              </a:rPr>
              <a:t>拥塞窗口 </a:t>
            </a:r>
            <a:r>
              <a:rPr lang="en-US" altLang="zh-CN" dirty="0">
                <a:solidFill>
                  <a:srgbClr val="FF0000"/>
                </a:solidFill>
                <a:latin typeface="楷体" panose="02010609060101010101" pitchFamily="49" charset="-122"/>
                <a:ea typeface="楷体" panose="02010609060101010101" pitchFamily="49" charset="-122"/>
              </a:rPr>
              <a:t>= 9KB</a:t>
            </a:r>
          </a:p>
          <a:p>
            <a:r>
              <a:rPr lang="zh-CN" altLang="en-US" dirty="0">
                <a:solidFill>
                  <a:srgbClr val="FF0000"/>
                </a:solidFill>
                <a:latin typeface="楷体" panose="02010609060101010101" pitchFamily="49" charset="-122"/>
                <a:ea typeface="楷体" panose="02010609060101010101" pitchFamily="49" charset="-122"/>
              </a:rPr>
              <a:t>发送窗口 </a:t>
            </a:r>
            <a:r>
              <a:rPr lang="en-US" altLang="zh-CN" dirty="0">
                <a:solidFill>
                  <a:srgbClr val="FF0000"/>
                </a:solidFill>
                <a:latin typeface="楷体" panose="02010609060101010101" pitchFamily="49" charset="-122"/>
                <a:ea typeface="楷体" panose="02010609060101010101" pitchFamily="49" charset="-122"/>
              </a:rPr>
              <a:t>= 9KB</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08000"/>
            <a:ext cx="8907780" cy="160043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41.(9</a:t>
            </a:r>
            <a:r>
              <a:rPr lang="zh-CN" altLang="en-US" sz="1400" kern="100" dirty="0">
                <a:solidFill>
                  <a:schemeClr val="accent1">
                    <a:lumMod val="50000"/>
                  </a:schemeClr>
                </a:solidFill>
                <a:latin typeface="微软雅黑" charset="0"/>
                <a:ea typeface="微软雅黑" charset="0"/>
                <a:cs typeface="微软雅黑" charset="0"/>
                <a:sym typeface="+mn-ea"/>
              </a:rPr>
              <a:t>分</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假设题</a:t>
            </a:r>
            <a:r>
              <a:rPr lang="en-US" altLang="zh-CN" sz="1400" kern="100" dirty="0">
                <a:solidFill>
                  <a:schemeClr val="accent1">
                    <a:lumMod val="50000"/>
                  </a:schemeClr>
                </a:solidFill>
                <a:latin typeface="微软雅黑" charset="0"/>
                <a:ea typeface="微软雅黑" charset="0"/>
                <a:cs typeface="微软雅黑" charset="0"/>
                <a:sym typeface="+mn-ea"/>
              </a:rPr>
              <a:t>33~41</a:t>
            </a:r>
            <a:r>
              <a:rPr lang="zh-CN" altLang="en-US" sz="1400" kern="100" dirty="0">
                <a:solidFill>
                  <a:schemeClr val="accent1">
                    <a:lumMod val="50000"/>
                  </a:schemeClr>
                </a:solidFill>
                <a:latin typeface="微软雅黑" charset="0"/>
                <a:ea typeface="微软雅黑" charset="0"/>
                <a:cs typeface="微软雅黑" charset="0"/>
                <a:sym typeface="+mn-ea"/>
              </a:rPr>
              <a:t>图中的</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访问</a:t>
            </a:r>
            <a:r>
              <a:rPr lang="en-US" altLang="zh-CN" sz="1400" kern="100" dirty="0">
                <a:solidFill>
                  <a:schemeClr val="accent1">
                    <a:lumMod val="50000"/>
                  </a:schemeClr>
                </a:solidFill>
                <a:latin typeface="微软雅黑" charset="0"/>
                <a:ea typeface="微软雅黑" charset="0"/>
                <a:cs typeface="微软雅黑" charset="0"/>
                <a:sym typeface="+mn-ea"/>
              </a:rPr>
              <a:t>Web</a:t>
            </a:r>
            <a:r>
              <a:rPr lang="zh-CN" altLang="en-US" sz="1400" kern="100" dirty="0">
                <a:solidFill>
                  <a:schemeClr val="accent1">
                    <a:lumMod val="50000"/>
                  </a:schemeClr>
                </a:solidFill>
                <a:latin typeface="微软雅黑" charset="0"/>
                <a:ea typeface="微软雅黑" charset="0"/>
                <a:cs typeface="微软雅黑" charset="0"/>
                <a:sym typeface="+mn-ea"/>
              </a:rPr>
              <a:t>服务器</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时，</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为新建的</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连接分配了</a:t>
            </a:r>
            <a:r>
              <a:rPr lang="en-US" altLang="zh-CN" sz="1400" kern="100" dirty="0">
                <a:solidFill>
                  <a:schemeClr val="accent1">
                    <a:lumMod val="50000"/>
                  </a:schemeClr>
                </a:solidFill>
                <a:latin typeface="微软雅黑" charset="0"/>
                <a:ea typeface="微软雅黑" charset="0"/>
                <a:cs typeface="微软雅黑" charset="0"/>
                <a:sym typeface="+mn-ea"/>
              </a:rPr>
              <a:t>20KB(K=1024)</a:t>
            </a:r>
            <a:r>
              <a:rPr lang="zh-CN" altLang="en-US" sz="1400" kern="100" dirty="0">
                <a:solidFill>
                  <a:schemeClr val="accent1">
                    <a:lumMod val="50000"/>
                  </a:schemeClr>
                </a:solidFill>
                <a:latin typeface="微软雅黑" charset="0"/>
                <a:ea typeface="微软雅黑" charset="0"/>
                <a:cs typeface="微软雅黑" charset="0"/>
                <a:sym typeface="+mn-ea"/>
              </a:rPr>
              <a:t>的接收缓存，最大段长</a:t>
            </a:r>
            <a:r>
              <a:rPr lang="en-US" altLang="zh-CN" sz="1400" kern="100" dirty="0">
                <a:solidFill>
                  <a:schemeClr val="accent1">
                    <a:lumMod val="50000"/>
                  </a:schemeClr>
                </a:solidFill>
                <a:latin typeface="微软雅黑" charset="0"/>
                <a:ea typeface="微软雅黑" charset="0"/>
                <a:cs typeface="微软雅黑" charset="0"/>
                <a:sym typeface="+mn-ea"/>
              </a:rPr>
              <a:t>MSS=1KB</a:t>
            </a:r>
            <a:r>
              <a:rPr lang="zh-CN" altLang="en-US" sz="1400" kern="100" dirty="0">
                <a:solidFill>
                  <a:schemeClr val="accent1">
                    <a:lumMod val="50000"/>
                  </a:schemeClr>
                </a:solidFill>
                <a:latin typeface="微软雅黑" charset="0"/>
                <a:ea typeface="微软雅黑" charset="0"/>
                <a:cs typeface="微软雅黑" charset="0"/>
                <a:sym typeface="+mn-ea"/>
              </a:rPr>
              <a:t>，平均往返时间</a:t>
            </a:r>
            <a:r>
              <a:rPr lang="en-US" altLang="zh-CN" sz="1400" kern="100" dirty="0">
                <a:solidFill>
                  <a:schemeClr val="accent1">
                    <a:lumMod val="50000"/>
                  </a:schemeClr>
                </a:solidFill>
                <a:latin typeface="微软雅黑" charset="0"/>
                <a:ea typeface="微软雅黑" charset="0"/>
                <a:cs typeface="微软雅黑" charset="0"/>
                <a:sym typeface="+mn-ea"/>
              </a:rPr>
              <a:t>RTT=200ms</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建立连接时的初始序号为</a:t>
            </a:r>
            <a:r>
              <a:rPr lang="en-US" altLang="zh-CN" sz="1400" kern="100" dirty="0">
                <a:solidFill>
                  <a:schemeClr val="accent1">
                    <a:lumMod val="50000"/>
                  </a:schemeClr>
                </a:solidFill>
                <a:latin typeface="微软雅黑" charset="0"/>
                <a:ea typeface="微软雅黑" charset="0"/>
                <a:cs typeface="微软雅黑" charset="0"/>
                <a:sym typeface="+mn-ea"/>
              </a:rPr>
              <a:t>100</a:t>
            </a:r>
            <a:r>
              <a:rPr lang="zh-CN" altLang="en-US" sz="1400" kern="100" dirty="0">
                <a:solidFill>
                  <a:schemeClr val="accent1">
                    <a:lumMod val="50000"/>
                  </a:schemeClr>
                </a:solidFill>
                <a:latin typeface="微软雅黑" charset="0"/>
                <a:ea typeface="微软雅黑" charset="0"/>
                <a:cs typeface="微软雅黑" charset="0"/>
                <a:sym typeface="+mn-ea"/>
              </a:rPr>
              <a:t>，且持续以</a:t>
            </a:r>
            <a:r>
              <a:rPr lang="en-US" altLang="zh-CN" sz="1400" kern="100" dirty="0">
                <a:solidFill>
                  <a:schemeClr val="accent1">
                    <a:lumMod val="50000"/>
                  </a:schemeClr>
                </a:solidFill>
                <a:latin typeface="微软雅黑" charset="0"/>
                <a:ea typeface="微软雅黑" charset="0"/>
                <a:cs typeface="微软雅黑" charset="0"/>
                <a:sym typeface="+mn-ea"/>
              </a:rPr>
              <a:t>MSS</a:t>
            </a:r>
            <a:r>
              <a:rPr lang="zh-CN" altLang="en-US" sz="1400" kern="100" dirty="0">
                <a:solidFill>
                  <a:schemeClr val="accent1">
                    <a:lumMod val="50000"/>
                  </a:schemeClr>
                </a:solidFill>
                <a:latin typeface="微软雅黑" charset="0"/>
                <a:ea typeface="微软雅黑" charset="0"/>
                <a:cs typeface="微软雅黑" charset="0"/>
                <a:sym typeface="+mn-ea"/>
              </a:rPr>
              <a:t>大小的段向</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发送数据，拥塞窗口初始阈值为</a:t>
            </a:r>
            <a:r>
              <a:rPr lang="en-US" altLang="zh-CN" sz="1400" kern="100" dirty="0">
                <a:solidFill>
                  <a:schemeClr val="accent1">
                    <a:lumMod val="50000"/>
                  </a:schemeClr>
                </a:solidFill>
                <a:latin typeface="微软雅黑" charset="0"/>
                <a:ea typeface="微软雅黑" charset="0"/>
                <a:cs typeface="微软雅黑" charset="0"/>
                <a:sym typeface="+mn-ea"/>
              </a:rPr>
              <a:t>32KB;S</a:t>
            </a:r>
            <a:r>
              <a:rPr lang="zh-CN" altLang="en-US" sz="1400" kern="100" dirty="0">
                <a:solidFill>
                  <a:schemeClr val="accent1">
                    <a:lumMod val="50000"/>
                  </a:schemeClr>
                </a:solidFill>
                <a:latin typeface="微软雅黑" charset="0"/>
                <a:ea typeface="微软雅黑" charset="0"/>
                <a:cs typeface="微软雅黑" charset="0"/>
                <a:sym typeface="+mn-ea"/>
              </a:rPr>
              <a:t>对收到的每个段进行确认，并通告新的接收窗口。假定</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连接建立完成后，</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端的</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接收缓存仅有数据存入而无数据取出。请回答下列问题。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(3)H3</a:t>
            </a:r>
            <a:r>
              <a:rPr lang="zh-CN" altLang="en-US" sz="1400" kern="100" dirty="0">
                <a:solidFill>
                  <a:schemeClr val="accent1">
                    <a:lumMod val="50000"/>
                  </a:schemeClr>
                </a:solidFill>
                <a:latin typeface="微软雅黑" charset="0"/>
                <a:ea typeface="微软雅黑" charset="0"/>
                <a:cs typeface="微软雅黑" charset="0"/>
                <a:sym typeface="+mn-ea"/>
              </a:rPr>
              <a:t>的发送窗口等于</a:t>
            </a:r>
            <a:r>
              <a:rPr lang="en-US" altLang="zh-CN" sz="1400" kern="100" dirty="0">
                <a:solidFill>
                  <a:schemeClr val="accent1">
                    <a:lumMod val="50000"/>
                  </a:schemeClr>
                </a:solidFill>
                <a:latin typeface="微软雅黑" charset="0"/>
                <a:ea typeface="微软雅黑" charset="0"/>
                <a:cs typeface="微软雅黑" charset="0"/>
                <a:sym typeface="+mn-ea"/>
              </a:rPr>
              <a:t>0</a:t>
            </a:r>
            <a:r>
              <a:rPr lang="zh-CN" altLang="en-US" sz="1400" kern="100" dirty="0">
                <a:solidFill>
                  <a:schemeClr val="accent1">
                    <a:lumMod val="50000"/>
                  </a:schemeClr>
                </a:solidFill>
                <a:latin typeface="微软雅黑" charset="0"/>
                <a:ea typeface="微软雅黑" charset="0"/>
                <a:cs typeface="微软雅黑" charset="0"/>
                <a:sym typeface="+mn-ea"/>
              </a:rPr>
              <a:t>时，下一个待发送的数据段序号是多少</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从发送第</a:t>
            </a: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个数据段到发送窗口等于</a:t>
            </a:r>
            <a:r>
              <a:rPr lang="en-US" altLang="zh-CN" sz="1400" kern="100" dirty="0">
                <a:solidFill>
                  <a:schemeClr val="accent1">
                    <a:lumMod val="50000"/>
                  </a:schemeClr>
                </a:solidFill>
                <a:latin typeface="微软雅黑" charset="0"/>
                <a:ea typeface="微软雅黑" charset="0"/>
                <a:cs typeface="微软雅黑" charset="0"/>
                <a:sym typeface="+mn-ea"/>
              </a:rPr>
              <a:t>0</a:t>
            </a:r>
            <a:r>
              <a:rPr lang="zh-CN" altLang="en-US" sz="1400" kern="100" dirty="0">
                <a:solidFill>
                  <a:schemeClr val="accent1">
                    <a:lumMod val="50000"/>
                  </a:schemeClr>
                </a:solidFill>
                <a:latin typeface="微软雅黑" charset="0"/>
                <a:ea typeface="微软雅黑" charset="0"/>
                <a:cs typeface="微软雅黑" charset="0"/>
                <a:sym typeface="+mn-ea"/>
              </a:rPr>
              <a:t>时刻为止，平均数据传输速率是多少</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忽略段的传输延时</a:t>
            </a:r>
            <a:r>
              <a:rPr lang="en-US" altLang="zh-CN" sz="1400"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endParaRPr lang="en-US" altLang="zh-CN" sz="14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685" y="1798447"/>
            <a:ext cx="4991315" cy="2538618"/>
          </a:xfrm>
          <a:prstGeom prst="rect">
            <a:avLst/>
          </a:prstGeom>
        </p:spPr>
      </p:pic>
      <p:sp>
        <p:nvSpPr>
          <p:cNvPr id="14" name="矩形 13"/>
          <p:cNvSpPr/>
          <p:nvPr/>
        </p:nvSpPr>
        <p:spPr>
          <a:xfrm>
            <a:off x="391098" y="2154773"/>
            <a:ext cx="4572000" cy="1477328"/>
          </a:xfrm>
          <a:prstGeom prst="rect">
            <a:avLst/>
          </a:prstGeom>
        </p:spPr>
        <p:txBody>
          <a:bodyPr>
            <a:spAutoFit/>
          </a:bodyPr>
          <a:lstStyle/>
          <a:p>
            <a:r>
              <a:rPr lang="zh-CN" altLang="en-US" dirty="0">
                <a:solidFill>
                  <a:srgbClr val="FF0000"/>
                </a:solidFill>
                <a:latin typeface="楷体" panose="02010609060101010101" pitchFamily="49" charset="-122"/>
                <a:ea typeface="楷体" panose="02010609060101010101" pitchFamily="49" charset="-122"/>
              </a:rPr>
              <a:t>序号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 20K+101=20×1024+101=20581</a:t>
            </a:r>
          </a:p>
          <a:p>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平均数据传输速率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20KB/(5× 200ms)=20KB/s</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08000"/>
            <a:ext cx="8907780" cy="1169551"/>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41.(9</a:t>
            </a:r>
            <a:r>
              <a:rPr lang="zh-CN" altLang="en-US" sz="1400" kern="100" dirty="0">
                <a:solidFill>
                  <a:schemeClr val="accent1">
                    <a:lumMod val="50000"/>
                  </a:schemeClr>
                </a:solidFill>
                <a:latin typeface="微软雅黑" charset="0"/>
                <a:ea typeface="微软雅黑" charset="0"/>
                <a:cs typeface="微软雅黑" charset="0"/>
                <a:sym typeface="+mn-ea"/>
              </a:rPr>
              <a:t>分</a:t>
            </a:r>
            <a:r>
              <a:rPr lang="en-US" altLang="zh-CN" sz="1400" kern="100" dirty="0">
                <a:solidFill>
                  <a:schemeClr val="accent1">
                    <a:lumMod val="50000"/>
                  </a:schemeClr>
                </a:solidFill>
                <a:latin typeface="微软雅黑" charset="0"/>
                <a:ea typeface="微软雅黑" charset="0"/>
                <a:cs typeface="微软雅黑" charset="0"/>
                <a:sym typeface="+mn-ea"/>
              </a:rPr>
              <a:t>)</a:t>
            </a:r>
            <a:r>
              <a:rPr lang="zh-CN" altLang="en-US" sz="1400" kern="100" dirty="0">
                <a:solidFill>
                  <a:schemeClr val="accent1">
                    <a:lumMod val="50000"/>
                  </a:schemeClr>
                </a:solidFill>
                <a:latin typeface="微软雅黑" charset="0"/>
                <a:ea typeface="微软雅黑" charset="0"/>
                <a:cs typeface="微软雅黑" charset="0"/>
                <a:sym typeface="+mn-ea"/>
              </a:rPr>
              <a:t>假设题</a:t>
            </a:r>
            <a:r>
              <a:rPr lang="en-US" altLang="zh-CN" sz="1400" kern="100" dirty="0">
                <a:solidFill>
                  <a:schemeClr val="accent1">
                    <a:lumMod val="50000"/>
                  </a:schemeClr>
                </a:solidFill>
                <a:latin typeface="微软雅黑" charset="0"/>
                <a:ea typeface="微软雅黑" charset="0"/>
                <a:cs typeface="微软雅黑" charset="0"/>
                <a:sym typeface="+mn-ea"/>
              </a:rPr>
              <a:t>33~41</a:t>
            </a:r>
            <a:r>
              <a:rPr lang="zh-CN" altLang="en-US" sz="1400" kern="100" dirty="0">
                <a:solidFill>
                  <a:schemeClr val="accent1">
                    <a:lumMod val="50000"/>
                  </a:schemeClr>
                </a:solidFill>
                <a:latin typeface="微软雅黑" charset="0"/>
                <a:ea typeface="微软雅黑" charset="0"/>
                <a:cs typeface="微软雅黑" charset="0"/>
                <a:sym typeface="+mn-ea"/>
              </a:rPr>
              <a:t>图中的</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访问</a:t>
            </a:r>
            <a:r>
              <a:rPr lang="en-US" altLang="zh-CN" sz="1400" kern="100" dirty="0">
                <a:solidFill>
                  <a:schemeClr val="accent1">
                    <a:lumMod val="50000"/>
                  </a:schemeClr>
                </a:solidFill>
                <a:latin typeface="微软雅黑" charset="0"/>
                <a:ea typeface="微软雅黑" charset="0"/>
                <a:cs typeface="微软雅黑" charset="0"/>
                <a:sym typeface="+mn-ea"/>
              </a:rPr>
              <a:t>Web</a:t>
            </a:r>
            <a:r>
              <a:rPr lang="zh-CN" altLang="en-US" sz="1400" kern="100" dirty="0">
                <a:solidFill>
                  <a:schemeClr val="accent1">
                    <a:lumMod val="50000"/>
                  </a:schemeClr>
                </a:solidFill>
                <a:latin typeface="微软雅黑" charset="0"/>
                <a:ea typeface="微软雅黑" charset="0"/>
                <a:cs typeface="微软雅黑" charset="0"/>
                <a:sym typeface="+mn-ea"/>
              </a:rPr>
              <a:t>服务器</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时，</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为新建的</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连接分配了</a:t>
            </a:r>
            <a:r>
              <a:rPr lang="en-US" altLang="zh-CN" sz="1400" kern="100" dirty="0">
                <a:solidFill>
                  <a:schemeClr val="accent1">
                    <a:lumMod val="50000"/>
                  </a:schemeClr>
                </a:solidFill>
                <a:latin typeface="微软雅黑" charset="0"/>
                <a:ea typeface="微软雅黑" charset="0"/>
                <a:cs typeface="微软雅黑" charset="0"/>
                <a:sym typeface="+mn-ea"/>
              </a:rPr>
              <a:t>20KB(K=1024)</a:t>
            </a:r>
            <a:r>
              <a:rPr lang="zh-CN" altLang="en-US" sz="1400" kern="100" dirty="0">
                <a:solidFill>
                  <a:schemeClr val="accent1">
                    <a:lumMod val="50000"/>
                  </a:schemeClr>
                </a:solidFill>
                <a:latin typeface="微软雅黑" charset="0"/>
                <a:ea typeface="微软雅黑" charset="0"/>
                <a:cs typeface="微软雅黑" charset="0"/>
                <a:sym typeface="+mn-ea"/>
              </a:rPr>
              <a:t>的接收缓存，最大段长</a:t>
            </a:r>
            <a:r>
              <a:rPr lang="en-US" altLang="zh-CN" sz="1400" kern="100" dirty="0">
                <a:solidFill>
                  <a:schemeClr val="accent1">
                    <a:lumMod val="50000"/>
                  </a:schemeClr>
                </a:solidFill>
                <a:latin typeface="微软雅黑" charset="0"/>
                <a:ea typeface="微软雅黑" charset="0"/>
                <a:cs typeface="微软雅黑" charset="0"/>
                <a:sym typeface="+mn-ea"/>
              </a:rPr>
              <a:t>MSS=1KB</a:t>
            </a:r>
            <a:r>
              <a:rPr lang="zh-CN" altLang="en-US" sz="1400" kern="100" dirty="0">
                <a:solidFill>
                  <a:schemeClr val="accent1">
                    <a:lumMod val="50000"/>
                  </a:schemeClr>
                </a:solidFill>
                <a:latin typeface="微软雅黑" charset="0"/>
                <a:ea typeface="微软雅黑" charset="0"/>
                <a:cs typeface="微软雅黑" charset="0"/>
                <a:sym typeface="+mn-ea"/>
              </a:rPr>
              <a:t>，平均往返时间</a:t>
            </a:r>
            <a:r>
              <a:rPr lang="en-US" altLang="zh-CN" sz="1400" kern="100" dirty="0">
                <a:solidFill>
                  <a:schemeClr val="accent1">
                    <a:lumMod val="50000"/>
                  </a:schemeClr>
                </a:solidFill>
                <a:latin typeface="微软雅黑" charset="0"/>
                <a:ea typeface="微软雅黑" charset="0"/>
                <a:cs typeface="微软雅黑" charset="0"/>
                <a:sym typeface="+mn-ea"/>
              </a:rPr>
              <a:t>RTT=200ms</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建立连接时的初始序号为</a:t>
            </a:r>
            <a:r>
              <a:rPr lang="en-US" altLang="zh-CN" sz="1400" kern="100" dirty="0">
                <a:solidFill>
                  <a:schemeClr val="accent1">
                    <a:lumMod val="50000"/>
                  </a:schemeClr>
                </a:solidFill>
                <a:latin typeface="微软雅黑" charset="0"/>
                <a:ea typeface="微软雅黑" charset="0"/>
                <a:cs typeface="微软雅黑" charset="0"/>
                <a:sym typeface="+mn-ea"/>
              </a:rPr>
              <a:t>100</a:t>
            </a:r>
            <a:r>
              <a:rPr lang="zh-CN" altLang="en-US" sz="1400" kern="100" dirty="0">
                <a:solidFill>
                  <a:schemeClr val="accent1">
                    <a:lumMod val="50000"/>
                  </a:schemeClr>
                </a:solidFill>
                <a:latin typeface="微软雅黑" charset="0"/>
                <a:ea typeface="微软雅黑" charset="0"/>
                <a:cs typeface="微软雅黑" charset="0"/>
                <a:sym typeface="+mn-ea"/>
              </a:rPr>
              <a:t>，且持续以</a:t>
            </a:r>
            <a:r>
              <a:rPr lang="en-US" altLang="zh-CN" sz="1400" kern="100" dirty="0">
                <a:solidFill>
                  <a:schemeClr val="accent1">
                    <a:lumMod val="50000"/>
                  </a:schemeClr>
                </a:solidFill>
                <a:latin typeface="微软雅黑" charset="0"/>
                <a:ea typeface="微软雅黑" charset="0"/>
                <a:cs typeface="微软雅黑" charset="0"/>
                <a:sym typeface="+mn-ea"/>
              </a:rPr>
              <a:t>MSS</a:t>
            </a:r>
            <a:r>
              <a:rPr lang="zh-CN" altLang="en-US" sz="1400" kern="100" dirty="0">
                <a:solidFill>
                  <a:schemeClr val="accent1">
                    <a:lumMod val="50000"/>
                  </a:schemeClr>
                </a:solidFill>
                <a:latin typeface="微软雅黑" charset="0"/>
                <a:ea typeface="微软雅黑" charset="0"/>
                <a:cs typeface="微软雅黑" charset="0"/>
                <a:sym typeface="+mn-ea"/>
              </a:rPr>
              <a:t>大小的段向</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发送数据，拥塞窗口初始阈值为</a:t>
            </a:r>
            <a:r>
              <a:rPr lang="en-US" altLang="zh-CN" sz="1400" kern="100" dirty="0">
                <a:solidFill>
                  <a:schemeClr val="accent1">
                    <a:lumMod val="50000"/>
                  </a:schemeClr>
                </a:solidFill>
                <a:latin typeface="微软雅黑" charset="0"/>
                <a:ea typeface="微软雅黑" charset="0"/>
                <a:cs typeface="微软雅黑" charset="0"/>
                <a:sym typeface="+mn-ea"/>
              </a:rPr>
              <a:t>32KB;S</a:t>
            </a:r>
            <a:r>
              <a:rPr lang="zh-CN" altLang="en-US" sz="1400" kern="100" dirty="0">
                <a:solidFill>
                  <a:schemeClr val="accent1">
                    <a:lumMod val="50000"/>
                  </a:schemeClr>
                </a:solidFill>
                <a:latin typeface="微软雅黑" charset="0"/>
                <a:ea typeface="微软雅黑" charset="0"/>
                <a:cs typeface="微软雅黑" charset="0"/>
                <a:sym typeface="+mn-ea"/>
              </a:rPr>
              <a:t>对收到的每个段进行确认，并通告新的接收窗口。假定</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连接建立完成后，</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端的</a:t>
            </a:r>
            <a:r>
              <a:rPr lang="en-US" altLang="zh-CN" sz="1400" kern="100" dirty="0">
                <a:solidFill>
                  <a:schemeClr val="accent1">
                    <a:lumMod val="50000"/>
                  </a:schemeClr>
                </a:solidFill>
                <a:latin typeface="微软雅黑" charset="0"/>
                <a:ea typeface="微软雅黑" charset="0"/>
                <a:cs typeface="微软雅黑" charset="0"/>
                <a:sym typeface="+mn-ea"/>
              </a:rPr>
              <a:t>TCP</a:t>
            </a:r>
            <a:r>
              <a:rPr lang="zh-CN" altLang="en-US" sz="1400" kern="100" dirty="0">
                <a:solidFill>
                  <a:schemeClr val="accent1">
                    <a:lumMod val="50000"/>
                  </a:schemeClr>
                </a:solidFill>
                <a:latin typeface="微软雅黑" charset="0"/>
                <a:ea typeface="微软雅黑" charset="0"/>
                <a:cs typeface="微软雅黑" charset="0"/>
                <a:sym typeface="+mn-ea"/>
              </a:rPr>
              <a:t>接收缓存仅有数据存入而无数据取出。请回答下列问题。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a:t>
            </a:r>
            <a:r>
              <a:rPr lang="zh-CN" altLang="en-US" sz="1400" kern="100" dirty="0">
                <a:solidFill>
                  <a:schemeClr val="accent1">
                    <a:lumMod val="50000"/>
                  </a:schemeClr>
                </a:solidFill>
                <a:latin typeface="微软雅黑" charset="0"/>
                <a:ea typeface="微软雅黑" charset="0"/>
                <a:cs typeface="微软雅黑" charset="0"/>
                <a:sym typeface="+mn-ea"/>
              </a:rPr>
              <a:t>若</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与</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之间通信已经结束，在</a:t>
            </a:r>
            <a:r>
              <a:rPr lang="en-US" altLang="zh-CN" sz="1400" kern="100" dirty="0">
                <a:solidFill>
                  <a:schemeClr val="accent1">
                    <a:lumMod val="50000"/>
                  </a:schemeClr>
                </a:solidFill>
                <a:latin typeface="微软雅黑" charset="0"/>
                <a:ea typeface="微软雅黑" charset="0"/>
                <a:cs typeface="微软雅黑" charset="0"/>
                <a:sym typeface="+mn-ea"/>
              </a:rPr>
              <a:t>t</a:t>
            </a:r>
            <a:r>
              <a:rPr lang="zh-CN" altLang="en-US" sz="1400" kern="100" dirty="0">
                <a:solidFill>
                  <a:schemeClr val="accent1">
                    <a:lumMod val="50000"/>
                  </a:schemeClr>
                </a:solidFill>
                <a:latin typeface="微软雅黑" charset="0"/>
                <a:ea typeface="微软雅黑" charset="0"/>
                <a:cs typeface="微软雅黑" charset="0"/>
                <a:sym typeface="+mn-ea"/>
              </a:rPr>
              <a:t>时刻</a:t>
            </a:r>
            <a:r>
              <a:rPr lang="en-US" altLang="zh-CN" sz="1400" kern="100" dirty="0">
                <a:solidFill>
                  <a:schemeClr val="accent1">
                    <a:lumMod val="50000"/>
                  </a:schemeClr>
                </a:solidFill>
                <a:latin typeface="微软雅黑" charset="0"/>
                <a:ea typeface="微软雅黑" charset="0"/>
                <a:cs typeface="微软雅黑" charset="0"/>
                <a:sym typeface="+mn-ea"/>
              </a:rPr>
              <a:t>H3</a:t>
            </a:r>
            <a:r>
              <a:rPr lang="zh-CN" altLang="en-US" sz="1400" kern="100" dirty="0">
                <a:solidFill>
                  <a:schemeClr val="accent1">
                    <a:lumMod val="50000"/>
                  </a:schemeClr>
                </a:solidFill>
                <a:latin typeface="微软雅黑" charset="0"/>
                <a:ea typeface="微软雅黑" charset="0"/>
                <a:cs typeface="微软雅黑" charset="0"/>
                <a:sym typeface="+mn-ea"/>
              </a:rPr>
              <a:t>请求断开该连接，则从</a:t>
            </a:r>
            <a:r>
              <a:rPr lang="en-US" altLang="zh-CN" sz="1400" kern="100" dirty="0">
                <a:solidFill>
                  <a:schemeClr val="accent1">
                    <a:lumMod val="50000"/>
                  </a:schemeClr>
                </a:solidFill>
                <a:latin typeface="微软雅黑" charset="0"/>
                <a:ea typeface="微软雅黑" charset="0"/>
                <a:cs typeface="微软雅黑" charset="0"/>
                <a:sym typeface="+mn-ea"/>
              </a:rPr>
              <a:t>t</a:t>
            </a:r>
            <a:r>
              <a:rPr lang="zh-CN" altLang="en-US" sz="1400" kern="100" dirty="0">
                <a:solidFill>
                  <a:schemeClr val="accent1">
                    <a:lumMod val="50000"/>
                  </a:schemeClr>
                </a:solidFill>
                <a:latin typeface="微软雅黑" charset="0"/>
                <a:ea typeface="微软雅黑" charset="0"/>
                <a:cs typeface="微软雅黑" charset="0"/>
                <a:sym typeface="+mn-ea"/>
              </a:rPr>
              <a:t>时刻起，</a:t>
            </a:r>
            <a:r>
              <a:rPr lang="en-US" altLang="zh-CN" sz="1400" kern="100" dirty="0">
                <a:solidFill>
                  <a:schemeClr val="accent1">
                    <a:lumMod val="50000"/>
                  </a:schemeClr>
                </a:solidFill>
                <a:latin typeface="微软雅黑" charset="0"/>
                <a:ea typeface="微软雅黑" charset="0"/>
                <a:cs typeface="微软雅黑" charset="0"/>
                <a:sym typeface="+mn-ea"/>
              </a:rPr>
              <a:t>S</a:t>
            </a:r>
            <a:r>
              <a:rPr lang="zh-CN" altLang="en-US" sz="1400" kern="100" dirty="0">
                <a:solidFill>
                  <a:schemeClr val="accent1">
                    <a:lumMod val="50000"/>
                  </a:schemeClr>
                </a:solidFill>
                <a:latin typeface="微软雅黑" charset="0"/>
                <a:ea typeface="微软雅黑" charset="0"/>
                <a:cs typeface="微软雅黑" charset="0"/>
                <a:sym typeface="+mn-ea"/>
              </a:rPr>
              <a:t>释放该连接的最短时间是多少</a:t>
            </a:r>
            <a:r>
              <a:rPr lang="en-US" altLang="zh-CN" sz="1400" kern="100" dirty="0">
                <a:solidFill>
                  <a:schemeClr val="accent1">
                    <a:lumMod val="50000"/>
                  </a:schemeClr>
                </a:solidFill>
                <a:latin typeface="微软雅黑" charset="0"/>
                <a:ea typeface="微软雅黑" charset="0"/>
                <a:cs typeface="微软雅黑" charset="0"/>
                <a:sym typeface="+mn-ea"/>
              </a:rPr>
              <a:t>?</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-2016</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685" y="1798447"/>
            <a:ext cx="4991315" cy="2538618"/>
          </a:xfrm>
          <a:prstGeom prst="rect">
            <a:avLst/>
          </a:prstGeom>
        </p:spPr>
      </p:pic>
      <p:sp>
        <p:nvSpPr>
          <p:cNvPr id="14" name="矩形 13"/>
          <p:cNvSpPr/>
          <p:nvPr/>
        </p:nvSpPr>
        <p:spPr>
          <a:xfrm>
            <a:off x="391098" y="2154773"/>
            <a:ext cx="4572000" cy="369332"/>
          </a:xfrm>
          <a:prstGeom prst="rect">
            <a:avLst/>
          </a:prstGeom>
        </p:spPr>
        <p:txBody>
          <a:bodyPr>
            <a:spAutoFit/>
          </a:bodyPr>
          <a:lstStyle/>
          <a:p>
            <a:r>
              <a:rPr lang="en-US" altLang="zh-CN" dirty="0">
                <a:solidFill>
                  <a:srgbClr val="FF0000"/>
                </a:solidFill>
                <a:latin typeface="楷体" panose="02010609060101010101" pitchFamily="49" charset="-122"/>
                <a:ea typeface="楷体" panose="02010609060101010101" pitchFamily="49" charset="-122"/>
              </a:rPr>
              <a:t>1.5×200ms=300ms</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2015</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7617574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50800" cmpd="dbl">
            <a:solidFill>
              <a:srgbClr val="7E8AEA"/>
            </a:solidFill>
            <a:prstDash val="sysDash"/>
          </a:ln>
          <a:extLst>
            <a:ext uri="{909E8E84-426E-40DD-AFC4-6F175D3DCCD1}">
              <a14:hiddenFill xmlns:a14="http://schemas.microsoft.com/office/drawing/2010/main">
                <a:solidFill>
                  <a:srgbClr val="F7A300"/>
                </a:solidFill>
              </a14:hiddenFill>
            </a:ext>
          </a:extLst>
        </p:spPr>
        <p:txBody>
          <a:bodyPr anchor="ctr" anchorCtr="0"/>
          <a:lstStyle/>
          <a:p>
            <a:r>
              <a:rPr lang="en-US" altLang="zh-CN" sz="6600" dirty="0">
                <a:solidFill>
                  <a:srgbClr val="7384FB"/>
                </a:solidFill>
              </a:rPr>
              <a:t>2009</a:t>
            </a:r>
            <a:r>
              <a:rPr lang="zh-CN" altLang="en-US" sz="6600" dirty="0">
                <a:solidFill>
                  <a:srgbClr val="7384FB"/>
                </a:solidFill>
              </a:rPr>
              <a:t>年</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6750"/>
            <a:ext cx="9144000" cy="4230000"/>
          </a:xfrm>
          <a:prstGeom prst="rect">
            <a:avLst/>
          </a:prstGeom>
        </p:spPr>
      </p:pic>
    </p:spTree>
    <p:custDataLst>
      <p:tags r:id="rId1"/>
    </p:custDataLst>
    <p:extLst>
      <p:ext uri="{BB962C8B-B14F-4D97-AF65-F5344CB8AC3E}">
        <p14:creationId xmlns:p14="http://schemas.microsoft.com/office/powerpoint/2010/main" val="23979237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．通过</a:t>
            </a:r>
            <a:r>
              <a:rPr lang="en-US" altLang="zh-CN" kern="100" dirty="0">
                <a:solidFill>
                  <a:schemeClr val="accent1">
                    <a:lumMod val="50000"/>
                  </a:schemeClr>
                </a:solidFill>
                <a:latin typeface="微软雅黑" charset="0"/>
                <a:ea typeface="微软雅黑" charset="0"/>
                <a:cs typeface="微软雅黑" charset="0"/>
                <a:sym typeface="+mn-ea"/>
              </a:rPr>
              <a:t>POP3</a:t>
            </a:r>
            <a:r>
              <a:rPr lang="zh-CN" altLang="en-US" kern="100" dirty="0">
                <a:solidFill>
                  <a:schemeClr val="accent1">
                    <a:lumMod val="50000"/>
                  </a:schemeClr>
                </a:solidFill>
                <a:latin typeface="微软雅黑" charset="0"/>
                <a:ea typeface="微软雅黑" charset="0"/>
                <a:cs typeface="微软雅黑" charset="0"/>
                <a:sym typeface="+mn-ea"/>
              </a:rPr>
              <a:t>协议接收邮件时，使用的传输层服务类型是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．无连接不可靠的数据传输服务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．无连接可靠的数据传输服务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．有连接不可靠的数据传输服务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．有连接可靠的数据传输服务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823232"/>
            <a:ext cx="427648" cy="369332"/>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r="43067" b="39777"/>
          <a:stretch>
            <a:fillRect/>
          </a:stretch>
        </p:blipFill>
        <p:spPr>
          <a:xfrm>
            <a:off x="3584499" y="1735857"/>
            <a:ext cx="5369265" cy="3164921"/>
          </a:xfrm>
          <a:prstGeom prst="rect">
            <a:avLst/>
          </a:prstGeom>
        </p:spPr>
      </p:pic>
    </p:spTree>
    <p:custDataLst>
      <p:tags r:id="rId1"/>
    </p:custDataLst>
    <p:extLst>
      <p:ext uri="{BB962C8B-B14F-4D97-AF65-F5344CB8AC3E}">
        <p14:creationId xmlns:p14="http://schemas.microsoft.com/office/powerpoint/2010/main" val="8332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．使用两种编码方案对比特流</a:t>
            </a:r>
            <a:r>
              <a:rPr lang="en-US" altLang="zh-CN" kern="100" dirty="0">
                <a:solidFill>
                  <a:schemeClr val="accent1">
                    <a:lumMod val="50000"/>
                  </a:schemeClr>
                </a:solidFill>
                <a:latin typeface="微软雅黑" charset="0"/>
                <a:ea typeface="微软雅黑" charset="0"/>
                <a:cs typeface="微软雅黑" charset="0"/>
                <a:sym typeface="+mn-ea"/>
              </a:rPr>
              <a:t>01100111</a:t>
            </a:r>
            <a:r>
              <a:rPr lang="zh-CN" altLang="en-US" kern="100" dirty="0">
                <a:solidFill>
                  <a:schemeClr val="accent1">
                    <a:lumMod val="50000"/>
                  </a:schemeClr>
                </a:solidFill>
                <a:latin typeface="微软雅黑" charset="0"/>
                <a:ea typeface="微软雅黑" charset="0"/>
                <a:cs typeface="微软雅黑" charset="0"/>
                <a:sym typeface="+mn-ea"/>
              </a:rPr>
              <a:t>进行编码的结果如下图所示，编码</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和编码</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分别是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NRZ</a:t>
            </a:r>
            <a:r>
              <a:rPr lang="zh-CN" altLang="en-US" kern="100" dirty="0">
                <a:solidFill>
                  <a:schemeClr val="accent1">
                    <a:lumMod val="50000"/>
                  </a:schemeClr>
                </a:solidFill>
                <a:latin typeface="微软雅黑" charset="0"/>
                <a:ea typeface="微软雅黑" charset="0"/>
                <a:cs typeface="微软雅黑" charset="0"/>
                <a:sym typeface="+mn-ea"/>
              </a:rPr>
              <a:t>和曼彻斯特编码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NRZ</a:t>
            </a:r>
            <a:r>
              <a:rPr lang="zh-CN" altLang="en-US" kern="100" dirty="0">
                <a:solidFill>
                  <a:schemeClr val="accent1">
                    <a:lumMod val="50000"/>
                  </a:schemeClr>
                </a:solidFill>
                <a:latin typeface="微软雅黑" charset="0"/>
                <a:ea typeface="微软雅黑" charset="0"/>
                <a:cs typeface="微软雅黑" charset="0"/>
                <a:sym typeface="+mn-ea"/>
              </a:rPr>
              <a:t>和差分曼彻斯特编码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NRZI</a:t>
            </a:r>
            <a:r>
              <a:rPr lang="zh-CN" altLang="en-US" kern="100" dirty="0">
                <a:solidFill>
                  <a:schemeClr val="accent1">
                    <a:lumMod val="50000"/>
                  </a:schemeClr>
                </a:solidFill>
                <a:latin typeface="微软雅黑" charset="0"/>
                <a:ea typeface="微软雅黑" charset="0"/>
                <a:cs typeface="微软雅黑" charset="0"/>
                <a:sym typeface="+mn-ea"/>
              </a:rPr>
              <a:t>和曼彻斯特编码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NRZI</a:t>
            </a:r>
            <a:r>
              <a:rPr lang="zh-CN" altLang="en-US" kern="100" dirty="0">
                <a:solidFill>
                  <a:schemeClr val="accent1">
                    <a:lumMod val="50000"/>
                  </a:schemeClr>
                </a:solidFill>
                <a:latin typeface="微软雅黑" charset="0"/>
                <a:ea typeface="微软雅黑" charset="0"/>
                <a:cs typeface="微软雅黑" charset="0"/>
                <a:sym typeface="+mn-ea"/>
              </a:rPr>
              <a:t>和差分曼彻斯特编码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685" y="1661298"/>
            <a:ext cx="3505200" cy="1400175"/>
          </a:xfrm>
          <a:prstGeom prst="rect">
            <a:avLst/>
          </a:prstGeom>
        </p:spPr>
      </p:pic>
    </p:spTree>
    <p:custDataLst>
      <p:tags r:id="rId1"/>
    </p:custDataLst>
    <p:extLst>
      <p:ext uri="{BB962C8B-B14F-4D97-AF65-F5344CB8AC3E}">
        <p14:creationId xmlns:p14="http://schemas.microsoft.com/office/powerpoint/2010/main" val="2149701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1595893" y="3280650"/>
          <a:ext cx="2666006" cy="1607712"/>
        </p:xfrm>
        <a:graphic>
          <a:graphicData uri="http://schemas.openxmlformats.org/drawingml/2006/table">
            <a:tbl>
              <a:tblPr firstRow="1" bandRow="1">
                <a:tableStyleId>{93296810-A885-4BE3-A3E7-6D5BEEA58F35}</a:tableStyleId>
              </a:tblPr>
              <a:tblGrid>
                <a:gridCol w="1895783">
                  <a:extLst>
                    <a:ext uri="{9D8B030D-6E8A-4147-A177-3AD203B41FA5}">
                      <a16:colId xmlns:a16="http://schemas.microsoft.com/office/drawing/2014/main" val="20000"/>
                    </a:ext>
                  </a:extLst>
                </a:gridCol>
                <a:gridCol w="770223">
                  <a:extLst>
                    <a:ext uri="{9D8B030D-6E8A-4147-A177-3AD203B41FA5}">
                      <a16:colId xmlns:a16="http://schemas.microsoft.com/office/drawing/2014/main" val="20001"/>
                    </a:ext>
                  </a:extLst>
                </a:gridCol>
              </a:tblGrid>
              <a:tr h="267952">
                <a:tc>
                  <a:txBody>
                    <a:bodyPr/>
                    <a:lstStyle/>
                    <a:p>
                      <a:r>
                        <a:rPr lang="zh-CN" altLang="en-US" sz="1100" dirty="0">
                          <a:latin typeface="楷体" panose="02010609060101010101" pitchFamily="49" charset="-122"/>
                          <a:ea typeface="楷体" panose="02010609060101010101" pitchFamily="49" charset="-122"/>
                        </a:rPr>
                        <a:t>编码</a:t>
                      </a:r>
                    </a:p>
                  </a:txBody>
                  <a:tcPr/>
                </a:tc>
                <a:tc>
                  <a:txBody>
                    <a:bodyPr/>
                    <a:lstStyle/>
                    <a:p>
                      <a:r>
                        <a:rPr lang="zh-CN" altLang="en-US" sz="1100" dirty="0">
                          <a:latin typeface="楷体" panose="02010609060101010101" pitchFamily="49" charset="-122"/>
                          <a:ea typeface="楷体" panose="02010609060101010101" pitchFamily="49" charset="-122"/>
                        </a:rPr>
                        <a:t>中间跳变</a:t>
                      </a:r>
                    </a:p>
                  </a:txBody>
                  <a:tcPr/>
                </a:tc>
                <a:extLst>
                  <a:ext uri="{0D108BD9-81ED-4DB2-BD59-A6C34878D82A}">
                    <a16:rowId xmlns:a16="http://schemas.microsoft.com/office/drawing/2014/main" val="10000"/>
                  </a:ext>
                </a:extLst>
              </a:tr>
              <a:tr h="267952">
                <a:tc>
                  <a:txBody>
                    <a:bodyPr/>
                    <a:lstStyle/>
                    <a:p>
                      <a:r>
                        <a:rPr lang="zh-CN" altLang="en-US" sz="1100" dirty="0">
                          <a:latin typeface="楷体" panose="02010609060101010101" pitchFamily="49" charset="-122"/>
                          <a:ea typeface="楷体" panose="02010609060101010101" pitchFamily="49" charset="-122"/>
                        </a:rPr>
                        <a:t>归零编码</a:t>
                      </a:r>
                    </a:p>
                  </a:txBody>
                  <a:tcPr/>
                </a:tc>
                <a:tc>
                  <a:txBody>
                    <a:bodyPr/>
                    <a:lstStyle/>
                    <a:p>
                      <a:r>
                        <a:rPr lang="zh-CN" altLang="en-US" sz="1100" dirty="0">
                          <a:latin typeface="楷体" panose="02010609060101010101" pitchFamily="49" charset="-122"/>
                          <a:ea typeface="楷体" panose="02010609060101010101" pitchFamily="49" charset="-122"/>
                        </a:rPr>
                        <a:t>√</a:t>
                      </a:r>
                    </a:p>
                  </a:txBody>
                  <a:tcPr/>
                </a:tc>
                <a:extLst>
                  <a:ext uri="{0D108BD9-81ED-4DB2-BD59-A6C34878D82A}">
                    <a16:rowId xmlns:a16="http://schemas.microsoft.com/office/drawing/2014/main" val="10001"/>
                  </a:ext>
                </a:extLst>
              </a:tr>
              <a:tr h="267952">
                <a:tc>
                  <a:txBody>
                    <a:bodyPr/>
                    <a:lstStyle/>
                    <a:p>
                      <a:r>
                        <a:rPr lang="zh-CN" altLang="en-US" sz="1100" dirty="0">
                          <a:latin typeface="楷体" panose="02010609060101010101" pitchFamily="49" charset="-122"/>
                          <a:ea typeface="楷体" panose="02010609060101010101" pitchFamily="49" charset="-122"/>
                        </a:rPr>
                        <a:t>非归零编码</a:t>
                      </a:r>
                    </a:p>
                  </a:txBody>
                  <a:tcPr/>
                </a:tc>
                <a:tc>
                  <a:txBody>
                    <a:bodyPr/>
                    <a:lstStyle/>
                    <a:p>
                      <a:r>
                        <a:rPr lang="en-US" altLang="zh-CN" sz="1100" dirty="0">
                          <a:latin typeface="楷体" panose="02010609060101010101" pitchFamily="49" charset="-122"/>
                          <a:ea typeface="楷体" panose="02010609060101010101" pitchFamily="49" charset="-122"/>
                        </a:rPr>
                        <a:t>×</a:t>
                      </a:r>
                      <a:endParaRPr lang="zh-CN" altLang="en-US" sz="1100" dirty="0">
                        <a:latin typeface="楷体" panose="02010609060101010101" pitchFamily="49" charset="-122"/>
                        <a:ea typeface="楷体" panose="02010609060101010101" pitchFamily="49" charset="-122"/>
                      </a:endParaRPr>
                    </a:p>
                  </a:txBody>
                  <a:tcPr/>
                </a:tc>
                <a:extLst>
                  <a:ext uri="{0D108BD9-81ED-4DB2-BD59-A6C34878D82A}">
                    <a16:rowId xmlns:a16="http://schemas.microsoft.com/office/drawing/2014/main" val="10002"/>
                  </a:ext>
                </a:extLst>
              </a:tr>
              <a:tr h="267952">
                <a:tc>
                  <a:txBody>
                    <a:bodyPr/>
                    <a:lstStyle/>
                    <a:p>
                      <a:r>
                        <a:rPr lang="zh-CN" altLang="en-US" sz="1100" dirty="0">
                          <a:latin typeface="楷体" panose="02010609060101010101" pitchFamily="49" charset="-122"/>
                          <a:ea typeface="楷体" panose="02010609060101010101" pitchFamily="49" charset="-122"/>
                        </a:rPr>
                        <a:t>反向非归零编码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100" dirty="0">
                          <a:latin typeface="楷体" panose="02010609060101010101" pitchFamily="49" charset="-122"/>
                          <a:ea typeface="楷体" panose="02010609060101010101" pitchFamily="49" charset="-122"/>
                        </a:rPr>
                        <a:t>×</a:t>
                      </a:r>
                      <a:endParaRPr lang="zh-CN" altLang="en-US" sz="1100" dirty="0">
                        <a:latin typeface="楷体" panose="02010609060101010101" pitchFamily="49" charset="-122"/>
                        <a:ea typeface="楷体" panose="02010609060101010101" pitchFamily="49" charset="-122"/>
                      </a:endParaRPr>
                    </a:p>
                  </a:txBody>
                  <a:tcPr/>
                </a:tc>
                <a:extLst>
                  <a:ext uri="{0D108BD9-81ED-4DB2-BD59-A6C34878D82A}">
                    <a16:rowId xmlns:a16="http://schemas.microsoft.com/office/drawing/2014/main" val="10003"/>
                  </a:ext>
                </a:extLst>
              </a:tr>
              <a:tr h="267952">
                <a:tc>
                  <a:txBody>
                    <a:bodyPr/>
                    <a:lstStyle/>
                    <a:p>
                      <a:r>
                        <a:rPr lang="zh-CN" altLang="en-US" sz="1100" dirty="0">
                          <a:latin typeface="楷体" panose="02010609060101010101" pitchFamily="49" charset="-122"/>
                          <a:ea typeface="楷体" panose="02010609060101010101" pitchFamily="49" charset="-122"/>
                        </a:rPr>
                        <a:t>曼彻斯特编码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latin typeface="楷体" panose="02010609060101010101" pitchFamily="49" charset="-122"/>
                          <a:ea typeface="楷体" panose="02010609060101010101" pitchFamily="49" charset="-122"/>
                        </a:rPr>
                        <a:t>√</a:t>
                      </a:r>
                    </a:p>
                  </a:txBody>
                  <a:tcPr/>
                </a:tc>
                <a:extLst>
                  <a:ext uri="{0D108BD9-81ED-4DB2-BD59-A6C34878D82A}">
                    <a16:rowId xmlns:a16="http://schemas.microsoft.com/office/drawing/2014/main" val="10004"/>
                  </a:ext>
                </a:extLst>
              </a:tr>
              <a:tr h="267952">
                <a:tc>
                  <a:txBody>
                    <a:bodyPr/>
                    <a:lstStyle/>
                    <a:p>
                      <a:r>
                        <a:rPr lang="zh-CN" altLang="en-US" sz="1100" dirty="0">
                          <a:latin typeface="楷体" panose="02010609060101010101" pitchFamily="49" charset="-122"/>
                          <a:ea typeface="楷体" panose="02010609060101010101" pitchFamily="49" charset="-122"/>
                        </a:rPr>
                        <a:t>差分曼彻斯特编码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latin typeface="楷体" panose="02010609060101010101" pitchFamily="49" charset="-122"/>
                          <a:ea typeface="楷体" panose="02010609060101010101" pitchFamily="49" charset="-122"/>
                        </a:rPr>
                        <a:t>√</a:t>
                      </a:r>
                    </a:p>
                  </a:txBody>
                  <a:tcPr/>
                </a:tc>
                <a:extLst>
                  <a:ext uri="{0D108BD9-81ED-4DB2-BD59-A6C34878D82A}">
                    <a16:rowId xmlns:a16="http://schemas.microsoft.com/office/drawing/2014/main" val="10005"/>
                  </a:ext>
                </a:extLst>
              </a:tr>
            </a:tbl>
          </a:graphicData>
        </a:graphic>
      </p:graphicFrame>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807" y="1156575"/>
            <a:ext cx="4648200" cy="2124075"/>
          </a:xfrm>
          <a:prstGeom prst="rect">
            <a:avLst/>
          </a:prstGeom>
        </p:spPr>
      </p:pic>
      <p:sp>
        <p:nvSpPr>
          <p:cNvPr id="7"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effectLst/>
                <a:latin typeface="微软雅黑" charset="0"/>
                <a:ea typeface="微软雅黑" charset="0"/>
                <a:cs typeface="微软雅黑" charset="0"/>
                <a:sym typeface="+mn-ea"/>
              </a:rPr>
              <a:t>数字编码</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0597" y="1055987"/>
            <a:ext cx="3173823" cy="3974459"/>
          </a:xfrm>
          <a:prstGeom prst="rect">
            <a:avLst/>
          </a:prstGeom>
        </p:spPr>
      </p:pic>
    </p:spTree>
    <p:custDataLst>
      <p:tags r:id="rId1"/>
    </p:custDataLst>
    <p:extLst>
      <p:ext uri="{BB962C8B-B14F-4D97-AF65-F5344CB8AC3E}">
        <p14:creationId xmlns:p14="http://schemas.microsoft.com/office/powerpoint/2010/main" val="7825743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．使用两种编码方案对比特流</a:t>
            </a:r>
            <a:r>
              <a:rPr lang="en-US" altLang="zh-CN" kern="100" dirty="0">
                <a:solidFill>
                  <a:schemeClr val="accent1">
                    <a:lumMod val="50000"/>
                  </a:schemeClr>
                </a:solidFill>
                <a:latin typeface="微软雅黑" charset="0"/>
                <a:ea typeface="微软雅黑" charset="0"/>
                <a:cs typeface="微软雅黑" charset="0"/>
                <a:sym typeface="+mn-ea"/>
              </a:rPr>
              <a:t>01100111</a:t>
            </a:r>
            <a:r>
              <a:rPr lang="zh-CN" altLang="en-US" kern="100" dirty="0">
                <a:solidFill>
                  <a:schemeClr val="accent1">
                    <a:lumMod val="50000"/>
                  </a:schemeClr>
                </a:solidFill>
                <a:latin typeface="微软雅黑" charset="0"/>
                <a:ea typeface="微软雅黑" charset="0"/>
                <a:cs typeface="微软雅黑" charset="0"/>
                <a:sym typeface="+mn-ea"/>
              </a:rPr>
              <a:t>进行编码的结果如下图所示，编码</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和编码</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分别是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NRZ</a:t>
            </a:r>
            <a:r>
              <a:rPr lang="zh-CN" altLang="en-US" kern="100" dirty="0">
                <a:solidFill>
                  <a:schemeClr val="accent1">
                    <a:lumMod val="50000"/>
                  </a:schemeClr>
                </a:solidFill>
                <a:latin typeface="微软雅黑" charset="0"/>
                <a:ea typeface="微软雅黑" charset="0"/>
                <a:cs typeface="微软雅黑" charset="0"/>
                <a:sym typeface="+mn-ea"/>
              </a:rPr>
              <a:t>和曼彻斯特编码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NRZ</a:t>
            </a:r>
            <a:r>
              <a:rPr lang="zh-CN" altLang="en-US" kern="100" dirty="0">
                <a:solidFill>
                  <a:schemeClr val="accent1">
                    <a:lumMod val="50000"/>
                  </a:schemeClr>
                </a:solidFill>
                <a:latin typeface="微软雅黑" charset="0"/>
                <a:ea typeface="微软雅黑" charset="0"/>
                <a:cs typeface="微软雅黑" charset="0"/>
                <a:sym typeface="+mn-ea"/>
              </a:rPr>
              <a:t>和差分曼彻斯特编码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NRZI</a:t>
            </a:r>
            <a:r>
              <a:rPr lang="zh-CN" altLang="en-US" kern="100" dirty="0">
                <a:solidFill>
                  <a:schemeClr val="accent1">
                    <a:lumMod val="50000"/>
                  </a:schemeClr>
                </a:solidFill>
                <a:latin typeface="微软雅黑" charset="0"/>
                <a:ea typeface="微软雅黑" charset="0"/>
                <a:cs typeface="微软雅黑" charset="0"/>
                <a:sym typeface="+mn-ea"/>
              </a:rPr>
              <a:t>和曼彻斯特编码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NRZI</a:t>
            </a:r>
            <a:r>
              <a:rPr lang="zh-CN" altLang="en-US" kern="100" dirty="0">
                <a:solidFill>
                  <a:schemeClr val="accent1">
                    <a:lumMod val="50000"/>
                  </a:schemeClr>
                </a:solidFill>
                <a:latin typeface="微软雅黑" charset="0"/>
                <a:ea typeface="微软雅黑" charset="0"/>
                <a:cs typeface="微软雅黑" charset="0"/>
                <a:sym typeface="+mn-ea"/>
              </a:rPr>
              <a:t>和差分曼彻斯特编码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874" y="2548059"/>
            <a:ext cx="5705565" cy="2279125"/>
          </a:xfrm>
          <a:prstGeom prst="rect">
            <a:avLst/>
          </a:prstGeom>
        </p:spPr>
      </p:pic>
      <p:pic>
        <p:nvPicPr>
          <p:cNvPr id="19"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250580"/>
            <a:ext cx="427648" cy="369332"/>
          </a:xfrm>
          <a:prstGeom prst="rect">
            <a:avLst/>
          </a:prstGeom>
        </p:spPr>
      </p:pic>
    </p:spTree>
    <p:custDataLst>
      <p:tags r:id="rId1"/>
    </p:custDataLst>
    <p:extLst>
      <p:ext uri="{BB962C8B-B14F-4D97-AF65-F5344CB8AC3E}">
        <p14:creationId xmlns:p14="http://schemas.microsoft.com/office/powerpoint/2010/main" val="24038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．主机甲通过</a:t>
            </a:r>
            <a:r>
              <a:rPr lang="en-US" altLang="zh-CN" kern="100" dirty="0">
                <a:solidFill>
                  <a:schemeClr val="accent1">
                    <a:lumMod val="50000"/>
                  </a:schemeClr>
                </a:solidFill>
                <a:latin typeface="微软雅黑" charset="0"/>
                <a:ea typeface="微软雅黑" charset="0"/>
                <a:cs typeface="微软雅黑" charset="0"/>
                <a:sym typeface="+mn-ea"/>
              </a:rPr>
              <a:t>128 kbps</a:t>
            </a:r>
            <a:r>
              <a:rPr lang="zh-CN" altLang="en-US" kern="100" dirty="0">
                <a:solidFill>
                  <a:schemeClr val="accent1">
                    <a:lumMod val="50000"/>
                  </a:schemeClr>
                </a:solidFill>
                <a:latin typeface="微软雅黑" charset="0"/>
                <a:ea typeface="微软雅黑" charset="0"/>
                <a:cs typeface="微软雅黑" charset="0"/>
                <a:sym typeface="+mn-ea"/>
              </a:rPr>
              <a:t>链路，采用滑动窗口协议向主机乙发送数据，链路单向传播延迟为</a:t>
            </a:r>
            <a:r>
              <a:rPr lang="en-US" altLang="zh-CN" kern="100" dirty="0">
                <a:solidFill>
                  <a:schemeClr val="accent1">
                    <a:lumMod val="50000"/>
                  </a:schemeClr>
                </a:solidFill>
                <a:latin typeface="微软雅黑" charset="0"/>
                <a:ea typeface="微软雅黑" charset="0"/>
                <a:cs typeface="微软雅黑" charset="0"/>
                <a:sym typeface="+mn-ea"/>
              </a:rPr>
              <a:t>250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 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字节。不考虑确认帧的开销，为使链路利用率不小于</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％，帧序号的比特数至少是 （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7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extLst>
      <p:ext uri="{BB962C8B-B14F-4D97-AF65-F5344CB8AC3E}">
        <p14:creationId xmlns:p14="http://schemas.microsoft.com/office/powerpoint/2010/main" val="148990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47.</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9</a:t>
            </a:r>
            <a:r>
              <a:rPr lang="zh-CN" altLang="en-US" kern="100" dirty="0">
                <a:solidFill>
                  <a:schemeClr val="accent1">
                    <a:lumMod val="50000"/>
                  </a:schemeClr>
                </a:solidFill>
                <a:latin typeface="微软雅黑" charset="0"/>
                <a:ea typeface="微软雅黑" charset="0"/>
                <a:cs typeface="微软雅黑" charset="0"/>
                <a:sym typeface="+mn-ea"/>
              </a:rPr>
              <a:t>分）如图，主机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登录</a:t>
            </a:r>
            <a:r>
              <a:rPr lang="en-US" altLang="zh-CN" kern="100" dirty="0">
                <a:solidFill>
                  <a:schemeClr val="accent1">
                    <a:lumMod val="50000"/>
                  </a:schemeClr>
                </a:solidFill>
                <a:latin typeface="微软雅黑" charset="0"/>
                <a:ea typeface="微软雅黑" charset="0"/>
                <a:cs typeface="微软雅黑" charset="0"/>
                <a:sym typeface="+mn-ea"/>
              </a:rPr>
              <a:t>FTP</a:t>
            </a:r>
            <a:r>
              <a:rPr lang="zh-CN" altLang="en-US" kern="100" dirty="0">
                <a:solidFill>
                  <a:schemeClr val="accent1">
                    <a:lumMod val="50000"/>
                  </a:schemeClr>
                </a:solidFill>
                <a:latin typeface="微软雅黑" charset="0"/>
                <a:ea typeface="微软雅黑" charset="0"/>
                <a:cs typeface="微软雅黑" charset="0"/>
                <a:sym typeface="+mn-ea"/>
              </a:rPr>
              <a:t>服务器后，向服务器上传一个大小为 </a:t>
            </a:r>
            <a:r>
              <a:rPr lang="en-US" altLang="zh-CN" kern="100" dirty="0">
                <a:solidFill>
                  <a:schemeClr val="accent1">
                    <a:lumMod val="50000"/>
                  </a:schemeClr>
                </a:solidFill>
                <a:latin typeface="微软雅黑" charset="0"/>
                <a:ea typeface="微软雅黑" charset="0"/>
                <a:cs typeface="微软雅黑" charset="0"/>
                <a:sym typeface="+mn-ea"/>
              </a:rPr>
              <a:t>18000B </a:t>
            </a:r>
            <a:r>
              <a:rPr lang="zh-CN" altLang="en-US" kern="100" dirty="0">
                <a:solidFill>
                  <a:schemeClr val="accent1">
                    <a:lumMod val="50000"/>
                  </a:schemeClr>
                </a:solidFill>
                <a:latin typeface="微软雅黑" charset="0"/>
                <a:ea typeface="微软雅黑" charset="0"/>
                <a:cs typeface="微软雅黑" charset="0"/>
                <a:sym typeface="+mn-ea"/>
              </a:rPr>
              <a:t>的文件</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，假设</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传输 </a:t>
            </a:r>
            <a:r>
              <a:rPr lang="en-US" altLang="zh-CN" kern="100" dirty="0">
                <a:solidFill>
                  <a:schemeClr val="accent1">
                    <a:lumMod val="50000"/>
                  </a:schemeClr>
                </a:solidFill>
                <a:latin typeface="微软雅黑" charset="0"/>
                <a:ea typeface="微软雅黑" charset="0"/>
                <a:cs typeface="微软雅黑" charset="0"/>
                <a:sym typeface="+mn-ea"/>
              </a:rPr>
              <a:t>F </a:t>
            </a:r>
            <a:r>
              <a:rPr lang="zh-CN" altLang="en-US" kern="100" dirty="0">
                <a:solidFill>
                  <a:schemeClr val="accent1">
                    <a:lumMod val="50000"/>
                  </a:schemeClr>
                </a:solidFill>
                <a:latin typeface="微软雅黑" charset="0"/>
                <a:ea typeface="微软雅黑" charset="0"/>
                <a:cs typeface="微软雅黑" charset="0"/>
                <a:sym typeface="+mn-ea"/>
              </a:rPr>
              <a:t>建立数据链接时，选择的初始序号为 </a:t>
            </a:r>
            <a:r>
              <a:rPr lang="en-US" altLang="zh-CN" kern="100" dirty="0">
                <a:solidFill>
                  <a:schemeClr val="accent1">
                    <a:lumMod val="50000"/>
                  </a:schemeClr>
                </a:solidFill>
                <a:latin typeface="微软雅黑" charset="0"/>
                <a:ea typeface="微软雅黑" charset="0"/>
                <a:cs typeface="微软雅黑" charset="0"/>
                <a:sym typeface="+mn-ea"/>
              </a:rPr>
              <a:t>100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MSS=1000B</a:t>
            </a:r>
            <a:r>
              <a:rPr lang="zh-CN" altLang="en-US" kern="100" dirty="0">
                <a:solidFill>
                  <a:schemeClr val="accent1">
                    <a:lumMod val="50000"/>
                  </a:schemeClr>
                </a:solidFill>
                <a:latin typeface="微软雅黑" charset="0"/>
                <a:ea typeface="微软雅黑" charset="0"/>
                <a:cs typeface="微软雅黑" charset="0"/>
                <a:sym typeface="+mn-ea"/>
              </a:rPr>
              <a:t>，拥塞控制的初始阈值是 </a:t>
            </a:r>
            <a:r>
              <a:rPr lang="en-US" altLang="zh-CN" kern="100" dirty="0">
                <a:solidFill>
                  <a:schemeClr val="accent1">
                    <a:lumMod val="50000"/>
                  </a:schemeClr>
                </a:solidFill>
                <a:latin typeface="微软雅黑" charset="0"/>
                <a:ea typeface="微软雅黑" charset="0"/>
                <a:cs typeface="微软雅黑" charset="0"/>
                <a:sym typeface="+mn-ea"/>
              </a:rPr>
              <a:t>4MSS</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RTT=10ms</a:t>
            </a:r>
            <a:r>
              <a:rPr lang="zh-CN" altLang="en-US" kern="100" dirty="0">
                <a:solidFill>
                  <a:schemeClr val="accent1">
                    <a:lumMod val="50000"/>
                  </a:schemeClr>
                </a:solidFill>
                <a:latin typeface="微软雅黑" charset="0"/>
                <a:ea typeface="微软雅黑" charset="0"/>
                <a:cs typeface="微软雅黑" charset="0"/>
                <a:sym typeface="+mn-ea"/>
              </a:rPr>
              <a:t>，忽略 </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的传输时延，在</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的传送过程中，</a:t>
            </a: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以 </a:t>
            </a:r>
            <a:r>
              <a:rPr lang="en-US" altLang="zh-CN" kern="100" dirty="0">
                <a:solidFill>
                  <a:schemeClr val="accent1">
                    <a:lumMod val="50000"/>
                  </a:schemeClr>
                </a:solidFill>
                <a:latin typeface="微软雅黑" charset="0"/>
                <a:ea typeface="微软雅黑" charset="0"/>
                <a:cs typeface="微软雅黑" charset="0"/>
                <a:sym typeface="+mn-ea"/>
              </a:rPr>
              <a:t>MSS </a:t>
            </a:r>
            <a:r>
              <a:rPr lang="zh-CN" altLang="en-US" kern="100" dirty="0">
                <a:solidFill>
                  <a:schemeClr val="accent1">
                    <a:lumMod val="50000"/>
                  </a:schemeClr>
                </a:solidFill>
                <a:latin typeface="微软雅黑" charset="0"/>
                <a:ea typeface="微软雅黑" charset="0"/>
                <a:cs typeface="微软雅黑" charset="0"/>
                <a:sym typeface="+mn-ea"/>
              </a:rPr>
              <a:t>段向服务器发送数据，且始终没有错误，丢包和乱序。 </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3</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F </a:t>
            </a:r>
            <a:r>
              <a:rPr lang="zh-CN" altLang="en-US" kern="100" dirty="0">
                <a:solidFill>
                  <a:schemeClr val="accent1">
                    <a:lumMod val="50000"/>
                  </a:schemeClr>
                </a:solidFill>
                <a:latin typeface="微软雅黑" charset="0"/>
                <a:ea typeface="微软雅黑" charset="0"/>
                <a:cs typeface="微软雅黑" charset="0"/>
                <a:sym typeface="+mn-ea"/>
              </a:rPr>
              <a:t>发送过程中，当 </a:t>
            </a: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收到确认序号为 </a:t>
            </a:r>
            <a:r>
              <a:rPr lang="en-US" altLang="zh-CN" kern="100" dirty="0">
                <a:solidFill>
                  <a:schemeClr val="accent1">
                    <a:lumMod val="50000"/>
                  </a:schemeClr>
                </a:solidFill>
                <a:latin typeface="微软雅黑" charset="0"/>
                <a:ea typeface="微软雅黑" charset="0"/>
                <a:cs typeface="微软雅黑" charset="0"/>
                <a:sym typeface="+mn-ea"/>
              </a:rPr>
              <a:t>2101 </a:t>
            </a:r>
            <a:r>
              <a:rPr lang="zh-CN" altLang="en-US" kern="100" dirty="0">
                <a:solidFill>
                  <a:schemeClr val="accent1">
                    <a:lumMod val="50000"/>
                  </a:schemeClr>
                </a:solidFill>
                <a:latin typeface="微软雅黑" charset="0"/>
                <a:ea typeface="微软雅黑" charset="0"/>
                <a:cs typeface="微软雅黑" charset="0"/>
                <a:sym typeface="+mn-ea"/>
              </a:rPr>
              <a:t>的确认段时，</a:t>
            </a: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的拥塞窗口调整为多少</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收到确认序号为 </a:t>
            </a:r>
            <a:r>
              <a:rPr lang="en-US" altLang="zh-CN" kern="100" dirty="0">
                <a:solidFill>
                  <a:schemeClr val="accent1">
                    <a:lumMod val="50000"/>
                  </a:schemeClr>
                </a:solidFill>
                <a:latin typeface="微软雅黑" charset="0"/>
                <a:ea typeface="微软雅黑" charset="0"/>
                <a:cs typeface="微软雅黑" charset="0"/>
                <a:sym typeface="+mn-ea"/>
              </a:rPr>
              <a:t>7101 </a:t>
            </a:r>
            <a:r>
              <a:rPr lang="zh-CN" altLang="en-US" kern="100" dirty="0">
                <a:solidFill>
                  <a:schemeClr val="accent1">
                    <a:lumMod val="50000"/>
                  </a:schemeClr>
                </a:solidFill>
                <a:latin typeface="微软雅黑" charset="0"/>
                <a:ea typeface="微软雅黑" charset="0"/>
                <a:cs typeface="微软雅黑" charset="0"/>
                <a:sym typeface="+mn-ea"/>
              </a:rPr>
              <a:t>的确认段时，</a:t>
            </a: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的拥塞窗口调整为多少</a:t>
            </a:r>
            <a:r>
              <a:rPr lang="en-US" altLang="zh-CN"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descr="截屏2023-11-16 上午8.23.55"/>
          <p:cNvPicPr>
            <a:picLocks noChangeAspect="1"/>
          </p:cNvPicPr>
          <p:nvPr/>
        </p:nvPicPr>
        <p:blipFill>
          <a:blip r:embed="rId4"/>
          <a:stretch>
            <a:fillRect/>
          </a:stretch>
        </p:blipFill>
        <p:spPr>
          <a:xfrm>
            <a:off x="5705475" y="2346325"/>
            <a:ext cx="3272790" cy="974090"/>
          </a:xfrm>
          <a:prstGeom prst="rect">
            <a:avLst/>
          </a:prstGeom>
        </p:spPr>
      </p:pic>
    </p:spTree>
    <p:custDataLst>
      <p:tags r:id="rId1"/>
    </p:custData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．主机甲通过</a:t>
            </a:r>
            <a:r>
              <a:rPr lang="en-US" altLang="zh-CN" kern="100" dirty="0">
                <a:solidFill>
                  <a:schemeClr val="accent1">
                    <a:lumMod val="50000"/>
                  </a:schemeClr>
                </a:solidFill>
                <a:latin typeface="微软雅黑" charset="0"/>
                <a:ea typeface="微软雅黑" charset="0"/>
                <a:cs typeface="微软雅黑" charset="0"/>
                <a:sym typeface="+mn-ea"/>
              </a:rPr>
              <a:t>128 kbps</a:t>
            </a:r>
            <a:r>
              <a:rPr lang="zh-CN" altLang="en-US" kern="100" dirty="0">
                <a:solidFill>
                  <a:schemeClr val="accent1">
                    <a:lumMod val="50000"/>
                  </a:schemeClr>
                </a:solidFill>
                <a:latin typeface="微软雅黑" charset="0"/>
                <a:ea typeface="微软雅黑" charset="0"/>
                <a:cs typeface="微软雅黑" charset="0"/>
                <a:sym typeface="+mn-ea"/>
              </a:rPr>
              <a:t>链路，采用滑动窗口协议向主机乙发送数据，链路单向传播延迟为</a:t>
            </a:r>
            <a:r>
              <a:rPr lang="en-US" altLang="zh-CN" kern="100" dirty="0">
                <a:solidFill>
                  <a:schemeClr val="accent1">
                    <a:lumMod val="50000"/>
                  </a:schemeClr>
                </a:solidFill>
                <a:latin typeface="微软雅黑" charset="0"/>
                <a:ea typeface="微软雅黑" charset="0"/>
                <a:cs typeface="微软雅黑" charset="0"/>
                <a:sym typeface="+mn-ea"/>
              </a:rPr>
              <a:t>250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 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字节。不考虑确认帧的开销，为使链路利用率不小于</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％，帧序号的比特数至少是 （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7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250ms</a:t>
            </a:r>
          </a:p>
        </p:txBody>
      </p:sp>
      <p:pic>
        <p:nvPicPr>
          <p:cNvPr id="20" name="图片 19"/>
          <p:cNvPicPr>
            <a:picLocks noChangeAspect="1"/>
          </p:cNvPicPr>
          <p:nvPr/>
        </p:nvPicPr>
        <p:blipFill>
          <a:blip r:embed="rId4"/>
          <a:stretch>
            <a:fillRect/>
          </a:stretch>
        </p:blipFill>
        <p:spPr>
          <a:xfrm>
            <a:off x="5120466" y="1307587"/>
            <a:ext cx="926863" cy="1054988"/>
          </a:xfrm>
          <a:prstGeom prst="rect">
            <a:avLst/>
          </a:prstGeom>
        </p:spPr>
      </p:pic>
      <p:pic>
        <p:nvPicPr>
          <p:cNvPr id="21" name="图片 20"/>
          <p:cNvPicPr>
            <a:picLocks noChangeAspect="1"/>
          </p:cNvPicPr>
          <p:nvPr/>
        </p:nvPicPr>
        <p:blipFill>
          <a:blip r:embed="rId4"/>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119963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4" grpId="0" bldLvl="0" animBg="1"/>
      <p:bldP spid="25" grpId="0" bldLvl="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．主机甲通过</a:t>
            </a:r>
            <a:r>
              <a:rPr lang="en-US" altLang="zh-CN" kern="100" dirty="0">
                <a:solidFill>
                  <a:schemeClr val="accent1">
                    <a:lumMod val="50000"/>
                  </a:schemeClr>
                </a:solidFill>
                <a:latin typeface="微软雅黑" charset="0"/>
                <a:ea typeface="微软雅黑" charset="0"/>
                <a:cs typeface="微软雅黑" charset="0"/>
                <a:sym typeface="+mn-ea"/>
              </a:rPr>
              <a:t>128 kbps</a:t>
            </a:r>
            <a:r>
              <a:rPr lang="zh-CN" altLang="en-US" kern="100" dirty="0">
                <a:solidFill>
                  <a:schemeClr val="accent1">
                    <a:lumMod val="50000"/>
                  </a:schemeClr>
                </a:solidFill>
                <a:latin typeface="微软雅黑" charset="0"/>
                <a:ea typeface="微软雅黑" charset="0"/>
                <a:cs typeface="微软雅黑" charset="0"/>
                <a:sym typeface="+mn-ea"/>
              </a:rPr>
              <a:t>链路，采用滑动窗口协议向主机乙发送数据，链路单向传播延迟为</a:t>
            </a:r>
            <a:r>
              <a:rPr lang="en-US" altLang="zh-CN" kern="100" dirty="0">
                <a:solidFill>
                  <a:schemeClr val="accent1">
                    <a:lumMod val="50000"/>
                  </a:schemeClr>
                </a:solidFill>
                <a:latin typeface="微软雅黑" charset="0"/>
                <a:ea typeface="微软雅黑" charset="0"/>
                <a:cs typeface="微软雅黑" charset="0"/>
                <a:sym typeface="+mn-ea"/>
              </a:rPr>
              <a:t>250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 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字节。不考虑确认帧的开销，为使链路利用率不小于</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％，帧序号的比特数至少是 （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7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250ms</a:t>
            </a:r>
          </a:p>
        </p:txBody>
      </p:sp>
      <p:pic>
        <p:nvPicPr>
          <p:cNvPr id="20" name="图片 19"/>
          <p:cNvPicPr>
            <a:picLocks noChangeAspect="1"/>
          </p:cNvPicPr>
          <p:nvPr/>
        </p:nvPicPr>
        <p:blipFill>
          <a:blip r:embed="rId4"/>
          <a:stretch>
            <a:fillRect/>
          </a:stretch>
        </p:blipFill>
        <p:spPr>
          <a:xfrm>
            <a:off x="5120466" y="1307587"/>
            <a:ext cx="926863" cy="1054988"/>
          </a:xfrm>
          <a:prstGeom prst="rect">
            <a:avLst/>
          </a:prstGeom>
        </p:spPr>
      </p:pic>
      <p:pic>
        <p:nvPicPr>
          <p:cNvPr id="21" name="图片 20"/>
          <p:cNvPicPr>
            <a:picLocks noChangeAspect="1"/>
          </p:cNvPicPr>
          <p:nvPr/>
        </p:nvPicPr>
        <p:blipFill>
          <a:blip r:embed="rId4"/>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6" name="矩形 25"/>
              <p:cNvSpPr/>
              <p:nvPr/>
            </p:nvSpPr>
            <p:spPr>
              <a:xfrm>
                <a:off x="2598535" y="1638871"/>
                <a:ext cx="2285308" cy="62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ctrlPr>
                        </m:fPr>
                        <m:num>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𝑎</m:t>
                          </m:r>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 ∗ </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1+500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𝑚𝑠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0%</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2598535" y="1638871"/>
                <a:ext cx="2285308" cy="621665"/>
              </a:xfrm>
              <a:prstGeom prst="rect">
                <a:avLst/>
              </a:prstGeom>
              <a:blipFill rotWithShape="1">
                <a:blip r:embed="rId5"/>
                <a:stretch>
                  <a:fillRect l="-5" t="-92" r="3" b="92"/>
                </a:stretch>
              </a:blipFill>
            </p:spPr>
            <p:txBody>
              <a:bodyPr/>
              <a:lstStyle/>
              <a:p>
                <a:r>
                  <a:rPr lang="zh-CN" altLang="en-US">
                    <a:noFill/>
                  </a:rPr>
                  <a:t> </a:t>
                </a:r>
              </a:p>
            </p:txBody>
          </p:sp>
        </mc:Fallback>
      </mc:AlternateContent>
      <p:sp>
        <p:nvSpPr>
          <p:cNvPr id="27" name="矩形 26"/>
          <p:cNvSpPr/>
          <p:nvPr/>
        </p:nvSpPr>
        <p:spPr>
          <a:xfrm>
            <a:off x="1220357" y="1781662"/>
            <a:ext cx="168507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p:spTree>
    <p:custDataLst>
      <p:tags r:id="rId1"/>
    </p:custDataLst>
    <p:extLst>
      <p:ext uri="{BB962C8B-B14F-4D97-AF65-F5344CB8AC3E}">
        <p14:creationId xmlns:p14="http://schemas.microsoft.com/office/powerpoint/2010/main" val="16533672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．主机甲通过</a:t>
            </a:r>
            <a:r>
              <a:rPr lang="en-US" altLang="zh-CN" kern="100" dirty="0">
                <a:solidFill>
                  <a:schemeClr val="accent1">
                    <a:lumMod val="50000"/>
                  </a:schemeClr>
                </a:solidFill>
                <a:latin typeface="微软雅黑" charset="0"/>
                <a:ea typeface="微软雅黑" charset="0"/>
                <a:cs typeface="微软雅黑" charset="0"/>
                <a:sym typeface="+mn-ea"/>
              </a:rPr>
              <a:t>128 kbps</a:t>
            </a:r>
            <a:r>
              <a:rPr lang="zh-CN" altLang="en-US" kern="100" dirty="0">
                <a:solidFill>
                  <a:schemeClr val="accent1">
                    <a:lumMod val="50000"/>
                  </a:schemeClr>
                </a:solidFill>
                <a:latin typeface="微软雅黑" charset="0"/>
                <a:ea typeface="微软雅黑" charset="0"/>
                <a:cs typeface="微软雅黑" charset="0"/>
                <a:sym typeface="+mn-ea"/>
              </a:rPr>
              <a:t>链路，采用滑动窗口协议向主机乙发送数据，链路单向传播延迟为</a:t>
            </a:r>
            <a:r>
              <a:rPr lang="en-US" altLang="zh-CN" kern="100" dirty="0">
                <a:solidFill>
                  <a:schemeClr val="accent1">
                    <a:lumMod val="50000"/>
                  </a:schemeClr>
                </a:solidFill>
                <a:latin typeface="微软雅黑" charset="0"/>
                <a:ea typeface="微软雅黑" charset="0"/>
                <a:cs typeface="微软雅黑" charset="0"/>
                <a:sym typeface="+mn-ea"/>
              </a:rPr>
              <a:t>250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 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字节。不考虑确认帧的开销，为使链路利用率不小于</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％，帧序号的比特数至少是 （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7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250ms</a:t>
            </a:r>
          </a:p>
        </p:txBody>
      </p:sp>
      <p:pic>
        <p:nvPicPr>
          <p:cNvPr id="20" name="图片 19"/>
          <p:cNvPicPr>
            <a:picLocks noChangeAspect="1"/>
          </p:cNvPicPr>
          <p:nvPr/>
        </p:nvPicPr>
        <p:blipFill>
          <a:blip r:embed="rId4"/>
          <a:stretch>
            <a:fillRect/>
          </a:stretch>
        </p:blipFill>
        <p:spPr>
          <a:xfrm>
            <a:off x="5120466" y="1307587"/>
            <a:ext cx="926863" cy="1054988"/>
          </a:xfrm>
          <a:prstGeom prst="rect">
            <a:avLst/>
          </a:prstGeom>
        </p:spPr>
      </p:pic>
      <p:pic>
        <p:nvPicPr>
          <p:cNvPr id="21" name="图片 20"/>
          <p:cNvPicPr>
            <a:picLocks noChangeAspect="1"/>
          </p:cNvPicPr>
          <p:nvPr/>
        </p:nvPicPr>
        <p:blipFill>
          <a:blip r:embed="rId4"/>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6" name="矩形 25"/>
              <p:cNvSpPr/>
              <p:nvPr/>
            </p:nvSpPr>
            <p:spPr>
              <a:xfrm>
                <a:off x="2598535" y="1638871"/>
                <a:ext cx="2285308" cy="62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ctrlPr>
                        </m:fPr>
                        <m:num>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𝑎</m:t>
                          </m:r>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 ∗ </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1+500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𝑚𝑠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0%</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2598535" y="1638871"/>
                <a:ext cx="2285308" cy="621665"/>
              </a:xfrm>
              <a:prstGeom prst="rect">
                <a:avLst/>
              </a:prstGeom>
              <a:blipFill rotWithShape="1">
                <a:blip r:embed="rId5"/>
                <a:stretch>
                  <a:fillRect l="-5" t="-92" r="3" b="92"/>
                </a:stretch>
              </a:blipFill>
            </p:spPr>
            <p:txBody>
              <a:bodyPr/>
              <a:lstStyle/>
              <a:p>
                <a:r>
                  <a:rPr lang="zh-CN" altLang="en-US">
                    <a:noFill/>
                  </a:rPr>
                  <a:t> </a:t>
                </a:r>
              </a:p>
            </p:txBody>
          </p:sp>
        </mc:Fallback>
      </mc:AlternateContent>
      <p:sp>
        <p:nvSpPr>
          <p:cNvPr id="27" name="矩形 26"/>
          <p:cNvSpPr/>
          <p:nvPr/>
        </p:nvSpPr>
        <p:spPr>
          <a:xfrm>
            <a:off x="1220357" y="1781662"/>
            <a:ext cx="168507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32" name="矩形 31"/>
              <p:cNvSpPr/>
              <p:nvPr/>
            </p:nvSpPr>
            <p:spPr>
              <a:xfrm>
                <a:off x="828040" y="2494915"/>
                <a:ext cx="3856990" cy="6648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t</m:t>
                      </m:r>
                      <m: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1=</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 </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𝐵</m:t>
                          </m:r>
                        </m:num>
                        <m:den>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128</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𝑘𝑏𝑝𝑠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 = </m:t>
                      </m:r>
                      <m:r>
                        <a:rPr lang="en-US" altLang="zh-CN" i="1" kern="100">
                          <a:solidFill>
                            <a:schemeClr val="accent1">
                              <a:lumMod val="50000"/>
                            </a:schemeClr>
                          </a:solidFill>
                          <a:latin typeface="Cambria Math" panose="02040503050406030204" pitchFamily="18" charset="0"/>
                          <a:sym typeface="+mn-ea"/>
                        </a:rPr>
                        <m:t>62.5 </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𝑚𝑠</m:t>
                      </m:r>
                    </m:oMath>
                  </m:oMathPara>
                </a14:m>
                <a:endParaRPr lang="en-US" altLang="zh-CN" i="1" kern="100">
                  <a:solidFill>
                    <a:schemeClr val="accent1">
                      <a:lumMod val="50000"/>
                    </a:schemeClr>
                  </a:solidFill>
                  <a:latin typeface="Cambria Math" panose="02040503050406030204" pitchFamily="18" charset="0"/>
                  <a:ea typeface="楷体" panose="02010609060101010101" pitchFamily="49" charset="-122"/>
                  <a:sym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828040" y="2494915"/>
                <a:ext cx="3856990" cy="664845"/>
              </a:xfrm>
              <a:prstGeom prst="rect">
                <a:avLst/>
              </a:prstGeom>
              <a:blipFill rotWithShape="1">
                <a:blip r:embed="rId6"/>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6256480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．主机甲通过</a:t>
            </a:r>
            <a:r>
              <a:rPr lang="en-US" altLang="zh-CN" kern="100" dirty="0">
                <a:solidFill>
                  <a:schemeClr val="accent1">
                    <a:lumMod val="50000"/>
                  </a:schemeClr>
                </a:solidFill>
                <a:latin typeface="微软雅黑" charset="0"/>
                <a:ea typeface="微软雅黑" charset="0"/>
                <a:cs typeface="微软雅黑" charset="0"/>
                <a:sym typeface="+mn-ea"/>
              </a:rPr>
              <a:t>128 kbps</a:t>
            </a:r>
            <a:r>
              <a:rPr lang="zh-CN" altLang="en-US" kern="100" dirty="0">
                <a:solidFill>
                  <a:schemeClr val="accent1">
                    <a:lumMod val="50000"/>
                  </a:schemeClr>
                </a:solidFill>
                <a:latin typeface="微软雅黑" charset="0"/>
                <a:ea typeface="微软雅黑" charset="0"/>
                <a:cs typeface="微软雅黑" charset="0"/>
                <a:sym typeface="+mn-ea"/>
              </a:rPr>
              <a:t>链路，采用滑动窗口协议向主机乙发送数据，链路单向传播延迟为</a:t>
            </a:r>
            <a:r>
              <a:rPr lang="en-US" altLang="zh-CN" kern="100" dirty="0">
                <a:solidFill>
                  <a:schemeClr val="accent1">
                    <a:lumMod val="50000"/>
                  </a:schemeClr>
                </a:solidFill>
                <a:latin typeface="微软雅黑" charset="0"/>
                <a:ea typeface="微软雅黑" charset="0"/>
                <a:cs typeface="微软雅黑" charset="0"/>
                <a:sym typeface="+mn-ea"/>
              </a:rPr>
              <a:t>250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 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字节。不考虑确认帧的开销，为使链路利用率不小于</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％，帧序号的比特数至少是 （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7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250ms</a:t>
            </a:r>
          </a:p>
        </p:txBody>
      </p:sp>
      <p:pic>
        <p:nvPicPr>
          <p:cNvPr id="20" name="图片 19"/>
          <p:cNvPicPr>
            <a:picLocks noChangeAspect="1"/>
          </p:cNvPicPr>
          <p:nvPr/>
        </p:nvPicPr>
        <p:blipFill>
          <a:blip r:embed="rId4"/>
          <a:stretch>
            <a:fillRect/>
          </a:stretch>
        </p:blipFill>
        <p:spPr>
          <a:xfrm>
            <a:off x="5120466" y="1307587"/>
            <a:ext cx="926863" cy="1054988"/>
          </a:xfrm>
          <a:prstGeom prst="rect">
            <a:avLst/>
          </a:prstGeom>
        </p:spPr>
      </p:pic>
      <p:pic>
        <p:nvPicPr>
          <p:cNvPr id="21" name="图片 20"/>
          <p:cNvPicPr>
            <a:picLocks noChangeAspect="1"/>
          </p:cNvPicPr>
          <p:nvPr/>
        </p:nvPicPr>
        <p:blipFill>
          <a:blip r:embed="rId4"/>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6" name="矩形 25"/>
              <p:cNvSpPr/>
              <p:nvPr/>
            </p:nvSpPr>
            <p:spPr>
              <a:xfrm>
                <a:off x="2598535" y="1638871"/>
                <a:ext cx="2285308" cy="62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ctrlPr>
                        </m:fPr>
                        <m:num>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𝑎</m:t>
                          </m:r>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 ∗ </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1+500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𝑚𝑠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0%</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2598535" y="1638871"/>
                <a:ext cx="2285308" cy="621665"/>
              </a:xfrm>
              <a:prstGeom prst="rect">
                <a:avLst/>
              </a:prstGeom>
              <a:blipFill rotWithShape="1">
                <a:blip r:embed="rId5"/>
                <a:stretch>
                  <a:fillRect l="-5" t="-92" r="3" b="92"/>
                </a:stretch>
              </a:blipFill>
            </p:spPr>
            <p:txBody>
              <a:bodyPr/>
              <a:lstStyle/>
              <a:p>
                <a:r>
                  <a:rPr lang="zh-CN" altLang="en-US">
                    <a:noFill/>
                  </a:rPr>
                  <a:t> </a:t>
                </a:r>
              </a:p>
            </p:txBody>
          </p:sp>
        </mc:Fallback>
      </mc:AlternateContent>
      <p:sp>
        <p:nvSpPr>
          <p:cNvPr id="27" name="矩形 26"/>
          <p:cNvSpPr/>
          <p:nvPr/>
        </p:nvSpPr>
        <p:spPr>
          <a:xfrm>
            <a:off x="1220357" y="1781662"/>
            <a:ext cx="168507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32" name="矩形 31"/>
              <p:cNvSpPr/>
              <p:nvPr/>
            </p:nvSpPr>
            <p:spPr>
              <a:xfrm>
                <a:off x="828040" y="2494915"/>
                <a:ext cx="3856990" cy="6648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t</m:t>
                      </m:r>
                      <m: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1=</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 </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𝐵</m:t>
                          </m:r>
                        </m:num>
                        <m:den>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128</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𝑘𝑏𝑝𝑠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 = </m:t>
                      </m:r>
                      <m:r>
                        <a:rPr lang="en-US" altLang="zh-CN" i="1" kern="100">
                          <a:solidFill>
                            <a:schemeClr val="accent1">
                              <a:lumMod val="50000"/>
                            </a:schemeClr>
                          </a:solidFill>
                          <a:latin typeface="Cambria Math" panose="02040503050406030204" pitchFamily="18" charset="0"/>
                          <a:sym typeface="+mn-ea"/>
                        </a:rPr>
                        <m:t>62.5 </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𝑚𝑠</m:t>
                      </m:r>
                    </m:oMath>
                  </m:oMathPara>
                </a14:m>
                <a:endParaRPr lang="en-US" altLang="zh-CN" i="1" kern="100">
                  <a:solidFill>
                    <a:schemeClr val="accent1">
                      <a:lumMod val="50000"/>
                    </a:schemeClr>
                  </a:solidFill>
                  <a:latin typeface="Cambria Math" panose="02040503050406030204" pitchFamily="18" charset="0"/>
                  <a:ea typeface="楷体" panose="02010609060101010101" pitchFamily="49" charset="-122"/>
                  <a:sym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828040" y="2494915"/>
                <a:ext cx="3856990" cy="66484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96545" y="3472180"/>
                <a:ext cx="4728845" cy="3683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 </m:t>
                      </m:r>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𝑎</m:t>
                      </m:r>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 62.</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5</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𝑚𝑠</m:t>
                      </m:r>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450</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 </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𝑚𝑠</m:t>
                      </m:r>
                    </m:oMath>
                  </m:oMathPara>
                </a14:m>
                <a:endParaRPr lang="en-US" altLang="zh-CN" i="1" kern="100">
                  <a:solidFill>
                    <a:schemeClr val="accent1">
                      <a:lumMod val="50000"/>
                    </a:schemeClr>
                  </a:solidFill>
                  <a:latin typeface="DejaVu Math TeX Gyre" panose="02000503000000000000" charset="0"/>
                  <a:ea typeface="楷体" panose="02010609060101010101" pitchFamily="49" charset="-122"/>
                  <a:cs typeface="DejaVu Math TeX Gyre" panose="02000503000000000000"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296545" y="3472180"/>
                <a:ext cx="4728845" cy="368300"/>
              </a:xfrm>
              <a:prstGeom prst="rect">
                <a:avLst/>
              </a:prstGeom>
              <a:blipFill rotWithShape="1">
                <a:blip r:embed="rId7"/>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985099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．主机甲通过</a:t>
            </a:r>
            <a:r>
              <a:rPr lang="en-US" altLang="zh-CN" kern="100" dirty="0">
                <a:solidFill>
                  <a:schemeClr val="accent1">
                    <a:lumMod val="50000"/>
                  </a:schemeClr>
                </a:solidFill>
                <a:latin typeface="微软雅黑" charset="0"/>
                <a:ea typeface="微软雅黑" charset="0"/>
                <a:cs typeface="微软雅黑" charset="0"/>
                <a:sym typeface="+mn-ea"/>
              </a:rPr>
              <a:t>128 kbps</a:t>
            </a:r>
            <a:r>
              <a:rPr lang="zh-CN" altLang="en-US" kern="100" dirty="0">
                <a:solidFill>
                  <a:schemeClr val="accent1">
                    <a:lumMod val="50000"/>
                  </a:schemeClr>
                </a:solidFill>
                <a:latin typeface="微软雅黑" charset="0"/>
                <a:ea typeface="微软雅黑" charset="0"/>
                <a:cs typeface="微软雅黑" charset="0"/>
                <a:sym typeface="+mn-ea"/>
              </a:rPr>
              <a:t>链路，采用滑动窗口协议向主机乙发送数据，链路单向传播延迟为</a:t>
            </a:r>
            <a:r>
              <a:rPr lang="en-US" altLang="zh-CN" kern="100" dirty="0">
                <a:solidFill>
                  <a:schemeClr val="accent1">
                    <a:lumMod val="50000"/>
                  </a:schemeClr>
                </a:solidFill>
                <a:latin typeface="微软雅黑" charset="0"/>
                <a:ea typeface="微软雅黑" charset="0"/>
                <a:cs typeface="微软雅黑" charset="0"/>
                <a:sym typeface="+mn-ea"/>
              </a:rPr>
              <a:t>250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 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字节。不考虑确认帧的开销，为使链路利用率不小于</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％，帧序号的比特数至少是 （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7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250ms</a:t>
            </a:r>
          </a:p>
        </p:txBody>
      </p:sp>
      <p:pic>
        <p:nvPicPr>
          <p:cNvPr id="20" name="图片 19"/>
          <p:cNvPicPr>
            <a:picLocks noChangeAspect="1"/>
          </p:cNvPicPr>
          <p:nvPr/>
        </p:nvPicPr>
        <p:blipFill>
          <a:blip r:embed="rId4"/>
          <a:stretch>
            <a:fillRect/>
          </a:stretch>
        </p:blipFill>
        <p:spPr>
          <a:xfrm>
            <a:off x="5120466" y="1307587"/>
            <a:ext cx="926863" cy="1054988"/>
          </a:xfrm>
          <a:prstGeom prst="rect">
            <a:avLst/>
          </a:prstGeom>
        </p:spPr>
      </p:pic>
      <p:pic>
        <p:nvPicPr>
          <p:cNvPr id="21" name="图片 20"/>
          <p:cNvPicPr>
            <a:picLocks noChangeAspect="1"/>
          </p:cNvPicPr>
          <p:nvPr/>
        </p:nvPicPr>
        <p:blipFill>
          <a:blip r:embed="rId4"/>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6" name="矩形 25"/>
              <p:cNvSpPr/>
              <p:nvPr/>
            </p:nvSpPr>
            <p:spPr>
              <a:xfrm>
                <a:off x="2598535" y="1638871"/>
                <a:ext cx="2285308" cy="62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ctrlPr>
                        </m:fPr>
                        <m:num>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𝑎</m:t>
                          </m:r>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 ∗ </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1+500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𝑚𝑠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8</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0%</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2598535" y="1638871"/>
                <a:ext cx="2285308" cy="621665"/>
              </a:xfrm>
              <a:prstGeom prst="rect">
                <a:avLst/>
              </a:prstGeom>
              <a:blipFill rotWithShape="1">
                <a:blip r:embed="rId5"/>
                <a:stretch>
                  <a:fillRect l="-5" t="-92" r="3" b="92"/>
                </a:stretch>
              </a:blipFill>
            </p:spPr>
            <p:txBody>
              <a:bodyPr/>
              <a:lstStyle/>
              <a:p>
                <a:r>
                  <a:rPr lang="zh-CN" altLang="en-US">
                    <a:noFill/>
                  </a:rPr>
                  <a:t> </a:t>
                </a:r>
              </a:p>
            </p:txBody>
          </p:sp>
        </mc:Fallback>
      </mc:AlternateContent>
      <p:sp>
        <p:nvSpPr>
          <p:cNvPr id="27" name="矩形 26"/>
          <p:cNvSpPr/>
          <p:nvPr/>
        </p:nvSpPr>
        <p:spPr>
          <a:xfrm>
            <a:off x="1220357" y="1781662"/>
            <a:ext cx="1685077"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7" name="矩形 6"/>
              <p:cNvSpPr/>
              <p:nvPr/>
            </p:nvSpPr>
            <p:spPr>
              <a:xfrm>
                <a:off x="1113155" y="4241800"/>
                <a:ext cx="1684655" cy="3683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 </m:t>
                      </m:r>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𝑎</m:t>
                      </m:r>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 8</m:t>
                      </m:r>
                    </m:oMath>
                  </m:oMathPara>
                </a14:m>
                <a:endParaRPr lang="en-US" altLang="zh-CN" i="1" kern="100">
                  <a:solidFill>
                    <a:schemeClr val="accent1">
                      <a:lumMod val="50000"/>
                    </a:schemeClr>
                  </a:solidFill>
                  <a:latin typeface="DejaVu Math TeX Gyre" panose="02000503000000000000" charset="0"/>
                  <a:ea typeface="楷体" panose="02010609060101010101" pitchFamily="49" charset="-122"/>
                  <a:cs typeface="DejaVu Math TeX Gyre" panose="02000503000000000000" charset="0"/>
                  <a:sym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1113155" y="4241800"/>
                <a:ext cx="1684655" cy="36830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96545" y="3472180"/>
                <a:ext cx="4728845" cy="3683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 </m:t>
                      </m:r>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𝑎</m:t>
                      </m:r>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 62.</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5</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𝑚𝑠</m:t>
                      </m:r>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450</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 </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𝑚𝑠</m:t>
                      </m:r>
                    </m:oMath>
                  </m:oMathPara>
                </a14:m>
                <a:endParaRPr lang="en-US" altLang="zh-CN" i="1" kern="100">
                  <a:solidFill>
                    <a:schemeClr val="accent1">
                      <a:lumMod val="50000"/>
                    </a:schemeClr>
                  </a:solidFill>
                  <a:latin typeface="DejaVu Math TeX Gyre" panose="02000503000000000000" charset="0"/>
                  <a:ea typeface="楷体" panose="02010609060101010101" pitchFamily="49" charset="-122"/>
                  <a:cs typeface="DejaVu Math TeX Gyre" panose="02000503000000000000" charset="0"/>
                  <a:sym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296545" y="3472180"/>
                <a:ext cx="4728845" cy="36830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28040" y="2494915"/>
                <a:ext cx="3856990" cy="6648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t</m:t>
                      </m:r>
                      <m:r>
                        <a:rPr lang="en-US" altLang="zh-CN" b="0" i="0" kern="100" smtClean="0">
                          <a:solidFill>
                            <a:schemeClr val="accent1">
                              <a:lumMod val="50000"/>
                            </a:schemeClr>
                          </a:solidFill>
                          <a:latin typeface="Cambria Math" panose="02040503050406030204" pitchFamily="18" charset="0"/>
                          <a:ea typeface="楷体" panose="02010609060101010101" pitchFamily="49" charset="-122"/>
                          <a:sym typeface="+mn-ea"/>
                        </a:rPr>
                        <m:t>1=</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 </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𝐵</m:t>
                          </m:r>
                        </m:num>
                        <m:den>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128</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𝑘𝑏𝑝𝑠</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 = </m:t>
                      </m:r>
                      <m:r>
                        <a:rPr lang="en-US" altLang="zh-CN" i="1" kern="100">
                          <a:solidFill>
                            <a:schemeClr val="accent1">
                              <a:lumMod val="50000"/>
                            </a:schemeClr>
                          </a:solidFill>
                          <a:latin typeface="Cambria Math" panose="02040503050406030204" pitchFamily="18" charset="0"/>
                          <a:sym typeface="+mn-ea"/>
                        </a:rPr>
                        <m:t>62.5 </m:t>
                      </m:r>
                      <m:r>
                        <a:rPr lang="en-US" altLang="zh-CN" i="1" kern="100">
                          <a:solidFill>
                            <a:schemeClr val="accent1">
                              <a:lumMod val="50000"/>
                            </a:schemeClr>
                          </a:solidFill>
                          <a:latin typeface="Cambria Math" panose="02040503050406030204" pitchFamily="18" charset="0"/>
                          <a:ea typeface="宋体" charset="0"/>
                          <a:cs typeface="DejaVu Math TeX Gyre" panose="02000503000000000000" charset="0"/>
                          <a:sym typeface="+mn-ea"/>
                        </a:rPr>
                        <m:t>𝑚𝑠</m:t>
                      </m:r>
                    </m:oMath>
                  </m:oMathPara>
                </a14:m>
                <a:endParaRPr lang="en-US" altLang="zh-CN" i="1" kern="100">
                  <a:solidFill>
                    <a:schemeClr val="accent1">
                      <a:lumMod val="50000"/>
                    </a:schemeClr>
                  </a:solidFill>
                  <a:latin typeface="Cambria Math" panose="02040503050406030204" pitchFamily="18" charset="0"/>
                  <a:ea typeface="楷体" panose="02010609060101010101" pitchFamily="49" charset="-122"/>
                  <a:sym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828040" y="2494915"/>
                <a:ext cx="3856990" cy="664845"/>
              </a:xfrm>
              <a:prstGeom prst="rect">
                <a:avLst/>
              </a:prstGeom>
              <a:blipFill rotWithShape="1">
                <a:blip r:embed="rId8"/>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9596172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．主机甲通过</a:t>
            </a:r>
            <a:r>
              <a:rPr lang="en-US" altLang="zh-CN" kern="100" dirty="0">
                <a:solidFill>
                  <a:schemeClr val="accent1">
                    <a:lumMod val="50000"/>
                  </a:schemeClr>
                </a:solidFill>
                <a:latin typeface="微软雅黑" charset="0"/>
                <a:ea typeface="微软雅黑" charset="0"/>
                <a:cs typeface="微软雅黑" charset="0"/>
                <a:sym typeface="+mn-ea"/>
              </a:rPr>
              <a:t>128 kbps</a:t>
            </a:r>
            <a:r>
              <a:rPr lang="zh-CN" altLang="en-US" kern="100" dirty="0">
                <a:solidFill>
                  <a:schemeClr val="accent1">
                    <a:lumMod val="50000"/>
                  </a:schemeClr>
                </a:solidFill>
                <a:latin typeface="微软雅黑" charset="0"/>
                <a:ea typeface="微软雅黑" charset="0"/>
                <a:cs typeface="微软雅黑" charset="0"/>
                <a:sym typeface="+mn-ea"/>
              </a:rPr>
              <a:t>链路，采用滑动窗口协议向主机乙发送数据，链路单向传播延迟为</a:t>
            </a:r>
            <a:r>
              <a:rPr lang="en-US" altLang="zh-CN" kern="100" dirty="0">
                <a:solidFill>
                  <a:schemeClr val="accent1">
                    <a:lumMod val="50000"/>
                  </a:schemeClr>
                </a:solidFill>
                <a:latin typeface="微软雅黑" charset="0"/>
                <a:ea typeface="微软雅黑" charset="0"/>
                <a:cs typeface="微软雅黑" charset="0"/>
                <a:sym typeface="+mn-ea"/>
              </a:rPr>
              <a:t>250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 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字节。不考虑确认帧的开销，为使链路利用率不小于</a:t>
            </a:r>
            <a:r>
              <a:rPr lang="en-US" altLang="zh-CN" kern="100" dirty="0">
                <a:solidFill>
                  <a:schemeClr val="accent1">
                    <a:lumMod val="50000"/>
                  </a:schemeClr>
                </a:solidFill>
                <a:latin typeface="微软雅黑" charset="0"/>
                <a:ea typeface="微软雅黑" charset="0"/>
                <a:cs typeface="微软雅黑" charset="0"/>
                <a:sym typeface="+mn-ea"/>
              </a:rPr>
              <a:t>80</a:t>
            </a:r>
            <a:r>
              <a:rPr lang="zh-CN" altLang="en-US" kern="100" dirty="0">
                <a:solidFill>
                  <a:schemeClr val="accent1">
                    <a:lumMod val="50000"/>
                  </a:schemeClr>
                </a:solidFill>
                <a:latin typeface="微软雅黑" charset="0"/>
                <a:ea typeface="微软雅黑" charset="0"/>
                <a:cs typeface="微软雅黑" charset="0"/>
                <a:sym typeface="+mn-ea"/>
              </a:rPr>
              <a:t>％，帧序号的比特数至少是 （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4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7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565900" y="2753995"/>
            <a:ext cx="11836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19" name="圆角矩形 2"/>
          <p:cNvSpPr/>
          <p:nvPr/>
        </p:nvSpPr>
        <p:spPr>
          <a:xfrm rot="21114524">
            <a:off x="6412230" y="3234690"/>
            <a:ext cx="10382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250ms</a:t>
            </a:r>
          </a:p>
        </p:txBody>
      </p:sp>
      <p:pic>
        <p:nvPicPr>
          <p:cNvPr id="20" name="图片 19"/>
          <p:cNvPicPr>
            <a:picLocks noChangeAspect="1"/>
          </p:cNvPicPr>
          <p:nvPr/>
        </p:nvPicPr>
        <p:blipFill>
          <a:blip r:embed="rId5"/>
          <a:stretch>
            <a:fillRect/>
          </a:stretch>
        </p:blipFill>
        <p:spPr>
          <a:xfrm>
            <a:off x="5120466" y="1307587"/>
            <a:ext cx="926863" cy="1054988"/>
          </a:xfrm>
          <a:prstGeom prst="rect">
            <a:avLst/>
          </a:prstGeom>
        </p:spPr>
      </p:pic>
      <p:pic>
        <p:nvPicPr>
          <p:cNvPr id="21" name="图片 20"/>
          <p:cNvPicPr>
            <a:picLocks noChangeAspect="1"/>
          </p:cNvPicPr>
          <p:nvPr/>
        </p:nvPicPr>
        <p:blipFill>
          <a:blip r:embed="rId5"/>
          <a:stretch>
            <a:fillRect/>
          </a:stretch>
        </p:blipFill>
        <p:spPr>
          <a:xfrm flipH="1">
            <a:off x="7922400" y="1316629"/>
            <a:ext cx="1093041" cy="1054988"/>
          </a:xfrm>
          <a:prstGeom prst="rect">
            <a:avLst/>
          </a:prstGeom>
        </p:spPr>
      </p:pic>
      <p:cxnSp>
        <p:nvCxnSpPr>
          <p:cNvPr id="22"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4"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5" name="圆角矩形 2"/>
          <p:cNvSpPr/>
          <p:nvPr/>
        </p:nvSpPr>
        <p:spPr>
          <a:xfrm rot="199821">
            <a:off x="8180823" y="2666684"/>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t2=0</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7" name="矩形 6"/>
              <p:cNvSpPr/>
              <p:nvPr/>
            </p:nvSpPr>
            <p:spPr>
              <a:xfrm>
                <a:off x="1041400" y="1810385"/>
                <a:ext cx="1684655" cy="3683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 </m:t>
                      </m:r>
                      <m:r>
                        <a:rPr lang="en-US" altLang="zh-CN" i="1" kern="100">
                          <a:solidFill>
                            <a:srgbClr val="FF0000"/>
                          </a:solidFill>
                          <a:latin typeface="Cambria Math" panose="02040503050406030204" pitchFamily="18" charset="0"/>
                          <a:ea typeface="楷体" panose="02010609060101010101" pitchFamily="49" charset="-122"/>
                          <a:cs typeface="DejaVu Math TeX Gyre" panose="02000503000000000000" charset="0"/>
                          <a:sym typeface="+mn-ea"/>
                        </a:rPr>
                        <m:t>𝑎</m:t>
                      </m:r>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 8</m:t>
                      </m:r>
                    </m:oMath>
                  </m:oMathPara>
                </a14:m>
                <a:endParaRPr lang="en-US" altLang="zh-CN" i="1" kern="100">
                  <a:solidFill>
                    <a:schemeClr val="accent1">
                      <a:lumMod val="50000"/>
                    </a:schemeClr>
                  </a:solidFill>
                  <a:latin typeface="DejaVu Math TeX Gyre" panose="02000503000000000000" charset="0"/>
                  <a:ea typeface="楷体" panose="02010609060101010101" pitchFamily="49" charset="-122"/>
                  <a:cs typeface="DejaVu Math TeX Gyre" panose="02000503000000000000" charset="0"/>
                  <a:sym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1041400" y="1810385"/>
                <a:ext cx="1684655" cy="368300"/>
              </a:xfrm>
              <a:prstGeom prst="rect">
                <a:avLst/>
              </a:prstGeom>
              <a:blipFill rotWithShape="1">
                <a:blip r:embed="rId6"/>
                <a:stretch>
                  <a:fillRect/>
                </a:stretch>
              </a:blipFill>
            </p:spPr>
            <p:txBody>
              <a:bodyPr/>
              <a:lstStyle/>
              <a:p>
                <a:r>
                  <a:rPr lang="zh-CN" altLang="en-US">
                    <a:noFill/>
                  </a:rPr>
                  <a:t> </a:t>
                </a:r>
              </a:p>
            </p:txBody>
          </p:sp>
        </mc:Fallback>
      </mc:AlternateContent>
      <p:pic>
        <p:nvPicPr>
          <p:cNvPr id="9" name="对1"/>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137531" y="1810650"/>
            <a:ext cx="427648" cy="369332"/>
          </a:xfrm>
          <a:prstGeom prst="rect">
            <a:avLst/>
          </a:prstGeom>
        </p:spPr>
      </p:pic>
      <mc:AlternateContent xmlns:mc="http://schemas.openxmlformats.org/markup-compatibility/2006" xmlns:a14="http://schemas.microsoft.com/office/drawing/2010/main">
        <mc:Choice Requires="a14">
          <p:graphicFrame>
            <p:nvGraphicFramePr>
              <p:cNvPr id="3" name="表格 2"/>
              <p:cNvGraphicFramePr/>
              <p:nvPr>
                <p:custDataLst>
                  <p:tags r:id="rId2"/>
                </p:custDataLst>
              </p:nvPr>
            </p:nvGraphicFramePr>
            <p:xfrm>
              <a:off x="1341120" y="2641600"/>
              <a:ext cx="6408420" cy="2352040"/>
            </p:xfrm>
            <a:graphic>
              <a:graphicData uri="http://schemas.openxmlformats.org/drawingml/2006/table">
                <a:tbl>
                  <a:tblPr firstRow="1" bandRow="1">
                    <a:tableStyleId>{5C22544A-7EE6-4342-B048-85BDC9FD1C3A}</a:tableStyleId>
                  </a:tblPr>
                  <a:tblGrid>
                    <a:gridCol w="1602105">
                      <a:extLst>
                        <a:ext uri="{9D8B030D-6E8A-4147-A177-3AD203B41FA5}">
                          <a16:colId xmlns:a16="http://schemas.microsoft.com/office/drawing/2014/main" val="20000"/>
                        </a:ext>
                      </a:extLst>
                    </a:gridCol>
                    <a:gridCol w="1316355">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946910">
                      <a:extLst>
                        <a:ext uri="{9D8B030D-6E8A-4147-A177-3AD203B41FA5}">
                          <a16:colId xmlns:a16="http://schemas.microsoft.com/office/drawing/2014/main" val="20003"/>
                        </a:ext>
                      </a:extLst>
                    </a:gridCol>
                  </a:tblGrid>
                  <a:tr h="640080">
                    <a:tc>
                      <a:txBody>
                        <a:bodyPr/>
                        <a:lstStyle/>
                        <a:p>
                          <a:pPr>
                            <a:buNone/>
                          </a:pPr>
                          <a:endParaRPr lang="zh-CN" altLang="en-US" sz="2800">
                            <a:latin typeface="微软雅黑" charset="0"/>
                            <a:ea typeface="微软雅黑" charset="0"/>
                          </a:endParaRPr>
                        </a:p>
                      </a:txBody>
                      <a:tcPr>
                        <a:solidFill>
                          <a:srgbClr val="00B0F0"/>
                        </a:solidFill>
                      </a:tcPr>
                    </a:tc>
                    <a:tc>
                      <a:txBody>
                        <a:bodyPr/>
                        <a:lstStyle/>
                        <a:p>
                          <a:pPr>
                            <a:buNone/>
                          </a:pPr>
                          <a:r>
                            <a:rPr lang="zh-CN" altLang="en-US" sz="1800"/>
                            <a:t>停等协议</a:t>
                          </a:r>
                        </a:p>
                      </a:txBody>
                      <a:tcPr>
                        <a:solidFill>
                          <a:srgbClr val="00B0F0"/>
                        </a:solidFill>
                      </a:tcPr>
                    </a:tc>
                    <a:tc>
                      <a:txBody>
                        <a:bodyPr/>
                        <a:lstStyle/>
                        <a:p>
                          <a:pPr>
                            <a:buNone/>
                          </a:pPr>
                          <a:r>
                            <a:rPr lang="zh-CN" altLang="en-US" sz="1800"/>
                            <a:t>后退</a:t>
                          </a:r>
                          <a:r>
                            <a:rPr lang="en-US" altLang="zh-CN" sz="1800"/>
                            <a:t>N</a:t>
                          </a:r>
                          <a:r>
                            <a:rPr lang="zh-CN" altLang="en-US" sz="1800"/>
                            <a:t>帧协议</a:t>
                          </a:r>
                        </a:p>
                        <a:p>
                          <a:pPr>
                            <a:buNone/>
                          </a:pPr>
                          <a:r>
                            <a:rPr lang="zh-CN" altLang="en-US" sz="1800"/>
                            <a:t>（</a:t>
                          </a:r>
                          <a:r>
                            <a:rPr lang="en-US" altLang="zh-CN" sz="1800"/>
                            <a:t>GBN)</a:t>
                          </a:r>
                        </a:p>
                      </a:txBody>
                      <a:tcPr>
                        <a:solidFill>
                          <a:srgbClr val="00B0F0"/>
                        </a:solidFill>
                      </a:tcPr>
                    </a:tc>
                    <a:tc>
                      <a:txBody>
                        <a:bodyPr/>
                        <a:lstStyle/>
                        <a:p>
                          <a:pPr>
                            <a:buNone/>
                          </a:pPr>
                          <a:r>
                            <a:rPr lang="zh-CN" altLang="en-US" sz="1800"/>
                            <a:t>选择重传协议（</a:t>
                          </a:r>
                          <a:r>
                            <a:rPr lang="en-US" altLang="zh-CN" sz="1800"/>
                            <a:t>SR)</a:t>
                          </a:r>
                        </a:p>
                      </a:txBody>
                      <a:tcPr>
                        <a:solidFill>
                          <a:srgbClr val="00B0F0"/>
                        </a:solidFill>
                      </a:tcPr>
                    </a:tc>
                    <a:extLst>
                      <a:ext uri="{0D108BD9-81ED-4DB2-BD59-A6C34878D82A}">
                        <a16:rowId xmlns:a16="http://schemas.microsoft.com/office/drawing/2014/main" val="10000"/>
                      </a:ext>
                    </a:extLst>
                  </a:tr>
                  <a:tr h="596900">
                    <a:tc>
                      <a:txBody>
                        <a:bodyPr/>
                        <a:lstStyle/>
                        <a:p>
                          <a:pPr>
                            <a:buNone/>
                          </a:pPr>
                          <a:r>
                            <a:rPr lang="zh-CN" altLang="en-US" sz="1800"/>
                            <a:t>发送窗口</a:t>
                          </a:r>
                        </a:p>
                      </a:txBody>
                      <a:tcPr>
                        <a:solidFill>
                          <a:schemeClr val="accent1">
                            <a:lumMod val="20000"/>
                            <a:lumOff val="80000"/>
                          </a:schemeClr>
                        </a:solidFill>
                      </a:tcPr>
                    </a:tc>
                    <a:tc>
                      <a:txBody>
                        <a:bodyPr/>
                        <a:lstStyle/>
                        <a:p>
                          <a:pPr>
                            <a:buNone/>
                          </a:pPr>
                          <a:r>
                            <a:rPr lang="en-US" altLang="zh-CN" sz="1800"/>
                            <a:t>1</a:t>
                          </a:r>
                        </a:p>
                      </a:txBody>
                      <a:tcPr>
                        <a:solidFill>
                          <a:schemeClr val="accent1">
                            <a:lumMod val="20000"/>
                            <a:lumOff val="80000"/>
                          </a:schemeClr>
                        </a:solidFill>
                      </a:tcPr>
                    </a:tc>
                    <a:tc>
                      <a:txBody>
                        <a:bodyPr/>
                        <a:lstStyle/>
                        <a:p>
                          <a:pPr>
                            <a:buNone/>
                          </a:pPr>
                          <a14:m>
                            <m:oMath xmlns:m="http://schemas.openxmlformats.org/officeDocument/2006/math">
                              <m:r>
                                <a:rPr lang="en-US" altLang="zh-CN" sz="1800" i="1">
                                  <a:latin typeface="Cambria Math" panose="02040503050406030204" pitchFamily="18" charset="0"/>
                                  <a:cs typeface="DejaVu Math TeX Gyre" panose="02000503000000000000" charset="0"/>
                                </a:rPr>
                                <m:t>1, </m:t>
                              </m:r>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sup>
                              </m:sSup>
                            </m:oMath>
                          </a14:m>
                          <a:r>
                            <a:rPr lang="en-US" altLang="zh-CN" sz="1800"/>
                            <a:t>-1</a:t>
                          </a:r>
                        </a:p>
                      </a:txBody>
                      <a:tcPr>
                        <a:solidFill>
                          <a:schemeClr val="accent1">
                            <a:lumMod val="20000"/>
                            <a:lumOff val="80000"/>
                          </a:schemeClr>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en-US" altLang="zh-CN" sz="1800" i="1">
                            <a:latin typeface="DejaVu Math TeX Gyre" panose="02000503000000000000" charset="0"/>
                            <a:cs typeface="DejaVu Math TeX Gyre" panose="02000503000000000000" charset="0"/>
                          </a:endParaRPr>
                        </a:p>
                      </a:txBody>
                      <a:tcPr>
                        <a:solidFill>
                          <a:schemeClr val="accent1">
                            <a:lumMod val="20000"/>
                            <a:lumOff val="80000"/>
                          </a:schemeClr>
                        </a:solidFill>
                      </a:tcPr>
                    </a:tc>
                    <a:extLst>
                      <a:ext uri="{0D108BD9-81ED-4DB2-BD59-A6C34878D82A}">
                        <a16:rowId xmlns:a16="http://schemas.microsoft.com/office/drawing/2014/main" val="10001"/>
                      </a:ext>
                    </a:extLst>
                  </a:tr>
                  <a:tr h="490855">
                    <a:tc>
                      <a:txBody>
                        <a:bodyPr/>
                        <a:lstStyle/>
                        <a:p>
                          <a:pPr>
                            <a:buNone/>
                          </a:pPr>
                          <a:r>
                            <a:rPr lang="zh-CN" altLang="en-US" sz="1800"/>
                            <a:t>接收窗口</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zh-CN" altLang="en-US" sz="1800"/>
                        </a:p>
                        <a:p>
                          <a:pPr>
                            <a:buNone/>
                          </a:pPr>
                          <a:endParaRPr lang="zh-CN" altLang="en-US" sz="1800"/>
                        </a:p>
                      </a:txBody>
                      <a:tcPr>
                        <a:solidFill>
                          <a:schemeClr val="bg1"/>
                        </a:solidFill>
                      </a:tcPr>
                    </a:tc>
                    <a:extLst>
                      <a:ext uri="{0D108BD9-81ED-4DB2-BD59-A6C34878D82A}">
                        <a16:rowId xmlns:a16="http://schemas.microsoft.com/office/drawing/2014/main" val="10002"/>
                      </a:ext>
                    </a:extLst>
                  </a:tr>
                  <a:tr h="474980">
                    <a:tc>
                      <a:txBody>
                        <a:bodyPr/>
                        <a:lstStyle/>
                        <a:p>
                          <a:pPr>
                            <a:buNone/>
                          </a:pPr>
                          <a:endParaRPr lang="zh-CN" altLang="en-US"/>
                        </a:p>
                      </a:txBody>
                      <a:tcPr>
                        <a:solidFill>
                          <a:schemeClr val="accent1">
                            <a:lumMod val="20000"/>
                            <a:lumOff val="80000"/>
                          </a:schemeClr>
                        </a:solidFill>
                      </a:tcPr>
                    </a:tc>
                    <a:tc gridSpan="3">
                      <a:txBody>
                        <a:bodyPr/>
                        <a:lstStyle/>
                        <a:p>
                          <a:pPr>
                            <a:buNone/>
                          </a:pPr>
                          <a14:m>
                            <m:oMathPara xmlns:m="http://schemas.openxmlformats.org/officeDocument/2006/math">
                              <m:oMathParaPr>
                                <m:jc m:val="centerGroup"/>
                              </m:oMathParaPr>
                              <m:oMath xmlns:m="http://schemas.openxmlformats.org/officeDocument/2006/math">
                                <m:r>
                                  <a:rPr lang="zh-CN" altLang="en-US" sz="2000" b="0" i="1">
                                    <a:solidFill>
                                      <a:srgbClr val="FF0000"/>
                                    </a:solidFill>
                                    <a:latin typeface="Cambria Math" panose="02040503050406030204" pitchFamily="18" charset="0"/>
                                    <a:ea typeface="微软雅黑" charset="0"/>
                                    <a:cs typeface="DejaVu Math TeX Gyre" panose="02000503000000000000" charset="0"/>
                                  </a:rPr>
                                  <m:t>发送窗口</m:t>
                                </m:r>
                                <m:r>
                                  <a:rPr lang="en-US" altLang="zh-CN" sz="2000" b="0" i="1">
                                    <a:latin typeface="Cambria Math" panose="02040503050406030204" pitchFamily="18" charset="0"/>
                                    <a:ea typeface="宋体" charset="0"/>
                                    <a:cs typeface="DejaVu Math TeX Gyre" panose="02000503000000000000" charset="0"/>
                                  </a:rPr>
                                  <m:t>+</m:t>
                                </m:r>
                                <m:r>
                                  <a:rPr lang="zh-CN" altLang="en-US" sz="2000" b="0" i="1">
                                    <a:solidFill>
                                      <a:srgbClr val="FF0000"/>
                                    </a:solidFill>
                                    <a:latin typeface="Cambria Math" panose="02040503050406030204" pitchFamily="18" charset="0"/>
                                    <a:ea typeface="宋体" charset="0"/>
                                    <a:cs typeface="DejaVu Math TeX Gyre" panose="02000503000000000000" charset="0"/>
                                  </a:rPr>
                                  <m:t>接收窗口</m:t>
                                </m:r>
                                <m:r>
                                  <a:rPr lang="en-US" altLang="zh-CN" sz="2000" i="1">
                                    <a:latin typeface="Cambria Math" panose="02040503050406030204" pitchFamily="18" charset="0"/>
                                    <a:ea typeface="宋体" charset="0"/>
                                    <a:cs typeface="DejaVu Math TeX Gyre" panose="02000503000000000000" charset="0"/>
                                  </a:rPr>
                                  <m:t> ≤</m:t>
                                </m:r>
                                <m:sSup>
                                  <m:sSupPr>
                                    <m:ctrlPr>
                                      <a:rPr lang="en-US" altLang="zh-CN" sz="2000" i="1">
                                        <a:latin typeface="Cambria Math" panose="02040503050406030204" pitchFamily="18" charset="0"/>
                                        <a:cs typeface="DejaVu Math TeX Gyre" panose="02000503000000000000" charset="0"/>
                                      </a:rPr>
                                    </m:ctrlPr>
                                  </m:sSupPr>
                                  <m:e>
                                    <m:r>
                                      <a:rPr lang="en-US" altLang="zh-CN" sz="2000" i="1">
                                        <a:latin typeface="Cambria Math" panose="02040503050406030204" pitchFamily="18" charset="0"/>
                                        <a:cs typeface="DejaVu Math TeX Gyre" panose="02000503000000000000" charset="0"/>
                                      </a:rPr>
                                      <m:t>2</m:t>
                                    </m:r>
                                  </m:e>
                                  <m:sup>
                                    <m:r>
                                      <a:rPr lang="en-US" altLang="zh-CN" sz="2000" i="1">
                                        <a:latin typeface="Cambria Math" panose="02040503050406030204" pitchFamily="18" charset="0"/>
                                        <a:cs typeface="DejaVu Math TeX Gyre" panose="02000503000000000000" charset="0"/>
                                      </a:rPr>
                                      <m:t>𝑛</m:t>
                                    </m:r>
                                  </m:sup>
                                </m:sSup>
                              </m:oMath>
                            </m:oMathPara>
                          </a14:m>
                          <a:endParaRPr lang="en-US" altLang="zh-CN" sz="2000" i="1">
                            <a:latin typeface="DejaVu Math TeX Gyre" panose="02000503000000000000" charset="0"/>
                            <a:cs typeface="DejaVu Math TeX Gyre" panose="02000503000000000000" charset="0"/>
                          </a:endParaRPr>
                        </a:p>
                      </a:txBody>
                      <a:tcPr>
                        <a:solidFill>
                          <a:schemeClr val="accent1">
                            <a:lumMod val="20000"/>
                            <a:lumOff val="8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mc:Choice>
        <mc:Fallback xmlns="">
          <p:graphicFrame>
            <p:nvGraphicFramePr>
              <p:cNvPr id="3" name="表格 2"/>
              <p:cNvGraphicFramePr/>
              <p:nvPr>
                <p:custDataLst>
                  <p:tags r:id="rId9"/>
                </p:custDataLst>
              </p:nvPr>
            </p:nvGraphicFramePr>
            <p:xfrm>
              <a:off x="1341120" y="2641600"/>
              <a:ext cx="6408420" cy="2380615"/>
            </p:xfrm>
            <a:graphic>
              <a:graphicData uri="http://schemas.openxmlformats.org/drawingml/2006/table">
                <a:tbl>
                  <a:tblPr firstRow="1" bandRow="1">
                    <a:tableStyleId>{5C22544A-7EE6-4342-B048-85BDC9FD1C3A}</a:tableStyleId>
                  </a:tblPr>
                  <a:tblGrid>
                    <a:gridCol w="1602105"/>
                    <a:gridCol w="1316355"/>
                    <a:gridCol w="1543050"/>
                    <a:gridCol w="1946910"/>
                  </a:tblGrid>
                  <a:tr h="640080">
                    <a:tc>
                      <a:txBody>
                        <a:bodyPr/>
                        <a:p>
                          <a:pPr>
                            <a:buNone/>
                          </a:pPr>
                          <a:endParaRPr lang="zh-CN" altLang="en-US" sz="2800">
                            <a:latin typeface="微软雅黑" charset="0"/>
                            <a:ea typeface="微软雅黑" charset="0"/>
                          </a:endParaRPr>
                        </a:p>
                      </a:txBody>
                      <a:tcPr>
                        <a:solidFill>
                          <a:srgbClr val="00B0F0"/>
                        </a:solidFill>
                      </a:tcPr>
                    </a:tc>
                    <a:tc>
                      <a:txBody>
                        <a:bodyPr/>
                        <a:p>
                          <a:pPr>
                            <a:buNone/>
                          </a:pPr>
                          <a:r>
                            <a:rPr lang="zh-CN" altLang="en-US" sz="1800"/>
                            <a:t>停等协议</a:t>
                          </a:r>
                          <a:endParaRPr lang="zh-CN" altLang="en-US" sz="1800"/>
                        </a:p>
                      </a:txBody>
                      <a:tcPr>
                        <a:solidFill>
                          <a:srgbClr val="00B0F0"/>
                        </a:solidFill>
                      </a:tcPr>
                    </a:tc>
                    <a:tc>
                      <a:txBody>
                        <a:bodyPr/>
                        <a:p>
                          <a:pPr>
                            <a:buNone/>
                          </a:pPr>
                          <a:r>
                            <a:rPr lang="zh-CN" altLang="en-US" sz="1800"/>
                            <a:t>后退</a:t>
                          </a:r>
                          <a:r>
                            <a:rPr lang="en-US" altLang="zh-CN" sz="1800"/>
                            <a:t>N</a:t>
                          </a:r>
                          <a:r>
                            <a:rPr lang="zh-CN" altLang="en-US" sz="1800"/>
                            <a:t>帧协议</a:t>
                          </a:r>
                          <a:endParaRPr lang="zh-CN" altLang="en-US" sz="1800"/>
                        </a:p>
                        <a:p>
                          <a:pPr>
                            <a:buNone/>
                          </a:pPr>
                          <a:r>
                            <a:rPr lang="zh-CN" altLang="en-US" sz="1800"/>
                            <a:t>（</a:t>
                          </a:r>
                          <a:r>
                            <a:rPr lang="en-US" altLang="zh-CN" sz="1800"/>
                            <a:t>GBN)</a:t>
                          </a:r>
                          <a:endParaRPr lang="en-US" altLang="zh-CN" sz="1800"/>
                        </a:p>
                      </a:txBody>
                      <a:tcPr>
                        <a:solidFill>
                          <a:srgbClr val="00B0F0"/>
                        </a:solidFill>
                      </a:tcPr>
                    </a:tc>
                    <a:tc>
                      <a:txBody>
                        <a:bodyPr/>
                        <a:p>
                          <a:pPr>
                            <a:buNone/>
                          </a:pPr>
                          <a:r>
                            <a:rPr lang="zh-CN" altLang="en-US" sz="1800"/>
                            <a:t>选择重传协议（</a:t>
                          </a:r>
                          <a:r>
                            <a:rPr lang="en-US" altLang="zh-CN" sz="1800"/>
                            <a:t>SR)</a:t>
                          </a:r>
                          <a:endParaRPr lang="en-US" altLang="zh-CN" sz="1800"/>
                        </a:p>
                      </a:txBody>
                      <a:tcPr>
                        <a:solidFill>
                          <a:srgbClr val="00B0F0"/>
                        </a:solidFill>
                      </a:tcPr>
                    </a:tc>
                  </a:tr>
                  <a:tr h="596900">
                    <a:tc>
                      <a:txBody>
                        <a:bodyPr/>
                        <a:p>
                          <a:pPr>
                            <a:buNone/>
                          </a:pPr>
                          <a:r>
                            <a:rPr lang="zh-CN" altLang="en-US" sz="1800"/>
                            <a:t>发送窗口</a:t>
                          </a:r>
                          <a:endParaRPr lang="zh-CN" altLang="en-US" sz="1800"/>
                        </a:p>
                      </a:txBody>
                      <a:tcPr>
                        <a:solidFill>
                          <a:schemeClr val="accent1">
                            <a:lumMod val="20000"/>
                            <a:lumOff val="80000"/>
                          </a:schemeClr>
                        </a:solidFill>
                      </a:tcPr>
                    </a:tc>
                    <a:tc>
                      <a:txBody>
                        <a:bodyPr/>
                        <a:p>
                          <a:pPr>
                            <a:buNone/>
                          </a:pPr>
                          <a:r>
                            <a:rPr lang="en-US" altLang="zh-CN" sz="1800"/>
                            <a:t>1</a:t>
                          </a:r>
                          <a:endParaRPr lang="en-US" altLang="zh-CN" sz="1800"/>
                        </a:p>
                      </a:txBody>
                      <a:tcPr>
                        <a:solidFill>
                          <a:schemeClr val="accent1">
                            <a:lumMod val="20000"/>
                            <a:lumOff val="80000"/>
                          </a:schemeClr>
                        </a:solidFill>
                      </a:tcPr>
                    </a:tc>
                    <a:tc>
                      <a:txBody>
                        <a:bodyPr/>
                        <a:lstStyle/>
                        <a:p>
                          <a:endParaRPr lang="zh-CN"/>
                        </a:p>
                      </a:txBody>
                      <a:tcPr>
                        <a:blipFill>
                          <a:blip r:embed="rId10"/>
                        </a:blipFill>
                      </a:tcPr>
                    </a:tc>
                    <a:tc>
                      <a:txBody>
                        <a:bodyPr/>
                        <a:lstStyle/>
                        <a:p>
                          <a:endParaRPr lang="zh-CN"/>
                        </a:p>
                      </a:txBody>
                      <a:tcPr>
                        <a:blipFill>
                          <a:blip r:embed="rId10"/>
                        </a:blipFill>
                      </a:tcPr>
                    </a:tc>
                  </a:tr>
                  <a:tr h="668655">
                    <a:tc>
                      <a:txBody>
                        <a:bodyPr/>
                        <a:p>
                          <a:pPr>
                            <a:buNone/>
                          </a:pPr>
                          <a:r>
                            <a:rPr lang="zh-CN" altLang="en-US" sz="1800"/>
                            <a:t>接收窗口</a:t>
                          </a:r>
                          <a:endParaRPr lang="zh-CN" altLang="en-US"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lstStyle/>
                        <a:p>
                          <a:endParaRPr lang="zh-CN"/>
                        </a:p>
                      </a:txBody>
                      <a:tcPr>
                        <a:blipFill>
                          <a:blip r:embed="rId10"/>
                        </a:blipFill>
                      </a:tcPr>
                    </a:tc>
                  </a:tr>
                  <a:tr h="474980">
                    <a:tc>
                      <a:txBody>
                        <a:bodyPr/>
                        <a:p>
                          <a:pPr>
                            <a:buNone/>
                          </a:pPr>
                          <a:endParaRPr lang="zh-CN" altLang="en-US"/>
                        </a:p>
                      </a:txBody>
                      <a:tcPr>
                        <a:solidFill>
                          <a:schemeClr val="accent1">
                            <a:lumMod val="20000"/>
                            <a:lumOff val="80000"/>
                          </a:schemeClr>
                        </a:solidFill>
                      </a:tcPr>
                    </a:tc>
                    <a:tc gridSpan="3">
                      <a:txBody>
                        <a:bodyPr/>
                        <a:lstStyle/>
                        <a:p>
                          <a:endParaRPr lang="zh-CN"/>
                        </a:p>
                      </a:txBody>
                      <a:tcPr>
                        <a:blipFill>
                          <a:blip r:embed="rId10"/>
                        </a:blipFill>
                      </a:tcPr>
                    </a:tc>
                    <a:tc hMerge="1">
                      <a:tcPr/>
                    </a:tc>
                    <a:tc hMerge="1">
                      <a:tcPr/>
                    </a:tc>
                  </a:tr>
                </a:tbl>
              </a:graphicData>
            </a:graphic>
          </p:graphicFrame>
        </mc:Fallback>
      </mc:AlternateContent>
    </p:spTree>
    <p:custDataLst>
      <p:tags r:id="rId1"/>
    </p:custDataLst>
    <p:extLst>
      <p:ext uri="{BB962C8B-B14F-4D97-AF65-F5344CB8AC3E}">
        <p14:creationId xmlns:p14="http://schemas.microsoft.com/office/powerpoint/2010/main" val="148207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．下列关于</a:t>
            </a:r>
            <a:r>
              <a:rPr lang="en-US" altLang="zh-CN" kern="100" dirty="0">
                <a:solidFill>
                  <a:schemeClr val="accent1">
                    <a:lumMod val="50000"/>
                  </a:schemeClr>
                </a:solidFill>
                <a:latin typeface="微软雅黑" charset="0"/>
                <a:ea typeface="微软雅黑" charset="0"/>
                <a:cs typeface="微软雅黑" charset="0"/>
                <a:sym typeface="+mn-ea"/>
              </a:rPr>
              <a:t>CSMA/CD</a:t>
            </a:r>
            <a:r>
              <a:rPr lang="zh-CN" altLang="en-US" kern="100" dirty="0">
                <a:solidFill>
                  <a:schemeClr val="accent1">
                    <a:lumMod val="50000"/>
                  </a:schemeClr>
                </a:solidFill>
                <a:latin typeface="微软雅黑" charset="0"/>
                <a:ea typeface="微软雅黑" charset="0"/>
                <a:cs typeface="微软雅黑" charset="0"/>
                <a:sym typeface="+mn-ea"/>
              </a:rPr>
              <a:t>协议的叙述中， 错误的是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边发送数据帧，边检测是否发生冲突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．适用于无线网络，以实现无线链路共享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．需要根据网络跨距和数据传输速率限定最小帧长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．当信号传播延迟趋近</a:t>
            </a:r>
            <a:r>
              <a:rPr lang="en-US" altLang="zh-CN" kern="100" dirty="0">
                <a:solidFill>
                  <a:schemeClr val="accent1">
                    <a:lumMod val="50000"/>
                  </a:schemeClr>
                </a:solidFill>
                <a:latin typeface="微软雅黑" charset="0"/>
                <a:ea typeface="微软雅黑" charset="0"/>
                <a:cs typeface="微软雅黑" charset="0"/>
                <a:sym typeface="+mn-ea"/>
              </a:rPr>
              <a:t>0</a:t>
            </a:r>
            <a:r>
              <a:rPr lang="zh-CN" altLang="en-US" kern="100" dirty="0">
                <a:solidFill>
                  <a:schemeClr val="accent1">
                    <a:lumMod val="50000"/>
                  </a:schemeClr>
                </a:solidFill>
                <a:latin typeface="微软雅黑" charset="0"/>
                <a:ea typeface="微软雅黑" charset="0"/>
                <a:cs typeface="微软雅黑" charset="0"/>
                <a:sym typeface="+mn-ea"/>
              </a:rPr>
              <a:t>时，信道利用率趋近</a:t>
            </a:r>
            <a:r>
              <a:rPr lang="en-US" altLang="zh-CN" kern="100" dirty="0">
                <a:solidFill>
                  <a:schemeClr val="accent1">
                    <a:lumMod val="50000"/>
                  </a:schemeClr>
                </a:solidFill>
                <a:latin typeface="微软雅黑" charset="0"/>
                <a:ea typeface="微软雅黑" charset="0"/>
                <a:cs typeface="微软雅黑" charset="0"/>
                <a:sym typeface="+mn-ea"/>
              </a:rPr>
              <a:t>100</a:t>
            </a:r>
            <a:r>
              <a:rPr lang="zh-CN" altLang="en-US" kern="100" dirty="0">
                <a:solidFill>
                  <a:schemeClr val="accent1">
                    <a:lumMod val="50000"/>
                  </a:schemeClr>
                </a:solidFill>
                <a:latin typeface="微软雅黑" charset="0"/>
                <a:ea typeface="微软雅黑" charset="0"/>
                <a:cs typeface="微软雅黑" charset="0"/>
                <a:sym typeface="+mn-ea"/>
              </a:rPr>
              <a:t>％</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204397"/>
            <a:ext cx="427648" cy="369332"/>
          </a:xfrm>
          <a:prstGeom prst="rect">
            <a:avLst/>
          </a:prstGeom>
        </p:spPr>
      </p:pic>
      <p:sp>
        <p:nvSpPr>
          <p:cNvPr id="2" name="矩形 1"/>
          <p:cNvSpPr/>
          <p:nvPr/>
        </p:nvSpPr>
        <p:spPr>
          <a:xfrm>
            <a:off x="1455102" y="2231694"/>
            <a:ext cx="4572000" cy="646331"/>
          </a:xfrm>
          <a:prstGeom prst="rect">
            <a:avLst/>
          </a:prstGeom>
        </p:spPr>
        <p:txBody>
          <a:bodyPr>
            <a:spAutoFit/>
          </a:bodyPr>
          <a:lstStyle/>
          <a:p>
            <a:r>
              <a:rPr lang="en-US" altLang="zh-CN" dirty="0">
                <a:solidFill>
                  <a:srgbClr val="00B0F0"/>
                </a:solidFill>
                <a:latin typeface="楷体" panose="02010609060101010101" pitchFamily="49" charset="-122"/>
                <a:ea typeface="楷体" panose="02010609060101010101" pitchFamily="49" charset="-122"/>
              </a:rPr>
              <a:t>CSMA/CD </a:t>
            </a:r>
            <a:r>
              <a:rPr lang="zh-CN" altLang="en-US" dirty="0">
                <a:solidFill>
                  <a:srgbClr val="00B0F0"/>
                </a:solidFill>
                <a:latin typeface="楷体" panose="02010609060101010101" pitchFamily="49" charset="-122"/>
                <a:ea typeface="楷体" panose="02010609060101010101" pitchFamily="49" charset="-122"/>
              </a:rPr>
              <a:t>适用于有线网络</a:t>
            </a:r>
            <a:endParaRPr lang="en-US" altLang="zh-CN" dirty="0">
              <a:solidFill>
                <a:srgbClr val="00B0F0"/>
              </a:solidFill>
              <a:latin typeface="楷体" panose="02010609060101010101" pitchFamily="49" charset="-122"/>
              <a:ea typeface="楷体" panose="02010609060101010101" pitchFamily="49" charset="-122"/>
            </a:endParaRPr>
          </a:p>
          <a:p>
            <a:r>
              <a:rPr lang="en-US" altLang="zh-CN" dirty="0">
                <a:solidFill>
                  <a:srgbClr val="00B0F0"/>
                </a:solidFill>
                <a:latin typeface="楷体" panose="02010609060101010101" pitchFamily="49" charset="-122"/>
                <a:ea typeface="楷体" panose="02010609060101010101" pitchFamily="49" charset="-122"/>
              </a:rPr>
              <a:t>CSMA/CA </a:t>
            </a:r>
            <a:r>
              <a:rPr lang="zh-CN" altLang="en-US" dirty="0">
                <a:solidFill>
                  <a:srgbClr val="00B0F0"/>
                </a:solidFill>
                <a:latin typeface="楷体" panose="02010609060101010101" pitchFamily="49" charset="-122"/>
                <a:ea typeface="楷体" panose="02010609060101010101" pitchFamily="49" charset="-122"/>
              </a:rPr>
              <a:t>则广泛应用于无线网络</a:t>
            </a:r>
          </a:p>
        </p:txBody>
      </p:sp>
    </p:spTree>
    <p:custDataLst>
      <p:tags r:id="rId1"/>
    </p:custDataLst>
    <p:extLst>
      <p:ext uri="{BB962C8B-B14F-4D97-AF65-F5344CB8AC3E}">
        <p14:creationId xmlns:p14="http://schemas.microsoft.com/office/powerpoint/2010/main" val="6020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．下列关于交换机的叙述中，正确的是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．以太网交换机本质上是一种多端口网桥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．通过交换机互连的一组工作站构成一个冲突域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．交换机每个端口所连网络构成一个独立的广播域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．以太网交换机可实现采用不同网络层协议的网络互联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extLst>
      <p:ext uri="{BB962C8B-B14F-4D97-AF65-F5344CB8AC3E}">
        <p14:creationId xmlns:p14="http://schemas.microsoft.com/office/powerpoint/2010/main" val="27594400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．下列关于交换机的叙述中，正确的是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．以太网交换机本质上是一种多端口网桥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．通过交换机互连的一组工作站构成一个冲突域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．交换机每个端口所连网络构成一个独立的广播域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．以太网交换机可实现采用不同网络层协议的网络互联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rotWithShape="1">
          <a:blip r:embed="rId4"/>
          <a:srcRect r="10277"/>
          <a:stretch>
            <a:fillRect/>
          </a:stretch>
        </p:blipFill>
        <p:spPr>
          <a:xfrm>
            <a:off x="4244957" y="2220743"/>
            <a:ext cx="4365642" cy="2857633"/>
          </a:xfrm>
          <a:prstGeom prst="rect">
            <a:avLst/>
          </a:prstGeom>
        </p:spPr>
      </p:pic>
      <p:pic>
        <p:nvPicPr>
          <p:cNvPr id="15"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955012"/>
            <a:ext cx="427648" cy="369332"/>
          </a:xfrm>
          <a:prstGeom prst="rect">
            <a:avLst/>
          </a:prstGeom>
        </p:spPr>
      </p:pic>
    </p:spTree>
    <p:custDataLst>
      <p:tags r:id="rId1"/>
    </p:custDataLst>
    <p:extLst>
      <p:ext uri="{BB962C8B-B14F-4D97-AF65-F5344CB8AC3E}">
        <p14:creationId xmlns:p14="http://schemas.microsoft.com/office/powerpoint/2010/main" val="27469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．某路由器的路由表如下表所示： </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若路由器收到一个目的地址为</a:t>
            </a:r>
            <a:r>
              <a:rPr lang="en-US" altLang="zh-CN" kern="100" dirty="0">
                <a:solidFill>
                  <a:schemeClr val="accent1">
                    <a:lumMod val="50000"/>
                  </a:schemeClr>
                </a:solidFill>
                <a:latin typeface="微软雅黑" charset="0"/>
                <a:ea typeface="微软雅黑" charset="0"/>
                <a:cs typeface="微软雅黑" charset="0"/>
                <a:sym typeface="+mn-ea"/>
              </a:rPr>
              <a:t>169.96.40.5</a:t>
            </a:r>
            <a:r>
              <a:rPr lang="zh-CN" altLang="en-US" kern="100" dirty="0">
                <a:solidFill>
                  <a:schemeClr val="accent1">
                    <a:lumMod val="50000"/>
                  </a:schemeClr>
                </a:solidFill>
                <a:latin typeface="微软雅黑" charset="0"/>
                <a:ea typeface="微软雅黑" charset="0"/>
                <a:cs typeface="微软雅黑" charset="0"/>
                <a:sym typeface="+mn-ea"/>
              </a:rPr>
              <a:t>的</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分组，则转发该</a:t>
            </a:r>
            <a:r>
              <a:rPr lang="en-US" altLang="zh-CN" kern="100" dirty="0">
                <a:solidFill>
                  <a:schemeClr val="accent1">
                    <a:lumMod val="50000"/>
                  </a:schemeClr>
                </a:solidFill>
                <a:latin typeface="微软雅黑" charset="0"/>
                <a:ea typeface="微软雅黑" charset="0"/>
                <a:cs typeface="微软雅黑" charset="0"/>
                <a:sym typeface="+mn-ea"/>
              </a:rPr>
              <a:t>IP</a:t>
            </a:r>
            <a:r>
              <a:rPr lang="zh-CN" altLang="en-US" kern="100" dirty="0">
                <a:solidFill>
                  <a:schemeClr val="accent1">
                    <a:lumMod val="50000"/>
                  </a:schemeClr>
                </a:solidFill>
                <a:latin typeface="微软雅黑" charset="0"/>
                <a:ea typeface="微软雅黑" charset="0"/>
                <a:cs typeface="微软雅黑" charset="0"/>
                <a:sym typeface="+mn-ea"/>
              </a:rPr>
              <a:t>分组的接口是（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S1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S2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S3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S4</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369" y="1237436"/>
            <a:ext cx="6467475" cy="1123950"/>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786285"/>
            <a:ext cx="427648" cy="369332"/>
          </a:xfrm>
          <a:prstGeom prst="rect">
            <a:avLst/>
          </a:prstGeom>
        </p:spPr>
      </p:pic>
      <p:sp>
        <p:nvSpPr>
          <p:cNvPr id="2" name="矩形 1"/>
          <p:cNvSpPr/>
          <p:nvPr/>
        </p:nvSpPr>
        <p:spPr>
          <a:xfrm>
            <a:off x="2974353" y="2622430"/>
            <a:ext cx="1430200" cy="369332"/>
          </a:xfrm>
          <a:prstGeom prst="rect">
            <a:avLst/>
          </a:prstGeom>
        </p:spPr>
        <p:txBody>
          <a:bodyPr wrap="none">
            <a:spAutoFit/>
          </a:bodyPr>
          <a:lstStyle/>
          <a:p>
            <a:r>
              <a:rPr lang="en-US" altLang="zh-CN" kern="100" dirty="0">
                <a:solidFill>
                  <a:schemeClr val="accent1">
                    <a:lumMod val="50000"/>
                  </a:schemeClr>
                </a:solidFill>
                <a:latin typeface="微软雅黑" charset="0"/>
                <a:ea typeface="微软雅黑" charset="0"/>
                <a:cs typeface="微软雅黑" charset="0"/>
                <a:sym typeface="+mn-ea"/>
              </a:rPr>
              <a:t>169.96.40.5</a:t>
            </a:r>
            <a:endParaRPr lang="zh-CN" altLang="en-US" dirty="0"/>
          </a:p>
        </p:txBody>
      </p:sp>
      <p:sp>
        <p:nvSpPr>
          <p:cNvPr id="16" name="矩形 15"/>
          <p:cNvSpPr/>
          <p:nvPr/>
        </p:nvSpPr>
        <p:spPr>
          <a:xfrm>
            <a:off x="2980412" y="3068140"/>
            <a:ext cx="2441694" cy="369332"/>
          </a:xfrm>
          <a:prstGeom prst="rect">
            <a:avLst/>
          </a:prstGeom>
        </p:spPr>
        <p:txBody>
          <a:bodyPr wrap="none">
            <a:spAutoFit/>
          </a:bodyPr>
          <a:lstStyle/>
          <a:p>
            <a:r>
              <a:rPr lang="en-US" altLang="zh-CN" kern="100" dirty="0">
                <a:solidFill>
                  <a:schemeClr val="accent1">
                    <a:lumMod val="50000"/>
                  </a:schemeClr>
                </a:solidFill>
                <a:latin typeface="微软雅黑" charset="0"/>
                <a:ea typeface="微软雅黑" charset="0"/>
                <a:cs typeface="微软雅黑" charset="0"/>
                <a:sym typeface="+mn-ea"/>
              </a:rPr>
              <a:t>169.96.40.</a:t>
            </a:r>
            <a:r>
              <a:rPr lang="en-US" altLang="zh-CN" kern="100" dirty="0">
                <a:solidFill>
                  <a:srgbClr val="FF0000"/>
                </a:solidFill>
                <a:latin typeface="微软雅黑" charset="0"/>
                <a:ea typeface="微软雅黑" charset="0"/>
                <a:cs typeface="微软雅黑" charset="0"/>
                <a:sym typeface="+mn-ea"/>
              </a:rPr>
              <a:t>0000</a:t>
            </a:r>
            <a:r>
              <a:rPr lang="en-US" altLang="zh-CN"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rgbClr val="FF0000"/>
                </a:solidFill>
                <a:latin typeface="微软雅黑" charset="0"/>
                <a:ea typeface="微软雅黑" charset="0"/>
                <a:cs typeface="微软雅黑" charset="0"/>
                <a:sym typeface="+mn-ea"/>
              </a:rPr>
              <a:t>0101</a:t>
            </a:r>
            <a:endParaRPr lang="zh-CN" altLang="en-US" dirty="0">
              <a:solidFill>
                <a:srgbClr val="FF0000"/>
              </a:solidFill>
            </a:endParaRPr>
          </a:p>
        </p:txBody>
      </p:sp>
    </p:spTree>
    <p:custDataLst>
      <p:tags r:id="rId1"/>
    </p:custDataLst>
    <p:extLst>
      <p:ext uri="{BB962C8B-B14F-4D97-AF65-F5344CB8AC3E}">
        <p14:creationId xmlns:p14="http://schemas.microsoft.com/office/powerpoint/2010/main" val="201092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47.</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9</a:t>
            </a:r>
            <a:r>
              <a:rPr lang="zh-CN" altLang="en-US" kern="100" dirty="0">
                <a:solidFill>
                  <a:schemeClr val="accent1">
                    <a:lumMod val="50000"/>
                  </a:schemeClr>
                </a:solidFill>
                <a:latin typeface="微软雅黑" charset="0"/>
                <a:ea typeface="微软雅黑" charset="0"/>
                <a:cs typeface="微软雅黑" charset="0"/>
                <a:sym typeface="+mn-ea"/>
              </a:rPr>
              <a:t>分）如图，主机</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登录</a:t>
            </a:r>
            <a:r>
              <a:rPr lang="en-US" altLang="zh-CN" kern="100" dirty="0">
                <a:solidFill>
                  <a:schemeClr val="accent1">
                    <a:lumMod val="50000"/>
                  </a:schemeClr>
                </a:solidFill>
                <a:latin typeface="微软雅黑" charset="0"/>
                <a:ea typeface="微软雅黑" charset="0"/>
                <a:cs typeface="微软雅黑" charset="0"/>
                <a:sym typeface="+mn-ea"/>
              </a:rPr>
              <a:t>FTP</a:t>
            </a:r>
            <a:r>
              <a:rPr lang="zh-CN" altLang="en-US" kern="100" dirty="0">
                <a:solidFill>
                  <a:schemeClr val="accent1">
                    <a:lumMod val="50000"/>
                  </a:schemeClr>
                </a:solidFill>
                <a:latin typeface="微软雅黑" charset="0"/>
                <a:ea typeface="微软雅黑" charset="0"/>
                <a:cs typeface="微软雅黑" charset="0"/>
                <a:sym typeface="+mn-ea"/>
              </a:rPr>
              <a:t>服务器后，向服务器上传一个大小为 </a:t>
            </a:r>
            <a:r>
              <a:rPr lang="en-US" altLang="zh-CN" kern="100" dirty="0">
                <a:solidFill>
                  <a:schemeClr val="accent1">
                    <a:lumMod val="50000"/>
                  </a:schemeClr>
                </a:solidFill>
                <a:latin typeface="微软雅黑" charset="0"/>
                <a:ea typeface="微软雅黑" charset="0"/>
                <a:cs typeface="微软雅黑" charset="0"/>
                <a:sym typeface="+mn-ea"/>
              </a:rPr>
              <a:t>18000B </a:t>
            </a:r>
            <a:r>
              <a:rPr lang="zh-CN" altLang="en-US" kern="100" dirty="0">
                <a:solidFill>
                  <a:schemeClr val="accent1">
                    <a:lumMod val="50000"/>
                  </a:schemeClr>
                </a:solidFill>
                <a:latin typeface="微软雅黑" charset="0"/>
                <a:ea typeface="微软雅黑" charset="0"/>
                <a:cs typeface="微软雅黑" charset="0"/>
                <a:sym typeface="+mn-ea"/>
              </a:rPr>
              <a:t>的文件</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，假设</a:t>
            </a:r>
            <a:r>
              <a:rPr lang="en-US" altLang="zh-CN" kern="100" dirty="0">
                <a:solidFill>
                  <a:schemeClr val="accent1">
                    <a:lumMod val="50000"/>
                  </a:schemeClr>
                </a:solidFill>
                <a:latin typeface="微软雅黑" charset="0"/>
                <a:ea typeface="微软雅黑" charset="0"/>
                <a:cs typeface="微软雅黑" charset="0"/>
                <a:sym typeface="+mn-ea"/>
              </a:rPr>
              <a:t>H</a:t>
            </a:r>
            <a:r>
              <a:rPr lang="zh-CN" altLang="en-US" kern="100" dirty="0">
                <a:solidFill>
                  <a:schemeClr val="accent1">
                    <a:lumMod val="50000"/>
                  </a:schemeClr>
                </a:solidFill>
                <a:latin typeface="微软雅黑" charset="0"/>
                <a:ea typeface="微软雅黑" charset="0"/>
                <a:cs typeface="微软雅黑" charset="0"/>
                <a:sym typeface="+mn-ea"/>
              </a:rPr>
              <a:t>传输 </a:t>
            </a:r>
            <a:r>
              <a:rPr lang="en-US" altLang="zh-CN" kern="100" dirty="0">
                <a:solidFill>
                  <a:schemeClr val="accent1">
                    <a:lumMod val="50000"/>
                  </a:schemeClr>
                </a:solidFill>
                <a:latin typeface="微软雅黑" charset="0"/>
                <a:ea typeface="微软雅黑" charset="0"/>
                <a:cs typeface="微软雅黑" charset="0"/>
                <a:sym typeface="+mn-ea"/>
              </a:rPr>
              <a:t>F </a:t>
            </a:r>
            <a:r>
              <a:rPr lang="zh-CN" altLang="en-US" kern="100" dirty="0">
                <a:solidFill>
                  <a:schemeClr val="accent1">
                    <a:lumMod val="50000"/>
                  </a:schemeClr>
                </a:solidFill>
                <a:latin typeface="微软雅黑" charset="0"/>
                <a:ea typeface="微软雅黑" charset="0"/>
                <a:cs typeface="微软雅黑" charset="0"/>
                <a:sym typeface="+mn-ea"/>
              </a:rPr>
              <a:t>建立数据链接时，选择的初始序号为 </a:t>
            </a:r>
            <a:r>
              <a:rPr lang="en-US" altLang="zh-CN" kern="100" dirty="0">
                <a:solidFill>
                  <a:schemeClr val="accent1">
                    <a:lumMod val="50000"/>
                  </a:schemeClr>
                </a:solidFill>
                <a:latin typeface="微软雅黑" charset="0"/>
                <a:ea typeface="微软雅黑" charset="0"/>
                <a:cs typeface="微软雅黑" charset="0"/>
                <a:sym typeface="+mn-ea"/>
              </a:rPr>
              <a:t>100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MSS=1000B</a:t>
            </a:r>
            <a:r>
              <a:rPr lang="zh-CN" altLang="en-US" kern="100" dirty="0">
                <a:solidFill>
                  <a:schemeClr val="accent1">
                    <a:lumMod val="50000"/>
                  </a:schemeClr>
                </a:solidFill>
                <a:latin typeface="微软雅黑" charset="0"/>
                <a:ea typeface="微软雅黑" charset="0"/>
                <a:cs typeface="微软雅黑" charset="0"/>
                <a:sym typeface="+mn-ea"/>
              </a:rPr>
              <a:t>，拥塞控制的初始阈值是 </a:t>
            </a:r>
            <a:r>
              <a:rPr lang="en-US" altLang="zh-CN" kern="100" dirty="0">
                <a:solidFill>
                  <a:schemeClr val="accent1">
                    <a:lumMod val="50000"/>
                  </a:schemeClr>
                </a:solidFill>
                <a:latin typeface="微软雅黑" charset="0"/>
                <a:ea typeface="微软雅黑" charset="0"/>
                <a:cs typeface="微软雅黑" charset="0"/>
                <a:sym typeface="+mn-ea"/>
              </a:rPr>
              <a:t>4MSS</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RTT=10ms</a:t>
            </a:r>
            <a:r>
              <a:rPr lang="zh-CN" altLang="en-US" kern="100" dirty="0">
                <a:solidFill>
                  <a:schemeClr val="accent1">
                    <a:lumMod val="50000"/>
                  </a:schemeClr>
                </a:solidFill>
                <a:latin typeface="微软雅黑" charset="0"/>
                <a:ea typeface="微软雅黑" charset="0"/>
                <a:cs typeface="微软雅黑" charset="0"/>
                <a:sym typeface="+mn-ea"/>
              </a:rPr>
              <a:t>，忽略 </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的传输时延，在</a:t>
            </a:r>
            <a:r>
              <a:rPr lang="en-US" altLang="zh-CN" kern="100" dirty="0">
                <a:solidFill>
                  <a:schemeClr val="accent1">
                    <a:lumMod val="50000"/>
                  </a:schemeClr>
                </a:solidFill>
                <a:latin typeface="微软雅黑" charset="0"/>
                <a:ea typeface="微软雅黑" charset="0"/>
                <a:cs typeface="微软雅黑" charset="0"/>
                <a:sym typeface="+mn-ea"/>
              </a:rPr>
              <a:t>F</a:t>
            </a:r>
            <a:r>
              <a:rPr lang="zh-CN" altLang="en-US" kern="100" dirty="0">
                <a:solidFill>
                  <a:schemeClr val="accent1">
                    <a:lumMod val="50000"/>
                  </a:schemeClr>
                </a:solidFill>
                <a:latin typeface="微软雅黑" charset="0"/>
                <a:ea typeface="微软雅黑" charset="0"/>
                <a:cs typeface="微软雅黑" charset="0"/>
                <a:sym typeface="+mn-ea"/>
              </a:rPr>
              <a:t>的传送过程中，</a:t>
            </a: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以 </a:t>
            </a:r>
            <a:r>
              <a:rPr lang="en-US" altLang="zh-CN" kern="100" dirty="0">
                <a:solidFill>
                  <a:schemeClr val="accent1">
                    <a:lumMod val="50000"/>
                  </a:schemeClr>
                </a:solidFill>
                <a:latin typeface="微软雅黑" charset="0"/>
                <a:ea typeface="微软雅黑" charset="0"/>
                <a:cs typeface="微软雅黑" charset="0"/>
                <a:sym typeface="+mn-ea"/>
              </a:rPr>
              <a:t>MSS </a:t>
            </a:r>
            <a:r>
              <a:rPr lang="zh-CN" altLang="en-US" kern="100" dirty="0">
                <a:solidFill>
                  <a:schemeClr val="accent1">
                    <a:lumMod val="50000"/>
                  </a:schemeClr>
                </a:solidFill>
                <a:latin typeface="微软雅黑" charset="0"/>
                <a:ea typeface="微软雅黑" charset="0"/>
                <a:cs typeface="微软雅黑" charset="0"/>
                <a:sym typeface="+mn-ea"/>
              </a:rPr>
              <a:t>段向服务器发送数据，且始终没有错误，丢包和乱序。 </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4</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H </a:t>
            </a:r>
            <a:r>
              <a:rPr lang="zh-CN" altLang="en-US" kern="100" dirty="0">
                <a:solidFill>
                  <a:schemeClr val="accent1">
                    <a:lumMod val="50000"/>
                  </a:schemeClr>
                </a:solidFill>
                <a:latin typeface="微软雅黑" charset="0"/>
                <a:ea typeface="微软雅黑" charset="0"/>
                <a:cs typeface="微软雅黑" charset="0"/>
                <a:sym typeface="+mn-ea"/>
              </a:rPr>
              <a:t>从请求建立数据连接开始，到确认 </a:t>
            </a:r>
            <a:r>
              <a:rPr lang="en-US" altLang="zh-CN" kern="100" dirty="0">
                <a:solidFill>
                  <a:schemeClr val="accent1">
                    <a:lumMod val="50000"/>
                  </a:schemeClr>
                </a:solidFill>
                <a:latin typeface="微软雅黑" charset="0"/>
                <a:ea typeface="微软雅黑" charset="0"/>
                <a:cs typeface="微软雅黑" charset="0"/>
                <a:sym typeface="+mn-ea"/>
              </a:rPr>
              <a:t>F </a:t>
            </a:r>
            <a:r>
              <a:rPr lang="zh-CN" altLang="en-US" kern="100" dirty="0">
                <a:solidFill>
                  <a:schemeClr val="accent1">
                    <a:lumMod val="50000"/>
                  </a:schemeClr>
                </a:solidFill>
                <a:latin typeface="微软雅黑" charset="0"/>
                <a:ea typeface="微软雅黑" charset="0"/>
                <a:cs typeface="微软雅黑" charset="0"/>
                <a:sym typeface="+mn-ea"/>
              </a:rPr>
              <a:t>已被服务全部接收为止，至少要多长时 间，期间应用层数据的平均发送速率是多少？</a:t>
            </a: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descr="截屏2023-11-16 上午8.23.55"/>
          <p:cNvPicPr>
            <a:picLocks noChangeAspect="1"/>
          </p:cNvPicPr>
          <p:nvPr/>
        </p:nvPicPr>
        <p:blipFill>
          <a:blip r:embed="rId4"/>
          <a:stretch>
            <a:fillRect/>
          </a:stretch>
        </p:blipFill>
        <p:spPr>
          <a:xfrm>
            <a:off x="5592445" y="2084705"/>
            <a:ext cx="3272790" cy="974090"/>
          </a:xfrm>
          <a:prstGeom prst="rect">
            <a:avLst/>
          </a:prstGeom>
        </p:spPr>
      </p:pic>
    </p:spTree>
    <p:custDataLst>
      <p:tags r:id="rId1"/>
    </p:custData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4308872"/>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39</a:t>
            </a:r>
            <a:r>
              <a:rPr lang="zh-CN" altLang="en-US" sz="1600" kern="100" dirty="0">
                <a:solidFill>
                  <a:schemeClr val="accent1">
                    <a:lumMod val="50000"/>
                  </a:schemeClr>
                </a:solidFill>
                <a:latin typeface="微软雅黑" charset="0"/>
                <a:ea typeface="微软雅黑" charset="0"/>
                <a:cs typeface="微软雅黑" charset="0"/>
                <a:sym typeface="+mn-ea"/>
              </a:rPr>
              <a:t>．主机甲和主机乙新建一个</a:t>
            </a:r>
            <a:r>
              <a:rPr lang="en-US" altLang="zh-CN" sz="1600" kern="100" dirty="0">
                <a:solidFill>
                  <a:schemeClr val="accent1">
                    <a:lumMod val="50000"/>
                  </a:schemeClr>
                </a:solidFill>
                <a:latin typeface="微软雅黑" charset="0"/>
                <a:ea typeface="微软雅黑" charset="0"/>
                <a:cs typeface="微软雅黑" charset="0"/>
                <a:sym typeface="+mn-ea"/>
              </a:rPr>
              <a:t>TCP</a:t>
            </a:r>
            <a:r>
              <a:rPr lang="zh-CN" altLang="en-US" sz="1600" kern="100" dirty="0">
                <a:solidFill>
                  <a:schemeClr val="accent1">
                    <a:lumMod val="50000"/>
                  </a:schemeClr>
                </a:solidFill>
                <a:latin typeface="微软雅黑" charset="0"/>
                <a:ea typeface="微软雅黑" charset="0"/>
                <a:cs typeface="微软雅黑" charset="0"/>
                <a:sym typeface="+mn-ea"/>
              </a:rPr>
              <a:t>连接，甲的拥塞控制初始阈值为</a:t>
            </a:r>
            <a:r>
              <a:rPr lang="en-US" altLang="zh-CN" sz="1600" kern="100" dirty="0">
                <a:solidFill>
                  <a:schemeClr val="accent1">
                    <a:lumMod val="50000"/>
                  </a:schemeClr>
                </a:solidFill>
                <a:latin typeface="微软雅黑" charset="0"/>
                <a:ea typeface="微软雅黑" charset="0"/>
                <a:cs typeface="微软雅黑" charset="0"/>
                <a:sym typeface="+mn-ea"/>
              </a:rPr>
              <a:t>32KB</a:t>
            </a:r>
            <a:r>
              <a:rPr lang="zh-CN" altLang="en-US" sz="1600" kern="100" dirty="0">
                <a:solidFill>
                  <a:schemeClr val="accent1">
                    <a:lumMod val="50000"/>
                  </a:schemeClr>
                </a:solidFill>
                <a:latin typeface="微软雅黑" charset="0"/>
                <a:ea typeface="微软雅黑" charset="0"/>
                <a:cs typeface="微软雅黑" charset="0"/>
                <a:sym typeface="+mn-ea"/>
              </a:rPr>
              <a:t>，甲向乙始终以</a:t>
            </a:r>
            <a:r>
              <a:rPr lang="en-US" altLang="zh-CN" sz="1600" kern="100" dirty="0">
                <a:solidFill>
                  <a:schemeClr val="accent1">
                    <a:lumMod val="50000"/>
                  </a:schemeClr>
                </a:solidFill>
                <a:latin typeface="微软雅黑" charset="0"/>
                <a:ea typeface="微软雅黑" charset="0"/>
                <a:cs typeface="微软雅黑" charset="0"/>
                <a:sym typeface="+mn-ea"/>
              </a:rPr>
              <a:t>MSS=1KB</a:t>
            </a:r>
            <a:r>
              <a:rPr lang="zh-CN" altLang="en-US" sz="1600" kern="100" dirty="0">
                <a:solidFill>
                  <a:schemeClr val="accent1">
                    <a:lumMod val="50000"/>
                  </a:schemeClr>
                </a:solidFill>
                <a:latin typeface="微软雅黑" charset="0"/>
                <a:ea typeface="微软雅黑" charset="0"/>
                <a:cs typeface="微软雅黑" charset="0"/>
                <a:sym typeface="+mn-ea"/>
              </a:rPr>
              <a:t>大小的段发送数据，并一直有数据发送；乙为该连接分配</a:t>
            </a:r>
            <a:r>
              <a:rPr lang="en-US" altLang="zh-CN" sz="1600" kern="100" dirty="0">
                <a:solidFill>
                  <a:schemeClr val="accent1">
                    <a:lumMod val="50000"/>
                  </a:schemeClr>
                </a:solidFill>
                <a:latin typeface="微软雅黑" charset="0"/>
                <a:ea typeface="微软雅黑" charset="0"/>
                <a:cs typeface="微软雅黑" charset="0"/>
                <a:sym typeface="+mn-ea"/>
              </a:rPr>
              <a:t>16KB</a:t>
            </a:r>
            <a:r>
              <a:rPr lang="zh-CN" altLang="en-US" sz="1600" kern="100" dirty="0">
                <a:solidFill>
                  <a:schemeClr val="accent1">
                    <a:lumMod val="50000"/>
                  </a:schemeClr>
                </a:solidFill>
                <a:latin typeface="微软雅黑" charset="0"/>
                <a:ea typeface="微软雅黑" charset="0"/>
                <a:cs typeface="微软雅黑" charset="0"/>
                <a:sym typeface="+mn-ea"/>
              </a:rPr>
              <a:t>接收缓存，并对每个数据段进行确认，忽略段传输延迟。若乙收到的数据全部存入缓存，不被取走，则甲从连接建立成功时刻起，未发生超时的情况下，经过</a:t>
            </a:r>
            <a:r>
              <a:rPr lang="en-US" altLang="zh-CN" sz="1600" kern="100" dirty="0">
                <a:solidFill>
                  <a:schemeClr val="accent1">
                    <a:lumMod val="50000"/>
                  </a:schemeClr>
                </a:solidFill>
                <a:latin typeface="微软雅黑" charset="0"/>
                <a:ea typeface="微软雅黑" charset="0"/>
                <a:cs typeface="微软雅黑" charset="0"/>
                <a:sym typeface="+mn-ea"/>
              </a:rPr>
              <a:t>4</a:t>
            </a:r>
            <a:r>
              <a:rPr lang="zh-CN" altLang="en-US" sz="1600" kern="100" dirty="0">
                <a:solidFill>
                  <a:schemeClr val="accent1">
                    <a:lumMod val="50000"/>
                  </a:schemeClr>
                </a:solidFill>
                <a:latin typeface="微软雅黑" charset="0"/>
                <a:ea typeface="微软雅黑" charset="0"/>
                <a:cs typeface="微软雅黑" charset="0"/>
                <a:sym typeface="+mn-ea"/>
              </a:rPr>
              <a:t>个</a:t>
            </a:r>
            <a:r>
              <a:rPr lang="en-US" altLang="zh-CN" sz="1600" kern="100" dirty="0">
                <a:solidFill>
                  <a:schemeClr val="accent1">
                    <a:lumMod val="50000"/>
                  </a:schemeClr>
                </a:solidFill>
                <a:latin typeface="微软雅黑" charset="0"/>
                <a:ea typeface="微软雅黑" charset="0"/>
                <a:cs typeface="微软雅黑" charset="0"/>
                <a:sym typeface="+mn-ea"/>
              </a:rPr>
              <a:t>RTT</a:t>
            </a:r>
            <a:r>
              <a:rPr lang="zh-CN" altLang="en-US" sz="1600" kern="100" dirty="0">
                <a:solidFill>
                  <a:schemeClr val="accent1">
                    <a:lumMod val="50000"/>
                  </a:schemeClr>
                </a:solidFill>
                <a:latin typeface="微软雅黑" charset="0"/>
                <a:ea typeface="微软雅黑" charset="0"/>
                <a:cs typeface="微软雅黑" charset="0"/>
                <a:sym typeface="+mn-ea"/>
              </a:rPr>
              <a:t>后，甲的发送窗口是（    ）。 </a:t>
            </a:r>
          </a:p>
          <a:p>
            <a:pPr marL="342900" lvl="1" indent="-342900" algn="just">
              <a:lnSpc>
                <a:spcPct val="100000"/>
              </a:lnSpc>
              <a:buClrTx/>
              <a:buSzTx/>
              <a:buAutoNum type="alphaUcPeriod"/>
            </a:pPr>
            <a:r>
              <a:rPr lang="en-US" altLang="zh-CN" sz="1600" kern="100" dirty="0">
                <a:solidFill>
                  <a:schemeClr val="accent1">
                    <a:lumMod val="50000"/>
                  </a:schemeClr>
                </a:solidFill>
                <a:latin typeface="微软雅黑" charset="0"/>
                <a:ea typeface="微软雅黑" charset="0"/>
                <a:cs typeface="微软雅黑" charset="0"/>
                <a:sym typeface="+mn-ea"/>
              </a:rPr>
              <a:t> 1 KB </a:t>
            </a:r>
          </a:p>
          <a:p>
            <a:pPr marL="0" lvl="1" algn="just">
              <a:lnSpc>
                <a:spcPct val="100000"/>
              </a:lnSpc>
              <a:buClrTx/>
              <a:buSzTx/>
            </a:pPr>
            <a:r>
              <a:rPr lang="en-US" altLang="zh-CN" sz="1600" kern="100" dirty="0">
                <a:solidFill>
                  <a:schemeClr val="accent1">
                    <a:lumMod val="50000"/>
                  </a:schemeClr>
                </a:solidFill>
                <a:latin typeface="微软雅黑" charset="0"/>
                <a:ea typeface="微软雅黑" charset="0"/>
                <a:cs typeface="微软雅黑" charset="0"/>
                <a:sym typeface="+mn-ea"/>
              </a:rPr>
              <a:t>B.   8 KB </a:t>
            </a:r>
          </a:p>
          <a:p>
            <a:pPr marL="0" lvl="1" algn="just">
              <a:lnSpc>
                <a:spcPct val="100000"/>
              </a:lnSpc>
              <a:buClrTx/>
              <a:buSzTx/>
            </a:pPr>
            <a:r>
              <a:rPr lang="en-US" altLang="zh-CN" sz="1600" kern="100" dirty="0">
                <a:solidFill>
                  <a:schemeClr val="accent1">
                    <a:lumMod val="50000"/>
                  </a:schemeClr>
                </a:solidFill>
                <a:latin typeface="微软雅黑" charset="0"/>
                <a:ea typeface="微软雅黑" charset="0"/>
                <a:cs typeface="微软雅黑" charset="0"/>
                <a:sym typeface="+mn-ea"/>
              </a:rPr>
              <a:t>C.   16 KB </a:t>
            </a:r>
          </a:p>
          <a:p>
            <a:pPr marL="342900" lvl="1" indent="-342900" algn="just">
              <a:lnSpc>
                <a:spcPct val="100000"/>
              </a:lnSpc>
              <a:buClrTx/>
              <a:buSzTx/>
              <a:buAutoNum type="alphaUcPeriod" startAt="4"/>
            </a:pPr>
            <a:r>
              <a:rPr lang="en-US" altLang="zh-CN" sz="1600" kern="100" dirty="0">
                <a:solidFill>
                  <a:schemeClr val="accent1">
                    <a:lumMod val="50000"/>
                  </a:schemeClr>
                </a:solidFill>
                <a:latin typeface="微软雅黑" charset="0"/>
                <a:ea typeface="微软雅黑" charset="0"/>
                <a:cs typeface="微软雅黑" charset="0"/>
                <a:sym typeface="+mn-ea"/>
              </a:rPr>
              <a:t>32 KB </a:t>
            </a: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startAt="4"/>
            </a:pPr>
            <a:endParaRPr lang="en-US" altLang="zh-CN"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7" name="圆角矩形 13"/>
          <p:cNvSpPr/>
          <p:nvPr/>
        </p:nvSpPr>
        <p:spPr>
          <a:xfrm>
            <a:off x="2705347" y="1866428"/>
            <a:ext cx="936437" cy="424814"/>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 RTT</a:t>
            </a:r>
            <a:endParaRPr kumimoji="1" lang="zh-CN" altLang="en-US" dirty="0"/>
          </a:p>
        </p:txBody>
      </p:sp>
      <p:sp>
        <p:nvSpPr>
          <p:cNvPr id="25" name="圆角矩形 13"/>
          <p:cNvSpPr/>
          <p:nvPr/>
        </p:nvSpPr>
        <p:spPr>
          <a:xfrm>
            <a:off x="3735114" y="1866428"/>
            <a:ext cx="1394962" cy="424814"/>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发送 </a:t>
            </a:r>
            <a:r>
              <a:rPr kumimoji="1" lang="en-US" altLang="zh-CN" dirty="0"/>
              <a:t>1 KB</a:t>
            </a:r>
            <a:endParaRPr kumimoji="1" lang="zh-CN" altLang="en-US" dirty="0"/>
          </a:p>
        </p:txBody>
      </p:sp>
      <p:sp>
        <p:nvSpPr>
          <p:cNvPr id="26" name="圆角矩形 13"/>
          <p:cNvSpPr/>
          <p:nvPr/>
        </p:nvSpPr>
        <p:spPr>
          <a:xfrm>
            <a:off x="2705347" y="2388602"/>
            <a:ext cx="936437" cy="424814"/>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 RTT</a:t>
            </a:r>
            <a:endParaRPr kumimoji="1" lang="zh-CN" altLang="en-US" dirty="0"/>
          </a:p>
        </p:txBody>
      </p:sp>
      <p:sp>
        <p:nvSpPr>
          <p:cNvPr id="27" name="圆角矩形 13"/>
          <p:cNvSpPr/>
          <p:nvPr/>
        </p:nvSpPr>
        <p:spPr>
          <a:xfrm>
            <a:off x="3735114" y="2388602"/>
            <a:ext cx="1394962" cy="424814"/>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发送 </a:t>
            </a:r>
            <a:r>
              <a:rPr kumimoji="1" lang="en-US" altLang="zh-CN" dirty="0"/>
              <a:t>2 KB</a:t>
            </a:r>
            <a:endParaRPr kumimoji="1" lang="zh-CN" altLang="en-US" dirty="0"/>
          </a:p>
        </p:txBody>
      </p:sp>
      <p:sp>
        <p:nvSpPr>
          <p:cNvPr id="28" name="圆角矩形 13"/>
          <p:cNvSpPr/>
          <p:nvPr/>
        </p:nvSpPr>
        <p:spPr>
          <a:xfrm>
            <a:off x="2705347" y="2910776"/>
            <a:ext cx="936437" cy="424814"/>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 RTT</a:t>
            </a:r>
            <a:endParaRPr kumimoji="1" lang="zh-CN" altLang="en-US" dirty="0"/>
          </a:p>
        </p:txBody>
      </p:sp>
      <p:sp>
        <p:nvSpPr>
          <p:cNvPr id="29" name="圆角矩形 13"/>
          <p:cNvSpPr/>
          <p:nvPr/>
        </p:nvSpPr>
        <p:spPr>
          <a:xfrm>
            <a:off x="3735114" y="2910776"/>
            <a:ext cx="1394962" cy="424814"/>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发送 </a:t>
            </a:r>
            <a:r>
              <a:rPr kumimoji="1" lang="en-US" altLang="zh-CN" dirty="0"/>
              <a:t>4 KB</a:t>
            </a:r>
            <a:endParaRPr kumimoji="1" lang="zh-CN" altLang="en-US" dirty="0"/>
          </a:p>
        </p:txBody>
      </p:sp>
      <p:sp>
        <p:nvSpPr>
          <p:cNvPr id="30" name="圆角矩形 13"/>
          <p:cNvSpPr/>
          <p:nvPr/>
        </p:nvSpPr>
        <p:spPr>
          <a:xfrm>
            <a:off x="2704652" y="3435218"/>
            <a:ext cx="936437" cy="424814"/>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 RTT</a:t>
            </a:r>
            <a:endParaRPr kumimoji="1" lang="zh-CN" altLang="en-US" dirty="0"/>
          </a:p>
        </p:txBody>
      </p:sp>
      <p:sp>
        <p:nvSpPr>
          <p:cNvPr id="31" name="圆角矩形 13"/>
          <p:cNvSpPr/>
          <p:nvPr/>
        </p:nvSpPr>
        <p:spPr>
          <a:xfrm>
            <a:off x="3734419" y="3435218"/>
            <a:ext cx="1394962" cy="424814"/>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发送 </a:t>
            </a:r>
            <a:r>
              <a:rPr kumimoji="1" lang="en-US" altLang="zh-CN" dirty="0"/>
              <a:t>8 KB</a:t>
            </a:r>
            <a:endParaRPr kumimoji="1" lang="zh-CN" altLang="en-US" dirty="0"/>
          </a:p>
        </p:txBody>
      </p:sp>
      <p:sp>
        <p:nvSpPr>
          <p:cNvPr id="33" name="圆角矩形 13"/>
          <p:cNvSpPr/>
          <p:nvPr/>
        </p:nvSpPr>
        <p:spPr>
          <a:xfrm>
            <a:off x="5439726" y="1866428"/>
            <a:ext cx="1784719" cy="1649467"/>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接收方缓存</a:t>
            </a:r>
            <a:endParaRPr kumimoji="1" lang="en-US" altLang="zh-CN" dirty="0"/>
          </a:p>
          <a:p>
            <a:pPr algn="ctr"/>
            <a:r>
              <a:rPr kumimoji="1" lang="en-US" altLang="zh-CN" dirty="0"/>
              <a:t>16KB-15KB </a:t>
            </a:r>
          </a:p>
          <a:p>
            <a:pPr algn="ctr"/>
            <a:r>
              <a:rPr kumimoji="1" lang="en-US" altLang="zh-CN" dirty="0"/>
              <a:t>= 1KB</a:t>
            </a:r>
            <a:endParaRPr kumimoji="1" lang="zh-CN" altLang="en-US" dirty="0"/>
          </a:p>
        </p:txBody>
      </p:sp>
      <p:pic>
        <p:nvPicPr>
          <p:cNvPr id="3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65503" y="1646013"/>
            <a:ext cx="427648" cy="369332"/>
          </a:xfrm>
          <a:prstGeom prst="rect">
            <a:avLst/>
          </a:prstGeom>
        </p:spPr>
      </p:pic>
    </p:spTree>
    <p:custDataLst>
      <p:tags r:id="rId1"/>
    </p:custDataLst>
    <p:extLst>
      <p:ext uri="{BB962C8B-B14F-4D97-AF65-F5344CB8AC3E}">
        <p14:creationId xmlns:p14="http://schemas.microsoft.com/office/powerpoint/2010/main" val="400821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3" grpId="0" bldLvl="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637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．某浏览器发出的</a:t>
            </a:r>
            <a:r>
              <a:rPr lang="en-US" altLang="zh-CN" kern="100" dirty="0">
                <a:solidFill>
                  <a:schemeClr val="accent1">
                    <a:lumMod val="50000"/>
                  </a:schemeClr>
                </a:solidFill>
                <a:latin typeface="微软雅黑" charset="0"/>
                <a:ea typeface="微软雅黑" charset="0"/>
                <a:cs typeface="微软雅黑" charset="0"/>
                <a:sym typeface="+mn-ea"/>
              </a:rPr>
              <a:t>HTTP</a:t>
            </a:r>
            <a:r>
              <a:rPr lang="zh-CN" altLang="en-US" kern="100" dirty="0">
                <a:solidFill>
                  <a:schemeClr val="accent1">
                    <a:lumMod val="50000"/>
                  </a:schemeClr>
                </a:solidFill>
                <a:latin typeface="微软雅黑" charset="0"/>
                <a:ea typeface="微软雅黑" charset="0"/>
                <a:cs typeface="微软雅黑" charset="0"/>
                <a:sym typeface="+mn-ea"/>
              </a:rPr>
              <a:t>请求报文如下。下列叙述中，错误的是（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该浏览器请求浏览</a:t>
            </a:r>
            <a:r>
              <a:rPr lang="en-US" altLang="zh-CN" kern="100" dirty="0">
                <a:solidFill>
                  <a:schemeClr val="accent1">
                    <a:lumMod val="50000"/>
                  </a:schemeClr>
                </a:solidFill>
                <a:latin typeface="微软雅黑" charset="0"/>
                <a:ea typeface="微软雅黑" charset="0"/>
                <a:cs typeface="微软雅黑" charset="0"/>
                <a:sym typeface="+mn-ea"/>
              </a:rPr>
              <a:t>index.html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err="1">
                <a:solidFill>
                  <a:schemeClr val="accent1">
                    <a:lumMod val="50000"/>
                  </a:schemeClr>
                </a:solidFill>
                <a:latin typeface="微软雅黑" charset="0"/>
                <a:ea typeface="微软雅黑" charset="0"/>
                <a:cs typeface="微软雅黑" charset="0"/>
                <a:sym typeface="+mn-ea"/>
              </a:rPr>
              <a:t>index.html</a:t>
            </a:r>
            <a:r>
              <a:rPr lang="zh-CN" altLang="en-US" kern="100" dirty="0">
                <a:solidFill>
                  <a:schemeClr val="accent1">
                    <a:lumMod val="50000"/>
                  </a:schemeClr>
                </a:solidFill>
                <a:latin typeface="微软雅黑" charset="0"/>
                <a:ea typeface="微软雅黑" charset="0"/>
                <a:cs typeface="微软雅黑" charset="0"/>
                <a:sym typeface="+mn-ea"/>
              </a:rPr>
              <a:t>存放在</a:t>
            </a:r>
            <a:r>
              <a:rPr lang="en-US" altLang="zh-CN" kern="100" dirty="0">
                <a:solidFill>
                  <a:schemeClr val="accent1">
                    <a:lumMod val="50000"/>
                  </a:schemeClr>
                </a:solidFill>
                <a:latin typeface="微软雅黑" charset="0"/>
                <a:ea typeface="微软雅黑" charset="0"/>
                <a:cs typeface="微软雅黑" charset="0"/>
                <a:sym typeface="+mn-ea"/>
              </a:rPr>
              <a:t>www.test.edu.cn</a:t>
            </a:r>
            <a:r>
              <a:rPr lang="zh-CN" altLang="en-US" kern="100" dirty="0">
                <a:solidFill>
                  <a:schemeClr val="accent1">
                    <a:lumMod val="50000"/>
                  </a:schemeClr>
                </a:solidFill>
                <a:latin typeface="微软雅黑" charset="0"/>
                <a:ea typeface="微软雅黑" charset="0"/>
                <a:cs typeface="微软雅黑" charset="0"/>
                <a:sym typeface="+mn-ea"/>
              </a:rPr>
              <a:t>上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．该浏览器请求使用持续连接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．该浏览器曾经浏览过</a:t>
            </a:r>
            <a:r>
              <a:rPr lang="en-US" altLang="zh-CN" kern="100" dirty="0">
                <a:solidFill>
                  <a:schemeClr val="accent1">
                    <a:lumMod val="50000"/>
                  </a:schemeClr>
                </a:solidFill>
                <a:latin typeface="微软雅黑" charset="0"/>
                <a:ea typeface="微软雅黑" charset="0"/>
                <a:cs typeface="微软雅黑" charset="0"/>
                <a:sym typeface="+mn-ea"/>
              </a:rPr>
              <a:t>www.test.edu.cn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169" y="1345724"/>
            <a:ext cx="3314700" cy="1238250"/>
          </a:xfrm>
          <a:prstGeom prst="rect">
            <a:avLst/>
          </a:prstGeom>
        </p:spPr>
      </p:pic>
    </p:spTree>
    <p:custDataLst>
      <p:tags r:id="rId1"/>
    </p:custDataLst>
    <p:extLst>
      <p:ext uri="{BB962C8B-B14F-4D97-AF65-F5344CB8AC3E}">
        <p14:creationId xmlns:p14="http://schemas.microsoft.com/office/powerpoint/2010/main" val="36774178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637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．某浏览器发出的</a:t>
            </a:r>
            <a:r>
              <a:rPr lang="en-US" altLang="zh-CN" kern="100" dirty="0">
                <a:solidFill>
                  <a:schemeClr val="accent1">
                    <a:lumMod val="50000"/>
                  </a:schemeClr>
                </a:solidFill>
                <a:latin typeface="微软雅黑" charset="0"/>
                <a:ea typeface="微软雅黑" charset="0"/>
                <a:cs typeface="微软雅黑" charset="0"/>
                <a:sym typeface="+mn-ea"/>
              </a:rPr>
              <a:t>HTTP</a:t>
            </a:r>
            <a:r>
              <a:rPr lang="zh-CN" altLang="en-US" kern="100" dirty="0">
                <a:solidFill>
                  <a:schemeClr val="accent1">
                    <a:lumMod val="50000"/>
                  </a:schemeClr>
                </a:solidFill>
                <a:latin typeface="微软雅黑" charset="0"/>
                <a:ea typeface="微软雅黑" charset="0"/>
                <a:cs typeface="微软雅黑" charset="0"/>
                <a:sym typeface="+mn-ea"/>
              </a:rPr>
              <a:t>请求报文如下。下列叙述中，错误的是（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该浏览器请求浏览</a:t>
            </a:r>
            <a:r>
              <a:rPr lang="en-US" altLang="zh-CN" kern="100" dirty="0">
                <a:solidFill>
                  <a:schemeClr val="accent1">
                    <a:lumMod val="50000"/>
                  </a:schemeClr>
                </a:solidFill>
                <a:latin typeface="微软雅黑" charset="0"/>
                <a:ea typeface="微软雅黑" charset="0"/>
                <a:cs typeface="微软雅黑" charset="0"/>
                <a:sym typeface="+mn-ea"/>
              </a:rPr>
              <a:t>index.html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err="1">
                <a:solidFill>
                  <a:schemeClr val="accent1">
                    <a:lumMod val="50000"/>
                  </a:schemeClr>
                </a:solidFill>
                <a:latin typeface="微软雅黑" charset="0"/>
                <a:ea typeface="微软雅黑" charset="0"/>
                <a:cs typeface="微软雅黑" charset="0"/>
                <a:sym typeface="+mn-ea"/>
              </a:rPr>
              <a:t>index.html</a:t>
            </a:r>
            <a:r>
              <a:rPr lang="zh-CN" altLang="en-US" kern="100" dirty="0">
                <a:solidFill>
                  <a:schemeClr val="accent1">
                    <a:lumMod val="50000"/>
                  </a:schemeClr>
                </a:solidFill>
                <a:latin typeface="微软雅黑" charset="0"/>
                <a:ea typeface="微软雅黑" charset="0"/>
                <a:cs typeface="微软雅黑" charset="0"/>
                <a:sym typeface="+mn-ea"/>
              </a:rPr>
              <a:t>存放在</a:t>
            </a:r>
            <a:r>
              <a:rPr lang="en-US" altLang="zh-CN" kern="100" dirty="0">
                <a:solidFill>
                  <a:schemeClr val="accent1">
                    <a:lumMod val="50000"/>
                  </a:schemeClr>
                </a:solidFill>
                <a:latin typeface="微软雅黑" charset="0"/>
                <a:ea typeface="微软雅黑" charset="0"/>
                <a:cs typeface="微软雅黑" charset="0"/>
                <a:sym typeface="+mn-ea"/>
              </a:rPr>
              <a:t>www.test.edu.cn</a:t>
            </a:r>
            <a:r>
              <a:rPr lang="zh-CN" altLang="en-US" kern="100" dirty="0">
                <a:solidFill>
                  <a:schemeClr val="accent1">
                    <a:lumMod val="50000"/>
                  </a:schemeClr>
                </a:solidFill>
                <a:latin typeface="微软雅黑" charset="0"/>
                <a:ea typeface="微软雅黑" charset="0"/>
                <a:cs typeface="微软雅黑" charset="0"/>
                <a:sym typeface="+mn-ea"/>
              </a:rPr>
              <a:t>上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．该浏览器请求使用持续连接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．该浏览器曾经浏览过</a:t>
            </a:r>
            <a:r>
              <a:rPr lang="en-US" altLang="zh-CN" kern="100" dirty="0">
                <a:solidFill>
                  <a:schemeClr val="accent1">
                    <a:lumMod val="50000"/>
                  </a:schemeClr>
                </a:solidFill>
                <a:latin typeface="微软雅黑" charset="0"/>
                <a:ea typeface="微软雅黑" charset="0"/>
                <a:cs typeface="微软雅黑" charset="0"/>
                <a:sym typeface="+mn-ea"/>
              </a:rPr>
              <a:t>www.test.edu.cn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169" y="1345724"/>
            <a:ext cx="3314700" cy="1238250"/>
          </a:xfrm>
          <a:prstGeom prst="rect">
            <a:avLst/>
          </a:prstGeom>
        </p:spPr>
      </p:pic>
      <p:sp>
        <p:nvSpPr>
          <p:cNvPr id="15" name="圆角矩形 13"/>
          <p:cNvSpPr/>
          <p:nvPr/>
        </p:nvSpPr>
        <p:spPr>
          <a:xfrm>
            <a:off x="288119" y="2213942"/>
            <a:ext cx="4283881" cy="1056679"/>
          </a:xfrm>
          <a:prstGeom prst="roundRect">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u"/>
            </a:pPr>
            <a:r>
              <a:rPr lang="en-US" altLang="zh-CN" dirty="0">
                <a:latin typeface="+mj-ea"/>
              </a:rPr>
              <a:t>Close </a:t>
            </a:r>
            <a:r>
              <a:rPr lang="zh-CN" altLang="en-US" dirty="0">
                <a:latin typeface="+mj-ea"/>
              </a:rPr>
              <a:t>表明为非持续连接方式， </a:t>
            </a:r>
            <a:endParaRPr lang="en-US" altLang="zh-CN" dirty="0">
              <a:latin typeface="+mj-ea"/>
            </a:endParaRPr>
          </a:p>
          <a:p>
            <a:pPr marL="285750" indent="-285750">
              <a:buFont typeface="Wingdings" panose="05000000000000000000" pitchFamily="2" charset="2"/>
              <a:buChar char="u"/>
            </a:pPr>
            <a:r>
              <a:rPr lang="en-US" altLang="zh-CN" dirty="0">
                <a:latin typeface="+mj-ea"/>
              </a:rPr>
              <a:t>keep-alive </a:t>
            </a:r>
            <a:r>
              <a:rPr lang="zh-CN" altLang="en-US" dirty="0">
                <a:latin typeface="+mj-ea"/>
              </a:rPr>
              <a:t>表示持续连接方式。 </a:t>
            </a:r>
          </a:p>
        </p:txBody>
      </p:sp>
      <p:pic>
        <p:nvPicPr>
          <p:cNvPr id="16"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518432"/>
            <a:ext cx="427648" cy="369332"/>
          </a:xfrm>
          <a:prstGeom prst="rect">
            <a:avLst/>
          </a:prstGeom>
        </p:spPr>
      </p:pic>
    </p:spTree>
    <p:custDataLst>
      <p:tags r:id="rId1"/>
    </p:custDataLst>
    <p:extLst>
      <p:ext uri="{BB962C8B-B14F-4D97-AF65-F5344CB8AC3E}">
        <p14:creationId xmlns:p14="http://schemas.microsoft.com/office/powerpoint/2010/main" val="386768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3220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 </a:t>
            </a:r>
            <a:r>
              <a:rPr lang="zh-CN" altLang="en-US" sz="1600" kern="100" dirty="0">
                <a:solidFill>
                  <a:schemeClr val="accent1">
                    <a:lumMod val="50000"/>
                  </a:schemeClr>
                </a:solidFill>
                <a:latin typeface="微软雅黑" charset="0"/>
                <a:ea typeface="微软雅黑" charset="0"/>
                <a:cs typeface="微软雅黑" charset="0"/>
                <a:sym typeface="+mn-ea"/>
              </a:rPr>
              <a:t>某网络拓扑如题</a:t>
            </a: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图所示，其中路由器内网接口、 </a:t>
            </a:r>
            <a:r>
              <a:rPr lang="en-US" altLang="zh-CN" sz="1600" kern="100" dirty="0">
                <a:solidFill>
                  <a:schemeClr val="accent1">
                    <a:lumMod val="50000"/>
                  </a:schemeClr>
                </a:solidFill>
                <a:latin typeface="微软雅黑" charset="0"/>
                <a:ea typeface="微软雅黑" charset="0"/>
                <a:cs typeface="微软雅黑" charset="0"/>
                <a:sym typeface="+mn-ea"/>
              </a:rPr>
              <a:t>DHCP</a:t>
            </a:r>
            <a:r>
              <a:rPr lang="zh-CN" altLang="en-US" sz="1600" kern="100" dirty="0">
                <a:solidFill>
                  <a:schemeClr val="accent1">
                    <a:lumMod val="50000"/>
                  </a:schemeClr>
                </a:solidFill>
                <a:latin typeface="微软雅黑" charset="0"/>
                <a:ea typeface="微软雅黑" charset="0"/>
                <a:cs typeface="微软雅黑" charset="0"/>
                <a:sym typeface="+mn-ea"/>
              </a:rPr>
              <a:t>服务器、 </a:t>
            </a:r>
            <a:r>
              <a:rPr lang="en-US" altLang="zh-CN" sz="1600" kern="100" dirty="0">
                <a:solidFill>
                  <a:schemeClr val="accent1">
                    <a:lumMod val="50000"/>
                  </a:schemeClr>
                </a:solidFill>
                <a:latin typeface="微软雅黑" charset="0"/>
                <a:ea typeface="微软雅黑" charset="0"/>
                <a:cs typeface="微软雅黑" charset="0"/>
                <a:sym typeface="+mn-ea"/>
              </a:rPr>
              <a:t>WWW</a:t>
            </a:r>
            <a:r>
              <a:rPr lang="zh-CN" altLang="en-US" sz="1600" kern="100" dirty="0">
                <a:solidFill>
                  <a:schemeClr val="accent1">
                    <a:lumMod val="50000"/>
                  </a:schemeClr>
                </a:solidFill>
                <a:latin typeface="微软雅黑" charset="0"/>
                <a:ea typeface="微软雅黑" charset="0"/>
                <a:cs typeface="微软雅黑" charset="0"/>
                <a:sym typeface="+mn-ea"/>
              </a:rPr>
              <a:t>服务器与主机</a:t>
            </a: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均采用静态</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地址配置，相关地址信息见图中标注；主机</a:t>
            </a: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～主机</a:t>
            </a:r>
            <a:r>
              <a:rPr lang="en-US" altLang="zh-CN" sz="1600" kern="100" dirty="0">
                <a:solidFill>
                  <a:schemeClr val="accent1">
                    <a:lumMod val="50000"/>
                  </a:schemeClr>
                </a:solidFill>
                <a:latin typeface="微软雅黑" charset="0"/>
                <a:ea typeface="微软雅黑" charset="0"/>
                <a:cs typeface="微软雅黑" charset="0"/>
                <a:sym typeface="+mn-ea"/>
              </a:rPr>
              <a:t>N</a:t>
            </a:r>
            <a:r>
              <a:rPr lang="zh-CN" altLang="en-US" sz="1600" kern="100" dirty="0">
                <a:solidFill>
                  <a:schemeClr val="accent1">
                    <a:lumMod val="50000"/>
                  </a:schemeClr>
                </a:solidFill>
                <a:latin typeface="微软雅黑" charset="0"/>
                <a:ea typeface="微软雅黑" charset="0"/>
                <a:cs typeface="微软雅黑" charset="0"/>
                <a:sym typeface="+mn-ea"/>
              </a:rPr>
              <a:t>通过</a:t>
            </a:r>
            <a:r>
              <a:rPr lang="en-US" altLang="zh-CN" sz="1600" kern="100" dirty="0">
                <a:solidFill>
                  <a:schemeClr val="accent1">
                    <a:lumMod val="50000"/>
                  </a:schemeClr>
                </a:solidFill>
                <a:latin typeface="微软雅黑" charset="0"/>
                <a:ea typeface="微软雅黑" charset="0"/>
                <a:cs typeface="微软雅黑" charset="0"/>
                <a:sym typeface="+mn-ea"/>
              </a:rPr>
              <a:t>DHCP</a:t>
            </a:r>
            <a:r>
              <a:rPr lang="zh-CN" altLang="en-US" sz="1600" kern="100" dirty="0">
                <a:solidFill>
                  <a:schemeClr val="accent1">
                    <a:lumMod val="50000"/>
                  </a:schemeClr>
                </a:solidFill>
                <a:latin typeface="微软雅黑" charset="0"/>
                <a:ea typeface="微软雅黑" charset="0"/>
                <a:cs typeface="微软雅黑" charset="0"/>
                <a:sym typeface="+mn-ea"/>
              </a:rPr>
              <a:t>服务器动态获取</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地址等配置信息。 </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(1)DHCP</a:t>
            </a:r>
            <a:r>
              <a:rPr lang="zh-CN" altLang="en-US" sz="1600" kern="100" dirty="0">
                <a:solidFill>
                  <a:schemeClr val="accent1">
                    <a:lumMod val="50000"/>
                  </a:schemeClr>
                </a:solidFill>
                <a:latin typeface="微软雅黑" charset="0"/>
                <a:ea typeface="微软雅黑" charset="0"/>
                <a:cs typeface="微软雅黑" charset="0"/>
                <a:sym typeface="+mn-ea"/>
              </a:rPr>
              <a:t>服务器可为主机</a:t>
            </a: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～主机</a:t>
            </a:r>
            <a:r>
              <a:rPr lang="en-US" altLang="zh-CN" sz="1600" kern="100" dirty="0">
                <a:solidFill>
                  <a:schemeClr val="accent1">
                    <a:lumMod val="50000"/>
                  </a:schemeClr>
                </a:solidFill>
                <a:latin typeface="微软雅黑" charset="0"/>
                <a:ea typeface="微软雅黑" charset="0"/>
                <a:cs typeface="微软雅黑" charset="0"/>
                <a:sym typeface="+mn-ea"/>
              </a:rPr>
              <a:t>N</a:t>
            </a:r>
            <a:r>
              <a:rPr lang="zh-CN" altLang="en-US" sz="1600" kern="100" dirty="0">
                <a:solidFill>
                  <a:schemeClr val="accent1">
                    <a:lumMod val="50000"/>
                  </a:schemeClr>
                </a:solidFill>
                <a:latin typeface="微软雅黑" charset="0"/>
                <a:ea typeface="微软雅黑" charset="0"/>
                <a:cs typeface="微软雅黑" charset="0"/>
                <a:sym typeface="+mn-ea"/>
              </a:rPr>
              <a:t>动态分配</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地址的最大范围是什么</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主机</a:t>
            </a: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使用</a:t>
            </a:r>
            <a:r>
              <a:rPr lang="en-US" altLang="zh-CN" sz="1600" kern="100" dirty="0">
                <a:solidFill>
                  <a:schemeClr val="accent1">
                    <a:lumMod val="50000"/>
                  </a:schemeClr>
                </a:solidFill>
                <a:latin typeface="微软雅黑" charset="0"/>
                <a:ea typeface="微软雅黑" charset="0"/>
                <a:cs typeface="微软雅黑" charset="0"/>
                <a:sym typeface="+mn-ea"/>
              </a:rPr>
              <a:t>DHCP</a:t>
            </a:r>
            <a:r>
              <a:rPr lang="zh-CN" altLang="en-US" sz="1600" kern="100" dirty="0">
                <a:solidFill>
                  <a:schemeClr val="accent1">
                    <a:lumMod val="50000"/>
                  </a:schemeClr>
                </a:solidFill>
                <a:latin typeface="微软雅黑" charset="0"/>
                <a:ea typeface="微软雅黑" charset="0"/>
                <a:cs typeface="微软雅黑" charset="0"/>
                <a:sym typeface="+mn-ea"/>
              </a:rPr>
              <a:t>协议获取</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地址的过程中，发送的封装</a:t>
            </a:r>
            <a:r>
              <a:rPr lang="en-US" altLang="zh-CN" sz="1600" kern="100" dirty="0">
                <a:solidFill>
                  <a:schemeClr val="accent1">
                    <a:lumMod val="50000"/>
                  </a:schemeClr>
                </a:solidFill>
                <a:latin typeface="微软雅黑" charset="0"/>
                <a:ea typeface="微软雅黑" charset="0"/>
                <a:cs typeface="微软雅黑" charset="0"/>
                <a:sym typeface="+mn-ea"/>
              </a:rPr>
              <a:t>DHCP Discover</a:t>
            </a:r>
            <a:r>
              <a:rPr lang="zh-CN" altLang="en-US" sz="1600" kern="100" dirty="0">
                <a:solidFill>
                  <a:schemeClr val="accent1">
                    <a:lumMod val="50000"/>
                  </a:schemeClr>
                </a:solidFill>
                <a:latin typeface="微软雅黑" charset="0"/>
                <a:ea typeface="微软雅黑" charset="0"/>
                <a:cs typeface="微软雅黑" charset="0"/>
                <a:sym typeface="+mn-ea"/>
              </a:rPr>
              <a:t>报文的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分组的源</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地址和目的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地址分别是什么</a:t>
            </a:r>
            <a:r>
              <a:rPr lang="en-US" altLang="zh-CN" sz="1600" kern="100" dirty="0">
                <a:solidFill>
                  <a:schemeClr val="accent1">
                    <a:lumMod val="50000"/>
                  </a:schemeClr>
                </a:solidFill>
                <a:latin typeface="微软雅黑" charset="0"/>
                <a:ea typeface="微软雅黑" charset="0"/>
                <a:cs typeface="微软雅黑" charset="0"/>
                <a:sym typeface="+mn-ea"/>
              </a:rPr>
              <a:t>? </a:t>
            </a:r>
            <a:endParaRPr lang="zh-CN" altLang="en-US"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2204" y="2016087"/>
            <a:ext cx="5271454" cy="2942332"/>
          </a:xfrm>
          <a:prstGeom prst="rect">
            <a:avLst/>
          </a:prstGeom>
        </p:spPr>
      </p:pic>
      <p:sp>
        <p:nvSpPr>
          <p:cNvPr id="4" name="矩形 3"/>
          <p:cNvSpPr/>
          <p:nvPr/>
        </p:nvSpPr>
        <p:spPr>
          <a:xfrm>
            <a:off x="137795" y="2229693"/>
            <a:ext cx="3905395" cy="1477328"/>
          </a:xfrm>
          <a:prstGeom prst="rect">
            <a:avLst/>
          </a:prstGeom>
        </p:spPr>
        <p:txBody>
          <a:bodyPr wrap="square">
            <a:spAutoFit/>
          </a:bodyPr>
          <a:lstStyle/>
          <a:p>
            <a:r>
              <a:rPr lang="zh-CN" altLang="en-US" dirty="0">
                <a:solidFill>
                  <a:srgbClr val="FF0000"/>
                </a:solidFill>
                <a:latin typeface="楷体" panose="02010609060101010101" pitchFamily="49" charset="-122"/>
                <a:ea typeface="楷体" panose="02010609060101010101" pitchFamily="49" charset="-122"/>
              </a:rPr>
              <a:t>动态分配</a:t>
            </a:r>
            <a:r>
              <a:rPr lang="en-US" altLang="zh-CN" dirty="0">
                <a:solidFill>
                  <a:srgbClr val="FF0000"/>
                </a:solidFill>
                <a:latin typeface="楷体" panose="02010609060101010101" pitchFamily="49" charset="-122"/>
                <a:ea typeface="楷体" panose="02010609060101010101" pitchFamily="49" charset="-122"/>
              </a:rPr>
              <a:t>IP</a:t>
            </a:r>
            <a:r>
              <a:rPr lang="zh-CN" altLang="en-US" dirty="0">
                <a:solidFill>
                  <a:srgbClr val="FF0000"/>
                </a:solidFill>
                <a:latin typeface="楷体" panose="02010609060101010101" pitchFamily="49" charset="-122"/>
                <a:ea typeface="楷体" panose="02010609060101010101" pitchFamily="49" charset="-122"/>
              </a:rPr>
              <a:t>地址的最大范围： </a:t>
            </a:r>
            <a:r>
              <a:rPr lang="en-US" altLang="zh-CN" dirty="0">
                <a:solidFill>
                  <a:srgbClr val="FF0000"/>
                </a:solidFill>
                <a:latin typeface="楷体" panose="02010609060101010101" pitchFamily="49" charset="-122"/>
                <a:ea typeface="楷体" panose="02010609060101010101" pitchFamily="49" charset="-122"/>
              </a:rPr>
              <a:t>111.123.15.5 </a:t>
            </a:r>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111.123.15.254</a:t>
            </a:r>
          </a:p>
          <a:p>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源</a:t>
            </a:r>
            <a:r>
              <a:rPr lang="en-US" altLang="zh-CN" dirty="0">
                <a:solidFill>
                  <a:srgbClr val="FF0000"/>
                </a:solidFill>
                <a:latin typeface="楷体" panose="02010609060101010101" pitchFamily="49" charset="-122"/>
                <a:ea typeface="楷体" panose="02010609060101010101" pitchFamily="49" charset="-122"/>
              </a:rPr>
              <a:t>IP</a:t>
            </a:r>
            <a:r>
              <a:rPr lang="zh-CN" altLang="en-US" dirty="0">
                <a:solidFill>
                  <a:srgbClr val="FF0000"/>
                </a:solidFill>
                <a:latin typeface="楷体" panose="02010609060101010101" pitchFamily="49" charset="-122"/>
                <a:ea typeface="楷体" panose="02010609060101010101" pitchFamily="49" charset="-122"/>
              </a:rPr>
              <a:t>地址： </a:t>
            </a:r>
            <a:r>
              <a:rPr lang="en-US" altLang="zh-CN" dirty="0">
                <a:solidFill>
                  <a:srgbClr val="FF0000"/>
                </a:solidFill>
                <a:latin typeface="楷体" panose="02010609060101010101" pitchFamily="49" charset="-122"/>
                <a:ea typeface="楷体" panose="02010609060101010101" pitchFamily="49" charset="-122"/>
              </a:rPr>
              <a:t>0.0.0.0 </a:t>
            </a:r>
          </a:p>
          <a:p>
            <a:r>
              <a:rPr lang="zh-CN" altLang="en-US" dirty="0">
                <a:solidFill>
                  <a:srgbClr val="FF0000"/>
                </a:solidFill>
                <a:latin typeface="楷体" panose="02010609060101010101" pitchFamily="49" charset="-122"/>
                <a:ea typeface="楷体" panose="02010609060101010101" pitchFamily="49" charset="-122"/>
              </a:rPr>
              <a:t>目的</a:t>
            </a:r>
            <a:r>
              <a:rPr lang="en-US" altLang="zh-CN" dirty="0">
                <a:solidFill>
                  <a:srgbClr val="FF0000"/>
                </a:solidFill>
                <a:latin typeface="楷体" panose="02010609060101010101" pitchFamily="49" charset="-122"/>
                <a:ea typeface="楷体" panose="02010609060101010101" pitchFamily="49" charset="-122"/>
              </a:rPr>
              <a:t>IP</a:t>
            </a:r>
            <a:r>
              <a:rPr lang="zh-CN" altLang="en-US" dirty="0">
                <a:solidFill>
                  <a:srgbClr val="FF0000"/>
                </a:solidFill>
                <a:latin typeface="楷体" panose="02010609060101010101" pitchFamily="49" charset="-122"/>
                <a:ea typeface="楷体" panose="02010609060101010101" pitchFamily="49" charset="-122"/>
              </a:rPr>
              <a:t>地址： </a:t>
            </a:r>
            <a:r>
              <a:rPr lang="en-US" altLang="zh-CN" dirty="0">
                <a:solidFill>
                  <a:srgbClr val="FF0000"/>
                </a:solidFill>
                <a:latin typeface="楷体" panose="02010609060101010101" pitchFamily="49" charset="-122"/>
                <a:ea typeface="楷体" panose="02010609060101010101" pitchFamily="49" charset="-122"/>
              </a:rPr>
              <a:t>255.255.255.255</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144885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56845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 </a:t>
            </a:r>
            <a:r>
              <a:rPr lang="zh-CN" altLang="en-US" sz="1600" kern="100" dirty="0">
                <a:solidFill>
                  <a:schemeClr val="accent1">
                    <a:lumMod val="50000"/>
                  </a:schemeClr>
                </a:solidFill>
                <a:latin typeface="微软雅黑" charset="0"/>
                <a:ea typeface="微软雅黑" charset="0"/>
                <a:cs typeface="微软雅黑" charset="0"/>
                <a:sym typeface="+mn-ea"/>
              </a:rPr>
              <a:t>某网络拓扑如题</a:t>
            </a: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图所示，其中路由器内网接口、 </a:t>
            </a:r>
            <a:r>
              <a:rPr lang="en-US" altLang="zh-CN" sz="1600" kern="100" dirty="0">
                <a:solidFill>
                  <a:schemeClr val="accent1">
                    <a:lumMod val="50000"/>
                  </a:schemeClr>
                </a:solidFill>
                <a:latin typeface="微软雅黑" charset="0"/>
                <a:ea typeface="微软雅黑" charset="0"/>
                <a:cs typeface="微软雅黑" charset="0"/>
                <a:sym typeface="+mn-ea"/>
              </a:rPr>
              <a:t>DHCP</a:t>
            </a:r>
            <a:r>
              <a:rPr lang="zh-CN" altLang="en-US" sz="1600" kern="100" dirty="0">
                <a:solidFill>
                  <a:schemeClr val="accent1">
                    <a:lumMod val="50000"/>
                  </a:schemeClr>
                </a:solidFill>
                <a:latin typeface="微软雅黑" charset="0"/>
                <a:ea typeface="微软雅黑" charset="0"/>
                <a:cs typeface="微软雅黑" charset="0"/>
                <a:sym typeface="+mn-ea"/>
              </a:rPr>
              <a:t>服务器、 </a:t>
            </a:r>
            <a:r>
              <a:rPr lang="en-US" altLang="zh-CN" sz="1600" kern="100" dirty="0">
                <a:solidFill>
                  <a:schemeClr val="accent1">
                    <a:lumMod val="50000"/>
                  </a:schemeClr>
                </a:solidFill>
                <a:latin typeface="微软雅黑" charset="0"/>
                <a:ea typeface="微软雅黑" charset="0"/>
                <a:cs typeface="微软雅黑" charset="0"/>
                <a:sym typeface="+mn-ea"/>
              </a:rPr>
              <a:t>WWW</a:t>
            </a:r>
            <a:r>
              <a:rPr lang="zh-CN" altLang="en-US" sz="1600" kern="100" dirty="0">
                <a:solidFill>
                  <a:schemeClr val="accent1">
                    <a:lumMod val="50000"/>
                  </a:schemeClr>
                </a:solidFill>
                <a:latin typeface="微软雅黑" charset="0"/>
                <a:ea typeface="微软雅黑" charset="0"/>
                <a:cs typeface="微软雅黑" charset="0"/>
                <a:sym typeface="+mn-ea"/>
              </a:rPr>
              <a:t>服务器与主机</a:t>
            </a: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均采用静态</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地址配置，相关地址信息见图中标注；主机</a:t>
            </a: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～主机</a:t>
            </a:r>
            <a:r>
              <a:rPr lang="en-US" altLang="zh-CN" sz="1600" kern="100" dirty="0">
                <a:solidFill>
                  <a:schemeClr val="accent1">
                    <a:lumMod val="50000"/>
                  </a:schemeClr>
                </a:solidFill>
                <a:latin typeface="微软雅黑" charset="0"/>
                <a:ea typeface="微软雅黑" charset="0"/>
                <a:cs typeface="微软雅黑" charset="0"/>
                <a:sym typeface="+mn-ea"/>
              </a:rPr>
              <a:t>N</a:t>
            </a:r>
            <a:r>
              <a:rPr lang="zh-CN" altLang="en-US" sz="1600" kern="100" dirty="0">
                <a:solidFill>
                  <a:schemeClr val="accent1">
                    <a:lumMod val="50000"/>
                  </a:schemeClr>
                </a:solidFill>
                <a:latin typeface="微软雅黑" charset="0"/>
                <a:ea typeface="微软雅黑" charset="0"/>
                <a:cs typeface="微软雅黑" charset="0"/>
                <a:sym typeface="+mn-ea"/>
              </a:rPr>
              <a:t>通过</a:t>
            </a:r>
            <a:r>
              <a:rPr lang="en-US" altLang="zh-CN" sz="1600" kern="100" dirty="0">
                <a:solidFill>
                  <a:schemeClr val="accent1">
                    <a:lumMod val="50000"/>
                  </a:schemeClr>
                </a:solidFill>
                <a:latin typeface="微软雅黑" charset="0"/>
                <a:ea typeface="微软雅黑" charset="0"/>
                <a:cs typeface="微软雅黑" charset="0"/>
                <a:sym typeface="+mn-ea"/>
              </a:rPr>
              <a:t>DHCP</a:t>
            </a:r>
            <a:r>
              <a:rPr lang="zh-CN" altLang="en-US" sz="1600" kern="100" dirty="0">
                <a:solidFill>
                  <a:schemeClr val="accent1">
                    <a:lumMod val="50000"/>
                  </a:schemeClr>
                </a:solidFill>
                <a:latin typeface="微软雅黑" charset="0"/>
                <a:ea typeface="微软雅黑" charset="0"/>
                <a:cs typeface="微软雅黑" charset="0"/>
                <a:sym typeface="+mn-ea"/>
              </a:rPr>
              <a:t>服务器动态获取</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地址等配置信息。 </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若主机</a:t>
            </a: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的</a:t>
            </a:r>
            <a:r>
              <a:rPr lang="en-US" altLang="zh-CN" sz="1600" kern="100" dirty="0">
                <a:solidFill>
                  <a:schemeClr val="accent1">
                    <a:lumMod val="50000"/>
                  </a:schemeClr>
                </a:solidFill>
                <a:latin typeface="微软雅黑" charset="0"/>
                <a:ea typeface="微软雅黑" charset="0"/>
                <a:cs typeface="微软雅黑" charset="0"/>
                <a:sym typeface="+mn-ea"/>
              </a:rPr>
              <a:t>ARP</a:t>
            </a:r>
            <a:r>
              <a:rPr lang="zh-CN" altLang="en-US" sz="1600" kern="100" dirty="0">
                <a:solidFill>
                  <a:schemeClr val="accent1">
                    <a:lumMod val="50000"/>
                  </a:schemeClr>
                </a:solidFill>
                <a:latin typeface="微软雅黑" charset="0"/>
                <a:ea typeface="微软雅黑" charset="0"/>
                <a:cs typeface="微软雅黑" charset="0"/>
                <a:sym typeface="+mn-ea"/>
              </a:rPr>
              <a:t>表为空，则该主机访问</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时，发出的第一个以太网帧的目的</a:t>
            </a:r>
            <a:r>
              <a:rPr lang="en-US" altLang="zh-CN" sz="1600" kern="100" dirty="0">
                <a:solidFill>
                  <a:schemeClr val="accent1">
                    <a:lumMod val="50000"/>
                  </a:schemeClr>
                </a:solidFill>
                <a:latin typeface="微软雅黑" charset="0"/>
                <a:ea typeface="微软雅黑" charset="0"/>
                <a:cs typeface="微软雅黑" charset="0"/>
                <a:sym typeface="+mn-ea"/>
              </a:rPr>
              <a:t>MAC</a:t>
            </a:r>
            <a:r>
              <a:rPr lang="zh-CN" altLang="en-US" sz="1600" kern="100" dirty="0">
                <a:solidFill>
                  <a:schemeClr val="accent1">
                    <a:lumMod val="50000"/>
                  </a:schemeClr>
                </a:solidFill>
                <a:latin typeface="微软雅黑" charset="0"/>
                <a:ea typeface="微软雅黑" charset="0"/>
                <a:cs typeface="微软雅黑" charset="0"/>
                <a:sym typeface="+mn-ea"/>
              </a:rPr>
              <a:t>地址是什么</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封装主机</a:t>
            </a: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发往</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分组的以太网帧的目的</a:t>
            </a:r>
            <a:r>
              <a:rPr lang="en-US" altLang="zh-CN" sz="1600" kern="100" dirty="0">
                <a:solidFill>
                  <a:schemeClr val="accent1">
                    <a:lumMod val="50000"/>
                  </a:schemeClr>
                </a:solidFill>
                <a:latin typeface="微软雅黑" charset="0"/>
                <a:ea typeface="微软雅黑" charset="0"/>
                <a:cs typeface="微软雅黑" charset="0"/>
                <a:sym typeface="+mn-ea"/>
              </a:rPr>
              <a:t>MAC</a:t>
            </a:r>
            <a:r>
              <a:rPr lang="zh-CN" altLang="en-US" sz="1600" kern="100" dirty="0">
                <a:solidFill>
                  <a:schemeClr val="accent1">
                    <a:lumMod val="50000"/>
                  </a:schemeClr>
                </a:solidFill>
                <a:latin typeface="微软雅黑" charset="0"/>
                <a:ea typeface="微软雅黑" charset="0"/>
                <a:cs typeface="微软雅黑" charset="0"/>
                <a:sym typeface="+mn-ea"/>
              </a:rPr>
              <a:t>地址是什么</a:t>
            </a:r>
            <a:r>
              <a:rPr lang="en-US" altLang="zh-CN" sz="1600"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2204" y="2016087"/>
            <a:ext cx="5271454" cy="2942332"/>
          </a:xfrm>
          <a:prstGeom prst="rect">
            <a:avLst/>
          </a:prstGeom>
        </p:spPr>
      </p:pic>
      <p:sp>
        <p:nvSpPr>
          <p:cNvPr id="2" name="矩形 1"/>
          <p:cNvSpPr/>
          <p:nvPr/>
        </p:nvSpPr>
        <p:spPr>
          <a:xfrm>
            <a:off x="549910" y="2781935"/>
            <a:ext cx="1804035" cy="368300"/>
          </a:xfrm>
          <a:prstGeom prst="rect">
            <a:avLst/>
          </a:prstGeom>
        </p:spPr>
        <p:txBody>
          <a:bodyPr wrap="square">
            <a:spAutoFit/>
          </a:bodyPr>
          <a:lstStyle/>
          <a:p>
            <a:pPr lvl="0" algn="l">
              <a:buClrTx/>
              <a:buSzTx/>
              <a:buFontTx/>
            </a:pPr>
            <a:r>
              <a:rPr lang="zh-CN" altLang="en-US" dirty="0">
                <a:solidFill>
                  <a:srgbClr val="FF0000"/>
                </a:solidFill>
                <a:latin typeface="楷体" panose="02010609060101010101" pitchFamily="49" charset="-122"/>
                <a:ea typeface="楷体" panose="02010609060101010101" pitchFamily="49" charset="-122"/>
                <a:sym typeface="+mn-ea"/>
              </a:rPr>
              <a:t> ff-ff-ff-ff-ff-ff</a:t>
            </a:r>
          </a:p>
        </p:txBody>
      </p:sp>
      <p:sp>
        <p:nvSpPr>
          <p:cNvPr id="4" name="矩形 3"/>
          <p:cNvSpPr/>
          <p:nvPr/>
        </p:nvSpPr>
        <p:spPr>
          <a:xfrm>
            <a:off x="550009" y="3302815"/>
            <a:ext cx="2262158"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00-a1-a1-a1-a1-a1</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194472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3220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 </a:t>
            </a:r>
            <a:r>
              <a:rPr lang="zh-CN" altLang="en-US" sz="1600" kern="100" dirty="0">
                <a:solidFill>
                  <a:schemeClr val="accent1">
                    <a:lumMod val="50000"/>
                  </a:schemeClr>
                </a:solidFill>
                <a:latin typeface="微软雅黑" charset="0"/>
                <a:ea typeface="微软雅黑" charset="0"/>
                <a:cs typeface="微软雅黑" charset="0"/>
                <a:sym typeface="+mn-ea"/>
              </a:rPr>
              <a:t>某网络拓扑如题</a:t>
            </a: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图所示，其中路由器内网接口、 </a:t>
            </a:r>
            <a:r>
              <a:rPr lang="en-US" altLang="zh-CN" sz="1600" kern="100" dirty="0">
                <a:solidFill>
                  <a:schemeClr val="accent1">
                    <a:lumMod val="50000"/>
                  </a:schemeClr>
                </a:solidFill>
                <a:latin typeface="微软雅黑" charset="0"/>
                <a:ea typeface="微软雅黑" charset="0"/>
                <a:cs typeface="微软雅黑" charset="0"/>
                <a:sym typeface="+mn-ea"/>
              </a:rPr>
              <a:t>DHCP</a:t>
            </a:r>
            <a:r>
              <a:rPr lang="zh-CN" altLang="en-US" sz="1600" kern="100" dirty="0">
                <a:solidFill>
                  <a:schemeClr val="accent1">
                    <a:lumMod val="50000"/>
                  </a:schemeClr>
                </a:solidFill>
                <a:latin typeface="微软雅黑" charset="0"/>
                <a:ea typeface="微软雅黑" charset="0"/>
                <a:cs typeface="微软雅黑" charset="0"/>
                <a:sym typeface="+mn-ea"/>
              </a:rPr>
              <a:t>服务器、 </a:t>
            </a:r>
            <a:r>
              <a:rPr lang="en-US" altLang="zh-CN" sz="1600" kern="100" dirty="0">
                <a:solidFill>
                  <a:schemeClr val="accent1">
                    <a:lumMod val="50000"/>
                  </a:schemeClr>
                </a:solidFill>
                <a:latin typeface="微软雅黑" charset="0"/>
                <a:ea typeface="微软雅黑" charset="0"/>
                <a:cs typeface="微软雅黑" charset="0"/>
                <a:sym typeface="+mn-ea"/>
              </a:rPr>
              <a:t>WWW</a:t>
            </a:r>
            <a:r>
              <a:rPr lang="zh-CN" altLang="en-US" sz="1600" kern="100" dirty="0">
                <a:solidFill>
                  <a:schemeClr val="accent1">
                    <a:lumMod val="50000"/>
                  </a:schemeClr>
                </a:solidFill>
                <a:latin typeface="微软雅黑" charset="0"/>
                <a:ea typeface="微软雅黑" charset="0"/>
                <a:cs typeface="微软雅黑" charset="0"/>
                <a:sym typeface="+mn-ea"/>
              </a:rPr>
              <a:t>服务器与主机</a:t>
            </a: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均采用静态</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地址配置，相关地址信息见图中标注；主机</a:t>
            </a: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～主机</a:t>
            </a:r>
            <a:r>
              <a:rPr lang="en-US" altLang="zh-CN" sz="1600" kern="100" dirty="0">
                <a:solidFill>
                  <a:schemeClr val="accent1">
                    <a:lumMod val="50000"/>
                  </a:schemeClr>
                </a:solidFill>
                <a:latin typeface="微软雅黑" charset="0"/>
                <a:ea typeface="微软雅黑" charset="0"/>
                <a:cs typeface="微软雅黑" charset="0"/>
                <a:sym typeface="+mn-ea"/>
              </a:rPr>
              <a:t>N</a:t>
            </a:r>
            <a:r>
              <a:rPr lang="zh-CN" altLang="en-US" sz="1600" kern="100" dirty="0">
                <a:solidFill>
                  <a:schemeClr val="accent1">
                    <a:lumMod val="50000"/>
                  </a:schemeClr>
                </a:solidFill>
                <a:latin typeface="微软雅黑" charset="0"/>
                <a:ea typeface="微软雅黑" charset="0"/>
                <a:cs typeface="微软雅黑" charset="0"/>
                <a:sym typeface="+mn-ea"/>
              </a:rPr>
              <a:t>通过</a:t>
            </a:r>
            <a:r>
              <a:rPr lang="en-US" altLang="zh-CN" sz="1600" kern="100" dirty="0">
                <a:solidFill>
                  <a:schemeClr val="accent1">
                    <a:lumMod val="50000"/>
                  </a:schemeClr>
                </a:solidFill>
                <a:latin typeface="微软雅黑" charset="0"/>
                <a:ea typeface="微软雅黑" charset="0"/>
                <a:cs typeface="微软雅黑" charset="0"/>
                <a:sym typeface="+mn-ea"/>
              </a:rPr>
              <a:t>DHCP</a:t>
            </a:r>
            <a:r>
              <a:rPr lang="zh-CN" altLang="en-US" sz="1600" kern="100" dirty="0">
                <a:solidFill>
                  <a:schemeClr val="accent1">
                    <a:lumMod val="50000"/>
                  </a:schemeClr>
                </a:solidFill>
                <a:latin typeface="微软雅黑" charset="0"/>
                <a:ea typeface="微软雅黑" charset="0"/>
                <a:cs typeface="微软雅黑" charset="0"/>
                <a:sym typeface="+mn-ea"/>
              </a:rPr>
              <a:t>服务器动态获取</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地址等配置信息。 </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(3)</a:t>
            </a:r>
            <a:r>
              <a:rPr lang="zh-CN" altLang="en-US" sz="1600" kern="100" dirty="0">
                <a:solidFill>
                  <a:schemeClr val="accent1">
                    <a:lumMod val="50000"/>
                  </a:schemeClr>
                </a:solidFill>
                <a:latin typeface="微软雅黑" charset="0"/>
                <a:ea typeface="微软雅黑" charset="0"/>
                <a:cs typeface="微软雅黑" charset="0"/>
                <a:sym typeface="+mn-ea"/>
              </a:rPr>
              <a:t>若主机</a:t>
            </a: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的子网掩码和默认网关分别配置为</a:t>
            </a:r>
            <a:r>
              <a:rPr lang="en-US" altLang="zh-CN" sz="1600" kern="100" dirty="0">
                <a:solidFill>
                  <a:schemeClr val="accent1">
                    <a:lumMod val="50000"/>
                  </a:schemeClr>
                </a:solidFill>
                <a:latin typeface="微软雅黑" charset="0"/>
                <a:ea typeface="微软雅黑" charset="0"/>
                <a:cs typeface="微软雅黑" charset="0"/>
                <a:sym typeface="+mn-ea"/>
              </a:rPr>
              <a:t>255.255.255.0</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111.123.15.2</a:t>
            </a:r>
            <a:r>
              <a:rPr lang="zh-CN" altLang="en-US" sz="1600" kern="100" dirty="0">
                <a:solidFill>
                  <a:schemeClr val="accent1">
                    <a:lumMod val="50000"/>
                  </a:schemeClr>
                </a:solidFill>
                <a:latin typeface="微软雅黑" charset="0"/>
                <a:ea typeface="微软雅黑" charset="0"/>
                <a:cs typeface="微软雅黑" charset="0"/>
                <a:sym typeface="+mn-ea"/>
              </a:rPr>
              <a:t>，则该主机是否能访问</a:t>
            </a:r>
            <a:r>
              <a:rPr lang="en-US" altLang="zh-CN" sz="1600" kern="100" dirty="0">
                <a:solidFill>
                  <a:schemeClr val="accent1">
                    <a:lumMod val="50000"/>
                  </a:schemeClr>
                </a:solidFill>
                <a:latin typeface="微软雅黑" charset="0"/>
                <a:ea typeface="微软雅黑" charset="0"/>
                <a:cs typeface="微软雅黑" charset="0"/>
                <a:sym typeface="+mn-ea"/>
              </a:rPr>
              <a:t>WWW</a:t>
            </a:r>
            <a:r>
              <a:rPr lang="zh-CN" altLang="en-US" sz="1600" kern="100" dirty="0">
                <a:solidFill>
                  <a:schemeClr val="accent1">
                    <a:lumMod val="50000"/>
                  </a:schemeClr>
                </a:solidFill>
                <a:latin typeface="微软雅黑" charset="0"/>
                <a:ea typeface="微软雅黑" charset="0"/>
                <a:cs typeface="微软雅黑" charset="0"/>
                <a:sym typeface="+mn-ea"/>
              </a:rPr>
              <a:t>服务器</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是否能访问</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请说明理由。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-2015</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2204" y="2016087"/>
            <a:ext cx="5271454" cy="2942332"/>
          </a:xfrm>
          <a:prstGeom prst="rect">
            <a:avLst/>
          </a:prstGeom>
        </p:spPr>
      </p:pic>
      <p:sp>
        <p:nvSpPr>
          <p:cNvPr id="2" name="矩形 1"/>
          <p:cNvSpPr/>
          <p:nvPr/>
        </p:nvSpPr>
        <p:spPr>
          <a:xfrm>
            <a:off x="200342" y="2621496"/>
            <a:ext cx="4572000" cy="646331"/>
          </a:xfrm>
          <a:prstGeom prst="rect">
            <a:avLst/>
          </a:prstGeom>
        </p:spPr>
        <p:txBody>
          <a:bodyPr>
            <a:spAutoFit/>
          </a:bodyPr>
          <a:lstStyle/>
          <a:p>
            <a:r>
              <a:rPr lang="zh-CN" altLang="en-US" dirty="0">
                <a:solidFill>
                  <a:srgbClr val="FF0000"/>
                </a:solidFill>
                <a:latin typeface="楷体" panose="02010609060101010101" pitchFamily="49" charset="-122"/>
                <a:ea typeface="楷体" panose="02010609060101010101" pitchFamily="49" charset="-122"/>
              </a:rPr>
              <a:t>主机 </a:t>
            </a:r>
            <a:r>
              <a:rPr lang="en-US" altLang="zh-CN" dirty="0">
                <a:solidFill>
                  <a:srgbClr val="FF0000"/>
                </a:solidFill>
                <a:latin typeface="楷体" panose="02010609060101010101" pitchFamily="49" charset="-122"/>
                <a:ea typeface="楷体" panose="02010609060101010101" pitchFamily="49" charset="-122"/>
              </a:rPr>
              <a:t>1 </a:t>
            </a:r>
            <a:r>
              <a:rPr lang="zh-CN" altLang="en-US" dirty="0">
                <a:solidFill>
                  <a:srgbClr val="FF0000"/>
                </a:solidFill>
                <a:latin typeface="楷体" panose="02010609060101010101" pitchFamily="49" charset="-122"/>
                <a:ea typeface="楷体" panose="02010609060101010101" pitchFamily="49" charset="-122"/>
              </a:rPr>
              <a:t>能访问 </a:t>
            </a:r>
            <a:r>
              <a:rPr lang="en-US" altLang="zh-CN" dirty="0">
                <a:solidFill>
                  <a:srgbClr val="FF0000"/>
                </a:solidFill>
                <a:latin typeface="楷体" panose="02010609060101010101" pitchFamily="49" charset="-122"/>
                <a:ea typeface="楷体" panose="02010609060101010101" pitchFamily="49" charset="-122"/>
              </a:rPr>
              <a:t>WWW </a:t>
            </a:r>
            <a:r>
              <a:rPr lang="zh-CN" altLang="en-US" dirty="0">
                <a:solidFill>
                  <a:srgbClr val="FF0000"/>
                </a:solidFill>
                <a:latin typeface="楷体" panose="02010609060101010101" pitchFamily="49" charset="-122"/>
                <a:ea typeface="楷体" panose="02010609060101010101" pitchFamily="49" charset="-122"/>
              </a:rPr>
              <a:t>服务器，</a:t>
            </a:r>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但不能访问 </a:t>
            </a:r>
            <a:r>
              <a:rPr lang="en-US" altLang="zh-CN" dirty="0">
                <a:solidFill>
                  <a:srgbClr val="FF0000"/>
                </a:solidFill>
                <a:latin typeface="楷体" panose="02010609060101010101" pitchFamily="49" charset="-122"/>
                <a:ea typeface="楷体" panose="02010609060101010101" pitchFamily="49" charset="-122"/>
              </a:rPr>
              <a:t>Internet</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412748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2014</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11131499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7559"/>
            <a:ext cx="9144000" cy="3928381"/>
          </a:xfrm>
          <a:prstGeom prst="rect">
            <a:avLst/>
          </a:prstGeom>
        </p:spPr>
      </p:pic>
      <p:sp>
        <p:nvSpPr>
          <p:cNvPr id="2" name="矩形 1"/>
          <p:cNvSpPr/>
          <p:nvPr/>
        </p:nvSpPr>
        <p:spPr>
          <a:xfrm>
            <a:off x="7070725" y="996950"/>
            <a:ext cx="1612900"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764655" y="1123950"/>
            <a:ext cx="521970" cy="2032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9522567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832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  </a:t>
            </a:r>
            <a:r>
              <a:rPr lang="zh-CN" altLang="en-US" kern="100" dirty="0">
                <a:solidFill>
                  <a:schemeClr val="accent1">
                    <a:lumMod val="50000"/>
                  </a:schemeClr>
                </a:solidFill>
                <a:latin typeface="微软雅黑" charset="0"/>
                <a:ea typeface="微软雅黑" charset="0"/>
                <a:cs typeface="微软雅黑" charset="0"/>
                <a:sym typeface="+mn-ea"/>
              </a:rPr>
              <a:t>在</a:t>
            </a:r>
            <a:r>
              <a:rPr lang="en-US" altLang="zh-CN" kern="100" dirty="0">
                <a:solidFill>
                  <a:schemeClr val="accent1">
                    <a:lumMod val="50000"/>
                  </a:schemeClr>
                </a:solidFill>
                <a:latin typeface="微软雅黑" charset="0"/>
                <a:ea typeface="微软雅黑" charset="0"/>
                <a:cs typeface="微软雅黑" charset="0"/>
                <a:sym typeface="+mn-ea"/>
              </a:rPr>
              <a:t>OSI</a:t>
            </a:r>
            <a:r>
              <a:rPr lang="zh-CN" altLang="en-US" kern="100" dirty="0">
                <a:solidFill>
                  <a:schemeClr val="accent1">
                    <a:lumMod val="50000"/>
                  </a:schemeClr>
                </a:solidFill>
                <a:latin typeface="微软雅黑" charset="0"/>
                <a:ea typeface="微软雅黑" charset="0"/>
                <a:cs typeface="微软雅黑" charset="0"/>
                <a:sym typeface="+mn-ea"/>
              </a:rPr>
              <a:t>参考模型中，直接为会话层提供服务的是（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zh-CN" altLang="en-US" kern="100" dirty="0">
                <a:solidFill>
                  <a:schemeClr val="accent1">
                    <a:lumMod val="50000"/>
                  </a:schemeClr>
                </a:solidFill>
                <a:latin typeface="微软雅黑" charset="0"/>
                <a:ea typeface="微软雅黑" charset="0"/>
                <a:cs typeface="微软雅黑" charset="0"/>
                <a:sym typeface="+mn-ea"/>
              </a:rPr>
              <a:t>应用层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表示层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传输层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网络层</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832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  </a:t>
            </a:r>
            <a:r>
              <a:rPr lang="zh-CN" altLang="en-US" kern="100" dirty="0">
                <a:solidFill>
                  <a:schemeClr val="accent1">
                    <a:lumMod val="50000"/>
                  </a:schemeClr>
                </a:solidFill>
                <a:latin typeface="微软雅黑" charset="0"/>
                <a:ea typeface="微软雅黑" charset="0"/>
                <a:cs typeface="微软雅黑" charset="0"/>
                <a:sym typeface="+mn-ea"/>
              </a:rPr>
              <a:t>在</a:t>
            </a:r>
            <a:r>
              <a:rPr lang="en-US" altLang="zh-CN" kern="100" dirty="0">
                <a:solidFill>
                  <a:schemeClr val="accent1">
                    <a:lumMod val="50000"/>
                  </a:schemeClr>
                </a:solidFill>
                <a:latin typeface="微软雅黑" charset="0"/>
                <a:ea typeface="微软雅黑" charset="0"/>
                <a:cs typeface="微软雅黑" charset="0"/>
                <a:sym typeface="+mn-ea"/>
              </a:rPr>
              <a:t>OSI</a:t>
            </a:r>
            <a:r>
              <a:rPr lang="zh-CN" altLang="en-US" kern="100" dirty="0">
                <a:solidFill>
                  <a:schemeClr val="accent1">
                    <a:lumMod val="50000"/>
                  </a:schemeClr>
                </a:solidFill>
                <a:latin typeface="微软雅黑" charset="0"/>
                <a:ea typeface="微软雅黑" charset="0"/>
                <a:cs typeface="微软雅黑" charset="0"/>
                <a:sym typeface="+mn-ea"/>
              </a:rPr>
              <a:t>参考模型中，直接为会话层提供服务的是（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zh-CN" altLang="en-US" kern="100" dirty="0">
                <a:solidFill>
                  <a:schemeClr val="accent1">
                    <a:lumMod val="50000"/>
                  </a:schemeClr>
                </a:solidFill>
                <a:latin typeface="微软雅黑" charset="0"/>
                <a:ea typeface="微软雅黑" charset="0"/>
                <a:cs typeface="微软雅黑" charset="0"/>
                <a:sym typeface="+mn-ea"/>
              </a:rPr>
              <a:t>应用层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表示层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传输层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网络层</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tretch>
            <a:fillRect/>
          </a:stretch>
        </p:blipFill>
        <p:spPr>
          <a:xfrm>
            <a:off x="2623083" y="1259142"/>
            <a:ext cx="5547289" cy="3277298"/>
          </a:xfrm>
          <a:prstGeom prst="rect">
            <a:avLst/>
          </a:prstGeom>
        </p:spPr>
      </p:pic>
      <p:pic>
        <p:nvPicPr>
          <p:cNvPr id="15"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04490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2022</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815882"/>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34.  </a:t>
            </a:r>
            <a:r>
              <a:rPr lang="zh-CN" altLang="en-US" sz="1600" kern="100" dirty="0">
                <a:solidFill>
                  <a:schemeClr val="accent1">
                    <a:lumMod val="50000"/>
                  </a:schemeClr>
                </a:solidFill>
                <a:latin typeface="微软雅黑" charset="0"/>
                <a:ea typeface="微软雅黑" charset="0"/>
                <a:cs typeface="微软雅黑" charset="0"/>
                <a:sym typeface="+mn-ea"/>
              </a:rPr>
              <a:t>某以太网拓扑及交换机当前转发表如下图所示，主机 </a:t>
            </a:r>
            <a:r>
              <a:rPr lang="en-US" altLang="zh-CN" sz="1600" kern="100" dirty="0">
                <a:solidFill>
                  <a:schemeClr val="accent1">
                    <a:lumMod val="50000"/>
                  </a:schemeClr>
                </a:solidFill>
                <a:latin typeface="微软雅黑" charset="0"/>
                <a:ea typeface="微软雅黑" charset="0"/>
                <a:cs typeface="微软雅黑" charset="0"/>
                <a:sym typeface="+mn-ea"/>
              </a:rPr>
              <a:t>00-e1-d5-00-23-a1 </a:t>
            </a:r>
            <a:r>
              <a:rPr lang="zh-CN" altLang="en-US" sz="1600" kern="100" dirty="0">
                <a:solidFill>
                  <a:schemeClr val="accent1">
                    <a:lumMod val="50000"/>
                  </a:schemeClr>
                </a:solidFill>
                <a:latin typeface="微软雅黑" charset="0"/>
                <a:ea typeface="微软雅黑" charset="0"/>
                <a:cs typeface="微软雅黑" charset="0"/>
                <a:sym typeface="+mn-ea"/>
              </a:rPr>
              <a:t>向主机 </a:t>
            </a:r>
            <a:r>
              <a:rPr lang="en-US" altLang="zh-CN" sz="1600" kern="100" dirty="0">
                <a:solidFill>
                  <a:schemeClr val="accent1">
                    <a:lumMod val="50000"/>
                  </a:schemeClr>
                </a:solidFill>
                <a:latin typeface="微软雅黑" charset="0"/>
                <a:ea typeface="微软雅黑" charset="0"/>
                <a:cs typeface="微软雅黑" charset="0"/>
                <a:sym typeface="+mn-ea"/>
              </a:rPr>
              <a:t>00-e1-d5-00-23-c1</a:t>
            </a:r>
            <a:r>
              <a:rPr lang="zh-CN" altLang="en-US" sz="1600" kern="100" dirty="0">
                <a:solidFill>
                  <a:schemeClr val="accent1">
                    <a:lumMod val="50000"/>
                  </a:schemeClr>
                </a:solidFill>
                <a:latin typeface="微软雅黑" charset="0"/>
                <a:ea typeface="微软雅黑" charset="0"/>
                <a:cs typeface="微软雅黑" charset="0"/>
                <a:sym typeface="+mn-ea"/>
              </a:rPr>
              <a:t>发送</a:t>
            </a: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个数据帧，主机</a:t>
            </a:r>
            <a:r>
              <a:rPr lang="en-US" altLang="zh-CN" sz="1600" kern="100" dirty="0">
                <a:solidFill>
                  <a:schemeClr val="accent1">
                    <a:lumMod val="50000"/>
                  </a:schemeClr>
                </a:solidFill>
                <a:latin typeface="微软雅黑" charset="0"/>
                <a:ea typeface="微软雅黑" charset="0"/>
                <a:cs typeface="微软雅黑" charset="0"/>
                <a:sym typeface="+mn-ea"/>
              </a:rPr>
              <a:t>00-e1-d5-00-23-c1 </a:t>
            </a:r>
            <a:r>
              <a:rPr lang="zh-CN" altLang="en-US" sz="1600" kern="100" dirty="0">
                <a:solidFill>
                  <a:schemeClr val="accent1">
                    <a:lumMod val="50000"/>
                  </a:schemeClr>
                </a:solidFill>
                <a:latin typeface="微软雅黑" charset="0"/>
                <a:ea typeface="微软雅黑" charset="0"/>
                <a:cs typeface="微软雅黑" charset="0"/>
                <a:sym typeface="+mn-ea"/>
              </a:rPr>
              <a:t>收到该帧后，向主机</a:t>
            </a:r>
            <a:r>
              <a:rPr lang="en-US" altLang="zh-CN" sz="1600" kern="100" dirty="0">
                <a:solidFill>
                  <a:schemeClr val="accent1">
                    <a:lumMod val="50000"/>
                  </a:schemeClr>
                </a:solidFill>
                <a:latin typeface="微软雅黑" charset="0"/>
                <a:ea typeface="微软雅黑" charset="0"/>
                <a:cs typeface="微软雅黑" charset="0"/>
                <a:sym typeface="+mn-ea"/>
              </a:rPr>
              <a:t>00-e1-d5-00-23-a1 </a:t>
            </a:r>
            <a:r>
              <a:rPr lang="zh-CN" altLang="en-US" sz="1600" kern="100" dirty="0">
                <a:solidFill>
                  <a:schemeClr val="accent1">
                    <a:lumMod val="50000"/>
                  </a:schemeClr>
                </a:solidFill>
                <a:latin typeface="微软雅黑" charset="0"/>
                <a:ea typeface="微软雅黑" charset="0"/>
                <a:cs typeface="微软雅黑" charset="0"/>
                <a:sym typeface="+mn-ea"/>
              </a:rPr>
              <a:t>发送</a:t>
            </a: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个确认帧，交换机对这两个帧的转发端口分别是（    ）。</a:t>
            </a:r>
            <a:endParaRPr lang="en-US" altLang="zh-CN" sz="1600"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sz="1600" kern="100" dirty="0">
                <a:solidFill>
                  <a:schemeClr val="accent1">
                    <a:lumMod val="50000"/>
                  </a:schemeClr>
                </a:solidFill>
                <a:latin typeface="微软雅黑" charset="0"/>
                <a:ea typeface="微软雅黑" charset="0"/>
                <a:cs typeface="微软雅黑" charset="0"/>
                <a:sym typeface="+mn-ea"/>
              </a:rPr>
              <a:t>{3}</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{1}</a:t>
            </a:r>
          </a:p>
          <a:p>
            <a:pPr marL="0" lvl="1" algn="just">
              <a:lnSpc>
                <a:spcPct val="100000"/>
              </a:lnSpc>
              <a:buClrTx/>
              <a:buSzTx/>
            </a:pPr>
            <a:r>
              <a:rPr lang="en-US" altLang="zh-CN" sz="1600" kern="100" dirty="0">
                <a:solidFill>
                  <a:schemeClr val="accent1">
                    <a:lumMod val="50000"/>
                  </a:schemeClr>
                </a:solidFill>
                <a:latin typeface="微软雅黑" charset="0"/>
                <a:ea typeface="微软雅黑" charset="0"/>
                <a:cs typeface="微软雅黑" charset="0"/>
                <a:sym typeface="+mn-ea"/>
              </a:rPr>
              <a:t>B.  {2,3}</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{1} </a:t>
            </a:r>
          </a:p>
          <a:p>
            <a:pPr marL="0" lvl="1" algn="just">
              <a:lnSpc>
                <a:spcPct val="100000"/>
              </a:lnSpc>
              <a:buClrTx/>
              <a:buSzTx/>
            </a:pPr>
            <a:r>
              <a:rPr lang="en-US" altLang="zh-CN" sz="1600" kern="100" dirty="0">
                <a:solidFill>
                  <a:schemeClr val="accent1">
                    <a:lumMod val="50000"/>
                  </a:schemeClr>
                </a:solidFill>
                <a:latin typeface="微软雅黑" charset="0"/>
                <a:ea typeface="微软雅黑" charset="0"/>
                <a:cs typeface="微软雅黑" charset="0"/>
                <a:sym typeface="+mn-ea"/>
              </a:rPr>
              <a:t>C.  {2,3}</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{1,2} </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D.  {1,2,3}</a:t>
            </a:r>
            <a:r>
              <a:rPr lang="zh-CN" altLang="en-US" sz="1600" kern="100" dirty="0">
                <a:solidFill>
                  <a:schemeClr val="accent1">
                    <a:lumMod val="50000"/>
                  </a:schemeClr>
                </a:solidFill>
                <a:latin typeface="微软雅黑" charset="0"/>
                <a:ea typeface="微软雅黑" charset="0"/>
                <a:cs typeface="微软雅黑" charset="0"/>
                <a:sym typeface="+mn-ea"/>
              </a:rPr>
              <a:t>和</a:t>
            </a:r>
            <a:r>
              <a:rPr lang="en-US" altLang="zh-CN" sz="1600" kern="100" dirty="0">
                <a:solidFill>
                  <a:schemeClr val="accent1">
                    <a:lumMod val="50000"/>
                  </a:schemeClr>
                </a:solidFill>
                <a:latin typeface="微软雅黑" charset="0"/>
                <a:ea typeface="微软雅黑" charset="0"/>
                <a:cs typeface="微软雅黑" charset="0"/>
                <a:sym typeface="+mn-ea"/>
              </a:rPr>
              <a:t>{1}</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71979" y="1679041"/>
            <a:ext cx="427648" cy="369332"/>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1194" y="1679041"/>
            <a:ext cx="6724650" cy="1663700"/>
          </a:xfrm>
          <a:prstGeom prst="rect">
            <a:avLst/>
          </a:prstGeom>
        </p:spPr>
      </p:pic>
      <p:sp>
        <p:nvSpPr>
          <p:cNvPr id="15" name="矩形 14"/>
          <p:cNvSpPr/>
          <p:nvPr/>
        </p:nvSpPr>
        <p:spPr>
          <a:xfrm>
            <a:off x="6193519" y="2455386"/>
            <a:ext cx="2113199" cy="276999"/>
          </a:xfrm>
          <a:prstGeom prst="rect">
            <a:avLst/>
          </a:prstGeom>
        </p:spPr>
        <p:txBody>
          <a:bodyPr wrap="square">
            <a:spAutoFit/>
          </a:bodyPr>
          <a:lstStyle/>
          <a:p>
            <a:r>
              <a:rPr lang="en-US" altLang="zh-CN" sz="1200" dirty="0">
                <a:solidFill>
                  <a:srgbClr val="FF0000"/>
                </a:solidFill>
              </a:rPr>
              <a:t>00-e1-d5-00-23-a1        1</a:t>
            </a:r>
            <a:endParaRPr lang="zh-CN" altLang="en-US" sz="1200"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  </a:t>
            </a:r>
            <a:r>
              <a:rPr lang="zh-CN" altLang="en-US" kern="100" dirty="0">
                <a:solidFill>
                  <a:schemeClr val="accent1">
                    <a:lumMod val="50000"/>
                  </a:schemeClr>
                </a:solidFill>
                <a:latin typeface="微软雅黑" charset="0"/>
                <a:ea typeface="微软雅黑" charset="0"/>
                <a:cs typeface="微软雅黑" charset="0"/>
                <a:sym typeface="+mn-ea"/>
              </a:rPr>
              <a:t>下列因素中，不会影响信道数据传输速率的是（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zh-CN" altLang="en-US" kern="100" dirty="0">
                <a:solidFill>
                  <a:schemeClr val="accent1">
                    <a:lumMod val="50000"/>
                  </a:schemeClr>
                </a:solidFill>
                <a:latin typeface="微软雅黑" charset="0"/>
                <a:ea typeface="微软雅黑" charset="0"/>
                <a:cs typeface="微软雅黑" charset="0"/>
                <a:sym typeface="+mn-ea"/>
              </a:rPr>
              <a:t>信噪比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频率带宽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调制速率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信号传播速度</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grpSp>
        <p:nvGrpSpPr>
          <p:cNvPr id="13" name="组合 12"/>
          <p:cNvGrpSpPr/>
          <p:nvPr/>
        </p:nvGrpSpPr>
        <p:grpSpPr>
          <a:xfrm>
            <a:off x="2466502" y="1510871"/>
            <a:ext cx="6357620" cy="2743835"/>
            <a:chOff x="763" y="2233"/>
            <a:chExt cx="10012" cy="4321"/>
          </a:xfrm>
        </p:grpSpPr>
        <p:sp>
          <p:nvSpPr>
            <p:cNvPr id="14" name="同侧圆角矩形 12"/>
            <p:cNvSpPr/>
            <p:nvPr/>
          </p:nvSpPr>
          <p:spPr>
            <a:xfrm>
              <a:off x="763" y="4562"/>
              <a:ext cx="2733" cy="547"/>
            </a:xfrm>
            <a:prstGeom prst="round2SameRect">
              <a:avLst/>
            </a:prstGeom>
            <a:solidFill>
              <a:schemeClr val="accent6"/>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香农定理</a:t>
              </a:r>
            </a:p>
          </p:txBody>
        </p:sp>
        <p:sp>
          <p:nvSpPr>
            <p:cNvPr id="15" name="同侧圆角矩形 3"/>
            <p:cNvSpPr/>
            <p:nvPr/>
          </p:nvSpPr>
          <p:spPr>
            <a:xfrm>
              <a:off x="763" y="2233"/>
              <a:ext cx="2733" cy="499"/>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zh-CN" altLang="en-US" kern="100" dirty="0">
                  <a:solidFill>
                    <a:schemeClr val="bg1"/>
                  </a:solidFill>
                  <a:effectLst/>
                  <a:latin typeface="微软雅黑" charset="0"/>
                  <a:ea typeface="微软雅黑" charset="0"/>
                  <a:cs typeface="微软雅黑" charset="0"/>
                  <a:sym typeface="+mn-ea"/>
                </a:rPr>
                <a:t>奈奎</a:t>
              </a:r>
              <a:r>
                <a:rPr lang="en-US" altLang="zh-CN" kern="100" dirty="0">
                  <a:solidFill>
                    <a:schemeClr val="bg1"/>
                  </a:solidFill>
                  <a:effectLst/>
                  <a:latin typeface="微软雅黑" charset="0"/>
                  <a:ea typeface="微软雅黑" charset="0"/>
                  <a:cs typeface="微软雅黑" charset="0"/>
                  <a:sym typeface="+mn-ea"/>
                </a:rPr>
                <a:t>斯特定理</a:t>
              </a:r>
            </a:p>
          </p:txBody>
        </p:sp>
        <mc:AlternateContent xmlns:mc="http://schemas.openxmlformats.org/markup-compatibility/2006" xmlns:a14="http://schemas.microsoft.com/office/drawing/2010/main">
          <mc:Choice Requires="a14">
            <p:sp>
              <p:nvSpPr>
                <p:cNvPr id="16" name="圆角矩形 2"/>
                <p:cNvSpPr/>
                <p:nvPr/>
              </p:nvSpPr>
              <p:spPr>
                <a:xfrm>
                  <a:off x="795" y="2732"/>
                  <a:ext cx="7687" cy="768"/>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6" name="圆角矩形 2"/>
                <p:cNvSpPr>
                  <a:spLocks noRot="1" noChangeAspect="1" noMove="1" noResize="1" noEditPoints="1" noAdjustHandles="1" noChangeArrowheads="1" noChangeShapeType="1" noTextEdit="1"/>
                </p:cNvSpPr>
                <p:nvPr/>
              </p:nvSpPr>
              <p:spPr>
                <a:xfrm>
                  <a:off x="795" y="2732"/>
                  <a:ext cx="7687" cy="768"/>
                </a:xfrm>
                <a:prstGeom prst="roundRect">
                  <a:avLst>
                    <a:gd name="adj" fmla="val 0"/>
                  </a:avLst>
                </a:prstGeom>
                <a:blipFill rotWithShape="1">
                  <a:blip r:embed="rId4"/>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7" name="圆角矩形 4"/>
            <p:cNvSpPr/>
            <p:nvPr/>
          </p:nvSpPr>
          <p:spPr>
            <a:xfrm>
              <a:off x="795" y="5889"/>
              <a:ext cx="5246" cy="66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sz="1400" b="1" kern="100" dirty="0">
                  <a:solidFill>
                    <a:schemeClr val="accent6"/>
                  </a:solidFill>
                  <a:effectLst/>
                  <a:latin typeface="微软雅黑" charset="0"/>
                  <a:ea typeface="微软雅黑" charset="0"/>
                  <a:cs typeface="微软雅黑" charset="0"/>
                  <a:sym typeface="+mn-ea"/>
                </a:rPr>
                <a:t>带宽受限且有高斯白噪声干扰 </a:t>
              </a:r>
            </a:p>
          </p:txBody>
        </p:sp>
        <p:sp>
          <p:nvSpPr>
            <p:cNvPr id="18" name="同侧圆角矩形 5"/>
            <p:cNvSpPr/>
            <p:nvPr/>
          </p:nvSpPr>
          <p:spPr>
            <a:xfrm>
              <a:off x="763" y="4562"/>
              <a:ext cx="2733" cy="547"/>
            </a:xfrm>
            <a:prstGeom prst="round2SameRect">
              <a:avLst/>
            </a:prstGeom>
            <a:solidFill>
              <a:schemeClr val="accent6"/>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香农定理</a:t>
              </a:r>
            </a:p>
          </p:txBody>
        </p:sp>
        <mc:AlternateContent xmlns:mc="http://schemas.openxmlformats.org/markup-compatibility/2006" xmlns:a14="http://schemas.microsoft.com/office/drawing/2010/main">
          <mc:Choice Requires="a14">
            <p:sp>
              <p:nvSpPr>
                <p:cNvPr id="21" name="圆角矩形 10"/>
                <p:cNvSpPr/>
                <p:nvPr/>
              </p:nvSpPr>
              <p:spPr>
                <a:xfrm>
                  <a:off x="795" y="5115"/>
                  <a:ext cx="9980" cy="768"/>
                </a:xfrm>
                <a:prstGeom prst="roundRect">
                  <a:avLst>
                    <a:gd name="adj" fmla="val 0"/>
                  </a:avLst>
                </a:prstGeom>
                <a:noFill/>
                <a:ln w="44450">
                  <a:solidFill>
                    <a:schemeClr val="accent6"/>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accent1">
                          <a:lumMod val="50000"/>
                        </a:schemeClr>
                      </a:solidFill>
                      <a:effectLst/>
                      <a:latin typeface="微软雅黑" charset="0"/>
                      <a:ea typeface="微软雅黑" charset="0"/>
                      <a:cs typeface="微软雅黑" charset="0"/>
                      <a:sym typeface="+mn-ea"/>
                    </a:rPr>
                    <a:t>信道的</a:t>
                  </a:r>
                  <a:r>
                    <a:rPr lang="zh-CN" altLang="en-US" kern="100" dirty="0">
                      <a:solidFill>
                        <a:schemeClr val="accent1">
                          <a:lumMod val="50000"/>
                        </a:schemeClr>
                      </a:solidFill>
                      <a:effectLst/>
                      <a:latin typeface="微软雅黑" charset="0"/>
                      <a:ea typeface="微软雅黑" charset="0"/>
                      <a:cs typeface="微软雅黑" charset="0"/>
                      <a:sym typeface="+mn-ea"/>
                    </a:rPr>
                    <a:t>最大</a:t>
                  </a:r>
                  <a:r>
                    <a:rPr lang="en-US" altLang="zh-CN" kern="100" dirty="0">
                      <a:solidFill>
                        <a:schemeClr val="accent1">
                          <a:lumMod val="50000"/>
                        </a:schemeClr>
                      </a:solidFill>
                      <a:effectLst/>
                      <a:latin typeface="微软雅黑" charset="0"/>
                      <a:ea typeface="微软雅黑" charset="0"/>
                      <a:cs typeface="微软雅黑" charset="0"/>
                      <a:sym typeface="+mn-ea"/>
                    </a:rPr>
                    <a:t>数据传输速率 </a:t>
                  </a:r>
                  <a14:m>
                    <m:oMath xmlns:m="http://schemas.openxmlformats.org/officeDocument/2006/math">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r>
                        <m:rPr>
                          <m:sty m:val="p"/>
                        </m:rPr>
                        <a:rPr lang="en-US" altLang="zh-CN" kern="100" dirty="0">
                          <a:solidFill>
                            <a:schemeClr val="accent1">
                              <a:lumMod val="50000"/>
                            </a:schemeClr>
                          </a:solidFill>
                          <a:effectLst/>
                          <a:latin typeface="Cambria Math" panose="02040503050406030204" pitchFamily="18" charset="0"/>
                          <a:ea typeface="微软雅黑" charset="0"/>
                          <a:cs typeface="微软雅黑" charset="0"/>
                        </a:rPr>
                        <m:t>W</m:t>
                      </m:r>
                      <m:sSub>
                        <m:sSubPr>
                          <m:ctrlPr>
                            <a:rPr lang="en-US" altLang="zh-CN" i="1" kern="100" dirty="0">
                              <a:solidFill>
                                <a:schemeClr val="accent1">
                                  <a:lumMod val="50000"/>
                                </a:schemeClr>
                              </a:solidFill>
                              <a:effectLst/>
                              <a:latin typeface="Cambria Math" panose="02040503050406030204" pitchFamily="18" charset="0"/>
                              <a:ea typeface="微软雅黑" charset="0"/>
                              <a:cs typeface="微软雅黑" charset="0"/>
                            </a:rPr>
                          </m:ctrlPr>
                        </m:sSubPr>
                        <m:e>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𝑙𝑜𝑔</m:t>
                          </m:r>
                        </m:e>
                        <m:sub>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2</m:t>
                          </m:r>
                        </m:sub>
                      </m:sSub>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1+</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𝑆</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𝑁</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oMath>
                  </a14:m>
                  <a:r>
                    <a:rPr lang="en-US" altLang="zh-CN" kern="100" dirty="0">
                      <a:solidFill>
                        <a:schemeClr val="accent1">
                          <a:lumMod val="50000"/>
                        </a:schemeClr>
                      </a:solidFill>
                      <a:effectLst/>
                      <a:latin typeface="微软雅黑" charset="0"/>
                      <a:ea typeface="微软雅黑" charset="0"/>
                      <a:cs typeface="微软雅黑" charset="0"/>
                      <a:sym typeface="+mn-ea"/>
                    </a:rPr>
                    <a:t>    </a:t>
                  </a:r>
                  <a:r>
                    <a:rPr lang="en-US" altLang="zh-CN" b="1" kern="100" dirty="0">
                      <a:solidFill>
                        <a:schemeClr val="accent6"/>
                      </a:solidFill>
                      <a:effectLst/>
                      <a:latin typeface="微软雅黑" charset="0"/>
                      <a:ea typeface="微软雅黑" charset="0"/>
                      <a:cs typeface="微软雅黑" charset="0"/>
                      <a:sym typeface="+mn-ea"/>
                    </a:rPr>
                    <a:t>bps</a:t>
                  </a:r>
                </a:p>
              </p:txBody>
            </p:sp>
          </mc:Choice>
          <mc:Fallback xmlns="">
            <p:sp>
              <p:nvSpPr>
                <p:cNvPr id="21" name="圆角矩形 10"/>
                <p:cNvSpPr>
                  <a:spLocks noRot="1" noChangeAspect="1" noMove="1" noResize="1" noEditPoints="1" noAdjustHandles="1" noChangeArrowheads="1" noChangeShapeType="1" noTextEdit="1"/>
                </p:cNvSpPr>
                <p:nvPr/>
              </p:nvSpPr>
              <p:spPr>
                <a:xfrm>
                  <a:off x="795" y="5115"/>
                  <a:ext cx="9980" cy="768"/>
                </a:xfrm>
                <a:prstGeom prst="roundRect">
                  <a:avLst>
                    <a:gd name="adj" fmla="val 0"/>
                  </a:avLst>
                </a:prstGeom>
                <a:blipFill rotWithShape="1">
                  <a:blip r:embed="rId5"/>
                </a:blipFill>
                <a:ln w="44450">
                  <a:solidFill>
                    <a:schemeClr val="accent6"/>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345051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  </a:t>
            </a:r>
            <a:r>
              <a:rPr lang="zh-CN" altLang="en-US" kern="100" dirty="0">
                <a:solidFill>
                  <a:schemeClr val="accent1">
                    <a:lumMod val="50000"/>
                  </a:schemeClr>
                </a:solidFill>
                <a:latin typeface="微软雅黑" charset="0"/>
                <a:ea typeface="微软雅黑" charset="0"/>
                <a:cs typeface="微软雅黑" charset="0"/>
                <a:sym typeface="+mn-ea"/>
              </a:rPr>
              <a:t>下列因素中，不会影响信道数据传输速率的是（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zh-CN" altLang="en-US" kern="100" dirty="0">
                <a:solidFill>
                  <a:schemeClr val="accent1">
                    <a:lumMod val="50000"/>
                  </a:schemeClr>
                </a:solidFill>
                <a:latin typeface="微软雅黑" charset="0"/>
                <a:ea typeface="微软雅黑" charset="0"/>
                <a:cs typeface="微软雅黑" charset="0"/>
                <a:sym typeface="+mn-ea"/>
              </a:rPr>
              <a:t>信噪比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频率带宽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调制速率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信号传播速度</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9773" y="-29224"/>
            <a:ext cx="5533735" cy="5533735"/>
          </a:xfrm>
          <a:prstGeom prst="rect">
            <a:avLst/>
          </a:prstGeom>
        </p:spPr>
      </p:pic>
      <p:sp>
        <p:nvSpPr>
          <p:cNvPr id="21" name="圆角矩形 16"/>
          <p:cNvSpPr/>
          <p:nvPr/>
        </p:nvSpPr>
        <p:spPr>
          <a:xfrm>
            <a:off x="7523385" y="1564842"/>
            <a:ext cx="841946" cy="395624"/>
          </a:xfrm>
          <a:prstGeom prst="roundRect">
            <a:avLst>
              <a:gd name="adj" fmla="val 9881"/>
            </a:avLst>
          </a:prstGeom>
          <a:solidFill>
            <a:srgbClr val="FF9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杂物</a:t>
            </a:r>
          </a:p>
        </p:txBody>
      </p:sp>
      <p:sp>
        <p:nvSpPr>
          <p:cNvPr id="23" name="圆角矩形 16"/>
          <p:cNvSpPr/>
          <p:nvPr/>
        </p:nvSpPr>
        <p:spPr>
          <a:xfrm>
            <a:off x="7539297" y="2137636"/>
            <a:ext cx="1221999" cy="443262"/>
          </a:xfrm>
          <a:prstGeom prst="roundRect">
            <a:avLst>
              <a:gd name="adj" fmla="val 9881"/>
            </a:avLst>
          </a:prstGeom>
          <a:solidFill>
            <a:srgbClr val="FF9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马车大小</a:t>
            </a:r>
          </a:p>
        </p:txBody>
      </p:sp>
      <p:sp>
        <p:nvSpPr>
          <p:cNvPr id="24" name="圆角矩形 16"/>
          <p:cNvSpPr/>
          <p:nvPr/>
        </p:nvSpPr>
        <p:spPr>
          <a:xfrm>
            <a:off x="7559360" y="2737644"/>
            <a:ext cx="1201935" cy="474312"/>
          </a:xfrm>
          <a:prstGeom prst="roundRect">
            <a:avLst>
              <a:gd name="adj" fmla="val 9881"/>
            </a:avLst>
          </a:prstGeom>
          <a:solidFill>
            <a:srgbClr val="FF9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打包大小</a:t>
            </a:r>
          </a:p>
        </p:txBody>
      </p:sp>
      <p:sp>
        <p:nvSpPr>
          <p:cNvPr id="25" name="圆角矩形 16"/>
          <p:cNvSpPr/>
          <p:nvPr/>
        </p:nvSpPr>
        <p:spPr>
          <a:xfrm>
            <a:off x="7568141" y="3347478"/>
            <a:ext cx="1201935" cy="474312"/>
          </a:xfrm>
          <a:prstGeom prst="roundRect">
            <a:avLst>
              <a:gd name="adj" fmla="val 9881"/>
            </a:avLst>
          </a:prstGeom>
          <a:solidFill>
            <a:srgbClr val="FF9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马的速度</a:t>
            </a:r>
          </a:p>
        </p:txBody>
      </p:sp>
      <p:pic>
        <p:nvPicPr>
          <p:cNvPr id="18"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054138"/>
            <a:ext cx="427648" cy="369332"/>
          </a:xfrm>
          <a:prstGeom prst="rect">
            <a:avLst/>
          </a:prstGeom>
        </p:spPr>
      </p:pic>
    </p:spTree>
    <p:custDataLst>
      <p:tags r:id="rId1"/>
    </p:custDataLst>
    <p:extLst>
      <p:ext uri="{BB962C8B-B14F-4D97-AF65-F5344CB8AC3E}">
        <p14:creationId xmlns:p14="http://schemas.microsoft.com/office/powerpoint/2010/main" val="29039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3"/>
          <a:stretch>
            <a:fillRect/>
          </a:stretch>
        </p:blipFill>
        <p:spPr>
          <a:xfrm>
            <a:off x="649497" y="1353127"/>
            <a:ext cx="3752365" cy="2437245"/>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536" y="901606"/>
            <a:ext cx="3752365" cy="3752365"/>
          </a:xfrm>
          <a:prstGeom prst="rect">
            <a:avLst/>
          </a:prstGeom>
        </p:spPr>
      </p:pic>
      <p:sp>
        <p:nvSpPr>
          <p:cNvPr id="35" name="矩形 34"/>
          <p:cNvSpPr/>
          <p:nvPr/>
        </p:nvSpPr>
        <p:spPr>
          <a:xfrm>
            <a:off x="1333626" y="3986481"/>
            <a:ext cx="2680307" cy="369332"/>
          </a:xfrm>
          <a:prstGeom prst="rect">
            <a:avLst/>
          </a:prstGeom>
        </p:spPr>
        <p:txBody>
          <a:bodyPr wrap="square">
            <a:spAutoFit/>
          </a:bodyPr>
          <a:lstStyle/>
          <a:p>
            <a:r>
              <a:rPr lang="zh-CN" altLang="en-US" b="1" dirty="0">
                <a:solidFill>
                  <a:srgbClr val="00B0F0"/>
                </a:solidFill>
                <a:latin typeface="楷体" panose="02010609060101010101" pitchFamily="49" charset="-122"/>
                <a:ea typeface="楷体" panose="02010609060101010101" pitchFamily="49" charset="-122"/>
              </a:rPr>
              <a:t>传输时延 </a:t>
            </a:r>
            <a:r>
              <a:rPr lang="en-US" altLang="zh-CN" b="1" dirty="0">
                <a:solidFill>
                  <a:srgbClr val="00B0F0"/>
                </a:solidFill>
                <a:latin typeface="楷体" panose="02010609060101010101" pitchFamily="49" charset="-122"/>
                <a:ea typeface="楷体" panose="02010609060101010101" pitchFamily="49" charset="-122"/>
              </a:rPr>
              <a:t>/ </a:t>
            </a:r>
            <a:r>
              <a:rPr lang="zh-CN" altLang="en-US" b="1" dirty="0">
                <a:solidFill>
                  <a:srgbClr val="00B0F0"/>
                </a:solidFill>
                <a:latin typeface="楷体" panose="02010609060101010101" pitchFamily="49" charset="-122"/>
                <a:ea typeface="楷体" panose="02010609060101010101" pitchFamily="49" charset="-122"/>
              </a:rPr>
              <a:t>发送时延</a:t>
            </a:r>
            <a:endParaRPr lang="en-US" altLang="zh-CN" dirty="0">
              <a:solidFill>
                <a:srgbClr val="1F4E79"/>
              </a:solidFill>
              <a:latin typeface="楷体" panose="02010609060101010101" pitchFamily="49" charset="-122"/>
              <a:ea typeface="楷体" panose="02010609060101010101" pitchFamily="49" charset="-122"/>
            </a:endParaRPr>
          </a:p>
        </p:txBody>
      </p:sp>
      <p:sp>
        <p:nvSpPr>
          <p:cNvPr id="36" name="矩形 35"/>
          <p:cNvSpPr/>
          <p:nvPr/>
        </p:nvSpPr>
        <p:spPr>
          <a:xfrm>
            <a:off x="6188363" y="3986481"/>
            <a:ext cx="1234082" cy="369332"/>
          </a:xfrm>
          <a:prstGeom prst="rect">
            <a:avLst/>
          </a:prstGeom>
        </p:spPr>
        <p:txBody>
          <a:bodyPr wrap="square">
            <a:spAutoFit/>
          </a:bodyPr>
          <a:lstStyle/>
          <a:p>
            <a:r>
              <a:rPr lang="zh-CN" altLang="en-US" b="1" dirty="0">
                <a:solidFill>
                  <a:srgbClr val="00B0F0"/>
                </a:solidFill>
                <a:latin typeface="楷体" panose="02010609060101010101" pitchFamily="49" charset="-122"/>
                <a:ea typeface="楷体" panose="02010609060101010101" pitchFamily="49" charset="-122"/>
              </a:rPr>
              <a:t>传播时延</a:t>
            </a:r>
            <a:endParaRPr lang="en-US" altLang="zh-CN" dirty="0">
              <a:solidFill>
                <a:srgbClr val="1F4E79"/>
              </a:solidFill>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238319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69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主机甲与主机乙之间使用后退</a:t>
            </a:r>
            <a:r>
              <a:rPr lang="en-US" altLang="zh-CN" kern="100" dirty="0">
                <a:solidFill>
                  <a:schemeClr val="accent1">
                    <a:lumMod val="50000"/>
                  </a:schemeClr>
                </a:solidFill>
                <a:latin typeface="微软雅黑" charset="0"/>
                <a:ea typeface="微软雅黑" charset="0"/>
                <a:cs typeface="微软雅黑" charset="0"/>
                <a:sym typeface="+mn-ea"/>
              </a:rPr>
              <a:t>N</a:t>
            </a:r>
            <a:r>
              <a:rPr lang="zh-CN" altLang="en-US" kern="100" dirty="0">
                <a:solidFill>
                  <a:schemeClr val="accent1">
                    <a:lumMod val="50000"/>
                  </a:schemeClr>
                </a:solidFill>
                <a:latin typeface="微软雅黑" charset="0"/>
                <a:ea typeface="微软雅黑" charset="0"/>
                <a:cs typeface="微软雅黑" charset="0"/>
                <a:sym typeface="+mn-ea"/>
              </a:rPr>
              <a:t>帧协议</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传输数据，甲的发送窗口尺寸为</a:t>
            </a:r>
            <a:r>
              <a:rPr lang="en-US" altLang="zh-CN" kern="100" dirty="0">
                <a:solidFill>
                  <a:schemeClr val="accent1">
                    <a:lumMod val="50000"/>
                  </a:schemeClr>
                </a:solidFill>
                <a:latin typeface="微软雅黑" charset="0"/>
                <a:ea typeface="微软雅黑" charset="0"/>
                <a:cs typeface="微软雅黑" charset="0"/>
                <a:sym typeface="+mn-ea"/>
              </a:rPr>
              <a:t>1000, </a:t>
            </a:r>
            <a:r>
              <a:rPr lang="zh-CN" altLang="en-US" kern="100" dirty="0">
                <a:solidFill>
                  <a:schemeClr val="accent1">
                    <a:lumMod val="50000"/>
                  </a:schemeClr>
                </a:solidFill>
                <a:latin typeface="微软雅黑" charset="0"/>
                <a:ea typeface="微软雅黑" charset="0"/>
                <a:cs typeface="微软雅黑" charset="0"/>
                <a:sym typeface="+mn-ea"/>
              </a:rPr>
              <a:t>数据帧长为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字节，信道带宽为</a:t>
            </a:r>
            <a:r>
              <a:rPr lang="en-US" altLang="zh-CN" kern="100" dirty="0">
                <a:solidFill>
                  <a:schemeClr val="accent1">
                    <a:lumMod val="50000"/>
                  </a:schemeClr>
                </a:solidFill>
                <a:latin typeface="微软雅黑" charset="0"/>
                <a:ea typeface="微软雅黑" charset="0"/>
                <a:cs typeface="微软雅黑" charset="0"/>
                <a:sym typeface="+mn-ea"/>
              </a:rPr>
              <a:t>100Mbps, </a:t>
            </a:r>
            <a:r>
              <a:rPr lang="zh-CN" altLang="en-US" kern="100" dirty="0">
                <a:solidFill>
                  <a:schemeClr val="accent1">
                    <a:lumMod val="50000"/>
                  </a:schemeClr>
                </a:solidFill>
                <a:latin typeface="微软雅黑" charset="0"/>
                <a:ea typeface="微软雅黑" charset="0"/>
                <a:cs typeface="微软雅黑" charset="0"/>
                <a:sym typeface="+mn-ea"/>
              </a:rPr>
              <a:t>乙每收到一个数据帧立即利用一个短帧（忽略其传输延迟）进行确认，若甲 、乙之间的单向传播延迟是</a:t>
            </a:r>
            <a:r>
              <a:rPr lang="en-US" altLang="zh-CN" kern="100" dirty="0">
                <a:solidFill>
                  <a:schemeClr val="accent1">
                    <a:lumMod val="50000"/>
                  </a:schemeClr>
                </a:solidFill>
                <a:latin typeface="微软雅黑" charset="0"/>
                <a:ea typeface="微软雅黑" charset="0"/>
                <a:cs typeface="微软雅黑" charset="0"/>
                <a:sym typeface="+mn-ea"/>
              </a:rPr>
              <a:t>50ms, </a:t>
            </a:r>
            <a:r>
              <a:rPr lang="zh-CN" altLang="en-US" kern="100" dirty="0">
                <a:solidFill>
                  <a:schemeClr val="accent1">
                    <a:lumMod val="50000"/>
                  </a:schemeClr>
                </a:solidFill>
                <a:latin typeface="微软雅黑" charset="0"/>
                <a:ea typeface="微软雅黑" charset="0"/>
                <a:cs typeface="微软雅黑" charset="0"/>
                <a:sym typeface="+mn-ea"/>
              </a:rPr>
              <a:t>则甲可以达到的最大平均数据传输速率约为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100Mbps</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 name="箭头-工具"/>
          <p:cNvCxnSpPr/>
          <p:nvPr/>
        </p:nvCxnSpPr>
        <p:spPr>
          <a:xfrm>
            <a:off x="6227779" y="304037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39764" y="302005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4" name="箭头-工具"/>
          <p:cNvCxnSpPr/>
          <p:nvPr/>
        </p:nvCxnSpPr>
        <p:spPr>
          <a:xfrm>
            <a:off x="6260164" y="328485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5" name="箭头-工具"/>
          <p:cNvCxnSpPr/>
          <p:nvPr/>
        </p:nvCxnSpPr>
        <p:spPr>
          <a:xfrm flipH="1">
            <a:off x="6234129" y="366458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 name="圆角矩形 2"/>
          <p:cNvSpPr/>
          <p:nvPr/>
        </p:nvSpPr>
        <p:spPr>
          <a:xfrm>
            <a:off x="6564630" y="3082925"/>
            <a:ext cx="116395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7" name="圆角矩形 2"/>
          <p:cNvSpPr/>
          <p:nvPr/>
        </p:nvSpPr>
        <p:spPr>
          <a:xfrm rot="21114524">
            <a:off x="6539865" y="3531870"/>
            <a:ext cx="11887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50ms</a:t>
            </a:r>
          </a:p>
        </p:txBody>
      </p:sp>
      <p:pic>
        <p:nvPicPr>
          <p:cNvPr id="39" name="图片 38"/>
          <p:cNvPicPr>
            <a:picLocks noChangeAspect="1"/>
          </p:cNvPicPr>
          <p:nvPr/>
        </p:nvPicPr>
        <p:blipFill>
          <a:blip r:embed="rId4"/>
          <a:stretch>
            <a:fillRect/>
          </a:stretch>
        </p:blipFill>
        <p:spPr>
          <a:xfrm>
            <a:off x="5099511" y="1636517"/>
            <a:ext cx="926863" cy="1054988"/>
          </a:xfrm>
          <a:prstGeom prst="rect">
            <a:avLst/>
          </a:prstGeom>
        </p:spPr>
      </p:pic>
      <p:pic>
        <p:nvPicPr>
          <p:cNvPr id="40" name="图片 39"/>
          <p:cNvPicPr>
            <a:picLocks noChangeAspect="1"/>
          </p:cNvPicPr>
          <p:nvPr/>
        </p:nvPicPr>
        <p:blipFill>
          <a:blip r:embed="rId4"/>
          <a:stretch>
            <a:fillRect/>
          </a:stretch>
        </p:blipFill>
        <p:spPr>
          <a:xfrm flipH="1">
            <a:off x="7901445" y="1645559"/>
            <a:ext cx="1093041" cy="1054988"/>
          </a:xfrm>
          <a:prstGeom prst="rect">
            <a:avLst/>
          </a:prstGeom>
        </p:spPr>
      </p:pic>
      <p:cxnSp>
        <p:nvCxnSpPr>
          <p:cNvPr id="41" name="箭头-工具"/>
          <p:cNvCxnSpPr/>
          <p:nvPr/>
        </p:nvCxnSpPr>
        <p:spPr>
          <a:xfrm>
            <a:off x="5647566" y="252660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3" name="箭头-工具"/>
          <p:cNvCxnSpPr/>
          <p:nvPr/>
        </p:nvCxnSpPr>
        <p:spPr>
          <a:xfrm flipH="1">
            <a:off x="8178345" y="257678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6" name="圆角矩形 2"/>
          <p:cNvSpPr/>
          <p:nvPr/>
        </p:nvSpPr>
        <p:spPr>
          <a:xfrm>
            <a:off x="5324593" y="268802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47" name="圆角矩形 2"/>
          <p:cNvSpPr/>
          <p:nvPr/>
        </p:nvSpPr>
        <p:spPr>
          <a:xfrm rot="199821">
            <a:off x="8051285" y="2975622"/>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46" grpId="0" bldLvl="0" animBg="1"/>
      <p:bldP spid="47" grpId="0" bldLvl="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69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主机甲与主机乙之间使用后退</a:t>
            </a:r>
            <a:r>
              <a:rPr lang="en-US" altLang="zh-CN" kern="100" dirty="0">
                <a:solidFill>
                  <a:schemeClr val="accent1">
                    <a:lumMod val="50000"/>
                  </a:schemeClr>
                </a:solidFill>
                <a:latin typeface="微软雅黑" charset="0"/>
                <a:ea typeface="微软雅黑" charset="0"/>
                <a:cs typeface="微软雅黑" charset="0"/>
                <a:sym typeface="+mn-ea"/>
              </a:rPr>
              <a:t>N</a:t>
            </a:r>
            <a:r>
              <a:rPr lang="zh-CN" altLang="en-US" kern="100" dirty="0">
                <a:solidFill>
                  <a:schemeClr val="accent1">
                    <a:lumMod val="50000"/>
                  </a:schemeClr>
                </a:solidFill>
                <a:latin typeface="微软雅黑" charset="0"/>
                <a:ea typeface="微软雅黑" charset="0"/>
                <a:cs typeface="微软雅黑" charset="0"/>
                <a:sym typeface="+mn-ea"/>
              </a:rPr>
              <a:t>帧协议</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传输数据，甲的发送窗口尺寸为</a:t>
            </a:r>
            <a:r>
              <a:rPr lang="en-US" altLang="zh-CN" kern="100" dirty="0">
                <a:solidFill>
                  <a:schemeClr val="accent1">
                    <a:lumMod val="50000"/>
                  </a:schemeClr>
                </a:solidFill>
                <a:latin typeface="微软雅黑" charset="0"/>
                <a:ea typeface="微软雅黑" charset="0"/>
                <a:cs typeface="微软雅黑" charset="0"/>
                <a:sym typeface="+mn-ea"/>
              </a:rPr>
              <a:t>1000, </a:t>
            </a:r>
            <a:r>
              <a:rPr lang="zh-CN" altLang="en-US" kern="100" dirty="0">
                <a:solidFill>
                  <a:schemeClr val="accent1">
                    <a:lumMod val="50000"/>
                  </a:schemeClr>
                </a:solidFill>
                <a:latin typeface="微软雅黑" charset="0"/>
                <a:ea typeface="微软雅黑" charset="0"/>
                <a:cs typeface="微软雅黑" charset="0"/>
                <a:sym typeface="+mn-ea"/>
              </a:rPr>
              <a:t>数据帧长为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字节，信道带宽为</a:t>
            </a:r>
            <a:r>
              <a:rPr lang="en-US" altLang="zh-CN" kern="100" dirty="0">
                <a:solidFill>
                  <a:schemeClr val="accent1">
                    <a:lumMod val="50000"/>
                  </a:schemeClr>
                </a:solidFill>
                <a:latin typeface="微软雅黑" charset="0"/>
                <a:ea typeface="微软雅黑" charset="0"/>
                <a:cs typeface="微软雅黑" charset="0"/>
                <a:sym typeface="+mn-ea"/>
              </a:rPr>
              <a:t>100Mbps, </a:t>
            </a:r>
            <a:r>
              <a:rPr lang="zh-CN" altLang="en-US" kern="100" dirty="0">
                <a:solidFill>
                  <a:schemeClr val="accent1">
                    <a:lumMod val="50000"/>
                  </a:schemeClr>
                </a:solidFill>
                <a:latin typeface="微软雅黑" charset="0"/>
                <a:ea typeface="微软雅黑" charset="0"/>
                <a:cs typeface="微软雅黑" charset="0"/>
                <a:sym typeface="+mn-ea"/>
              </a:rPr>
              <a:t>乙每收到一个数据帧立即利用一个短帧（忽略其传输延迟）进行确认，若甲 、乙之间的单向传播延迟是</a:t>
            </a:r>
            <a:r>
              <a:rPr lang="en-US" altLang="zh-CN" kern="100" dirty="0">
                <a:solidFill>
                  <a:schemeClr val="accent1">
                    <a:lumMod val="50000"/>
                  </a:schemeClr>
                </a:solidFill>
                <a:latin typeface="微软雅黑" charset="0"/>
                <a:ea typeface="微软雅黑" charset="0"/>
                <a:cs typeface="微软雅黑" charset="0"/>
                <a:sym typeface="+mn-ea"/>
              </a:rPr>
              <a:t>50ms, </a:t>
            </a:r>
            <a:r>
              <a:rPr lang="zh-CN" altLang="en-US" kern="100" dirty="0">
                <a:solidFill>
                  <a:schemeClr val="accent1">
                    <a:lumMod val="50000"/>
                  </a:schemeClr>
                </a:solidFill>
                <a:latin typeface="微软雅黑" charset="0"/>
                <a:ea typeface="微软雅黑" charset="0"/>
                <a:cs typeface="微软雅黑" charset="0"/>
                <a:sym typeface="+mn-ea"/>
              </a:rPr>
              <a:t>则甲可以达到的最大平均数据传输速率约为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100Mbps</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 name="箭头-工具"/>
          <p:cNvCxnSpPr/>
          <p:nvPr/>
        </p:nvCxnSpPr>
        <p:spPr>
          <a:xfrm>
            <a:off x="6227779" y="304037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39764" y="302005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4" name="箭头-工具"/>
          <p:cNvCxnSpPr/>
          <p:nvPr/>
        </p:nvCxnSpPr>
        <p:spPr>
          <a:xfrm>
            <a:off x="6260164" y="328485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5" name="箭头-工具"/>
          <p:cNvCxnSpPr/>
          <p:nvPr/>
        </p:nvCxnSpPr>
        <p:spPr>
          <a:xfrm flipH="1">
            <a:off x="6234129" y="366458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 name="圆角矩形 2"/>
          <p:cNvSpPr/>
          <p:nvPr/>
        </p:nvSpPr>
        <p:spPr>
          <a:xfrm>
            <a:off x="6564630" y="3082925"/>
            <a:ext cx="116395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7" name="圆角矩形 2"/>
          <p:cNvSpPr/>
          <p:nvPr/>
        </p:nvSpPr>
        <p:spPr>
          <a:xfrm rot="21114524">
            <a:off x="6539865" y="3531870"/>
            <a:ext cx="11887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50ms</a:t>
            </a:r>
          </a:p>
        </p:txBody>
      </p:sp>
      <p:pic>
        <p:nvPicPr>
          <p:cNvPr id="39" name="图片 38"/>
          <p:cNvPicPr>
            <a:picLocks noChangeAspect="1"/>
          </p:cNvPicPr>
          <p:nvPr/>
        </p:nvPicPr>
        <p:blipFill>
          <a:blip r:embed="rId4"/>
          <a:stretch>
            <a:fillRect/>
          </a:stretch>
        </p:blipFill>
        <p:spPr>
          <a:xfrm>
            <a:off x="5099511" y="1636517"/>
            <a:ext cx="926863" cy="1054988"/>
          </a:xfrm>
          <a:prstGeom prst="rect">
            <a:avLst/>
          </a:prstGeom>
        </p:spPr>
      </p:pic>
      <p:pic>
        <p:nvPicPr>
          <p:cNvPr id="40" name="图片 39"/>
          <p:cNvPicPr>
            <a:picLocks noChangeAspect="1"/>
          </p:cNvPicPr>
          <p:nvPr/>
        </p:nvPicPr>
        <p:blipFill>
          <a:blip r:embed="rId4"/>
          <a:stretch>
            <a:fillRect/>
          </a:stretch>
        </p:blipFill>
        <p:spPr>
          <a:xfrm flipH="1">
            <a:off x="7901445" y="1645559"/>
            <a:ext cx="1093041" cy="1054988"/>
          </a:xfrm>
          <a:prstGeom prst="rect">
            <a:avLst/>
          </a:prstGeom>
        </p:spPr>
      </p:pic>
      <p:cxnSp>
        <p:nvCxnSpPr>
          <p:cNvPr id="41" name="箭头-工具"/>
          <p:cNvCxnSpPr/>
          <p:nvPr/>
        </p:nvCxnSpPr>
        <p:spPr>
          <a:xfrm>
            <a:off x="5647566" y="252660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3" name="箭头-工具"/>
          <p:cNvCxnSpPr/>
          <p:nvPr/>
        </p:nvCxnSpPr>
        <p:spPr>
          <a:xfrm flipH="1">
            <a:off x="8178345" y="257678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6" name="圆角矩形 2"/>
          <p:cNvSpPr/>
          <p:nvPr/>
        </p:nvSpPr>
        <p:spPr>
          <a:xfrm>
            <a:off x="5324593" y="268802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47" name="圆角矩形 2"/>
          <p:cNvSpPr/>
          <p:nvPr/>
        </p:nvSpPr>
        <p:spPr>
          <a:xfrm rot="199821">
            <a:off x="8051285" y="2975622"/>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9" name="矩形 48"/>
              <p:cNvSpPr/>
              <p:nvPr/>
            </p:nvSpPr>
            <p:spPr>
              <a:xfrm>
                <a:off x="2546598" y="3060742"/>
                <a:ext cx="2285308" cy="627380"/>
              </a:xfrm>
              <a:prstGeom prst="rect">
                <a:avLst/>
              </a:prstGeom>
            </p:spPr>
            <p:txBody>
              <a:bodyPr wrap="square">
                <a:spAutoFit/>
              </a:bodyPr>
              <a:lstStyle/>
              <a:p>
                <a14:m>
                  <m:oMath xmlns:m="http://schemas.openxmlformats.org/officeDocument/2006/math">
                    <m:f>
                      <m:fPr>
                        <m:ctrlPr>
                          <a:rPr lang="en-US" altLang="zh-CN" sz="2400" i="1" kern="100" smtClean="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1000 </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1+0.1</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𝑠</m:t>
                        </m:r>
                      </m:den>
                    </m:f>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 </m:t>
                    </m:r>
                    <m:r>
                      <a:rPr lang="en-US" altLang="zh-CN" sz="2400" i="1" kern="100" smtClean="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1</m:t>
                    </m:r>
                  </m:oMath>
                </a14:m>
                <a:r>
                  <a:rPr lang="en-US" altLang="zh-CN" sz="24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  </a:t>
                </a:r>
              </a:p>
            </p:txBody>
          </p:sp>
        </mc:Choice>
        <mc:Fallback xmlns="">
          <p:sp>
            <p:nvSpPr>
              <p:cNvPr id="49" name="矩形 48"/>
              <p:cNvSpPr>
                <a:spLocks noRot="1" noChangeAspect="1" noMove="1" noResize="1" noEditPoints="1" noAdjustHandles="1" noChangeArrowheads="1" noChangeShapeType="1" noTextEdit="1"/>
              </p:cNvSpPr>
              <p:nvPr/>
            </p:nvSpPr>
            <p:spPr>
              <a:xfrm>
                <a:off x="2546598" y="3060742"/>
                <a:ext cx="2285308" cy="627380"/>
              </a:xfrm>
              <a:prstGeom prst="rect">
                <a:avLst/>
              </a:prstGeom>
              <a:blipFill rotWithShape="1">
                <a:blip r:embed="rId5"/>
                <a:stretch>
                  <a:fillRect l="-11" t="-7" r="8" b="7"/>
                </a:stretch>
              </a:blipFill>
            </p:spPr>
            <p:txBody>
              <a:bodyPr/>
              <a:lstStyle/>
              <a:p>
                <a:r>
                  <a:rPr lang="zh-CN" altLang="en-US">
                    <a:noFill/>
                  </a:rPr>
                  <a:t> </a:t>
                </a:r>
              </a:p>
            </p:txBody>
          </p:sp>
        </mc:Fallback>
      </mc:AlternateContent>
      <p:sp>
        <p:nvSpPr>
          <p:cNvPr id="9" name="矩形 8"/>
          <p:cNvSpPr/>
          <p:nvPr/>
        </p:nvSpPr>
        <p:spPr>
          <a:xfrm>
            <a:off x="616321" y="3182173"/>
            <a:ext cx="2146742"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最大信道利用率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p:spTree>
    <p:custDataLst>
      <p:tags r:id="rId1"/>
    </p:custData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69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主机甲与主机乙之间使用后退</a:t>
            </a:r>
            <a:r>
              <a:rPr lang="en-US" altLang="zh-CN" kern="100" dirty="0">
                <a:solidFill>
                  <a:schemeClr val="accent1">
                    <a:lumMod val="50000"/>
                  </a:schemeClr>
                </a:solidFill>
                <a:latin typeface="微软雅黑" charset="0"/>
                <a:ea typeface="微软雅黑" charset="0"/>
                <a:cs typeface="微软雅黑" charset="0"/>
                <a:sym typeface="+mn-ea"/>
              </a:rPr>
              <a:t>N</a:t>
            </a:r>
            <a:r>
              <a:rPr lang="zh-CN" altLang="en-US" kern="100" dirty="0">
                <a:solidFill>
                  <a:schemeClr val="accent1">
                    <a:lumMod val="50000"/>
                  </a:schemeClr>
                </a:solidFill>
                <a:latin typeface="微软雅黑" charset="0"/>
                <a:ea typeface="微软雅黑" charset="0"/>
                <a:cs typeface="微软雅黑" charset="0"/>
                <a:sym typeface="+mn-ea"/>
              </a:rPr>
              <a:t>帧协议</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传输数据，甲的发送窗口尺寸为</a:t>
            </a:r>
            <a:r>
              <a:rPr lang="en-US" altLang="zh-CN" kern="100" dirty="0">
                <a:solidFill>
                  <a:schemeClr val="accent1">
                    <a:lumMod val="50000"/>
                  </a:schemeClr>
                </a:solidFill>
                <a:latin typeface="微软雅黑" charset="0"/>
                <a:ea typeface="微软雅黑" charset="0"/>
                <a:cs typeface="微软雅黑" charset="0"/>
                <a:sym typeface="+mn-ea"/>
              </a:rPr>
              <a:t>1000, </a:t>
            </a:r>
            <a:r>
              <a:rPr lang="zh-CN" altLang="en-US" kern="100" dirty="0">
                <a:solidFill>
                  <a:schemeClr val="accent1">
                    <a:lumMod val="50000"/>
                  </a:schemeClr>
                </a:solidFill>
                <a:latin typeface="微软雅黑" charset="0"/>
                <a:ea typeface="微软雅黑" charset="0"/>
                <a:cs typeface="微软雅黑" charset="0"/>
                <a:sym typeface="+mn-ea"/>
              </a:rPr>
              <a:t>数据帧长为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字节，信道带宽为</a:t>
            </a:r>
            <a:r>
              <a:rPr lang="en-US" altLang="zh-CN" kern="100" dirty="0">
                <a:solidFill>
                  <a:schemeClr val="accent1">
                    <a:lumMod val="50000"/>
                  </a:schemeClr>
                </a:solidFill>
                <a:latin typeface="微软雅黑" charset="0"/>
                <a:ea typeface="微软雅黑" charset="0"/>
                <a:cs typeface="微软雅黑" charset="0"/>
                <a:sym typeface="+mn-ea"/>
              </a:rPr>
              <a:t>100Mbps, </a:t>
            </a:r>
            <a:r>
              <a:rPr lang="zh-CN" altLang="en-US" kern="100" dirty="0">
                <a:solidFill>
                  <a:schemeClr val="accent1">
                    <a:lumMod val="50000"/>
                  </a:schemeClr>
                </a:solidFill>
                <a:latin typeface="微软雅黑" charset="0"/>
                <a:ea typeface="微软雅黑" charset="0"/>
                <a:cs typeface="微软雅黑" charset="0"/>
                <a:sym typeface="+mn-ea"/>
              </a:rPr>
              <a:t>乙每收到一个数据帧立即利用一个短帧（忽略其传输延迟）进行确认，若甲 、乙之间的单向传播延迟是</a:t>
            </a:r>
            <a:r>
              <a:rPr lang="en-US" altLang="zh-CN" kern="100" dirty="0">
                <a:solidFill>
                  <a:schemeClr val="accent1">
                    <a:lumMod val="50000"/>
                  </a:schemeClr>
                </a:solidFill>
                <a:latin typeface="微软雅黑" charset="0"/>
                <a:ea typeface="微软雅黑" charset="0"/>
                <a:cs typeface="微软雅黑" charset="0"/>
                <a:sym typeface="+mn-ea"/>
              </a:rPr>
              <a:t>50ms, </a:t>
            </a:r>
            <a:r>
              <a:rPr lang="zh-CN" altLang="en-US" kern="100" dirty="0">
                <a:solidFill>
                  <a:schemeClr val="accent1">
                    <a:lumMod val="50000"/>
                  </a:schemeClr>
                </a:solidFill>
                <a:latin typeface="微软雅黑" charset="0"/>
                <a:ea typeface="微软雅黑" charset="0"/>
                <a:cs typeface="微软雅黑" charset="0"/>
                <a:sym typeface="+mn-ea"/>
              </a:rPr>
              <a:t>则甲可以达到的最大平均数据传输速率约为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100Mbps</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cxnSp>
        <p:nvCxnSpPr>
          <p:cNvPr id="2" name="箭头-工具"/>
          <p:cNvCxnSpPr/>
          <p:nvPr/>
        </p:nvCxnSpPr>
        <p:spPr>
          <a:xfrm>
            <a:off x="6227779" y="304037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39764" y="302005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4" name="箭头-工具"/>
          <p:cNvCxnSpPr/>
          <p:nvPr/>
        </p:nvCxnSpPr>
        <p:spPr>
          <a:xfrm>
            <a:off x="6260164" y="328485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5" name="箭头-工具"/>
          <p:cNvCxnSpPr/>
          <p:nvPr/>
        </p:nvCxnSpPr>
        <p:spPr>
          <a:xfrm flipH="1">
            <a:off x="6234129" y="366458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 name="圆角矩形 2"/>
          <p:cNvSpPr/>
          <p:nvPr/>
        </p:nvSpPr>
        <p:spPr>
          <a:xfrm>
            <a:off x="6564630" y="3082925"/>
            <a:ext cx="116395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7" name="圆角矩形 2"/>
          <p:cNvSpPr/>
          <p:nvPr/>
        </p:nvSpPr>
        <p:spPr>
          <a:xfrm rot="21114524">
            <a:off x="6539865" y="3531870"/>
            <a:ext cx="11887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50ms</a:t>
            </a:r>
          </a:p>
        </p:txBody>
      </p:sp>
      <p:pic>
        <p:nvPicPr>
          <p:cNvPr id="39" name="图片 38"/>
          <p:cNvPicPr>
            <a:picLocks noChangeAspect="1"/>
          </p:cNvPicPr>
          <p:nvPr/>
        </p:nvPicPr>
        <p:blipFill>
          <a:blip r:embed="rId4"/>
          <a:stretch>
            <a:fillRect/>
          </a:stretch>
        </p:blipFill>
        <p:spPr>
          <a:xfrm>
            <a:off x="5099511" y="1636517"/>
            <a:ext cx="926863" cy="1054988"/>
          </a:xfrm>
          <a:prstGeom prst="rect">
            <a:avLst/>
          </a:prstGeom>
        </p:spPr>
      </p:pic>
      <p:pic>
        <p:nvPicPr>
          <p:cNvPr id="40" name="图片 39"/>
          <p:cNvPicPr>
            <a:picLocks noChangeAspect="1"/>
          </p:cNvPicPr>
          <p:nvPr/>
        </p:nvPicPr>
        <p:blipFill>
          <a:blip r:embed="rId4"/>
          <a:stretch>
            <a:fillRect/>
          </a:stretch>
        </p:blipFill>
        <p:spPr>
          <a:xfrm flipH="1">
            <a:off x="7901445" y="1645559"/>
            <a:ext cx="1093041" cy="1054988"/>
          </a:xfrm>
          <a:prstGeom prst="rect">
            <a:avLst/>
          </a:prstGeom>
        </p:spPr>
      </p:pic>
      <p:cxnSp>
        <p:nvCxnSpPr>
          <p:cNvPr id="41" name="箭头-工具"/>
          <p:cNvCxnSpPr/>
          <p:nvPr/>
        </p:nvCxnSpPr>
        <p:spPr>
          <a:xfrm>
            <a:off x="5647566" y="252660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3" name="箭头-工具"/>
          <p:cNvCxnSpPr/>
          <p:nvPr/>
        </p:nvCxnSpPr>
        <p:spPr>
          <a:xfrm flipH="1">
            <a:off x="8178345" y="257678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6" name="圆角矩形 2"/>
          <p:cNvSpPr/>
          <p:nvPr/>
        </p:nvSpPr>
        <p:spPr>
          <a:xfrm>
            <a:off x="5324593" y="268802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47" name="圆角矩形 2"/>
          <p:cNvSpPr/>
          <p:nvPr/>
        </p:nvSpPr>
        <p:spPr>
          <a:xfrm rot="199821">
            <a:off x="8051285" y="2975622"/>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9" name="矩形 48"/>
              <p:cNvSpPr/>
              <p:nvPr/>
            </p:nvSpPr>
            <p:spPr>
              <a:xfrm>
                <a:off x="2546598" y="3060742"/>
                <a:ext cx="2285308" cy="627380"/>
              </a:xfrm>
              <a:prstGeom prst="rect">
                <a:avLst/>
              </a:prstGeom>
            </p:spPr>
            <p:txBody>
              <a:bodyPr wrap="square">
                <a:spAutoFit/>
              </a:bodyPr>
              <a:lstStyle/>
              <a:p>
                <a14:m>
                  <m:oMath xmlns:m="http://schemas.openxmlformats.org/officeDocument/2006/math">
                    <m:f>
                      <m:fPr>
                        <m:ctrlPr>
                          <a:rPr lang="en-US" altLang="zh-CN" sz="2400" i="1" kern="100" smtClean="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1000 </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1+0.1</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𝑠</m:t>
                        </m:r>
                      </m:den>
                    </m:f>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 </m:t>
                    </m:r>
                    <m:r>
                      <a:rPr lang="en-US" altLang="zh-CN" sz="2400" i="1" kern="100" smtClean="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1</m:t>
                    </m:r>
                  </m:oMath>
                </a14:m>
                <a:r>
                  <a:rPr lang="en-US" altLang="zh-CN" sz="24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  </a:t>
                </a:r>
              </a:p>
            </p:txBody>
          </p:sp>
        </mc:Choice>
        <mc:Fallback xmlns="">
          <p:sp>
            <p:nvSpPr>
              <p:cNvPr id="49" name="矩形 48"/>
              <p:cNvSpPr>
                <a:spLocks noRot="1" noChangeAspect="1" noMove="1" noResize="1" noEditPoints="1" noAdjustHandles="1" noChangeArrowheads="1" noChangeShapeType="1" noTextEdit="1"/>
              </p:cNvSpPr>
              <p:nvPr/>
            </p:nvSpPr>
            <p:spPr>
              <a:xfrm>
                <a:off x="2546598" y="3060742"/>
                <a:ext cx="2285308" cy="627380"/>
              </a:xfrm>
              <a:prstGeom prst="rect">
                <a:avLst/>
              </a:prstGeom>
              <a:blipFill rotWithShape="1">
                <a:blip r:embed="rId5"/>
                <a:stretch>
                  <a:fillRect l="-11" t="-7" r="8" b="7"/>
                </a:stretch>
              </a:blipFill>
            </p:spPr>
            <p:txBody>
              <a:bodyPr/>
              <a:lstStyle/>
              <a:p>
                <a:r>
                  <a:rPr lang="zh-CN" altLang="en-US">
                    <a:noFill/>
                  </a:rPr>
                  <a:t> </a:t>
                </a:r>
              </a:p>
            </p:txBody>
          </p:sp>
        </mc:Fallback>
      </mc:AlternateContent>
      <p:sp>
        <p:nvSpPr>
          <p:cNvPr id="9" name="矩形 8"/>
          <p:cNvSpPr/>
          <p:nvPr/>
        </p:nvSpPr>
        <p:spPr>
          <a:xfrm>
            <a:off x="616321" y="3182173"/>
            <a:ext cx="2146742"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最大信道利用率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28" name="矩形 27"/>
              <p:cNvSpPr/>
              <p:nvPr/>
            </p:nvSpPr>
            <p:spPr>
              <a:xfrm>
                <a:off x="-148463" y="3819436"/>
                <a:ext cx="4980268" cy="6064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1000 </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𝐵</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𝑥</m:t>
                          </m:r>
                        </m:den>
                      </m:f>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𝐵</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𝑥</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 + 0.1</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𝑠</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148463" y="3819436"/>
                <a:ext cx="4980268" cy="606425"/>
              </a:xfrm>
              <a:prstGeom prst="rect">
                <a:avLst/>
              </a:prstGeom>
              <a:blipFill rotWithShape="1">
                <a:blip r:embed="rId6"/>
                <a:stretch>
                  <a:fillRect l="10" t="-90" r="2" b="90"/>
                </a:stretch>
              </a:blipFill>
            </p:spPr>
            <p:txBody>
              <a:bodyPr/>
              <a:lstStyle/>
              <a:p>
                <a:r>
                  <a:rPr lang="zh-CN" altLang="en-US">
                    <a:noFill/>
                  </a:rPr>
                  <a:t> </a:t>
                </a:r>
              </a:p>
            </p:txBody>
          </p:sp>
        </mc:Fallback>
      </mc:AlternateContent>
    </p:spTree>
    <p:custDataLst>
      <p:tags r:id="rId1"/>
    </p:custData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69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主机甲与主机乙之间使用后退</a:t>
            </a:r>
            <a:r>
              <a:rPr lang="en-US" altLang="zh-CN" kern="100" dirty="0">
                <a:solidFill>
                  <a:schemeClr val="accent1">
                    <a:lumMod val="50000"/>
                  </a:schemeClr>
                </a:solidFill>
                <a:latin typeface="微软雅黑" charset="0"/>
                <a:ea typeface="微软雅黑" charset="0"/>
                <a:cs typeface="微软雅黑" charset="0"/>
                <a:sym typeface="+mn-ea"/>
              </a:rPr>
              <a:t>N</a:t>
            </a:r>
            <a:r>
              <a:rPr lang="zh-CN" altLang="en-US" kern="100" dirty="0">
                <a:solidFill>
                  <a:schemeClr val="accent1">
                    <a:lumMod val="50000"/>
                  </a:schemeClr>
                </a:solidFill>
                <a:latin typeface="微软雅黑" charset="0"/>
                <a:ea typeface="微软雅黑" charset="0"/>
                <a:cs typeface="微软雅黑" charset="0"/>
                <a:sym typeface="+mn-ea"/>
              </a:rPr>
              <a:t>帧协议</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传输数据，甲的发送窗口尺寸为</a:t>
            </a:r>
            <a:r>
              <a:rPr lang="en-US" altLang="zh-CN" kern="100" dirty="0">
                <a:solidFill>
                  <a:schemeClr val="accent1">
                    <a:lumMod val="50000"/>
                  </a:schemeClr>
                </a:solidFill>
                <a:latin typeface="微软雅黑" charset="0"/>
                <a:ea typeface="微软雅黑" charset="0"/>
                <a:cs typeface="微软雅黑" charset="0"/>
                <a:sym typeface="+mn-ea"/>
              </a:rPr>
              <a:t>1000, </a:t>
            </a:r>
            <a:r>
              <a:rPr lang="zh-CN" altLang="en-US" kern="100" dirty="0">
                <a:solidFill>
                  <a:schemeClr val="accent1">
                    <a:lumMod val="50000"/>
                  </a:schemeClr>
                </a:solidFill>
                <a:latin typeface="微软雅黑" charset="0"/>
                <a:ea typeface="微软雅黑" charset="0"/>
                <a:cs typeface="微软雅黑" charset="0"/>
                <a:sym typeface="+mn-ea"/>
              </a:rPr>
              <a:t>数据帧长为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字节，信道带宽为</a:t>
            </a:r>
            <a:r>
              <a:rPr lang="en-US" altLang="zh-CN" kern="100" dirty="0">
                <a:solidFill>
                  <a:schemeClr val="accent1">
                    <a:lumMod val="50000"/>
                  </a:schemeClr>
                </a:solidFill>
                <a:latin typeface="微软雅黑" charset="0"/>
                <a:ea typeface="微软雅黑" charset="0"/>
                <a:cs typeface="微软雅黑" charset="0"/>
                <a:sym typeface="+mn-ea"/>
              </a:rPr>
              <a:t>100Mbps, </a:t>
            </a:r>
            <a:r>
              <a:rPr lang="zh-CN" altLang="en-US" kern="100" dirty="0">
                <a:solidFill>
                  <a:schemeClr val="accent1">
                    <a:lumMod val="50000"/>
                  </a:schemeClr>
                </a:solidFill>
                <a:latin typeface="微软雅黑" charset="0"/>
                <a:ea typeface="微软雅黑" charset="0"/>
                <a:cs typeface="微软雅黑" charset="0"/>
                <a:sym typeface="+mn-ea"/>
              </a:rPr>
              <a:t>乙每收到一个数据帧立即利用一个短帧（忽略其传输延迟）进行确认，若甲 、乙之间的单向传播延迟是</a:t>
            </a:r>
            <a:r>
              <a:rPr lang="en-US" altLang="zh-CN" kern="100" dirty="0">
                <a:solidFill>
                  <a:schemeClr val="accent1">
                    <a:lumMod val="50000"/>
                  </a:schemeClr>
                </a:solidFill>
                <a:latin typeface="微软雅黑" charset="0"/>
                <a:ea typeface="微软雅黑" charset="0"/>
                <a:cs typeface="微软雅黑" charset="0"/>
                <a:sym typeface="+mn-ea"/>
              </a:rPr>
              <a:t>50ms, </a:t>
            </a:r>
            <a:r>
              <a:rPr lang="zh-CN" altLang="en-US" kern="100" dirty="0">
                <a:solidFill>
                  <a:schemeClr val="accent1">
                    <a:lumMod val="50000"/>
                  </a:schemeClr>
                </a:solidFill>
                <a:latin typeface="微软雅黑" charset="0"/>
                <a:ea typeface="微软雅黑" charset="0"/>
                <a:cs typeface="微软雅黑" charset="0"/>
                <a:sym typeface="+mn-ea"/>
              </a:rPr>
              <a:t>则甲可以达到的最大平均数据传输速率约为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100Mbps</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88966" y="2321990"/>
            <a:ext cx="427648" cy="369332"/>
          </a:xfrm>
          <a:prstGeom prst="rect">
            <a:avLst/>
          </a:prstGeom>
        </p:spPr>
      </p:pic>
      <p:cxnSp>
        <p:nvCxnSpPr>
          <p:cNvPr id="2" name="箭头-工具"/>
          <p:cNvCxnSpPr/>
          <p:nvPr/>
        </p:nvCxnSpPr>
        <p:spPr>
          <a:xfrm>
            <a:off x="6227779" y="304037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39764" y="302005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4" name="箭头-工具"/>
          <p:cNvCxnSpPr/>
          <p:nvPr/>
        </p:nvCxnSpPr>
        <p:spPr>
          <a:xfrm>
            <a:off x="6260164" y="328485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5" name="箭头-工具"/>
          <p:cNvCxnSpPr/>
          <p:nvPr/>
        </p:nvCxnSpPr>
        <p:spPr>
          <a:xfrm flipH="1">
            <a:off x="6234129" y="366458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 name="圆角矩形 2"/>
          <p:cNvSpPr/>
          <p:nvPr/>
        </p:nvSpPr>
        <p:spPr>
          <a:xfrm>
            <a:off x="6564630" y="3082925"/>
            <a:ext cx="116395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7" name="圆角矩形 2"/>
          <p:cNvSpPr/>
          <p:nvPr/>
        </p:nvSpPr>
        <p:spPr>
          <a:xfrm rot="21114524">
            <a:off x="6539865" y="3531870"/>
            <a:ext cx="11887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50ms</a:t>
            </a:r>
          </a:p>
        </p:txBody>
      </p:sp>
      <p:pic>
        <p:nvPicPr>
          <p:cNvPr id="39" name="图片 38"/>
          <p:cNvPicPr>
            <a:picLocks noChangeAspect="1"/>
          </p:cNvPicPr>
          <p:nvPr/>
        </p:nvPicPr>
        <p:blipFill>
          <a:blip r:embed="rId6"/>
          <a:stretch>
            <a:fillRect/>
          </a:stretch>
        </p:blipFill>
        <p:spPr>
          <a:xfrm>
            <a:off x="5099511" y="1636517"/>
            <a:ext cx="926863" cy="1054988"/>
          </a:xfrm>
          <a:prstGeom prst="rect">
            <a:avLst/>
          </a:prstGeom>
        </p:spPr>
      </p:pic>
      <p:pic>
        <p:nvPicPr>
          <p:cNvPr id="40" name="图片 39"/>
          <p:cNvPicPr>
            <a:picLocks noChangeAspect="1"/>
          </p:cNvPicPr>
          <p:nvPr/>
        </p:nvPicPr>
        <p:blipFill>
          <a:blip r:embed="rId6"/>
          <a:stretch>
            <a:fillRect/>
          </a:stretch>
        </p:blipFill>
        <p:spPr>
          <a:xfrm flipH="1">
            <a:off x="7901445" y="1645559"/>
            <a:ext cx="1093041" cy="1054988"/>
          </a:xfrm>
          <a:prstGeom prst="rect">
            <a:avLst/>
          </a:prstGeom>
        </p:spPr>
      </p:pic>
      <p:cxnSp>
        <p:nvCxnSpPr>
          <p:cNvPr id="41" name="箭头-工具"/>
          <p:cNvCxnSpPr/>
          <p:nvPr/>
        </p:nvCxnSpPr>
        <p:spPr>
          <a:xfrm>
            <a:off x="5647566" y="252660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3" name="箭头-工具"/>
          <p:cNvCxnSpPr/>
          <p:nvPr/>
        </p:nvCxnSpPr>
        <p:spPr>
          <a:xfrm flipH="1">
            <a:off x="8178345" y="257678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6" name="圆角矩形 2"/>
          <p:cNvSpPr/>
          <p:nvPr/>
        </p:nvSpPr>
        <p:spPr>
          <a:xfrm>
            <a:off x="5324593" y="268802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47" name="圆角矩形 2"/>
          <p:cNvSpPr/>
          <p:nvPr/>
        </p:nvSpPr>
        <p:spPr>
          <a:xfrm rot="199821">
            <a:off x="8051285" y="2975622"/>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9" name="矩形 48"/>
              <p:cNvSpPr/>
              <p:nvPr/>
            </p:nvSpPr>
            <p:spPr>
              <a:xfrm>
                <a:off x="2546598" y="3060742"/>
                <a:ext cx="2285308" cy="627380"/>
              </a:xfrm>
              <a:prstGeom prst="rect">
                <a:avLst/>
              </a:prstGeom>
            </p:spPr>
            <p:txBody>
              <a:bodyPr wrap="square">
                <a:spAutoFit/>
              </a:bodyPr>
              <a:lstStyle/>
              <a:p>
                <a14:m>
                  <m:oMath xmlns:m="http://schemas.openxmlformats.org/officeDocument/2006/math">
                    <m:f>
                      <m:fPr>
                        <m:ctrlPr>
                          <a:rPr lang="en-US" altLang="zh-CN" sz="2400" i="1" kern="100" smtClean="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1000 </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1+0.1</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𝑠</m:t>
                        </m:r>
                      </m:den>
                    </m:f>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 </m:t>
                    </m:r>
                    <m:r>
                      <a:rPr lang="en-US" altLang="zh-CN" sz="2400" i="1" kern="100" smtClean="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1</m:t>
                    </m:r>
                  </m:oMath>
                </a14:m>
                <a:r>
                  <a:rPr lang="en-US" altLang="zh-CN" sz="24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  </a:t>
                </a:r>
              </a:p>
            </p:txBody>
          </p:sp>
        </mc:Choice>
        <mc:Fallback xmlns="">
          <p:sp>
            <p:nvSpPr>
              <p:cNvPr id="49" name="矩形 48"/>
              <p:cNvSpPr>
                <a:spLocks noRot="1" noChangeAspect="1" noMove="1" noResize="1" noEditPoints="1" noAdjustHandles="1" noChangeArrowheads="1" noChangeShapeType="1" noTextEdit="1"/>
              </p:cNvSpPr>
              <p:nvPr/>
            </p:nvSpPr>
            <p:spPr>
              <a:xfrm>
                <a:off x="2546598" y="3060742"/>
                <a:ext cx="2285308" cy="627380"/>
              </a:xfrm>
              <a:prstGeom prst="rect">
                <a:avLst/>
              </a:prstGeom>
              <a:blipFill rotWithShape="1">
                <a:blip r:embed="rId7"/>
                <a:stretch>
                  <a:fillRect l="-11" t="-7" r="8" b="7"/>
                </a:stretch>
              </a:blipFill>
            </p:spPr>
            <p:txBody>
              <a:bodyPr/>
              <a:lstStyle/>
              <a:p>
                <a:r>
                  <a:rPr lang="zh-CN" altLang="en-US">
                    <a:noFill/>
                  </a:rPr>
                  <a:t> </a:t>
                </a:r>
              </a:p>
            </p:txBody>
          </p:sp>
        </mc:Fallback>
      </mc:AlternateContent>
      <p:sp>
        <p:nvSpPr>
          <p:cNvPr id="9" name="矩形 8"/>
          <p:cNvSpPr/>
          <p:nvPr/>
        </p:nvSpPr>
        <p:spPr>
          <a:xfrm>
            <a:off x="616321" y="3182173"/>
            <a:ext cx="2146742"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最大信道利用率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28" name="矩形 27"/>
              <p:cNvSpPr/>
              <p:nvPr/>
            </p:nvSpPr>
            <p:spPr>
              <a:xfrm>
                <a:off x="-148463" y="3819436"/>
                <a:ext cx="4980268" cy="6064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1000 </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𝐵</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𝑥</m:t>
                          </m:r>
                        </m:den>
                      </m:f>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𝐵</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𝑥</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 + 0.1</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𝑠</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148463" y="3819436"/>
                <a:ext cx="4980268" cy="606425"/>
              </a:xfrm>
              <a:prstGeom prst="rect">
                <a:avLst/>
              </a:prstGeom>
              <a:blipFill rotWithShape="1">
                <a:blip r:embed="rId8"/>
                <a:stretch>
                  <a:fillRect l="10" t="-90" r="2" b="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4892" y="4505871"/>
                <a:ext cx="4980268" cy="4152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𝑥</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 ≥ 8 </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 </m:t>
                      </m:r>
                      <m:sSup>
                        <m:sSupPr>
                          <m:ctrlP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ctrlPr>
                        </m:sSupPr>
                        <m:e>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10</m:t>
                          </m:r>
                        </m:e>
                        <m:sup>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7</m:t>
                          </m:r>
                        </m:sup>
                      </m:sSup>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24892" y="4505871"/>
                <a:ext cx="4980268" cy="415290"/>
              </a:xfrm>
              <a:prstGeom prst="rect">
                <a:avLst/>
              </a:prstGeom>
              <a:blipFill rotWithShape="1">
                <a:blip r:embed="rId9"/>
                <a:stretch>
                  <a:fillRect l="-3" t="-131" r="2" b="131"/>
                </a:stretch>
              </a:blipFill>
            </p:spPr>
            <p:txBody>
              <a:bodyPr/>
              <a:lstStyle/>
              <a:p>
                <a:r>
                  <a:rPr lang="zh-CN" altLang="en-US">
                    <a:noFill/>
                  </a:rPr>
                  <a:t> </a:t>
                </a: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69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主机甲与主机乙之间使用后退</a:t>
            </a:r>
            <a:r>
              <a:rPr lang="en-US" altLang="zh-CN" kern="100" dirty="0">
                <a:solidFill>
                  <a:schemeClr val="accent1">
                    <a:lumMod val="50000"/>
                  </a:schemeClr>
                </a:solidFill>
                <a:latin typeface="微软雅黑" charset="0"/>
                <a:ea typeface="微软雅黑" charset="0"/>
                <a:cs typeface="微软雅黑" charset="0"/>
                <a:sym typeface="+mn-ea"/>
              </a:rPr>
              <a:t>N</a:t>
            </a:r>
            <a:r>
              <a:rPr lang="zh-CN" altLang="en-US" kern="100" dirty="0">
                <a:solidFill>
                  <a:schemeClr val="accent1">
                    <a:lumMod val="50000"/>
                  </a:schemeClr>
                </a:solidFill>
                <a:latin typeface="微软雅黑" charset="0"/>
                <a:ea typeface="微软雅黑" charset="0"/>
                <a:cs typeface="微软雅黑" charset="0"/>
                <a:sym typeface="+mn-ea"/>
              </a:rPr>
              <a:t>帧协议</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传输数据，甲的发送窗口尺寸为</a:t>
            </a:r>
            <a:r>
              <a:rPr lang="en-US" altLang="zh-CN" kern="100" dirty="0">
                <a:solidFill>
                  <a:schemeClr val="accent1">
                    <a:lumMod val="50000"/>
                  </a:schemeClr>
                </a:solidFill>
                <a:latin typeface="微软雅黑" charset="0"/>
                <a:ea typeface="微软雅黑" charset="0"/>
                <a:cs typeface="微软雅黑" charset="0"/>
                <a:sym typeface="+mn-ea"/>
              </a:rPr>
              <a:t>1000, </a:t>
            </a:r>
            <a:r>
              <a:rPr lang="zh-CN" altLang="en-US" kern="100" dirty="0">
                <a:solidFill>
                  <a:schemeClr val="accent1">
                    <a:lumMod val="50000"/>
                  </a:schemeClr>
                </a:solidFill>
                <a:latin typeface="微软雅黑" charset="0"/>
                <a:ea typeface="微软雅黑" charset="0"/>
                <a:cs typeface="微软雅黑" charset="0"/>
                <a:sym typeface="+mn-ea"/>
              </a:rPr>
              <a:t>数据帧长为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字节，信道带宽为</a:t>
            </a:r>
            <a:r>
              <a:rPr lang="en-US" altLang="zh-CN" kern="100" dirty="0">
                <a:solidFill>
                  <a:schemeClr val="accent1">
                    <a:lumMod val="50000"/>
                  </a:schemeClr>
                </a:solidFill>
                <a:latin typeface="微软雅黑" charset="0"/>
                <a:ea typeface="微软雅黑" charset="0"/>
                <a:cs typeface="微软雅黑" charset="0"/>
                <a:sym typeface="+mn-ea"/>
              </a:rPr>
              <a:t>100Mbps, </a:t>
            </a:r>
            <a:r>
              <a:rPr lang="zh-CN" altLang="en-US" kern="100" dirty="0">
                <a:solidFill>
                  <a:schemeClr val="accent1">
                    <a:lumMod val="50000"/>
                  </a:schemeClr>
                </a:solidFill>
                <a:latin typeface="微软雅黑" charset="0"/>
                <a:ea typeface="微软雅黑" charset="0"/>
                <a:cs typeface="微软雅黑" charset="0"/>
                <a:sym typeface="+mn-ea"/>
              </a:rPr>
              <a:t>乙每收到一个数据帧立即利用一个短帧（忽略其传输延迟）进行确认，若甲 、乙之间的单向传播延迟是</a:t>
            </a:r>
            <a:r>
              <a:rPr lang="en-US" altLang="zh-CN" kern="100" dirty="0">
                <a:solidFill>
                  <a:schemeClr val="accent1">
                    <a:lumMod val="50000"/>
                  </a:schemeClr>
                </a:solidFill>
                <a:latin typeface="微软雅黑" charset="0"/>
                <a:ea typeface="微软雅黑" charset="0"/>
                <a:cs typeface="微软雅黑" charset="0"/>
                <a:sym typeface="+mn-ea"/>
              </a:rPr>
              <a:t>50ms, </a:t>
            </a:r>
            <a:r>
              <a:rPr lang="zh-CN" altLang="en-US" kern="100" dirty="0">
                <a:solidFill>
                  <a:schemeClr val="accent1">
                    <a:lumMod val="50000"/>
                  </a:schemeClr>
                </a:solidFill>
                <a:latin typeface="微软雅黑" charset="0"/>
                <a:ea typeface="微软雅黑" charset="0"/>
                <a:cs typeface="微软雅黑" charset="0"/>
                <a:sym typeface="+mn-ea"/>
              </a:rPr>
              <a:t>则甲可以达到的最大平均数据传输速率约为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100Mbps</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2321990"/>
            <a:ext cx="427648" cy="369332"/>
          </a:xfrm>
          <a:prstGeom prst="rect">
            <a:avLst/>
          </a:prstGeom>
        </p:spPr>
      </p:pic>
      <p:cxnSp>
        <p:nvCxnSpPr>
          <p:cNvPr id="2" name="箭头-工具"/>
          <p:cNvCxnSpPr/>
          <p:nvPr/>
        </p:nvCxnSpPr>
        <p:spPr>
          <a:xfrm>
            <a:off x="6227779" y="304037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39764" y="302005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4" name="箭头-工具"/>
          <p:cNvCxnSpPr/>
          <p:nvPr/>
        </p:nvCxnSpPr>
        <p:spPr>
          <a:xfrm>
            <a:off x="6260164" y="328485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5" name="箭头-工具"/>
          <p:cNvCxnSpPr/>
          <p:nvPr/>
        </p:nvCxnSpPr>
        <p:spPr>
          <a:xfrm flipH="1">
            <a:off x="6234129" y="366458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 name="圆角矩形 2"/>
          <p:cNvSpPr/>
          <p:nvPr/>
        </p:nvSpPr>
        <p:spPr>
          <a:xfrm>
            <a:off x="6564630" y="3082925"/>
            <a:ext cx="116395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50ms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7" name="圆角矩形 2"/>
          <p:cNvSpPr/>
          <p:nvPr/>
        </p:nvSpPr>
        <p:spPr>
          <a:xfrm rot="21114524">
            <a:off x="6539865" y="3531870"/>
            <a:ext cx="11887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50ms</a:t>
            </a:r>
          </a:p>
        </p:txBody>
      </p:sp>
      <p:pic>
        <p:nvPicPr>
          <p:cNvPr id="39" name="图片 38"/>
          <p:cNvPicPr>
            <a:picLocks noChangeAspect="1"/>
          </p:cNvPicPr>
          <p:nvPr/>
        </p:nvPicPr>
        <p:blipFill>
          <a:blip r:embed="rId6"/>
          <a:stretch>
            <a:fillRect/>
          </a:stretch>
        </p:blipFill>
        <p:spPr>
          <a:xfrm>
            <a:off x="5099511" y="1636517"/>
            <a:ext cx="926863" cy="1054988"/>
          </a:xfrm>
          <a:prstGeom prst="rect">
            <a:avLst/>
          </a:prstGeom>
        </p:spPr>
      </p:pic>
      <p:pic>
        <p:nvPicPr>
          <p:cNvPr id="40" name="图片 39"/>
          <p:cNvPicPr>
            <a:picLocks noChangeAspect="1"/>
          </p:cNvPicPr>
          <p:nvPr/>
        </p:nvPicPr>
        <p:blipFill>
          <a:blip r:embed="rId6"/>
          <a:stretch>
            <a:fillRect/>
          </a:stretch>
        </p:blipFill>
        <p:spPr>
          <a:xfrm flipH="1">
            <a:off x="7901445" y="1645559"/>
            <a:ext cx="1093041" cy="1054988"/>
          </a:xfrm>
          <a:prstGeom prst="rect">
            <a:avLst/>
          </a:prstGeom>
        </p:spPr>
      </p:pic>
      <p:cxnSp>
        <p:nvCxnSpPr>
          <p:cNvPr id="41" name="箭头-工具"/>
          <p:cNvCxnSpPr/>
          <p:nvPr/>
        </p:nvCxnSpPr>
        <p:spPr>
          <a:xfrm>
            <a:off x="5647566" y="252660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3" name="箭头-工具"/>
          <p:cNvCxnSpPr/>
          <p:nvPr/>
        </p:nvCxnSpPr>
        <p:spPr>
          <a:xfrm flipH="1">
            <a:off x="8178345" y="257678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6" name="圆角矩形 2"/>
          <p:cNvSpPr/>
          <p:nvPr/>
        </p:nvSpPr>
        <p:spPr>
          <a:xfrm>
            <a:off x="5324593" y="268802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47" name="圆角矩形 2"/>
          <p:cNvSpPr/>
          <p:nvPr/>
        </p:nvSpPr>
        <p:spPr>
          <a:xfrm rot="199821">
            <a:off x="8051285" y="2975622"/>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9" name="矩形 48"/>
              <p:cNvSpPr/>
              <p:nvPr/>
            </p:nvSpPr>
            <p:spPr>
              <a:xfrm>
                <a:off x="2546598" y="3060742"/>
                <a:ext cx="2285308" cy="627380"/>
              </a:xfrm>
              <a:prstGeom prst="rect">
                <a:avLst/>
              </a:prstGeom>
            </p:spPr>
            <p:txBody>
              <a:bodyPr wrap="square">
                <a:spAutoFit/>
              </a:bodyPr>
              <a:lstStyle/>
              <a:p>
                <a14:m>
                  <m:oMath xmlns:m="http://schemas.openxmlformats.org/officeDocument/2006/math">
                    <m:f>
                      <m:fPr>
                        <m:ctrlPr>
                          <a:rPr lang="en-US" altLang="zh-CN" sz="2400" i="1" kern="100" smtClean="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1000 </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1+0.1</m:t>
                        </m:r>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𝑠</m:t>
                        </m:r>
                      </m:den>
                    </m:f>
                    <m:r>
                      <a:rPr lang="en-US" altLang="zh-CN" sz="2400" b="0" i="1" kern="100" smtClean="0">
                        <a:solidFill>
                          <a:schemeClr val="accent1">
                            <a:lumMod val="50000"/>
                          </a:schemeClr>
                        </a:solidFill>
                        <a:latin typeface="Cambria Math" panose="02040503050406030204" pitchFamily="18" charset="0"/>
                        <a:ea typeface="楷体" panose="02010609060101010101" pitchFamily="49" charset="-122"/>
                        <a:sym typeface="+mn-ea"/>
                      </a:rPr>
                      <m:t> </m:t>
                    </m:r>
                    <m:r>
                      <a:rPr lang="en-US" altLang="zh-CN" sz="2400" i="1" kern="100" smtClean="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 1</m:t>
                    </m:r>
                  </m:oMath>
                </a14:m>
                <a:r>
                  <a:rPr lang="en-US" altLang="zh-CN" sz="24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  </a:t>
                </a:r>
              </a:p>
            </p:txBody>
          </p:sp>
        </mc:Choice>
        <mc:Fallback xmlns="">
          <p:sp>
            <p:nvSpPr>
              <p:cNvPr id="49" name="矩形 48"/>
              <p:cNvSpPr>
                <a:spLocks noRot="1" noChangeAspect="1" noMove="1" noResize="1" noEditPoints="1" noAdjustHandles="1" noChangeArrowheads="1" noChangeShapeType="1" noTextEdit="1"/>
              </p:cNvSpPr>
              <p:nvPr/>
            </p:nvSpPr>
            <p:spPr>
              <a:xfrm>
                <a:off x="2546598" y="3060742"/>
                <a:ext cx="2285308" cy="627380"/>
              </a:xfrm>
              <a:prstGeom prst="rect">
                <a:avLst/>
              </a:prstGeom>
              <a:blipFill rotWithShape="1">
                <a:blip r:embed="rId7"/>
                <a:stretch>
                  <a:fillRect l="-11" t="-7" r="8" b="7"/>
                </a:stretch>
              </a:blipFill>
            </p:spPr>
            <p:txBody>
              <a:bodyPr/>
              <a:lstStyle/>
              <a:p>
                <a:r>
                  <a:rPr lang="zh-CN" altLang="en-US">
                    <a:noFill/>
                  </a:rPr>
                  <a:t> </a:t>
                </a:r>
              </a:p>
            </p:txBody>
          </p:sp>
        </mc:Fallback>
      </mc:AlternateContent>
      <p:sp>
        <p:nvSpPr>
          <p:cNvPr id="9" name="矩形 8"/>
          <p:cNvSpPr/>
          <p:nvPr/>
        </p:nvSpPr>
        <p:spPr>
          <a:xfrm>
            <a:off x="616321" y="3182173"/>
            <a:ext cx="2146742"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最大信道利用率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mc:AlternateContent xmlns:mc="http://schemas.openxmlformats.org/markup-compatibility/2006" xmlns:a14="http://schemas.microsoft.com/office/drawing/2010/main">
        <mc:Choice Requires="a14">
          <p:sp>
            <p:nvSpPr>
              <p:cNvPr id="28" name="矩形 27"/>
              <p:cNvSpPr/>
              <p:nvPr/>
            </p:nvSpPr>
            <p:spPr>
              <a:xfrm>
                <a:off x="-148463" y="3819436"/>
                <a:ext cx="4980268" cy="6064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1000 </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𝐵</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𝑥</m:t>
                          </m:r>
                        </m:den>
                      </m:f>
                      <m:r>
                        <a:rPr lang="en-US" altLang="zh-CN" i="1" kern="100">
                          <a:solidFill>
                            <a:schemeClr val="accent1">
                              <a:lumMod val="50000"/>
                            </a:schemeClr>
                          </a:solidFill>
                          <a:latin typeface="Cambria Math" panose="02040503050406030204" pitchFamily="18" charset="0"/>
                          <a:ea typeface="楷体" panose="02010609060101010101" pitchFamily="49" charset="-122"/>
                          <a:cs typeface="DejaVu Math TeX Gyre" panose="02000503000000000000" charset="0"/>
                          <a:sym typeface="+mn-ea"/>
                        </a:rPr>
                        <m:t>≤</m:t>
                      </m:r>
                      <m:f>
                        <m:fPr>
                          <m:ctrlP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1000</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𝐵</m:t>
                          </m:r>
                        </m:num>
                        <m:den>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𝑥</m:t>
                          </m:r>
                        </m:den>
                      </m:f>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 + 0.1</m:t>
                      </m:r>
                      <m:r>
                        <a:rPr lang="en-US" altLang="zh-CN" i="1" kern="100">
                          <a:solidFill>
                            <a:schemeClr val="accent1">
                              <a:lumMod val="50000"/>
                            </a:schemeClr>
                          </a:solidFill>
                          <a:latin typeface="Cambria Math" panose="02040503050406030204" pitchFamily="18" charset="0"/>
                          <a:ea typeface="楷体" panose="02010609060101010101" pitchFamily="49" charset="-122"/>
                          <a:sym typeface="+mn-ea"/>
                        </a:rPr>
                        <m:t>𝑠</m:t>
                      </m:r>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148463" y="3819436"/>
                <a:ext cx="4980268" cy="606425"/>
              </a:xfrm>
              <a:prstGeom prst="rect">
                <a:avLst/>
              </a:prstGeom>
              <a:blipFill rotWithShape="1">
                <a:blip r:embed="rId8"/>
                <a:stretch>
                  <a:fillRect l="10" t="-90" r="2" b="90"/>
                </a:stretch>
              </a:blipFill>
            </p:spPr>
            <p:txBody>
              <a:bodyPr/>
              <a:lstStyle/>
              <a:p>
                <a:r>
                  <a:rPr lang="zh-CN" altLang="en-US">
                    <a:noFill/>
                  </a:rPr>
                  <a:t> </a:t>
                </a:r>
              </a:p>
            </p:txBody>
          </p:sp>
        </mc:Fallback>
      </mc:AlternateContent>
    </p:spTree>
    <p:custDataLst>
      <p:tags r:id="rId1"/>
    </p:custData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69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主机甲与主机乙之间使用后退</a:t>
            </a:r>
            <a:r>
              <a:rPr lang="en-US" altLang="zh-CN" kern="100" dirty="0">
                <a:solidFill>
                  <a:schemeClr val="accent1">
                    <a:lumMod val="50000"/>
                  </a:schemeClr>
                </a:solidFill>
                <a:latin typeface="微软雅黑" charset="0"/>
                <a:ea typeface="微软雅黑" charset="0"/>
                <a:cs typeface="微软雅黑" charset="0"/>
                <a:sym typeface="+mn-ea"/>
              </a:rPr>
              <a:t>N</a:t>
            </a:r>
            <a:r>
              <a:rPr lang="zh-CN" altLang="en-US" kern="100" dirty="0">
                <a:solidFill>
                  <a:schemeClr val="accent1">
                    <a:lumMod val="50000"/>
                  </a:schemeClr>
                </a:solidFill>
                <a:latin typeface="微软雅黑" charset="0"/>
                <a:ea typeface="微软雅黑" charset="0"/>
                <a:cs typeface="微软雅黑" charset="0"/>
                <a:sym typeface="+mn-ea"/>
              </a:rPr>
              <a:t>帧协议</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传输数据，甲的发送窗口尺寸为</a:t>
            </a:r>
            <a:r>
              <a:rPr lang="en-US" altLang="zh-CN" kern="100" dirty="0">
                <a:solidFill>
                  <a:schemeClr val="accent1">
                    <a:lumMod val="50000"/>
                  </a:schemeClr>
                </a:solidFill>
                <a:latin typeface="微软雅黑" charset="0"/>
                <a:ea typeface="微软雅黑" charset="0"/>
                <a:cs typeface="微软雅黑" charset="0"/>
                <a:sym typeface="+mn-ea"/>
              </a:rPr>
              <a:t>1000, </a:t>
            </a:r>
            <a:r>
              <a:rPr lang="zh-CN" altLang="en-US" kern="100" dirty="0">
                <a:solidFill>
                  <a:schemeClr val="accent1">
                    <a:lumMod val="50000"/>
                  </a:schemeClr>
                </a:solidFill>
                <a:latin typeface="微软雅黑" charset="0"/>
                <a:ea typeface="微软雅黑" charset="0"/>
                <a:cs typeface="微软雅黑" charset="0"/>
                <a:sym typeface="+mn-ea"/>
              </a:rPr>
              <a:t>数据帧长为</a:t>
            </a:r>
            <a:r>
              <a:rPr lang="en-US" altLang="zh-CN" kern="100" dirty="0">
                <a:solidFill>
                  <a:schemeClr val="accent1">
                    <a:lumMod val="50000"/>
                  </a:schemeClr>
                </a:solidFill>
                <a:latin typeface="微软雅黑" charset="0"/>
                <a:ea typeface="微软雅黑" charset="0"/>
                <a:cs typeface="微软雅黑" charset="0"/>
                <a:sym typeface="+mn-ea"/>
              </a:rPr>
              <a:t>1000</a:t>
            </a:r>
            <a:r>
              <a:rPr lang="zh-CN" altLang="en-US" kern="100" dirty="0">
                <a:solidFill>
                  <a:schemeClr val="accent1">
                    <a:lumMod val="50000"/>
                  </a:schemeClr>
                </a:solidFill>
                <a:latin typeface="微软雅黑" charset="0"/>
                <a:ea typeface="微软雅黑" charset="0"/>
                <a:cs typeface="微软雅黑" charset="0"/>
                <a:sym typeface="+mn-ea"/>
              </a:rPr>
              <a:t>字节，信道带宽为</a:t>
            </a:r>
            <a:r>
              <a:rPr lang="en-US" altLang="zh-CN" kern="100" dirty="0">
                <a:solidFill>
                  <a:schemeClr val="accent1">
                    <a:lumMod val="50000"/>
                  </a:schemeClr>
                </a:solidFill>
                <a:latin typeface="微软雅黑" charset="0"/>
                <a:ea typeface="微软雅黑" charset="0"/>
                <a:cs typeface="微软雅黑" charset="0"/>
                <a:sym typeface="+mn-ea"/>
              </a:rPr>
              <a:t>100Mbps, </a:t>
            </a:r>
            <a:r>
              <a:rPr lang="zh-CN" altLang="en-US" kern="100" dirty="0">
                <a:solidFill>
                  <a:schemeClr val="accent1">
                    <a:lumMod val="50000"/>
                  </a:schemeClr>
                </a:solidFill>
                <a:latin typeface="微软雅黑" charset="0"/>
                <a:ea typeface="微软雅黑" charset="0"/>
                <a:cs typeface="微软雅黑" charset="0"/>
                <a:sym typeface="+mn-ea"/>
              </a:rPr>
              <a:t>乙每收到一个数据帧立即利用一个短帧（忽略其传输延迟）进行确认，若甲 、乙之间的单向传播延迟是</a:t>
            </a:r>
            <a:r>
              <a:rPr lang="en-US" altLang="zh-CN" kern="100" dirty="0">
                <a:solidFill>
                  <a:schemeClr val="accent1">
                    <a:lumMod val="50000"/>
                  </a:schemeClr>
                </a:solidFill>
                <a:latin typeface="微软雅黑" charset="0"/>
                <a:ea typeface="微软雅黑" charset="0"/>
                <a:cs typeface="微软雅黑" charset="0"/>
                <a:sym typeface="+mn-ea"/>
              </a:rPr>
              <a:t>50ms, </a:t>
            </a:r>
            <a:r>
              <a:rPr lang="zh-CN" altLang="en-US" kern="100" dirty="0">
                <a:solidFill>
                  <a:schemeClr val="accent1">
                    <a:lumMod val="50000"/>
                  </a:schemeClr>
                </a:solidFill>
                <a:latin typeface="微软雅黑" charset="0"/>
                <a:ea typeface="微软雅黑" charset="0"/>
                <a:cs typeface="微软雅黑" charset="0"/>
                <a:sym typeface="+mn-ea"/>
              </a:rPr>
              <a:t>则甲可以达到的最大平均数据传输速率约为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20Mbps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80Mbps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100Mbps</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321990"/>
            <a:ext cx="427648" cy="369332"/>
          </a:xfrm>
          <a:prstGeom prst="rect">
            <a:avLst/>
          </a:prstGeom>
        </p:spPr>
      </p:pic>
      <p:sp>
        <p:nvSpPr>
          <p:cNvPr id="13" name="矩形 12"/>
          <p:cNvSpPr/>
          <p:nvPr/>
        </p:nvSpPr>
        <p:spPr>
          <a:xfrm>
            <a:off x="2214391" y="2455386"/>
            <a:ext cx="4846015" cy="1476375"/>
          </a:xfrm>
          <a:prstGeom prst="rect">
            <a:avLst/>
          </a:prstGeom>
        </p:spPr>
        <p:txBody>
          <a:bodyPr wrap="square">
            <a:spAutoFit/>
          </a:bodyPr>
          <a:lstStyle/>
          <a:p>
            <a:r>
              <a:rPr lang="zh-CN" altLang="en-US" dirty="0">
                <a:solidFill>
                  <a:srgbClr val="FF0000"/>
                </a:solidFill>
                <a:latin typeface="楷体" panose="02010609060101010101" pitchFamily="49" charset="-122"/>
                <a:ea typeface="楷体" panose="02010609060101010101" pitchFamily="49" charset="-122"/>
              </a:rPr>
              <a:t>最大传输速率 </a:t>
            </a:r>
            <a:r>
              <a:rPr lang="en-US" altLang="zh-CN" dirty="0">
                <a:solidFill>
                  <a:srgbClr val="FF0000"/>
                </a:solidFill>
                <a:latin typeface="楷体" panose="02010609060101010101" pitchFamily="49" charset="-122"/>
                <a:ea typeface="楷体" panose="02010609060101010101" pitchFamily="49" charset="-122"/>
              </a:rPr>
              <a:t>=</a:t>
            </a:r>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1000B/0.1s =10MB/s =80Mbps</a:t>
            </a:r>
            <a:r>
              <a:rPr lang="zh-CN" altLang="en-US" dirty="0">
                <a:solidFill>
                  <a:srgbClr val="FF0000"/>
                </a:solidFill>
                <a:latin typeface="楷体" panose="02010609060101010101" pitchFamily="49" charset="-122"/>
                <a:ea typeface="楷体" panose="02010609060101010101" pitchFamily="49" charset="-122"/>
              </a:rPr>
              <a:t>。</a:t>
            </a:r>
            <a:endParaRPr lang="en-US" altLang="zh-CN" dirty="0">
              <a:solidFill>
                <a:srgbClr val="FF0000"/>
              </a:solidFill>
              <a:latin typeface="楷体" panose="02010609060101010101" pitchFamily="49" charset="-122"/>
              <a:ea typeface="楷体" panose="02010609060101010101" pitchFamily="49" charset="-122"/>
            </a:endParaRPr>
          </a:p>
          <a:p>
            <a:endParaRPr lang="en-US" altLang="zh-CN" dirty="0">
              <a:solidFill>
                <a:srgbClr val="FF0000"/>
              </a:solidFill>
              <a:latin typeface="楷体" panose="02010609060101010101" pitchFamily="49" charset="-122"/>
              <a:ea typeface="楷体" panose="02010609060101010101" pitchFamily="49" charset="-122"/>
            </a:endParaRPr>
          </a:p>
          <a:p>
            <a:r>
              <a:rPr lang="zh-CN" altLang="en-US" dirty="0">
                <a:solidFill>
                  <a:srgbClr val="FF0000"/>
                </a:solidFill>
                <a:latin typeface="楷体" panose="02010609060101010101" pitchFamily="49" charset="-122"/>
                <a:ea typeface="楷体" panose="02010609060101010101" pitchFamily="49" charset="-122"/>
              </a:rPr>
              <a:t>信道带宽 </a:t>
            </a:r>
            <a:r>
              <a:rPr lang="en-US" altLang="zh-CN" dirty="0">
                <a:solidFill>
                  <a:srgbClr val="FF0000"/>
                </a:solidFill>
                <a:latin typeface="楷体" panose="02010609060101010101" pitchFamily="49" charset="-122"/>
                <a:ea typeface="楷体" panose="02010609060101010101" pitchFamily="49" charset="-122"/>
              </a:rPr>
              <a:t>100Mbps</a:t>
            </a:r>
          </a:p>
          <a:p>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min{80Mbps,100Mbps} = 80Mbps</a:t>
            </a:r>
            <a:endParaRPr lang="zh-CN" altLang="en-US" dirty="0">
              <a:solidFill>
                <a:srgbClr val="FF0000"/>
              </a:solidFill>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graphicFrame>
            <p:nvGraphicFramePr>
              <p:cNvPr id="3" name="表格 2"/>
              <p:cNvGraphicFramePr/>
              <p:nvPr>
                <p:custDataLst>
                  <p:tags r:id="rId2"/>
                </p:custDataLst>
              </p:nvPr>
            </p:nvGraphicFramePr>
            <p:xfrm>
              <a:off x="2414270" y="4004310"/>
              <a:ext cx="6408420" cy="2352040"/>
            </p:xfrm>
            <a:graphic>
              <a:graphicData uri="http://schemas.openxmlformats.org/drawingml/2006/table">
                <a:tbl>
                  <a:tblPr firstRow="1" bandRow="1">
                    <a:tableStyleId>{5C22544A-7EE6-4342-B048-85BDC9FD1C3A}</a:tableStyleId>
                  </a:tblPr>
                  <a:tblGrid>
                    <a:gridCol w="1602105">
                      <a:extLst>
                        <a:ext uri="{9D8B030D-6E8A-4147-A177-3AD203B41FA5}">
                          <a16:colId xmlns:a16="http://schemas.microsoft.com/office/drawing/2014/main" val="20000"/>
                        </a:ext>
                      </a:extLst>
                    </a:gridCol>
                    <a:gridCol w="1316355">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946910">
                      <a:extLst>
                        <a:ext uri="{9D8B030D-6E8A-4147-A177-3AD203B41FA5}">
                          <a16:colId xmlns:a16="http://schemas.microsoft.com/office/drawing/2014/main" val="20003"/>
                        </a:ext>
                      </a:extLst>
                    </a:gridCol>
                  </a:tblGrid>
                  <a:tr h="640080">
                    <a:tc>
                      <a:txBody>
                        <a:bodyPr/>
                        <a:lstStyle/>
                        <a:p>
                          <a:pPr>
                            <a:buNone/>
                          </a:pPr>
                          <a:endParaRPr lang="zh-CN" altLang="en-US" sz="2800">
                            <a:latin typeface="微软雅黑" charset="0"/>
                            <a:ea typeface="微软雅黑" charset="0"/>
                          </a:endParaRPr>
                        </a:p>
                      </a:txBody>
                      <a:tcPr>
                        <a:solidFill>
                          <a:srgbClr val="00B0F0"/>
                        </a:solidFill>
                      </a:tcPr>
                    </a:tc>
                    <a:tc>
                      <a:txBody>
                        <a:bodyPr/>
                        <a:lstStyle/>
                        <a:p>
                          <a:pPr>
                            <a:buNone/>
                          </a:pPr>
                          <a:r>
                            <a:rPr lang="zh-CN" altLang="en-US" sz="1800"/>
                            <a:t>停等协议</a:t>
                          </a:r>
                        </a:p>
                      </a:txBody>
                      <a:tcPr>
                        <a:solidFill>
                          <a:srgbClr val="00B0F0"/>
                        </a:solidFill>
                      </a:tcPr>
                    </a:tc>
                    <a:tc>
                      <a:txBody>
                        <a:bodyPr/>
                        <a:lstStyle/>
                        <a:p>
                          <a:pPr>
                            <a:buNone/>
                          </a:pPr>
                          <a:r>
                            <a:rPr lang="zh-CN" altLang="en-US" sz="1800"/>
                            <a:t>后退</a:t>
                          </a:r>
                          <a:r>
                            <a:rPr lang="en-US" altLang="zh-CN" sz="1800"/>
                            <a:t>N</a:t>
                          </a:r>
                          <a:r>
                            <a:rPr lang="zh-CN" altLang="en-US" sz="1800"/>
                            <a:t>帧协议</a:t>
                          </a:r>
                        </a:p>
                        <a:p>
                          <a:pPr>
                            <a:buNone/>
                          </a:pPr>
                          <a:r>
                            <a:rPr lang="zh-CN" altLang="en-US" sz="1800"/>
                            <a:t>（</a:t>
                          </a:r>
                          <a:r>
                            <a:rPr lang="en-US" altLang="zh-CN" sz="1800"/>
                            <a:t>GBN)</a:t>
                          </a:r>
                        </a:p>
                      </a:txBody>
                      <a:tcPr>
                        <a:solidFill>
                          <a:srgbClr val="00B0F0"/>
                        </a:solidFill>
                      </a:tcPr>
                    </a:tc>
                    <a:tc>
                      <a:txBody>
                        <a:bodyPr/>
                        <a:lstStyle/>
                        <a:p>
                          <a:pPr>
                            <a:buNone/>
                          </a:pPr>
                          <a:r>
                            <a:rPr lang="zh-CN" altLang="en-US" sz="1800"/>
                            <a:t>选择重传协议（</a:t>
                          </a:r>
                          <a:r>
                            <a:rPr lang="en-US" altLang="zh-CN" sz="1800"/>
                            <a:t>SR)</a:t>
                          </a:r>
                        </a:p>
                      </a:txBody>
                      <a:tcPr>
                        <a:solidFill>
                          <a:srgbClr val="00B0F0"/>
                        </a:solidFill>
                      </a:tcPr>
                    </a:tc>
                    <a:extLst>
                      <a:ext uri="{0D108BD9-81ED-4DB2-BD59-A6C34878D82A}">
                        <a16:rowId xmlns:a16="http://schemas.microsoft.com/office/drawing/2014/main" val="10000"/>
                      </a:ext>
                    </a:extLst>
                  </a:tr>
                  <a:tr h="596900">
                    <a:tc>
                      <a:txBody>
                        <a:bodyPr/>
                        <a:lstStyle/>
                        <a:p>
                          <a:pPr>
                            <a:buNone/>
                          </a:pPr>
                          <a:r>
                            <a:rPr lang="zh-CN" altLang="en-US" sz="1800"/>
                            <a:t>发送窗口</a:t>
                          </a:r>
                        </a:p>
                      </a:txBody>
                      <a:tcPr>
                        <a:solidFill>
                          <a:schemeClr val="accent1">
                            <a:lumMod val="20000"/>
                            <a:lumOff val="80000"/>
                          </a:schemeClr>
                        </a:solidFill>
                      </a:tcPr>
                    </a:tc>
                    <a:tc>
                      <a:txBody>
                        <a:bodyPr/>
                        <a:lstStyle/>
                        <a:p>
                          <a:pPr>
                            <a:buNone/>
                          </a:pPr>
                          <a:r>
                            <a:rPr lang="en-US" altLang="zh-CN" sz="1800"/>
                            <a:t>1</a:t>
                          </a:r>
                        </a:p>
                      </a:txBody>
                      <a:tcPr>
                        <a:solidFill>
                          <a:schemeClr val="accent1">
                            <a:lumMod val="20000"/>
                            <a:lumOff val="80000"/>
                          </a:schemeClr>
                        </a:solidFill>
                      </a:tcPr>
                    </a:tc>
                    <a:tc>
                      <a:txBody>
                        <a:bodyPr/>
                        <a:lstStyle/>
                        <a:p>
                          <a:pPr>
                            <a:buNone/>
                          </a:pPr>
                          <a14:m>
                            <m:oMath xmlns:m="http://schemas.openxmlformats.org/officeDocument/2006/math">
                              <m:r>
                                <a:rPr lang="en-US" altLang="zh-CN" sz="1800" i="1">
                                  <a:latin typeface="Cambria Math" panose="02040503050406030204" pitchFamily="18" charset="0"/>
                                  <a:cs typeface="DejaVu Math TeX Gyre" panose="02000503000000000000" charset="0"/>
                                </a:rPr>
                                <m:t>1, </m:t>
                              </m:r>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sup>
                              </m:sSup>
                            </m:oMath>
                          </a14:m>
                          <a:r>
                            <a:rPr lang="en-US" altLang="zh-CN" sz="1800"/>
                            <a:t>-1</a:t>
                          </a:r>
                        </a:p>
                      </a:txBody>
                      <a:tcPr>
                        <a:solidFill>
                          <a:schemeClr val="accent1">
                            <a:lumMod val="20000"/>
                            <a:lumOff val="80000"/>
                          </a:schemeClr>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en-US" altLang="zh-CN" sz="1800" i="1">
                            <a:latin typeface="DejaVu Math TeX Gyre" panose="02000503000000000000" charset="0"/>
                            <a:cs typeface="DejaVu Math TeX Gyre" panose="02000503000000000000" charset="0"/>
                          </a:endParaRPr>
                        </a:p>
                      </a:txBody>
                      <a:tcPr>
                        <a:solidFill>
                          <a:schemeClr val="accent1">
                            <a:lumMod val="20000"/>
                            <a:lumOff val="80000"/>
                          </a:schemeClr>
                        </a:solidFill>
                      </a:tcPr>
                    </a:tc>
                    <a:extLst>
                      <a:ext uri="{0D108BD9-81ED-4DB2-BD59-A6C34878D82A}">
                        <a16:rowId xmlns:a16="http://schemas.microsoft.com/office/drawing/2014/main" val="10001"/>
                      </a:ext>
                    </a:extLst>
                  </a:tr>
                  <a:tr h="490855">
                    <a:tc>
                      <a:txBody>
                        <a:bodyPr/>
                        <a:lstStyle/>
                        <a:p>
                          <a:pPr>
                            <a:buNone/>
                          </a:pPr>
                          <a:r>
                            <a:rPr lang="zh-CN" altLang="en-US" sz="1800"/>
                            <a:t>接收窗口</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zh-CN" altLang="en-US" sz="1800"/>
                        </a:p>
                        <a:p>
                          <a:pPr>
                            <a:buNone/>
                          </a:pPr>
                          <a:endParaRPr lang="zh-CN" altLang="en-US" sz="1800"/>
                        </a:p>
                      </a:txBody>
                      <a:tcPr>
                        <a:solidFill>
                          <a:schemeClr val="bg1"/>
                        </a:solidFill>
                      </a:tcPr>
                    </a:tc>
                    <a:extLst>
                      <a:ext uri="{0D108BD9-81ED-4DB2-BD59-A6C34878D82A}">
                        <a16:rowId xmlns:a16="http://schemas.microsoft.com/office/drawing/2014/main" val="10002"/>
                      </a:ext>
                    </a:extLst>
                  </a:tr>
                  <a:tr h="474980">
                    <a:tc>
                      <a:txBody>
                        <a:bodyPr/>
                        <a:lstStyle/>
                        <a:p>
                          <a:pPr>
                            <a:buNone/>
                          </a:pPr>
                          <a:endParaRPr lang="zh-CN" altLang="en-US"/>
                        </a:p>
                      </a:txBody>
                      <a:tcPr>
                        <a:solidFill>
                          <a:schemeClr val="accent1">
                            <a:lumMod val="20000"/>
                            <a:lumOff val="80000"/>
                          </a:schemeClr>
                        </a:solidFill>
                      </a:tcPr>
                    </a:tc>
                    <a:tc gridSpan="3">
                      <a:txBody>
                        <a:bodyPr/>
                        <a:lstStyle/>
                        <a:p>
                          <a:pPr>
                            <a:buNone/>
                          </a:pPr>
                          <a14:m>
                            <m:oMathPara xmlns:m="http://schemas.openxmlformats.org/officeDocument/2006/math">
                              <m:oMathParaPr>
                                <m:jc m:val="centerGroup"/>
                              </m:oMathParaPr>
                              <m:oMath xmlns:m="http://schemas.openxmlformats.org/officeDocument/2006/math">
                                <m:r>
                                  <a:rPr lang="zh-CN" altLang="en-US" sz="2000" b="0" i="1">
                                    <a:solidFill>
                                      <a:srgbClr val="FF0000"/>
                                    </a:solidFill>
                                    <a:latin typeface="Cambria Math" panose="02040503050406030204" pitchFamily="18" charset="0"/>
                                    <a:ea typeface="微软雅黑" charset="0"/>
                                    <a:cs typeface="DejaVu Math TeX Gyre" panose="02000503000000000000" charset="0"/>
                                  </a:rPr>
                                  <m:t>发送窗口</m:t>
                                </m:r>
                                <m:r>
                                  <a:rPr lang="en-US" altLang="zh-CN" sz="2000" b="0" i="1">
                                    <a:latin typeface="Cambria Math" panose="02040503050406030204" pitchFamily="18" charset="0"/>
                                    <a:ea typeface="宋体" charset="0"/>
                                    <a:cs typeface="DejaVu Math TeX Gyre" panose="02000503000000000000" charset="0"/>
                                  </a:rPr>
                                  <m:t>+</m:t>
                                </m:r>
                                <m:r>
                                  <a:rPr lang="zh-CN" altLang="en-US" sz="2000" b="0" i="1">
                                    <a:solidFill>
                                      <a:srgbClr val="FF0000"/>
                                    </a:solidFill>
                                    <a:latin typeface="Cambria Math" panose="02040503050406030204" pitchFamily="18" charset="0"/>
                                    <a:ea typeface="宋体" charset="0"/>
                                    <a:cs typeface="DejaVu Math TeX Gyre" panose="02000503000000000000" charset="0"/>
                                  </a:rPr>
                                  <m:t>接收窗口</m:t>
                                </m:r>
                                <m:r>
                                  <a:rPr lang="en-US" altLang="zh-CN" sz="2000" i="1">
                                    <a:latin typeface="Cambria Math" panose="02040503050406030204" pitchFamily="18" charset="0"/>
                                    <a:ea typeface="宋体" charset="0"/>
                                    <a:cs typeface="DejaVu Math TeX Gyre" panose="02000503000000000000" charset="0"/>
                                  </a:rPr>
                                  <m:t> ≤</m:t>
                                </m:r>
                                <m:sSup>
                                  <m:sSupPr>
                                    <m:ctrlPr>
                                      <a:rPr lang="en-US" altLang="zh-CN" sz="2000" i="1">
                                        <a:latin typeface="Cambria Math" panose="02040503050406030204" pitchFamily="18" charset="0"/>
                                        <a:cs typeface="DejaVu Math TeX Gyre" panose="02000503000000000000" charset="0"/>
                                      </a:rPr>
                                    </m:ctrlPr>
                                  </m:sSupPr>
                                  <m:e>
                                    <m:r>
                                      <a:rPr lang="en-US" altLang="zh-CN" sz="2000" i="1">
                                        <a:latin typeface="Cambria Math" panose="02040503050406030204" pitchFamily="18" charset="0"/>
                                        <a:cs typeface="DejaVu Math TeX Gyre" panose="02000503000000000000" charset="0"/>
                                      </a:rPr>
                                      <m:t>2</m:t>
                                    </m:r>
                                  </m:e>
                                  <m:sup>
                                    <m:r>
                                      <a:rPr lang="en-US" altLang="zh-CN" sz="2000" i="1">
                                        <a:latin typeface="Cambria Math" panose="02040503050406030204" pitchFamily="18" charset="0"/>
                                        <a:cs typeface="DejaVu Math TeX Gyre" panose="02000503000000000000" charset="0"/>
                                      </a:rPr>
                                      <m:t>𝑛</m:t>
                                    </m:r>
                                  </m:sup>
                                </m:sSup>
                              </m:oMath>
                            </m:oMathPara>
                          </a14:m>
                          <a:endParaRPr lang="en-US" altLang="zh-CN" sz="2000" i="1">
                            <a:latin typeface="DejaVu Math TeX Gyre" panose="02000503000000000000" charset="0"/>
                            <a:cs typeface="DejaVu Math TeX Gyre" panose="02000503000000000000" charset="0"/>
                          </a:endParaRPr>
                        </a:p>
                      </a:txBody>
                      <a:tcPr>
                        <a:solidFill>
                          <a:schemeClr val="accent1">
                            <a:lumMod val="20000"/>
                            <a:lumOff val="8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mc:Choice>
        <mc:Fallback xmlns="">
          <p:graphicFrame>
            <p:nvGraphicFramePr>
              <p:cNvPr id="3" name="表格 2"/>
              <p:cNvGraphicFramePr/>
              <p:nvPr>
                <p:custDataLst>
                  <p:tags r:id="rId7"/>
                </p:custDataLst>
              </p:nvPr>
            </p:nvGraphicFramePr>
            <p:xfrm>
              <a:off x="2414270" y="4004310"/>
              <a:ext cx="6408420" cy="2380615"/>
            </p:xfrm>
            <a:graphic>
              <a:graphicData uri="http://schemas.openxmlformats.org/drawingml/2006/table">
                <a:tbl>
                  <a:tblPr firstRow="1" bandRow="1">
                    <a:tableStyleId>{5C22544A-7EE6-4342-B048-85BDC9FD1C3A}</a:tableStyleId>
                  </a:tblPr>
                  <a:tblGrid>
                    <a:gridCol w="1602105"/>
                    <a:gridCol w="1316355"/>
                    <a:gridCol w="1543050"/>
                    <a:gridCol w="1946910"/>
                  </a:tblGrid>
                  <a:tr h="640080">
                    <a:tc>
                      <a:txBody>
                        <a:bodyPr/>
                        <a:p>
                          <a:pPr>
                            <a:buNone/>
                          </a:pPr>
                          <a:endParaRPr lang="zh-CN" altLang="en-US" sz="2800">
                            <a:latin typeface="微软雅黑" charset="0"/>
                            <a:ea typeface="微软雅黑" charset="0"/>
                          </a:endParaRPr>
                        </a:p>
                      </a:txBody>
                      <a:tcPr>
                        <a:solidFill>
                          <a:srgbClr val="00B0F0"/>
                        </a:solidFill>
                      </a:tcPr>
                    </a:tc>
                    <a:tc>
                      <a:txBody>
                        <a:bodyPr/>
                        <a:p>
                          <a:pPr>
                            <a:buNone/>
                          </a:pPr>
                          <a:r>
                            <a:rPr lang="zh-CN" altLang="en-US" sz="1800"/>
                            <a:t>停等协议</a:t>
                          </a:r>
                          <a:endParaRPr lang="zh-CN" altLang="en-US" sz="1800"/>
                        </a:p>
                      </a:txBody>
                      <a:tcPr>
                        <a:solidFill>
                          <a:srgbClr val="00B0F0"/>
                        </a:solidFill>
                      </a:tcPr>
                    </a:tc>
                    <a:tc>
                      <a:txBody>
                        <a:bodyPr/>
                        <a:p>
                          <a:pPr>
                            <a:buNone/>
                          </a:pPr>
                          <a:r>
                            <a:rPr lang="zh-CN" altLang="en-US" sz="1800"/>
                            <a:t>后退</a:t>
                          </a:r>
                          <a:r>
                            <a:rPr lang="en-US" altLang="zh-CN" sz="1800"/>
                            <a:t>N</a:t>
                          </a:r>
                          <a:r>
                            <a:rPr lang="zh-CN" altLang="en-US" sz="1800"/>
                            <a:t>帧协议</a:t>
                          </a:r>
                          <a:endParaRPr lang="zh-CN" altLang="en-US" sz="1800"/>
                        </a:p>
                        <a:p>
                          <a:pPr>
                            <a:buNone/>
                          </a:pPr>
                          <a:r>
                            <a:rPr lang="zh-CN" altLang="en-US" sz="1800"/>
                            <a:t>（</a:t>
                          </a:r>
                          <a:r>
                            <a:rPr lang="en-US" altLang="zh-CN" sz="1800"/>
                            <a:t>GBN)</a:t>
                          </a:r>
                          <a:endParaRPr lang="en-US" altLang="zh-CN" sz="1800"/>
                        </a:p>
                      </a:txBody>
                      <a:tcPr>
                        <a:solidFill>
                          <a:srgbClr val="00B0F0"/>
                        </a:solidFill>
                      </a:tcPr>
                    </a:tc>
                    <a:tc>
                      <a:txBody>
                        <a:bodyPr/>
                        <a:p>
                          <a:pPr>
                            <a:buNone/>
                          </a:pPr>
                          <a:r>
                            <a:rPr lang="zh-CN" altLang="en-US" sz="1800"/>
                            <a:t>选择重传协议（</a:t>
                          </a:r>
                          <a:r>
                            <a:rPr lang="en-US" altLang="zh-CN" sz="1800"/>
                            <a:t>SR)</a:t>
                          </a:r>
                          <a:endParaRPr lang="en-US" altLang="zh-CN" sz="1800"/>
                        </a:p>
                      </a:txBody>
                      <a:tcPr>
                        <a:solidFill>
                          <a:srgbClr val="00B0F0"/>
                        </a:solidFill>
                      </a:tcPr>
                    </a:tc>
                  </a:tr>
                  <a:tr h="596900">
                    <a:tc>
                      <a:txBody>
                        <a:bodyPr/>
                        <a:p>
                          <a:pPr>
                            <a:buNone/>
                          </a:pPr>
                          <a:r>
                            <a:rPr lang="zh-CN" altLang="en-US" sz="1800"/>
                            <a:t>发送窗口</a:t>
                          </a:r>
                          <a:endParaRPr lang="zh-CN" altLang="en-US" sz="1800"/>
                        </a:p>
                      </a:txBody>
                      <a:tcPr>
                        <a:solidFill>
                          <a:schemeClr val="accent1">
                            <a:lumMod val="20000"/>
                            <a:lumOff val="80000"/>
                          </a:schemeClr>
                        </a:solidFill>
                      </a:tcPr>
                    </a:tc>
                    <a:tc>
                      <a:txBody>
                        <a:bodyPr/>
                        <a:p>
                          <a:pPr>
                            <a:buNone/>
                          </a:pPr>
                          <a:r>
                            <a:rPr lang="en-US" altLang="zh-CN" sz="1800"/>
                            <a:t>1</a:t>
                          </a:r>
                          <a:endParaRPr lang="en-US" altLang="zh-CN" sz="1800"/>
                        </a:p>
                      </a:txBody>
                      <a:tcPr>
                        <a:solidFill>
                          <a:schemeClr val="accent1">
                            <a:lumMod val="20000"/>
                            <a:lumOff val="80000"/>
                          </a:schemeClr>
                        </a:solidFill>
                      </a:tcPr>
                    </a:tc>
                    <a:tc>
                      <a:txBody>
                        <a:bodyPr/>
                        <a:lstStyle/>
                        <a:p>
                          <a:endParaRPr lang="zh-CN"/>
                        </a:p>
                      </a:txBody>
                      <a:tcPr>
                        <a:blipFill>
                          <a:blip r:embed="rId8"/>
                        </a:blipFill>
                      </a:tcPr>
                    </a:tc>
                    <a:tc>
                      <a:txBody>
                        <a:bodyPr/>
                        <a:lstStyle/>
                        <a:p>
                          <a:endParaRPr lang="zh-CN"/>
                        </a:p>
                      </a:txBody>
                      <a:tcPr>
                        <a:blipFill>
                          <a:blip r:embed="rId8"/>
                        </a:blipFill>
                      </a:tcPr>
                    </a:tc>
                  </a:tr>
                  <a:tr h="668655">
                    <a:tc>
                      <a:txBody>
                        <a:bodyPr/>
                        <a:p>
                          <a:pPr>
                            <a:buNone/>
                          </a:pPr>
                          <a:r>
                            <a:rPr lang="zh-CN" altLang="en-US" sz="1800"/>
                            <a:t>接收窗口</a:t>
                          </a:r>
                          <a:endParaRPr lang="zh-CN" altLang="en-US"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lstStyle/>
                        <a:p>
                          <a:endParaRPr lang="zh-CN"/>
                        </a:p>
                      </a:txBody>
                      <a:tcPr>
                        <a:blipFill>
                          <a:blip r:embed="rId8"/>
                        </a:blipFill>
                      </a:tcPr>
                    </a:tc>
                  </a:tr>
                  <a:tr h="474980">
                    <a:tc>
                      <a:txBody>
                        <a:bodyPr/>
                        <a:p>
                          <a:pPr>
                            <a:buNone/>
                          </a:pPr>
                          <a:endParaRPr lang="zh-CN" altLang="en-US"/>
                        </a:p>
                      </a:txBody>
                      <a:tcPr>
                        <a:solidFill>
                          <a:schemeClr val="accent1">
                            <a:lumMod val="20000"/>
                            <a:lumOff val="80000"/>
                          </a:schemeClr>
                        </a:solidFill>
                      </a:tcPr>
                    </a:tc>
                    <a:tc gridSpan="3">
                      <a:txBody>
                        <a:bodyPr/>
                        <a:lstStyle/>
                        <a:p>
                          <a:endParaRPr lang="zh-CN"/>
                        </a:p>
                      </a:txBody>
                      <a:tcPr>
                        <a:blipFill>
                          <a:blip r:embed="rId8"/>
                        </a:blipFill>
                      </a:tcPr>
                    </a:tc>
                    <a:tc hMerge="1">
                      <a:tcPr/>
                    </a:tc>
                    <a:tc hMerge="1">
                      <a:tcPr/>
                    </a:tc>
                  </a:tr>
                </a:tbl>
              </a:graphicData>
            </a:graphic>
          </p:graphicFrame>
        </mc:Fallback>
      </mc:AlternateContent>
      <p:cxnSp>
        <p:nvCxnSpPr>
          <p:cNvPr id="2" name="箭头-工具"/>
          <p:cNvCxnSpPr/>
          <p:nvPr/>
        </p:nvCxnSpPr>
        <p:spPr>
          <a:xfrm>
            <a:off x="6248734" y="2711446"/>
            <a:ext cx="0" cy="156729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箭头-工具"/>
          <p:cNvCxnSpPr/>
          <p:nvPr/>
        </p:nvCxnSpPr>
        <p:spPr>
          <a:xfrm>
            <a:off x="8160719" y="2691126"/>
            <a:ext cx="7260" cy="155067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4" name="箭头-工具"/>
          <p:cNvCxnSpPr/>
          <p:nvPr/>
        </p:nvCxnSpPr>
        <p:spPr>
          <a:xfrm>
            <a:off x="6281119" y="2955921"/>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5" name="箭头-工具"/>
          <p:cNvCxnSpPr/>
          <p:nvPr/>
        </p:nvCxnSpPr>
        <p:spPr>
          <a:xfrm flipH="1">
            <a:off x="6255084" y="3335651"/>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 name="圆角矩形 2"/>
          <p:cNvSpPr/>
          <p:nvPr/>
        </p:nvSpPr>
        <p:spPr>
          <a:xfrm>
            <a:off x="6585585" y="2753995"/>
            <a:ext cx="116395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rPr>
              <a:t>200ms</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27" name="圆角矩形 2"/>
          <p:cNvSpPr/>
          <p:nvPr/>
        </p:nvSpPr>
        <p:spPr>
          <a:xfrm rot="21114524">
            <a:off x="6560820" y="3202940"/>
            <a:ext cx="11887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rPr>
              <a:t>200ms</a:t>
            </a:r>
          </a:p>
        </p:txBody>
      </p:sp>
      <p:pic>
        <p:nvPicPr>
          <p:cNvPr id="39" name="图片 38"/>
          <p:cNvPicPr>
            <a:picLocks noChangeAspect="1"/>
          </p:cNvPicPr>
          <p:nvPr/>
        </p:nvPicPr>
        <p:blipFill>
          <a:blip r:embed="rId9"/>
          <a:stretch>
            <a:fillRect/>
          </a:stretch>
        </p:blipFill>
        <p:spPr>
          <a:xfrm>
            <a:off x="5120466" y="1307587"/>
            <a:ext cx="926863" cy="1054988"/>
          </a:xfrm>
          <a:prstGeom prst="rect">
            <a:avLst/>
          </a:prstGeom>
        </p:spPr>
      </p:pic>
      <p:pic>
        <p:nvPicPr>
          <p:cNvPr id="40" name="图片 39"/>
          <p:cNvPicPr>
            <a:picLocks noChangeAspect="1"/>
          </p:cNvPicPr>
          <p:nvPr/>
        </p:nvPicPr>
        <p:blipFill>
          <a:blip r:embed="rId9"/>
          <a:stretch>
            <a:fillRect/>
          </a:stretch>
        </p:blipFill>
        <p:spPr>
          <a:xfrm flipH="1">
            <a:off x="7922400" y="1316629"/>
            <a:ext cx="1093041" cy="1054988"/>
          </a:xfrm>
          <a:prstGeom prst="rect">
            <a:avLst/>
          </a:prstGeom>
        </p:spPr>
      </p:pic>
      <p:cxnSp>
        <p:nvCxnSpPr>
          <p:cNvPr id="41" name="箭头-工具"/>
          <p:cNvCxnSpPr/>
          <p:nvPr/>
        </p:nvCxnSpPr>
        <p:spPr>
          <a:xfrm>
            <a:off x="5668521" y="2197676"/>
            <a:ext cx="536558" cy="7582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3" name="箭头-工具"/>
          <p:cNvCxnSpPr/>
          <p:nvPr/>
        </p:nvCxnSpPr>
        <p:spPr>
          <a:xfrm flipH="1">
            <a:off x="8199300" y="2247856"/>
            <a:ext cx="291932" cy="11674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6" name="圆角矩形 2"/>
          <p:cNvSpPr/>
          <p:nvPr/>
        </p:nvSpPr>
        <p:spPr>
          <a:xfrm>
            <a:off x="5345548" y="2359094"/>
            <a:ext cx="903186"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rgbClr val="7384FB"/>
                </a:solidFill>
                <a:latin typeface="Calibri" panose="020F0502020204030204"/>
                <a:ea typeface="等线" panose="02010600030101010101" pitchFamily="2" charset="-122"/>
              </a:rPr>
              <a:t>t1</a:t>
            </a:r>
            <a:endParaRPr kumimoji="1" lang="zh-CN" altLang="en-US" sz="1800" b="1" i="0" u="none" strike="noStrike" kern="1200" cap="none" spc="0" normalizeH="0" baseline="0" noProof="0" dirty="0">
              <a:ln>
                <a:noFill/>
              </a:ln>
              <a:solidFill>
                <a:srgbClr val="7384FB"/>
              </a:solidFill>
              <a:effectLst/>
              <a:uLnTx/>
              <a:uFillTx/>
              <a:latin typeface="Calibri" panose="020F0502020204030204"/>
              <a:ea typeface="等线" panose="02010600030101010101" pitchFamily="2" charset="-122"/>
              <a:cs typeface="+mn-cs"/>
            </a:endParaRPr>
          </a:p>
        </p:txBody>
      </p:sp>
      <p:sp>
        <p:nvSpPr>
          <p:cNvPr id="47" name="圆角矩形 2"/>
          <p:cNvSpPr/>
          <p:nvPr/>
        </p:nvSpPr>
        <p:spPr>
          <a:xfrm rot="199821">
            <a:off x="8072240" y="2646692"/>
            <a:ext cx="887354"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b="1" dirty="0">
                <a:solidFill>
                  <a:schemeClr val="accent2"/>
                </a:solidFill>
                <a:latin typeface="Calibri" panose="020F0502020204030204"/>
                <a:ea typeface="等线" panose="02010600030101010101" pitchFamily="2" charset="-122"/>
              </a:rPr>
              <a:t>t2</a:t>
            </a:r>
            <a:endParaRPr kumimoji="1" lang="en-US" altLang="zh-CN" sz="1800" b="1" i="0" u="none" strike="noStrike" kern="1200" cap="none" spc="0" normalizeH="0" baseline="0" noProof="0" dirty="0">
              <a:ln>
                <a:noFill/>
              </a:ln>
              <a:solidFill>
                <a:schemeClr val="accent2"/>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49" name="矩形 48"/>
              <p:cNvSpPr/>
              <p:nvPr/>
            </p:nvSpPr>
            <p:spPr>
              <a:xfrm>
                <a:off x="2120513" y="2520992"/>
                <a:ext cx="2285308" cy="6173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kern="100" smtClean="0">
                              <a:solidFill>
                                <a:schemeClr val="accent1">
                                  <a:lumMod val="50000"/>
                                </a:schemeClr>
                              </a:solidFill>
                              <a:latin typeface="Cambria Math" panose="02040503050406030204" pitchFamily="18" charset="0"/>
                              <a:ea typeface="楷体" panose="02010609060101010101" pitchFamily="49" charset="-122"/>
                              <a:sym typeface="+mn-ea"/>
                            </a:rPr>
                          </m:ctrlPr>
                        </m:fPr>
                        <m:num>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1</m:t>
                          </m:r>
                        </m:num>
                        <m:den>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1+400</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𝑚𝑠</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𝑡</m:t>
                          </m:r>
                          <m:r>
                            <a:rPr lang="en-US" altLang="zh-CN" b="0" i="1" kern="100" smtClean="0">
                              <a:solidFill>
                                <a:schemeClr val="accent1">
                                  <a:lumMod val="50000"/>
                                </a:schemeClr>
                              </a:solidFill>
                              <a:latin typeface="Cambria Math" panose="02040503050406030204" pitchFamily="18" charset="0"/>
                              <a:ea typeface="楷体" panose="02010609060101010101" pitchFamily="49" charset="-122"/>
                              <a:sym typeface="+mn-ea"/>
                            </a:rPr>
                            <m:t>2</m:t>
                          </m:r>
                        </m:den>
                      </m:f>
                    </m:oMath>
                  </m:oMathPara>
                </a14:m>
                <a:endParaRPr lang="en-US" altLang="zh-CN"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2120513" y="2520992"/>
                <a:ext cx="2285308" cy="617348"/>
              </a:xfrm>
              <a:prstGeom prst="rect">
                <a:avLst/>
              </a:prstGeom>
              <a:blipFill rotWithShape="1">
                <a:blip r:embed="rId10"/>
                <a:stretch>
                  <a:fillRect l="-11" t="-7" r="8" b="28"/>
                </a:stretch>
              </a:blipFill>
            </p:spPr>
            <p:txBody>
              <a:bodyPr/>
              <a:lstStyle/>
              <a:p>
                <a:r>
                  <a:rPr lang="zh-CN" altLang="en-US">
                    <a:noFill/>
                  </a:rPr>
                  <a:t> </a:t>
                </a:r>
              </a:p>
            </p:txBody>
          </p:sp>
        </mc:Fallback>
      </mc:AlternateContent>
      <p:sp>
        <p:nvSpPr>
          <p:cNvPr id="9" name="矩形 8"/>
          <p:cNvSpPr/>
          <p:nvPr/>
        </p:nvSpPr>
        <p:spPr>
          <a:xfrm>
            <a:off x="190236" y="2642423"/>
            <a:ext cx="2146742" cy="369332"/>
          </a:xfrm>
          <a:prstGeom prst="rect">
            <a:avLst/>
          </a:prstGeom>
        </p:spPr>
        <p:txBody>
          <a:bodyPr wrap="none">
            <a:spAutoFit/>
          </a:bodyPr>
          <a:lstStyle/>
          <a:p>
            <a:r>
              <a:rPr lang="zh-CN" altLang="en-US" kern="100" dirty="0">
                <a:solidFill>
                  <a:srgbClr val="FF0000"/>
                </a:solidFill>
                <a:latin typeface="楷体" panose="02010609060101010101" pitchFamily="49" charset="-122"/>
                <a:ea typeface="楷体" panose="02010609060101010101" pitchFamily="49" charset="-122"/>
                <a:cs typeface="微软雅黑" charset="0"/>
                <a:sym typeface="+mn-ea"/>
              </a:rPr>
              <a:t>最大信道利用率 </a:t>
            </a:r>
            <a:r>
              <a:rPr lang="en-US" altLang="zh-CN" kern="100" dirty="0">
                <a:solidFill>
                  <a:srgbClr val="FF0000"/>
                </a:solidFill>
                <a:latin typeface="楷体" panose="02010609060101010101" pitchFamily="49" charset="-122"/>
                <a:ea typeface="楷体" panose="02010609060101010101" pitchFamily="49" charset="-122"/>
                <a:cs typeface="微软雅黑" charset="0"/>
                <a:sym typeface="+mn-ea"/>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11547"/>
            <a:ext cx="9144000" cy="3860453"/>
          </a:xfrm>
          <a:prstGeom prst="rect">
            <a:avLst/>
          </a:prstGeom>
        </p:spPr>
      </p:pic>
      <p:sp>
        <p:nvSpPr>
          <p:cNvPr id="2" name="矩形 1"/>
          <p:cNvSpPr/>
          <p:nvPr/>
        </p:nvSpPr>
        <p:spPr>
          <a:xfrm>
            <a:off x="7481570" y="2273935"/>
            <a:ext cx="1662430" cy="214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a:solidFill>
                  <a:srgbClr val="717171"/>
                </a:solidFill>
              </a:rPr>
              <a:t>奈奎斯特定理与香农定理</a:t>
            </a:r>
          </a:p>
        </p:txBody>
      </p:sp>
    </p:spTree>
    <p:custDataLst>
      <p:tags r:id="rId1"/>
    </p:custDataLst>
    <p:extLst>
      <p:ext uri="{BB962C8B-B14F-4D97-AF65-F5344CB8AC3E}">
        <p14:creationId xmlns:p14="http://schemas.microsoft.com/office/powerpoint/2010/main" val="375859803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  </a:t>
            </a:r>
            <a:r>
              <a:rPr lang="zh-CN" altLang="en-US" kern="100" dirty="0">
                <a:solidFill>
                  <a:schemeClr val="accent1">
                    <a:lumMod val="50000"/>
                  </a:schemeClr>
                </a:solidFill>
                <a:latin typeface="微软雅黑" charset="0"/>
                <a:ea typeface="微软雅黑" charset="0"/>
                <a:cs typeface="微软雅黑" charset="0"/>
                <a:sym typeface="+mn-ea"/>
              </a:rPr>
              <a:t>站点 </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通过</a:t>
            </a:r>
            <a:r>
              <a:rPr lang="en-US" altLang="zh-CN" kern="100" dirty="0">
                <a:solidFill>
                  <a:schemeClr val="accent1">
                    <a:lumMod val="50000"/>
                  </a:schemeClr>
                </a:solidFill>
                <a:latin typeface="微软雅黑" charset="0"/>
                <a:ea typeface="微软雅黑" charset="0"/>
                <a:cs typeface="微软雅黑" charset="0"/>
                <a:sym typeface="+mn-ea"/>
              </a:rPr>
              <a:t>CDMA</a:t>
            </a:r>
            <a:r>
              <a:rPr lang="zh-CN" altLang="en-US" kern="100" dirty="0">
                <a:solidFill>
                  <a:schemeClr val="accent1">
                    <a:lumMod val="50000"/>
                  </a:schemeClr>
                </a:solidFill>
                <a:latin typeface="微软雅黑" charset="0"/>
                <a:ea typeface="微软雅黑" charset="0"/>
                <a:cs typeface="微软雅黑" charset="0"/>
                <a:sym typeface="+mn-ea"/>
              </a:rPr>
              <a:t>共享链路，</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的码片序列</a:t>
            </a:r>
            <a:r>
              <a:rPr lang="en-US" altLang="zh-CN" kern="100" dirty="0">
                <a:solidFill>
                  <a:schemeClr val="accent1">
                    <a:lumMod val="50000"/>
                  </a:schemeClr>
                </a:solidFill>
                <a:latin typeface="微软雅黑" charset="0"/>
                <a:ea typeface="微软雅黑" charset="0"/>
                <a:cs typeface="微软雅黑" charset="0"/>
                <a:sym typeface="+mn-ea"/>
              </a:rPr>
              <a:t>(chipping </a:t>
            </a:r>
            <a:r>
              <a:rPr lang="en-US" altLang="zh-CN" kern="100" dirty="0" err="1">
                <a:solidFill>
                  <a:schemeClr val="accent1">
                    <a:lumMod val="50000"/>
                  </a:schemeClr>
                </a:solidFill>
                <a:latin typeface="微软雅黑" charset="0"/>
                <a:ea typeface="微软雅黑" charset="0"/>
                <a:cs typeface="微软雅黑" charset="0"/>
                <a:sym typeface="+mn-ea"/>
              </a:rPr>
              <a:t>seqence</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分 别是</a:t>
            </a:r>
            <a:r>
              <a:rPr lang="en-US" altLang="zh-CN" kern="100" dirty="0">
                <a:solidFill>
                  <a:schemeClr val="accent1">
                    <a:lumMod val="50000"/>
                  </a:schemeClr>
                </a:solidFill>
                <a:latin typeface="微软雅黑" charset="0"/>
                <a:ea typeface="微软雅黑" charset="0"/>
                <a:cs typeface="微软雅黑" charset="0"/>
                <a:sym typeface="+mn-ea"/>
              </a:rPr>
              <a:t>(1,1,1,1)</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(1,-1,1,-1)</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(1,1,-1, -1)</a:t>
            </a:r>
            <a:r>
              <a:rPr lang="zh-CN" altLang="en-US" kern="100" dirty="0">
                <a:solidFill>
                  <a:schemeClr val="accent1">
                    <a:lumMod val="50000"/>
                  </a:schemeClr>
                </a:solidFill>
                <a:latin typeface="微软雅黑" charset="0"/>
                <a:ea typeface="微软雅黑" charset="0"/>
                <a:cs typeface="微软雅黑" charset="0"/>
                <a:sym typeface="+mn-ea"/>
              </a:rPr>
              <a:t>。若</a:t>
            </a: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从链路上收到的序列是</a:t>
            </a:r>
            <a:r>
              <a:rPr lang="en-US" altLang="zh-CN" kern="100" dirty="0">
                <a:solidFill>
                  <a:schemeClr val="accent1">
                    <a:lumMod val="50000"/>
                  </a:schemeClr>
                </a:solidFill>
                <a:latin typeface="微软雅黑" charset="0"/>
                <a:ea typeface="微软雅黑" charset="0"/>
                <a:cs typeface="微软雅黑" charset="0"/>
                <a:sym typeface="+mn-ea"/>
              </a:rPr>
              <a:t>(2,0,2,0,0,-2,0,-2,0, 2,0,2), </a:t>
            </a:r>
            <a:r>
              <a:rPr lang="zh-CN" altLang="en-US" kern="100" dirty="0">
                <a:solidFill>
                  <a:schemeClr val="accent1">
                    <a:lumMod val="50000"/>
                  </a:schemeClr>
                </a:solidFill>
                <a:latin typeface="微软雅黑" charset="0"/>
                <a:ea typeface="微软雅黑" charset="0"/>
                <a:cs typeface="微软雅黑" charset="0"/>
                <a:sym typeface="+mn-ea"/>
              </a:rPr>
              <a:t>则</a:t>
            </a: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收到 </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发送的数据是（    ）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 000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101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110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111</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777048"/>
            <a:ext cx="427648" cy="369332"/>
          </a:xfrm>
          <a:prstGeom prst="rect">
            <a:avLst/>
          </a:prstGeom>
        </p:spPr>
      </p:pic>
      <p:sp>
        <p:nvSpPr>
          <p:cNvPr id="2" name="文本框 1"/>
          <p:cNvSpPr txBox="1"/>
          <p:nvPr/>
        </p:nvSpPr>
        <p:spPr>
          <a:xfrm>
            <a:off x="2318385" y="1675130"/>
            <a:ext cx="4270375" cy="368300"/>
          </a:xfrm>
          <a:prstGeom prst="rect">
            <a:avLst/>
          </a:prstGeom>
          <a:noFill/>
        </p:spPr>
        <p:txBody>
          <a:bodyPr wrap="square" rtlCol="0" anchor="t">
            <a:spAutoFit/>
          </a:bodyPr>
          <a:lstStyle/>
          <a:p>
            <a:r>
              <a:rPr lang="en-US" altLang="zh-CN" dirty="0">
                <a:solidFill>
                  <a:srgbClr val="FF0000"/>
                </a:solidFill>
                <a:effectLst/>
                <a:sym typeface="+mn-ea"/>
              </a:rPr>
              <a:t>(2,0,2,0)       (0,-2,0,-2)   </a:t>
            </a:r>
            <a:r>
              <a:rPr lang="zh-CN" altLang="en-US" dirty="0">
                <a:solidFill>
                  <a:srgbClr val="FF0000"/>
                </a:solidFill>
                <a:effectLst/>
                <a:sym typeface="+mn-ea"/>
              </a:rPr>
              <a:t> </a:t>
            </a:r>
            <a:r>
              <a:rPr lang="en-US" altLang="zh-CN" dirty="0">
                <a:solidFill>
                  <a:srgbClr val="FF0000"/>
                </a:solidFill>
                <a:effectLst/>
                <a:sym typeface="+mn-ea"/>
              </a:rPr>
              <a:t>   (0,2,0,2)</a:t>
            </a:r>
          </a:p>
        </p:txBody>
      </p:sp>
      <p:sp>
        <p:nvSpPr>
          <p:cNvPr id="3" name="文本框 2"/>
          <p:cNvSpPr txBox="1"/>
          <p:nvPr/>
        </p:nvSpPr>
        <p:spPr>
          <a:xfrm>
            <a:off x="3737610" y="2270125"/>
            <a:ext cx="1094740" cy="368300"/>
          </a:xfrm>
          <a:prstGeom prst="rect">
            <a:avLst/>
          </a:prstGeom>
          <a:noFill/>
        </p:spPr>
        <p:txBody>
          <a:bodyPr wrap="none" rtlCol="0" anchor="t">
            <a:spAutoFit/>
          </a:bodyPr>
          <a:lstStyle/>
          <a:p>
            <a:r>
              <a:rPr lang="en-US" altLang="zh-CN" kern="100" dirty="0">
                <a:solidFill>
                  <a:srgbClr val="FF0000"/>
                </a:solidFill>
                <a:latin typeface="微软雅黑" charset="0"/>
                <a:ea typeface="微软雅黑" charset="0"/>
                <a:cs typeface="微软雅黑" charset="0"/>
                <a:sym typeface="+mn-ea"/>
              </a:rPr>
              <a:t>(1,1,1,1)</a:t>
            </a:r>
          </a:p>
        </p:txBody>
      </p:sp>
      <p:sp>
        <p:nvSpPr>
          <p:cNvPr id="4" name="文本框 3"/>
          <p:cNvSpPr txBox="1"/>
          <p:nvPr/>
        </p:nvSpPr>
        <p:spPr>
          <a:xfrm>
            <a:off x="2901315" y="2865120"/>
            <a:ext cx="2767330" cy="922020"/>
          </a:xfrm>
          <a:prstGeom prst="rect">
            <a:avLst/>
          </a:prstGeom>
          <a:noFill/>
        </p:spPr>
        <p:txBody>
          <a:bodyPr wrap="none" rtlCol="0" anchor="t">
            <a:spAutoFit/>
          </a:bodyPr>
          <a:lstStyle/>
          <a:p>
            <a:pPr algn="l"/>
            <a:r>
              <a:rPr lang="en-US" altLang="zh-CN" dirty="0">
                <a:solidFill>
                  <a:schemeClr val="accent1"/>
                </a:solidFill>
                <a:effectLst/>
                <a:sym typeface="+mn-ea"/>
              </a:rPr>
              <a:t>(2,0,2,0)·(1,1,1,1)/4 = 1</a:t>
            </a:r>
            <a:r>
              <a:rPr lang="zh-CN" altLang="en-US" dirty="0">
                <a:solidFill>
                  <a:schemeClr val="accent1"/>
                </a:solidFill>
                <a:effectLst/>
                <a:sym typeface="+mn-ea"/>
              </a:rPr>
              <a:t> </a:t>
            </a:r>
          </a:p>
          <a:p>
            <a:pPr algn="l"/>
            <a:r>
              <a:rPr lang="en-US" altLang="zh-CN" dirty="0">
                <a:solidFill>
                  <a:schemeClr val="accent1"/>
                </a:solidFill>
                <a:effectLst/>
                <a:sym typeface="+mn-ea"/>
              </a:rPr>
              <a:t>(0,-2,0,-2)·(1,1,1,1)/4 = -1</a:t>
            </a:r>
          </a:p>
          <a:p>
            <a:pPr algn="l"/>
            <a:r>
              <a:rPr lang="zh-CN" altLang="en-US" dirty="0">
                <a:solidFill>
                  <a:schemeClr val="accent1"/>
                </a:solidFill>
                <a:effectLst/>
                <a:sym typeface="+mn-ea"/>
              </a:rPr>
              <a:t> </a:t>
            </a:r>
            <a:r>
              <a:rPr lang="en-US" altLang="zh-CN" dirty="0">
                <a:solidFill>
                  <a:schemeClr val="accent1"/>
                </a:solidFill>
                <a:effectLst/>
                <a:sym typeface="+mn-ea"/>
              </a:rPr>
              <a:t>(0,2,0,2)·(1,1,1,1)/4 = 1</a:t>
            </a:r>
          </a:p>
        </p:txBody>
      </p:sp>
      <p:sp>
        <p:nvSpPr>
          <p:cNvPr id="5" name="文本框 4"/>
          <p:cNvSpPr txBox="1"/>
          <p:nvPr/>
        </p:nvSpPr>
        <p:spPr>
          <a:xfrm>
            <a:off x="3811905" y="4013835"/>
            <a:ext cx="1020445" cy="368300"/>
          </a:xfrm>
          <a:prstGeom prst="rect">
            <a:avLst/>
          </a:prstGeom>
          <a:noFill/>
        </p:spPr>
        <p:txBody>
          <a:bodyPr wrap="none" rtlCol="0" anchor="t">
            <a:spAutoFit/>
          </a:bodyPr>
          <a:lstStyle/>
          <a:p>
            <a:r>
              <a:rPr lang="en-US" altLang="zh-CN" kern="100" dirty="0">
                <a:solidFill>
                  <a:schemeClr val="accent1"/>
                </a:solidFill>
                <a:latin typeface="微软雅黑" charset="0"/>
                <a:ea typeface="微软雅黑" charset="0"/>
                <a:cs typeface="微软雅黑" charset="0"/>
                <a:sym typeface="+mn-ea"/>
              </a:rPr>
              <a:t>1  -1  1</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  </a:t>
            </a:r>
            <a:r>
              <a:rPr lang="zh-CN" altLang="en-US" kern="100" dirty="0">
                <a:solidFill>
                  <a:schemeClr val="accent1">
                    <a:lumMod val="50000"/>
                  </a:schemeClr>
                </a:solidFill>
                <a:latin typeface="微软雅黑" charset="0"/>
                <a:ea typeface="微软雅黑" charset="0"/>
                <a:cs typeface="微软雅黑" charset="0"/>
                <a:sym typeface="+mn-ea"/>
              </a:rPr>
              <a:t>主机甲和主机乙已建立了</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连接，甲始终以</a:t>
            </a:r>
            <a:r>
              <a:rPr lang="en-US" altLang="zh-CN" kern="100" dirty="0">
                <a:solidFill>
                  <a:schemeClr val="accent1">
                    <a:lumMod val="50000"/>
                  </a:schemeClr>
                </a:solidFill>
                <a:latin typeface="微软雅黑" charset="0"/>
                <a:ea typeface="微软雅黑" charset="0"/>
                <a:cs typeface="微软雅黑" charset="0"/>
                <a:sym typeface="+mn-ea"/>
              </a:rPr>
              <a:t>MSS = 1K</a:t>
            </a:r>
            <a:r>
              <a:rPr lang="zh-CN" altLang="en-US" kern="100" dirty="0">
                <a:solidFill>
                  <a:schemeClr val="accent1">
                    <a:lumMod val="50000"/>
                  </a:schemeClr>
                </a:solidFill>
                <a:latin typeface="微软雅黑" charset="0"/>
                <a:ea typeface="微软雅黑" charset="0"/>
                <a:cs typeface="微软雅黑" charset="0"/>
                <a:sym typeface="+mn-ea"/>
              </a:rPr>
              <a:t>大小的段发送数据，并一直有数据发送； 乙每收到一个数据段都会发出一个接收窗口为 </a:t>
            </a:r>
            <a:r>
              <a:rPr lang="en-US" altLang="zh-CN" kern="100" dirty="0">
                <a:solidFill>
                  <a:schemeClr val="accent1">
                    <a:lumMod val="50000"/>
                  </a:schemeClr>
                </a:solidFill>
                <a:latin typeface="微软雅黑" charset="0"/>
                <a:ea typeface="微软雅黑" charset="0"/>
                <a:cs typeface="微软雅黑" charset="0"/>
                <a:sym typeface="+mn-ea"/>
              </a:rPr>
              <a:t>10K </a:t>
            </a:r>
            <a:r>
              <a:rPr lang="zh-CN" altLang="en-US" kern="100" dirty="0">
                <a:solidFill>
                  <a:schemeClr val="accent1">
                    <a:lumMod val="50000"/>
                  </a:schemeClr>
                </a:solidFill>
                <a:latin typeface="微软雅黑" charset="0"/>
                <a:ea typeface="微软雅黑" charset="0"/>
                <a:cs typeface="微软雅黑" charset="0"/>
                <a:sym typeface="+mn-ea"/>
              </a:rPr>
              <a:t>的确认段 。 若甲在</a:t>
            </a:r>
            <a:r>
              <a:rPr lang="en-US" altLang="zh-CN" kern="100" dirty="0">
                <a:solidFill>
                  <a:schemeClr val="accent1">
                    <a:lumMod val="50000"/>
                  </a:schemeClr>
                </a:solidFill>
                <a:latin typeface="微软雅黑" charset="0"/>
                <a:ea typeface="微软雅黑" charset="0"/>
                <a:cs typeface="微软雅黑" charset="0"/>
                <a:sym typeface="+mn-ea"/>
              </a:rPr>
              <a:t>t</a:t>
            </a:r>
            <a:r>
              <a:rPr lang="zh-CN" altLang="en-US" kern="100" dirty="0">
                <a:solidFill>
                  <a:schemeClr val="accent1">
                    <a:lumMod val="50000"/>
                  </a:schemeClr>
                </a:solidFill>
                <a:latin typeface="微软雅黑" charset="0"/>
                <a:ea typeface="微软雅黑" charset="0"/>
                <a:cs typeface="微软雅黑" charset="0"/>
                <a:sym typeface="+mn-ea"/>
              </a:rPr>
              <a:t>时刻发生超时时，拥塞窗口为</a:t>
            </a:r>
            <a:r>
              <a:rPr lang="en-US" altLang="zh-CN" kern="100" dirty="0">
                <a:solidFill>
                  <a:schemeClr val="accent1">
                    <a:lumMod val="50000"/>
                  </a:schemeClr>
                </a:solidFill>
                <a:latin typeface="微软雅黑" charset="0"/>
                <a:ea typeface="微软雅黑" charset="0"/>
                <a:cs typeface="微软雅黑" charset="0"/>
                <a:sym typeface="+mn-ea"/>
              </a:rPr>
              <a:t>8K, </a:t>
            </a:r>
            <a:r>
              <a:rPr lang="zh-CN" altLang="en-US" kern="100" dirty="0">
                <a:solidFill>
                  <a:schemeClr val="accent1">
                    <a:lumMod val="50000"/>
                  </a:schemeClr>
                </a:solidFill>
                <a:latin typeface="微软雅黑" charset="0"/>
                <a:ea typeface="微软雅黑" charset="0"/>
                <a:cs typeface="微软雅黑" charset="0"/>
                <a:sym typeface="+mn-ea"/>
              </a:rPr>
              <a:t>则从</a:t>
            </a:r>
            <a:r>
              <a:rPr lang="en-US" altLang="zh-CN" kern="100" dirty="0">
                <a:solidFill>
                  <a:schemeClr val="accent1">
                    <a:lumMod val="50000"/>
                  </a:schemeClr>
                </a:solidFill>
                <a:latin typeface="微软雅黑" charset="0"/>
                <a:ea typeface="微软雅黑" charset="0"/>
                <a:cs typeface="微软雅黑" charset="0"/>
                <a:sym typeface="+mn-ea"/>
              </a:rPr>
              <a:t>t</a:t>
            </a:r>
            <a:r>
              <a:rPr lang="zh-CN" altLang="en-US" kern="100" dirty="0">
                <a:solidFill>
                  <a:schemeClr val="accent1">
                    <a:lumMod val="50000"/>
                  </a:schemeClr>
                </a:solidFill>
                <a:latin typeface="微软雅黑" charset="0"/>
                <a:ea typeface="微软雅黑" charset="0"/>
                <a:cs typeface="微软雅黑" charset="0"/>
                <a:sym typeface="+mn-ea"/>
              </a:rPr>
              <a:t>时刻起，不再发生超时的情况下，经过</a:t>
            </a:r>
            <a:r>
              <a:rPr lang="en-US" altLang="zh-CN" kern="100" dirty="0">
                <a:solidFill>
                  <a:schemeClr val="accent1">
                    <a:lumMod val="50000"/>
                  </a:schemeClr>
                </a:solidFill>
                <a:latin typeface="微软雅黑" charset="0"/>
                <a:ea typeface="微软雅黑" charset="0"/>
                <a:cs typeface="微软雅黑" charset="0"/>
                <a:sym typeface="+mn-ea"/>
              </a:rPr>
              <a:t>10</a:t>
            </a:r>
            <a:r>
              <a:rPr lang="zh-CN" altLang="en-US" kern="100" dirty="0">
                <a:solidFill>
                  <a:schemeClr val="accent1">
                    <a:lumMod val="50000"/>
                  </a:schemeClr>
                </a:solidFill>
                <a:latin typeface="微软雅黑" charset="0"/>
                <a:ea typeface="微软雅黑" charset="0"/>
                <a:cs typeface="微软雅黑" charset="0"/>
                <a:sym typeface="+mn-ea"/>
              </a:rPr>
              <a:t>个</a:t>
            </a:r>
            <a:r>
              <a:rPr lang="en-US" altLang="zh-CN" kern="100" dirty="0">
                <a:solidFill>
                  <a:schemeClr val="accent1">
                    <a:lumMod val="50000"/>
                  </a:schemeClr>
                </a:solidFill>
                <a:latin typeface="微软雅黑" charset="0"/>
                <a:ea typeface="微软雅黑" charset="0"/>
                <a:cs typeface="微软雅黑" charset="0"/>
                <a:sym typeface="+mn-ea"/>
              </a:rPr>
              <a:t>RTT</a:t>
            </a:r>
            <a:r>
              <a:rPr lang="zh-CN" altLang="en-US" kern="100" dirty="0">
                <a:solidFill>
                  <a:schemeClr val="accent1">
                    <a:lumMod val="50000"/>
                  </a:schemeClr>
                </a:solidFill>
                <a:latin typeface="微软雅黑" charset="0"/>
                <a:ea typeface="微软雅黑" charset="0"/>
                <a:cs typeface="微软雅黑" charset="0"/>
                <a:sym typeface="+mn-ea"/>
              </a:rPr>
              <a:t>后，甲的发送窗口是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10K</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12K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14K</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795522"/>
            <a:ext cx="427648" cy="369332"/>
          </a:xfrm>
          <a:prstGeom prst="rect">
            <a:avLst/>
          </a:prstGeom>
        </p:spPr>
      </p:pic>
      <p:graphicFrame>
        <p:nvGraphicFramePr>
          <p:cNvPr id="2" name="表格 1"/>
          <p:cNvGraphicFramePr>
            <a:graphicFrameLocks noGrp="1"/>
          </p:cNvGraphicFramePr>
          <p:nvPr>
            <p:custDataLst>
              <p:tags r:id="rId2"/>
            </p:custDataLst>
          </p:nvPr>
        </p:nvGraphicFramePr>
        <p:xfrm>
          <a:off x="1727458" y="2425065"/>
          <a:ext cx="6876000" cy="1483360"/>
        </p:xfrm>
        <a:graphic>
          <a:graphicData uri="http://schemas.openxmlformats.org/drawingml/2006/table">
            <a:tbl>
              <a:tblPr firstRow="1" bandRow="1">
                <a:tableStyleId>{1E171933-4619-4E11-9A3F-F7608DF75F80}</a:tableStyleId>
              </a:tblPr>
              <a:tblGrid>
                <a:gridCol w="936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gridCol w="540000">
                  <a:extLst>
                    <a:ext uri="{9D8B030D-6E8A-4147-A177-3AD203B41FA5}">
                      <a16:colId xmlns:a16="http://schemas.microsoft.com/office/drawing/2014/main" val="20003"/>
                    </a:ext>
                  </a:extLst>
                </a:gridCol>
                <a:gridCol w="540000">
                  <a:extLst>
                    <a:ext uri="{9D8B030D-6E8A-4147-A177-3AD203B41FA5}">
                      <a16:colId xmlns:a16="http://schemas.microsoft.com/office/drawing/2014/main" val="20004"/>
                    </a:ext>
                  </a:extLst>
                </a:gridCol>
                <a:gridCol w="540000">
                  <a:extLst>
                    <a:ext uri="{9D8B030D-6E8A-4147-A177-3AD203B41FA5}">
                      <a16:colId xmlns:a16="http://schemas.microsoft.com/office/drawing/2014/main" val="20005"/>
                    </a:ext>
                  </a:extLst>
                </a:gridCol>
                <a:gridCol w="540000">
                  <a:extLst>
                    <a:ext uri="{9D8B030D-6E8A-4147-A177-3AD203B41FA5}">
                      <a16:colId xmlns:a16="http://schemas.microsoft.com/office/drawing/2014/main" val="20006"/>
                    </a:ext>
                  </a:extLst>
                </a:gridCol>
                <a:gridCol w="540000">
                  <a:extLst>
                    <a:ext uri="{9D8B030D-6E8A-4147-A177-3AD203B41FA5}">
                      <a16:colId xmlns:a16="http://schemas.microsoft.com/office/drawing/2014/main" val="20007"/>
                    </a:ext>
                  </a:extLst>
                </a:gridCol>
                <a:gridCol w="540000">
                  <a:extLst>
                    <a:ext uri="{9D8B030D-6E8A-4147-A177-3AD203B41FA5}">
                      <a16:colId xmlns:a16="http://schemas.microsoft.com/office/drawing/2014/main" val="20008"/>
                    </a:ext>
                  </a:extLst>
                </a:gridCol>
                <a:gridCol w="540000">
                  <a:extLst>
                    <a:ext uri="{9D8B030D-6E8A-4147-A177-3AD203B41FA5}">
                      <a16:colId xmlns:a16="http://schemas.microsoft.com/office/drawing/2014/main" val="20009"/>
                    </a:ext>
                  </a:extLst>
                </a:gridCol>
                <a:gridCol w="540000">
                  <a:extLst>
                    <a:ext uri="{9D8B030D-6E8A-4147-A177-3AD203B41FA5}">
                      <a16:colId xmlns:a16="http://schemas.microsoft.com/office/drawing/2014/main" val="20010"/>
                    </a:ext>
                  </a:extLst>
                </a:gridCol>
                <a:gridCol w="540000">
                  <a:extLst>
                    <a:ext uri="{9D8B030D-6E8A-4147-A177-3AD203B41FA5}">
                      <a16:colId xmlns:a16="http://schemas.microsoft.com/office/drawing/2014/main" val="20011"/>
                    </a:ext>
                  </a:extLst>
                </a:gridCol>
              </a:tblGrid>
              <a:tr h="370840">
                <a:tc>
                  <a:txBody>
                    <a:bodyPr/>
                    <a:lstStyle/>
                    <a:p>
                      <a:endParaRPr lang="en-US" altLang="zh-CN" dirty="0"/>
                    </a:p>
                  </a:txBody>
                  <a:tcPr/>
                </a:tc>
                <a:tc>
                  <a:txBody>
                    <a:bodyPr/>
                    <a:lstStyle/>
                    <a:p>
                      <a:r>
                        <a:rPr lang="en-US" altLang="zh-CN" dirty="0"/>
                        <a:t>T</a:t>
                      </a:r>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10000"/>
                  </a:ext>
                </a:extLst>
              </a:tr>
              <a:tr h="370840">
                <a:tc>
                  <a:txBody>
                    <a:bodyPr/>
                    <a:lstStyle/>
                    <a:p>
                      <a:r>
                        <a:rPr lang="zh-CN" altLang="en-US" dirty="0"/>
                        <a:t>拥塞窗口</a:t>
                      </a:r>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tc>
                  <a:txBody>
                    <a:bodyPr/>
                    <a:lstStyle/>
                    <a:p>
                      <a:r>
                        <a:rPr lang="en-US" altLang="zh-CN" dirty="0"/>
                        <a:t>11</a:t>
                      </a:r>
                      <a:endParaRPr lang="zh-CN" altLang="en-US" dirty="0"/>
                    </a:p>
                  </a:txBody>
                  <a:tcPr/>
                </a:tc>
                <a:tc>
                  <a:txBody>
                    <a:bodyPr/>
                    <a:lstStyle/>
                    <a:p>
                      <a:r>
                        <a:rPr lang="en-US" altLang="zh-CN" dirty="0"/>
                        <a:t>12</a:t>
                      </a:r>
                      <a:endParaRPr lang="zh-CN" altLang="en-US" dirty="0"/>
                    </a:p>
                  </a:txBody>
                  <a:tcPr/>
                </a:tc>
                <a:extLst>
                  <a:ext uri="{0D108BD9-81ED-4DB2-BD59-A6C34878D82A}">
                    <a16:rowId xmlns:a16="http://schemas.microsoft.com/office/drawing/2014/main" val="10001"/>
                  </a:ext>
                </a:extLst>
              </a:tr>
              <a:tr h="370840">
                <a:tc>
                  <a:txBody>
                    <a:bodyPr/>
                    <a:lstStyle/>
                    <a:p>
                      <a:r>
                        <a:rPr lang="zh-CN" altLang="en-US" dirty="0"/>
                        <a:t>接收窗口</a:t>
                      </a:r>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10002"/>
                  </a:ext>
                </a:extLst>
              </a:tr>
              <a:tr h="370840">
                <a:tc>
                  <a:txBody>
                    <a:bodyPr/>
                    <a:lstStyle/>
                    <a:p>
                      <a:r>
                        <a:rPr lang="zh-CN" altLang="en-US" dirty="0"/>
                        <a:t>发送窗口</a:t>
                      </a:r>
                    </a:p>
                  </a:txBody>
                  <a:tcPr/>
                </a:tc>
                <a:tc>
                  <a:txBody>
                    <a:bodyPr/>
                    <a:lstStyle/>
                    <a:p>
                      <a:endParaRPr lang="zh-CN" altLang="en-US" dirty="0"/>
                    </a:p>
                  </a:txBody>
                  <a:tcPr/>
                </a:tc>
                <a:tc>
                  <a:txBody>
                    <a:bodyPr/>
                    <a:lstStyle/>
                    <a:p>
                      <a:r>
                        <a:rPr lang="en-US" altLang="zh-CN" dirty="0"/>
                        <a:t>2</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tc>
                  <a:txBody>
                    <a:bodyPr/>
                    <a:lstStyle/>
                    <a:p>
                      <a:r>
                        <a:rPr lang="en-US" altLang="zh-CN" dirty="0"/>
                        <a:t>10</a:t>
                      </a:r>
                      <a:endParaRPr lang="zh-CN" altLang="en-US" dirty="0"/>
                    </a:p>
                  </a:txBody>
                  <a:tcPr/>
                </a:tc>
                <a:extLst>
                  <a:ext uri="{0D108BD9-81ED-4DB2-BD59-A6C34878D82A}">
                    <a16:rowId xmlns:a16="http://schemas.microsoft.com/office/drawing/2014/main" val="10003"/>
                  </a:ext>
                </a:extLst>
              </a:tr>
            </a:tbl>
          </a:graphicData>
        </a:graphic>
      </p:graphicFrame>
      <p:sp>
        <p:nvSpPr>
          <p:cNvPr id="15" name="圆角矩形 16"/>
          <p:cNvSpPr/>
          <p:nvPr/>
        </p:nvSpPr>
        <p:spPr>
          <a:xfrm>
            <a:off x="3890840" y="1795522"/>
            <a:ext cx="1659204" cy="395624"/>
          </a:xfrm>
          <a:prstGeom prst="roundRect">
            <a:avLst>
              <a:gd name="adj" fmla="val 9881"/>
            </a:avLst>
          </a:prstGeom>
          <a:solidFill>
            <a:srgbClr val="FF9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1200" cap="none" spc="0" normalizeH="0" baseline="0" noProof="0" dirty="0">
                <a:ln>
                  <a:noFill/>
                </a:ln>
                <a:solidFill>
                  <a:prstClr val="white"/>
                </a:solidFill>
                <a:effectLst/>
                <a:uLnTx/>
                <a:uFillTx/>
                <a:latin typeface="+mj-ea"/>
                <a:ea typeface="+mj-ea"/>
                <a:cs typeface="+mn-cs"/>
              </a:rPr>
              <a:t>门限值 </a:t>
            </a:r>
            <a:r>
              <a:rPr kumimoji="1" lang="en-US" altLang="zh-CN" sz="1800" b="0" i="0" u="none" strike="noStrike" kern="1200" cap="none" spc="0" normalizeH="0" baseline="0" noProof="0" dirty="0">
                <a:ln>
                  <a:noFill/>
                </a:ln>
                <a:solidFill>
                  <a:prstClr val="white"/>
                </a:solidFill>
                <a:effectLst/>
                <a:uLnTx/>
                <a:uFillTx/>
                <a:latin typeface="+mj-ea"/>
                <a:ea typeface="+mj-ea"/>
                <a:cs typeface="+mn-cs"/>
              </a:rPr>
              <a:t>4K</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69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  </a:t>
            </a:r>
            <a:r>
              <a:rPr lang="zh-CN" altLang="en-US" kern="100" dirty="0">
                <a:solidFill>
                  <a:schemeClr val="accent1">
                    <a:lumMod val="50000"/>
                  </a:schemeClr>
                </a:solidFill>
                <a:latin typeface="微软雅黑" charset="0"/>
                <a:ea typeface="微软雅黑" charset="0"/>
                <a:cs typeface="微软雅黑" charset="0"/>
                <a:sym typeface="+mn-ea"/>
              </a:rPr>
              <a:t>下列关于</a:t>
            </a:r>
            <a:r>
              <a:rPr lang="en-US" altLang="zh-CN" kern="100" dirty="0">
                <a:solidFill>
                  <a:schemeClr val="accent1">
                    <a:lumMod val="50000"/>
                  </a:schemeClr>
                </a:solidFill>
                <a:latin typeface="微软雅黑" charset="0"/>
                <a:ea typeface="微软雅黑" charset="0"/>
                <a:cs typeface="微软雅黑" charset="0"/>
                <a:sym typeface="+mn-ea"/>
              </a:rPr>
              <a:t>UDP</a:t>
            </a:r>
            <a:r>
              <a:rPr lang="zh-CN" altLang="en-US" kern="100" dirty="0">
                <a:solidFill>
                  <a:schemeClr val="accent1">
                    <a:lumMod val="50000"/>
                  </a:schemeClr>
                </a:solidFill>
                <a:latin typeface="微软雅黑" charset="0"/>
                <a:ea typeface="微软雅黑" charset="0"/>
                <a:cs typeface="微软雅黑" charset="0"/>
                <a:sym typeface="+mn-ea"/>
              </a:rPr>
              <a:t>协议的叙述中，正确的是（    ） 。 </a:t>
            </a:r>
            <a:endParaRPr lang="en-US" altLang="zh-CN" kern="100" dirty="0">
              <a:solidFill>
                <a:schemeClr val="accent1">
                  <a:lumMod val="50000"/>
                </a:schemeClr>
              </a:solidFill>
              <a:latin typeface="微软雅黑" charset="0"/>
              <a:ea typeface="微软雅黑" charset="0"/>
              <a:cs typeface="微软雅黑" charset="0"/>
              <a:sym typeface="+mn-ea"/>
            </a:endParaRPr>
          </a:p>
          <a:p>
            <a:pPr marL="400050" lvl="1" indent="-400050" algn="just">
              <a:lnSpc>
                <a:spcPct val="100000"/>
              </a:lnSpc>
              <a:buClrTx/>
              <a:buSzTx/>
              <a:buAutoNum type="romanUcPeriod"/>
            </a:pPr>
            <a:r>
              <a:rPr lang="zh-CN" altLang="en-US" kern="100" dirty="0">
                <a:solidFill>
                  <a:schemeClr val="accent1">
                    <a:lumMod val="50000"/>
                  </a:schemeClr>
                </a:solidFill>
                <a:latin typeface="微软雅黑" charset="0"/>
                <a:ea typeface="微软雅黑" charset="0"/>
                <a:cs typeface="微软雅黑" charset="0"/>
                <a:sym typeface="+mn-ea"/>
              </a:rPr>
              <a:t>提供无连接服务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II.   </a:t>
            </a:r>
            <a:r>
              <a:rPr lang="zh-CN" altLang="en-US" kern="100" dirty="0">
                <a:solidFill>
                  <a:schemeClr val="accent1">
                    <a:lumMod val="50000"/>
                  </a:schemeClr>
                </a:solidFill>
                <a:latin typeface="微软雅黑" charset="0"/>
                <a:ea typeface="微软雅黑" charset="0"/>
                <a:cs typeface="微软雅黑" charset="0"/>
                <a:sym typeface="+mn-ea"/>
              </a:rPr>
              <a:t>提供复用 </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分用服务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III.  </a:t>
            </a:r>
            <a:r>
              <a:rPr lang="zh-CN" altLang="en-US" kern="100" dirty="0">
                <a:solidFill>
                  <a:schemeClr val="accent1">
                    <a:lumMod val="50000"/>
                  </a:schemeClr>
                </a:solidFill>
                <a:latin typeface="微软雅黑" charset="0"/>
                <a:ea typeface="微软雅黑" charset="0"/>
                <a:cs typeface="微软雅黑" charset="0"/>
                <a:sym typeface="+mn-ea"/>
              </a:rPr>
              <a:t>通过差错校验， 保障可靠数据传输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 </a:t>
            </a:r>
          </a:p>
          <a:p>
            <a:pPr marL="342900" lvl="1" indent="-342900" algn="just">
              <a:lnSpc>
                <a:spcPct val="100000"/>
              </a:lnSpc>
              <a:buClrTx/>
              <a:buSzTx/>
              <a:buAutoNum type="alphaUcPeriod" startAt="2"/>
            </a:pP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II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II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III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II</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III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5"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62527" y="2063376"/>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  使用浏览器访问某大学</a:t>
            </a:r>
            <a:r>
              <a:rPr lang="en-US" altLang="zh-CN" kern="100" dirty="0">
                <a:solidFill>
                  <a:schemeClr val="accent1">
                    <a:lumMod val="50000"/>
                  </a:schemeClr>
                </a:solidFill>
                <a:latin typeface="微软雅黑" charset="0"/>
                <a:ea typeface="微软雅黑" charset="0"/>
                <a:cs typeface="微软雅黑" charset="0"/>
                <a:sym typeface="+mn-ea"/>
              </a:rPr>
              <a:t>Wb</a:t>
            </a:r>
            <a:r>
              <a:rPr lang="zh-CN" altLang="en-US" kern="100" dirty="0">
                <a:solidFill>
                  <a:schemeClr val="accent1">
                    <a:lumMod val="50000"/>
                  </a:schemeClr>
                </a:solidFill>
                <a:latin typeface="微软雅黑" charset="0"/>
                <a:ea typeface="微软雅黑" charset="0"/>
                <a:cs typeface="微软雅黑" charset="0"/>
                <a:sym typeface="+mn-ea"/>
              </a:rPr>
              <a:t>网站主页时， 不可能使用到的协议是 （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PPP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ARP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UDP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SMTP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1504869" y="2084387"/>
            <a:ext cx="7407437" cy="2864507"/>
          </a:xfrm>
          <a:prstGeom prst="rect">
            <a:avLst/>
          </a:prstGeom>
        </p:spPr>
      </p:pic>
    </p:spTree>
    <p:custDataLst>
      <p:tags r:id="rId1"/>
    </p:custData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  使用浏览器访问某大学</a:t>
            </a:r>
            <a:r>
              <a:rPr lang="en-US" altLang="zh-CN" kern="100" dirty="0">
                <a:solidFill>
                  <a:schemeClr val="accent1">
                    <a:lumMod val="50000"/>
                  </a:schemeClr>
                </a:solidFill>
                <a:latin typeface="微软雅黑" charset="0"/>
                <a:ea typeface="微软雅黑" charset="0"/>
                <a:cs typeface="微软雅黑" charset="0"/>
                <a:sym typeface="+mn-ea"/>
              </a:rPr>
              <a:t>Wb</a:t>
            </a:r>
            <a:r>
              <a:rPr lang="zh-CN" altLang="en-US" kern="100" dirty="0">
                <a:solidFill>
                  <a:schemeClr val="accent1">
                    <a:lumMod val="50000"/>
                  </a:schemeClr>
                </a:solidFill>
                <a:latin typeface="微软雅黑" charset="0"/>
                <a:ea typeface="微软雅黑" charset="0"/>
                <a:cs typeface="微软雅黑" charset="0"/>
                <a:sym typeface="+mn-ea"/>
              </a:rPr>
              <a:t>网站主页时， 不可能使用到的协议是 （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PPP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ARP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UDP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SMTP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stretch>
            <a:fillRect/>
          </a:stretch>
        </p:blipFill>
        <p:spPr>
          <a:xfrm>
            <a:off x="1931526" y="2229783"/>
            <a:ext cx="6443330" cy="2701787"/>
          </a:xfrm>
          <a:prstGeom prst="rect">
            <a:avLst/>
          </a:prstGeom>
        </p:spPr>
      </p:pic>
    </p:spTree>
    <p:custDataLst>
      <p:tags r:id="rId1"/>
    </p:custData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637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  使用浏览器访问某大学</a:t>
            </a:r>
            <a:r>
              <a:rPr lang="en-US" altLang="zh-CN" kern="100" dirty="0">
                <a:solidFill>
                  <a:schemeClr val="accent1">
                    <a:lumMod val="50000"/>
                  </a:schemeClr>
                </a:solidFill>
                <a:latin typeface="微软雅黑" charset="0"/>
                <a:ea typeface="微软雅黑" charset="0"/>
                <a:cs typeface="微软雅黑" charset="0"/>
                <a:sym typeface="+mn-ea"/>
              </a:rPr>
              <a:t>Web</a:t>
            </a:r>
            <a:r>
              <a:rPr lang="zh-CN" altLang="en-US" kern="100" dirty="0">
                <a:solidFill>
                  <a:schemeClr val="accent1">
                    <a:lumMod val="50000"/>
                  </a:schemeClr>
                </a:solidFill>
                <a:latin typeface="微软雅黑" charset="0"/>
                <a:ea typeface="微软雅黑" charset="0"/>
                <a:cs typeface="微软雅黑" charset="0"/>
                <a:sym typeface="+mn-ea"/>
              </a:rPr>
              <a:t>网站主页时， 不可能使用到的协议是 （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PPP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ARP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UDP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SMTP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stretch>
            <a:fillRect/>
          </a:stretch>
        </p:blipFill>
        <p:spPr>
          <a:xfrm>
            <a:off x="754697" y="2383576"/>
            <a:ext cx="8181975" cy="2524125"/>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79552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7795" y="2401570"/>
            <a:ext cx="4137025" cy="2418715"/>
          </a:xfrm>
          <a:prstGeom prst="rect">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83099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43.  ( 9</a:t>
            </a:r>
            <a:r>
              <a:rPr lang="zh-CN" altLang="en-US" sz="1600" kern="100" dirty="0">
                <a:solidFill>
                  <a:schemeClr val="accent1">
                    <a:lumMod val="50000"/>
                  </a:schemeClr>
                </a:solidFill>
                <a:latin typeface="微软雅黑" charset="0"/>
                <a:ea typeface="微软雅黑" charset="0"/>
                <a:cs typeface="微软雅黑" charset="0"/>
                <a:sym typeface="+mn-ea"/>
              </a:rPr>
              <a:t>分）请根据题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描述的网络，继续回答下列问题。</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假设路由表结构如下表所示，请给出题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图中</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的路由表， 要求包括到达题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图中子网</a:t>
            </a:r>
            <a:r>
              <a:rPr lang="en-US" altLang="zh-CN" sz="1600" kern="100" dirty="0">
                <a:solidFill>
                  <a:schemeClr val="accent1">
                    <a:lumMod val="50000"/>
                  </a:schemeClr>
                </a:solidFill>
                <a:latin typeface="微软雅黑" charset="0"/>
                <a:ea typeface="微软雅黑" charset="0"/>
                <a:cs typeface="微软雅黑" charset="0"/>
                <a:sym typeface="+mn-ea"/>
              </a:rPr>
              <a:t>192.1.x.x</a:t>
            </a:r>
            <a:r>
              <a:rPr lang="zh-CN" altLang="en-US" sz="1600" kern="100" dirty="0">
                <a:solidFill>
                  <a:schemeClr val="accent1">
                    <a:lumMod val="50000"/>
                  </a:schemeClr>
                </a:solidFill>
                <a:latin typeface="微软雅黑" charset="0"/>
                <a:ea typeface="微软雅黑" charset="0"/>
                <a:cs typeface="微软雅黑" charset="0"/>
                <a:sym typeface="+mn-ea"/>
              </a:rPr>
              <a:t>的路由 ， 且路由表中的路由项尽可能少。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545" y="1438057"/>
            <a:ext cx="4449660" cy="350764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548" y="1583452"/>
            <a:ext cx="3549650" cy="28575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914" y="2552006"/>
            <a:ext cx="3983533" cy="1047100"/>
          </a:xfrm>
          <a:prstGeom prst="rect">
            <a:avLst/>
          </a:prstGeom>
        </p:spPr>
      </p:pic>
      <p:sp>
        <p:nvSpPr>
          <p:cNvPr id="2" name="矩形 1"/>
          <p:cNvSpPr/>
          <p:nvPr/>
        </p:nvSpPr>
        <p:spPr>
          <a:xfrm>
            <a:off x="173355" y="2847340"/>
            <a:ext cx="4060825" cy="831215"/>
          </a:xfrm>
          <a:prstGeom prst="rect">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3555" y="2650490"/>
            <a:ext cx="866775" cy="16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rgbClr val="888888"/>
                </a:solidFill>
              </a:rPr>
              <a:t>下一跳</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2" grpId="0" bldLvl="0" animBg="1"/>
      <p:bldP spid="4" grpId="0" bldLvl="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7795" y="2401570"/>
            <a:ext cx="4137025" cy="2418715"/>
          </a:xfrm>
          <a:prstGeom prst="rect">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83099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43.  ( 9</a:t>
            </a:r>
            <a:r>
              <a:rPr lang="zh-CN" altLang="en-US" sz="1600" kern="100" dirty="0">
                <a:solidFill>
                  <a:schemeClr val="accent1">
                    <a:lumMod val="50000"/>
                  </a:schemeClr>
                </a:solidFill>
                <a:latin typeface="微软雅黑" charset="0"/>
                <a:ea typeface="微软雅黑" charset="0"/>
                <a:cs typeface="微软雅黑" charset="0"/>
                <a:sym typeface="+mn-ea"/>
              </a:rPr>
              <a:t>分）请根据题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描述的网络，继续回答下列问题。</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假设路由表结构如下表所示，请给出题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图中</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的路由表， 要求包括到达题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图中子网</a:t>
            </a:r>
            <a:r>
              <a:rPr lang="en-US" altLang="zh-CN" sz="1600" kern="100" dirty="0">
                <a:solidFill>
                  <a:schemeClr val="accent1">
                    <a:lumMod val="50000"/>
                  </a:schemeClr>
                </a:solidFill>
                <a:latin typeface="微软雅黑" charset="0"/>
                <a:ea typeface="微软雅黑" charset="0"/>
                <a:cs typeface="微软雅黑" charset="0"/>
                <a:sym typeface="+mn-ea"/>
              </a:rPr>
              <a:t>192.1.x.x</a:t>
            </a:r>
            <a:r>
              <a:rPr lang="zh-CN" altLang="en-US" sz="1600" kern="100" dirty="0">
                <a:solidFill>
                  <a:schemeClr val="accent1">
                    <a:lumMod val="50000"/>
                  </a:schemeClr>
                </a:solidFill>
                <a:latin typeface="微软雅黑" charset="0"/>
                <a:ea typeface="微软雅黑" charset="0"/>
                <a:cs typeface="微软雅黑" charset="0"/>
                <a:sym typeface="+mn-ea"/>
              </a:rPr>
              <a:t>的路由 ， 且路由表中的路由项尽可能少。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545" y="1438057"/>
            <a:ext cx="4449660" cy="350764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548" y="1583452"/>
            <a:ext cx="3549650" cy="28575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914" y="2552006"/>
            <a:ext cx="3983533" cy="1047100"/>
          </a:xfrm>
          <a:prstGeom prst="rect">
            <a:avLst/>
          </a:prstGeom>
        </p:spPr>
      </p:pic>
      <p:sp>
        <p:nvSpPr>
          <p:cNvPr id="2" name="矩形 1"/>
          <p:cNvSpPr/>
          <p:nvPr/>
        </p:nvSpPr>
        <p:spPr>
          <a:xfrm>
            <a:off x="173355" y="3103880"/>
            <a:ext cx="4060825" cy="831215"/>
          </a:xfrm>
          <a:prstGeom prst="rect">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3555" y="2650490"/>
            <a:ext cx="866775" cy="16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rgbClr val="888888"/>
                </a:solidFill>
              </a:rPr>
              <a:t>下一跳</a:t>
            </a:r>
          </a:p>
        </p:txBody>
      </p:sp>
    </p:spTree>
    <p:custDataLst>
      <p:tags r:id="rId1"/>
    </p:custData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7795" y="2401570"/>
            <a:ext cx="4137025" cy="2418715"/>
          </a:xfrm>
          <a:prstGeom prst="rect">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83099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43.  ( 9</a:t>
            </a:r>
            <a:r>
              <a:rPr lang="zh-CN" altLang="en-US" sz="1600" kern="100" dirty="0">
                <a:solidFill>
                  <a:schemeClr val="accent1">
                    <a:lumMod val="50000"/>
                  </a:schemeClr>
                </a:solidFill>
                <a:latin typeface="微软雅黑" charset="0"/>
                <a:ea typeface="微软雅黑" charset="0"/>
                <a:cs typeface="微软雅黑" charset="0"/>
                <a:sym typeface="+mn-ea"/>
              </a:rPr>
              <a:t>分）请根据题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描述的网络，继续回答下列问题。</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假设路由表结构如下表所示，请给出题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图中</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的路由表， 要求包括到达题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图中子网</a:t>
            </a:r>
            <a:r>
              <a:rPr lang="en-US" altLang="zh-CN" sz="1600" kern="100" dirty="0">
                <a:solidFill>
                  <a:schemeClr val="accent1">
                    <a:lumMod val="50000"/>
                  </a:schemeClr>
                </a:solidFill>
                <a:latin typeface="微软雅黑" charset="0"/>
                <a:ea typeface="微软雅黑" charset="0"/>
                <a:cs typeface="微软雅黑" charset="0"/>
                <a:sym typeface="+mn-ea"/>
              </a:rPr>
              <a:t>192.1.x.x</a:t>
            </a:r>
            <a:r>
              <a:rPr lang="zh-CN" altLang="en-US" sz="1600" kern="100" dirty="0">
                <a:solidFill>
                  <a:schemeClr val="accent1">
                    <a:lumMod val="50000"/>
                  </a:schemeClr>
                </a:solidFill>
                <a:latin typeface="微软雅黑" charset="0"/>
                <a:ea typeface="微软雅黑" charset="0"/>
                <a:cs typeface="微软雅黑" charset="0"/>
                <a:sym typeface="+mn-ea"/>
              </a:rPr>
              <a:t>的路由 ， 且路由表中的路由项尽可能少。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545" y="1438057"/>
            <a:ext cx="4449660" cy="350764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548" y="1583452"/>
            <a:ext cx="3549650" cy="28575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914" y="2552006"/>
            <a:ext cx="3983533" cy="1047100"/>
          </a:xfrm>
          <a:prstGeom prst="rect">
            <a:avLst/>
          </a:prstGeom>
        </p:spPr>
      </p:pic>
      <p:sp>
        <p:nvSpPr>
          <p:cNvPr id="2" name="矩形 1"/>
          <p:cNvSpPr/>
          <p:nvPr/>
        </p:nvSpPr>
        <p:spPr>
          <a:xfrm>
            <a:off x="173355" y="3321050"/>
            <a:ext cx="4060825" cy="831215"/>
          </a:xfrm>
          <a:prstGeom prst="rect">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3555" y="2650490"/>
            <a:ext cx="866775" cy="16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rgbClr val="888888"/>
                </a:solidFill>
              </a:rPr>
              <a:t>下一跳</a:t>
            </a:r>
          </a:p>
        </p:txBody>
      </p:sp>
    </p:spTree>
    <p:custDataLst>
      <p:tags r:id="rId1"/>
    </p:custData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7795" y="2401570"/>
            <a:ext cx="4137025" cy="2418715"/>
          </a:xfrm>
          <a:prstGeom prst="rect">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83099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43.  ( 9</a:t>
            </a:r>
            <a:r>
              <a:rPr lang="zh-CN" altLang="en-US" sz="1600" kern="100" dirty="0">
                <a:solidFill>
                  <a:schemeClr val="accent1">
                    <a:lumMod val="50000"/>
                  </a:schemeClr>
                </a:solidFill>
                <a:latin typeface="微软雅黑" charset="0"/>
                <a:ea typeface="微软雅黑" charset="0"/>
                <a:cs typeface="微软雅黑" charset="0"/>
                <a:sym typeface="+mn-ea"/>
              </a:rPr>
              <a:t>分）请根据题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描述的网络，继续回答下列问题。</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假设路由表结构如下表所示，请给出题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图中</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的路由表， 要求包括到达题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图中子网</a:t>
            </a:r>
            <a:r>
              <a:rPr lang="en-US" altLang="zh-CN" sz="1600" kern="100" dirty="0">
                <a:solidFill>
                  <a:schemeClr val="accent1">
                    <a:lumMod val="50000"/>
                  </a:schemeClr>
                </a:solidFill>
                <a:latin typeface="微软雅黑" charset="0"/>
                <a:ea typeface="微软雅黑" charset="0"/>
                <a:cs typeface="微软雅黑" charset="0"/>
                <a:sym typeface="+mn-ea"/>
              </a:rPr>
              <a:t>192.1.x.x</a:t>
            </a:r>
            <a:r>
              <a:rPr lang="zh-CN" altLang="en-US" sz="1600" kern="100" dirty="0">
                <a:solidFill>
                  <a:schemeClr val="accent1">
                    <a:lumMod val="50000"/>
                  </a:schemeClr>
                </a:solidFill>
                <a:latin typeface="微软雅黑" charset="0"/>
                <a:ea typeface="微软雅黑" charset="0"/>
                <a:cs typeface="微软雅黑" charset="0"/>
                <a:sym typeface="+mn-ea"/>
              </a:rPr>
              <a:t>的路由 ， 且路由表中的路由项尽可能少。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545" y="1438057"/>
            <a:ext cx="4449660" cy="350764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548" y="1583452"/>
            <a:ext cx="3549650" cy="28575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914" y="2552006"/>
            <a:ext cx="3983533" cy="1047100"/>
          </a:xfrm>
          <a:prstGeom prst="rect">
            <a:avLst/>
          </a:prstGeom>
        </p:spPr>
      </p:pic>
      <p:sp>
        <p:nvSpPr>
          <p:cNvPr id="2" name="矩形 1"/>
          <p:cNvSpPr/>
          <p:nvPr/>
        </p:nvSpPr>
        <p:spPr>
          <a:xfrm>
            <a:off x="173355" y="3629660"/>
            <a:ext cx="4060825" cy="831215"/>
          </a:xfrm>
          <a:prstGeom prst="rect">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3555" y="2650490"/>
            <a:ext cx="866775" cy="16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rgbClr val="888888"/>
                </a:solidFill>
              </a:rPr>
              <a:t>下一跳</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50800" cmpd="dbl">
            <a:solidFill>
              <a:srgbClr val="7E8AEA"/>
            </a:solidFill>
            <a:prstDash val="sysDash"/>
          </a:ln>
          <a:extLst>
            <a:ext uri="{909E8E84-426E-40DD-AFC4-6F175D3DCCD1}">
              <a14:hiddenFill xmlns:a14="http://schemas.microsoft.com/office/drawing/2010/main">
                <a:solidFill>
                  <a:srgbClr val="F7A300"/>
                </a:solidFill>
              </a14:hiddenFill>
            </a:ext>
          </a:extLst>
        </p:spPr>
        <p:txBody>
          <a:bodyPr anchor="ctr" anchorCtr="0"/>
          <a:lstStyle/>
          <a:p>
            <a:r>
              <a:rPr lang="en-US" altLang="zh-CN" sz="6600" dirty="0">
                <a:solidFill>
                  <a:srgbClr val="7384FB"/>
                </a:solidFill>
              </a:rPr>
              <a:t>2009</a:t>
            </a:r>
            <a:r>
              <a:rPr lang="zh-CN" altLang="en-US" sz="6600" dirty="0">
                <a:solidFill>
                  <a:srgbClr val="7384FB"/>
                </a:solidFill>
              </a:rPr>
              <a:t>年</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7091"/>
            <a:ext cx="9144000" cy="4089317"/>
          </a:xfrm>
          <a:prstGeom prst="rect">
            <a:avLst/>
          </a:prstGeom>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2" name="文本框 2"/>
          <p:cNvSpPr txBox="1"/>
          <p:nvPr/>
        </p:nvSpPr>
        <p:spPr>
          <a:xfrm>
            <a:off x="406123" y="714098"/>
            <a:ext cx="8027471" cy="3138170"/>
          </a:xfrm>
          <a:prstGeom prst="rect">
            <a:avLst/>
          </a:prstGeom>
          <a:noFill/>
        </p:spPr>
        <p:txBody>
          <a:bodyPr wrap="square">
            <a:spAutoFit/>
          </a:bodyPr>
          <a:lstStyle/>
          <a:p>
            <a:pPr marL="0" lvl="1" indent="0" algn="just">
              <a:buNone/>
            </a:pPr>
            <a:r>
              <a:rPr lang="en-US" altLang="zh-CN" sz="1800" kern="100" dirty="0">
                <a:solidFill>
                  <a:schemeClr val="accent1">
                    <a:lumMod val="50000"/>
                  </a:schemeClr>
                </a:solidFill>
                <a:effectLst/>
                <a:latin typeface="微软雅黑" charset="0"/>
                <a:ea typeface="微软雅黑" charset="0"/>
                <a:cs typeface="微软雅黑" charset="0"/>
              </a:rPr>
              <a:t>33.  在</a:t>
            </a:r>
            <a:r>
              <a:rPr lang="en-US" altLang="zh-CN" kern="100" dirty="0">
                <a:solidFill>
                  <a:schemeClr val="accent1">
                    <a:lumMod val="50000"/>
                  </a:schemeClr>
                </a:solidFill>
                <a:effectLst/>
                <a:latin typeface="微软雅黑" charset="0"/>
                <a:ea typeface="微软雅黑" charset="0"/>
                <a:cs typeface="微软雅黑" charset="0"/>
                <a:sym typeface="+mn-ea"/>
              </a:rPr>
              <a:t>ISO/OSI</a:t>
            </a:r>
            <a:r>
              <a:rPr lang="en-US" altLang="zh-CN" sz="1800" kern="100" dirty="0">
                <a:solidFill>
                  <a:schemeClr val="accent1">
                    <a:lumMod val="50000"/>
                  </a:schemeClr>
                </a:solidFill>
                <a:effectLst/>
                <a:latin typeface="微软雅黑" charset="0"/>
                <a:ea typeface="微软雅黑" charset="0"/>
                <a:cs typeface="微软雅黑" charset="0"/>
              </a:rPr>
              <a:t>参考模型中， 实现两个相邻结点间流量控制功能的是</a:t>
            </a:r>
            <a:r>
              <a:rPr lang="zh-CN" altLang="en-US" sz="1800" kern="100" dirty="0">
                <a:solidFill>
                  <a:schemeClr val="accent1">
                    <a:lumMod val="50000"/>
                  </a:schemeClr>
                </a:solidFill>
                <a:effectLst/>
                <a:latin typeface="微软雅黑" charset="0"/>
                <a:ea typeface="微软雅黑" charset="0"/>
                <a:cs typeface="微软雅黑" charset="0"/>
              </a:rPr>
              <a:t>（</a:t>
            </a:r>
            <a:r>
              <a:rPr lang="en-US" altLang="zh-CN" sz="1800" kern="100" dirty="0">
                <a:solidFill>
                  <a:schemeClr val="accent1">
                    <a:lumMod val="50000"/>
                  </a:schemeClr>
                </a:solidFill>
                <a:effectLst/>
                <a:latin typeface="微软雅黑" charset="0"/>
                <a:ea typeface="微软雅黑" charset="0"/>
                <a:cs typeface="微软雅黑" charset="0"/>
              </a:rPr>
              <a:t>    </a:t>
            </a:r>
            <a:r>
              <a:rPr lang="zh-CN" altLang="en-US" sz="1800" kern="100" dirty="0">
                <a:solidFill>
                  <a:schemeClr val="accent1">
                    <a:lumMod val="50000"/>
                  </a:schemeClr>
                </a:solidFill>
                <a:effectLst/>
                <a:latin typeface="微软雅黑" charset="0"/>
                <a:ea typeface="微软雅黑" charset="0"/>
                <a:cs typeface="微软雅黑" charset="0"/>
              </a:rPr>
              <a:t>）。</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indent="0" algn="just">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marL="0" lvl="1" indent="0" algn="just">
              <a:lnSpc>
                <a:spcPct val="150000"/>
              </a:lnSpc>
              <a:buNone/>
            </a:pPr>
            <a:r>
              <a:rPr lang="en-US" altLang="zh-CN" sz="1800" kern="100" dirty="0">
                <a:solidFill>
                  <a:schemeClr val="accent1">
                    <a:lumMod val="50000"/>
                  </a:schemeClr>
                </a:solidFill>
                <a:effectLst/>
                <a:latin typeface="微软雅黑" charset="0"/>
                <a:ea typeface="微软雅黑" charset="0"/>
                <a:cs typeface="微软雅黑" charset="0"/>
              </a:rPr>
              <a:t>A. 物理层 	</a:t>
            </a:r>
          </a:p>
          <a:p>
            <a:pPr marL="0" lvl="1" indent="0" algn="just">
              <a:lnSpc>
                <a:spcPct val="150000"/>
              </a:lnSpc>
              <a:buNone/>
            </a:pPr>
            <a:r>
              <a:rPr lang="en-US" altLang="zh-CN" sz="1800" kern="100" dirty="0">
                <a:solidFill>
                  <a:schemeClr val="accent1">
                    <a:lumMod val="50000"/>
                  </a:schemeClr>
                </a:solidFill>
                <a:effectLst/>
                <a:latin typeface="微软雅黑" charset="0"/>
                <a:ea typeface="微软雅黑" charset="0"/>
                <a:cs typeface="微软雅黑" charset="0"/>
              </a:rPr>
              <a:t>B. 数据链路层 	</a:t>
            </a:r>
          </a:p>
          <a:p>
            <a:pPr marL="0" lvl="1" indent="0" algn="just">
              <a:lnSpc>
                <a:spcPct val="150000"/>
              </a:lnSpc>
              <a:buNone/>
            </a:pPr>
            <a:r>
              <a:rPr lang="en-US" altLang="zh-CN" sz="1800" kern="100" dirty="0">
                <a:solidFill>
                  <a:schemeClr val="accent1">
                    <a:lumMod val="50000"/>
                  </a:schemeClr>
                </a:solidFill>
                <a:effectLst/>
                <a:latin typeface="微软雅黑" charset="0"/>
                <a:ea typeface="微软雅黑" charset="0"/>
                <a:cs typeface="微软雅黑" charset="0"/>
              </a:rPr>
              <a:t>C. 网络层 	</a:t>
            </a:r>
          </a:p>
          <a:p>
            <a:pPr marL="0" lvl="1" indent="0" algn="just">
              <a:lnSpc>
                <a:spcPct val="150000"/>
              </a:lnSpc>
              <a:buNone/>
            </a:pPr>
            <a:r>
              <a:rPr lang="en-US" altLang="zh-CN" sz="1800" kern="100" dirty="0">
                <a:solidFill>
                  <a:schemeClr val="accent1">
                    <a:lumMod val="50000"/>
                  </a:schemeClr>
                </a:solidFill>
                <a:effectLst/>
                <a:latin typeface="微软雅黑" charset="0"/>
                <a:ea typeface="微软雅黑" charset="0"/>
                <a:cs typeface="微软雅黑" charset="0"/>
              </a:rPr>
              <a:t>D. 传输层 </a:t>
            </a:r>
          </a:p>
          <a:p>
            <a:pPr marL="0" lvl="1" indent="0" algn="just">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marL="0" lvl="1" indent="0" algn="just">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marL="0" lvl="1" indent="0" algn="just">
              <a:buNone/>
            </a:pPr>
            <a:endParaRPr lang="en-US" altLang="zh-CN" sz="1800" kern="100" dirty="0">
              <a:solidFill>
                <a:schemeClr val="accent1">
                  <a:lumMod val="50000"/>
                </a:schemeClr>
              </a:solidFill>
              <a:effectLst/>
              <a:latin typeface="微软雅黑" charset="0"/>
              <a:ea typeface="微软雅黑" charset="0"/>
              <a:cs typeface="微软雅黑" charset="0"/>
            </a:endParaRPr>
          </a:p>
        </p:txBody>
      </p:sp>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47"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48"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418836" y="1889454"/>
            <a:ext cx="427648" cy="369332"/>
          </a:xfrm>
          <a:prstGeom prst="rect">
            <a:avLst/>
          </a:prstGeom>
        </p:spPr>
      </p:pic>
      <p:pic>
        <p:nvPicPr>
          <p:cNvPr id="2" name="图片 1"/>
          <p:cNvPicPr>
            <a:picLocks noChangeAspect="1"/>
          </p:cNvPicPr>
          <p:nvPr/>
        </p:nvPicPr>
        <p:blipFill>
          <a:blip r:embed="rId6"/>
          <a:stretch>
            <a:fillRect/>
          </a:stretch>
        </p:blipFill>
        <p:spPr>
          <a:xfrm>
            <a:off x="2759852" y="1511229"/>
            <a:ext cx="4748045" cy="3138170"/>
          </a:xfrm>
          <a:prstGeom prst="rect">
            <a:avLst/>
          </a:prstGeom>
        </p:spPr>
      </p:pic>
      <p:sp>
        <p:nvSpPr>
          <p:cNvPr id="3" name="矩形: 圆角 2"/>
          <p:cNvSpPr/>
          <p:nvPr/>
        </p:nvSpPr>
        <p:spPr>
          <a:xfrm>
            <a:off x="4419858" y="2979174"/>
            <a:ext cx="1140317" cy="1299108"/>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5560175" y="2979174"/>
            <a:ext cx="1140317" cy="1299108"/>
          </a:xfrm>
          <a:prstGeom prst="round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48582"/>
                                        </p:tgtEl>
                                        <p:attrNameLst>
                                          <p:attrName>style.visibility</p:attrName>
                                        </p:attrNameLst>
                                      </p:cBhvr>
                                      <p:to>
                                        <p:strVal val="visible"/>
                                      </p:to>
                                    </p:set>
                                    <p:anim calcmode="lin" valueType="num">
                                      <p:cBhvr>
                                        <p:cTn id="7" dur="1000" fill="hold"/>
                                        <p:tgtEl>
                                          <p:spTgt spid="1048582"/>
                                        </p:tgtEl>
                                        <p:attrNameLst>
                                          <p:attrName>ppt_w</p:attrName>
                                        </p:attrNameLst>
                                      </p:cBhvr>
                                      <p:tavLst>
                                        <p:tav tm="0">
                                          <p:val>
                                            <p:strVal val="#ppt_w*0.70"/>
                                          </p:val>
                                        </p:tav>
                                        <p:tav tm="100000">
                                          <p:val>
                                            <p:strVal val="#ppt_w"/>
                                          </p:val>
                                        </p:tav>
                                      </p:tavLst>
                                    </p:anim>
                                    <p:anim calcmode="lin" valueType="num">
                                      <p:cBhvr>
                                        <p:cTn id="8" dur="1000" fill="hold"/>
                                        <p:tgtEl>
                                          <p:spTgt spid="1048582"/>
                                        </p:tgtEl>
                                        <p:attrNameLst>
                                          <p:attrName>ppt_h</p:attrName>
                                        </p:attrNameLst>
                                      </p:cBhvr>
                                      <p:tavLst>
                                        <p:tav tm="0">
                                          <p:val>
                                            <p:strVal val="#ppt_h"/>
                                          </p:val>
                                        </p:tav>
                                        <p:tav tm="100000">
                                          <p:val>
                                            <p:strVal val="#ppt_h"/>
                                          </p:val>
                                        </p:tav>
                                      </p:tavLst>
                                    </p:anim>
                                    <p:animEffect transition="in" filter="fade">
                                      <p:cBhvr>
                                        <p:cTn id="9" dur="1000"/>
                                        <p:tgtEl>
                                          <p:spTgt spid="104858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2" grpId="0"/>
      <p:bldP spid="3" grpId="0" animBg="1"/>
      <p:bldP spid="3" grpId="1" animBg="1"/>
      <p:bldP spid="18" grpId="0" animBg="1"/>
      <p:bldP spid="18" grpId="1"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83099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43.  ( 9</a:t>
            </a:r>
            <a:r>
              <a:rPr lang="zh-CN" altLang="en-US" sz="1600" kern="100" dirty="0">
                <a:solidFill>
                  <a:schemeClr val="accent1">
                    <a:lumMod val="50000"/>
                  </a:schemeClr>
                </a:solidFill>
                <a:latin typeface="微软雅黑" charset="0"/>
                <a:ea typeface="微软雅黑" charset="0"/>
                <a:cs typeface="微软雅黑" charset="0"/>
                <a:sym typeface="+mn-ea"/>
              </a:rPr>
              <a:t>分）请根据题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描述的网络，继续回答下列问题。</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当主机</a:t>
            </a:r>
            <a:r>
              <a:rPr lang="en-US" altLang="zh-CN" sz="1600" kern="100" dirty="0">
                <a:solidFill>
                  <a:schemeClr val="accent1">
                    <a:lumMod val="50000"/>
                  </a:schemeClr>
                </a:solidFill>
                <a:latin typeface="微软雅黑" charset="0"/>
                <a:ea typeface="微软雅黑" charset="0"/>
                <a:cs typeface="微软雅黑" charset="0"/>
                <a:sym typeface="+mn-ea"/>
              </a:rPr>
              <a:t>192.1.1.130</a:t>
            </a:r>
            <a:r>
              <a:rPr lang="zh-CN" altLang="en-US" sz="1600" kern="100" dirty="0">
                <a:solidFill>
                  <a:schemeClr val="accent1">
                    <a:lumMod val="50000"/>
                  </a:schemeClr>
                </a:solidFill>
                <a:latin typeface="微软雅黑" charset="0"/>
                <a:ea typeface="微软雅黑" charset="0"/>
                <a:cs typeface="微软雅黑" charset="0"/>
                <a:sym typeface="+mn-ea"/>
              </a:rPr>
              <a:t>向主机</a:t>
            </a:r>
            <a:r>
              <a:rPr lang="en-US" altLang="zh-CN" sz="1600" kern="100" dirty="0">
                <a:solidFill>
                  <a:schemeClr val="accent1">
                    <a:lumMod val="50000"/>
                  </a:schemeClr>
                </a:solidFill>
                <a:latin typeface="微软雅黑" charset="0"/>
                <a:ea typeface="微软雅黑" charset="0"/>
                <a:cs typeface="微软雅黑" charset="0"/>
                <a:sym typeface="+mn-ea"/>
              </a:rPr>
              <a:t>192.1.7.211</a:t>
            </a:r>
            <a:r>
              <a:rPr lang="zh-CN" altLang="en-US" sz="1600" kern="100" dirty="0">
                <a:solidFill>
                  <a:schemeClr val="accent1">
                    <a:lumMod val="50000"/>
                  </a:schemeClr>
                </a:solidFill>
                <a:latin typeface="微软雅黑" charset="0"/>
                <a:ea typeface="微软雅黑" charset="0"/>
                <a:cs typeface="微软雅黑" charset="0"/>
                <a:sym typeface="+mn-ea"/>
              </a:rPr>
              <a:t>发送一个</a:t>
            </a:r>
            <a:r>
              <a:rPr lang="en-US" altLang="zh-CN" sz="1600" kern="100" dirty="0">
                <a:solidFill>
                  <a:schemeClr val="accent1">
                    <a:lumMod val="50000"/>
                  </a:schemeClr>
                </a:solidFill>
                <a:latin typeface="微软雅黑" charset="0"/>
                <a:ea typeface="微软雅黑" charset="0"/>
                <a:cs typeface="微软雅黑" charset="0"/>
                <a:sym typeface="+mn-ea"/>
              </a:rPr>
              <a:t>TTL = 64</a:t>
            </a:r>
            <a:r>
              <a:rPr lang="zh-CN" altLang="en-US" sz="1600" kern="100" dirty="0">
                <a:solidFill>
                  <a:schemeClr val="accent1">
                    <a:lumMod val="50000"/>
                  </a:schemeClr>
                </a:solidFill>
                <a:latin typeface="微软雅黑" charset="0"/>
                <a:ea typeface="微软雅黑" charset="0"/>
                <a:cs typeface="微软雅黑" charset="0"/>
                <a:sym typeface="+mn-ea"/>
              </a:rPr>
              <a:t>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分组时，</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通过哪个接口转发该</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分组？主机</a:t>
            </a:r>
            <a:r>
              <a:rPr lang="en-US" altLang="zh-CN" sz="1600" kern="100" dirty="0">
                <a:solidFill>
                  <a:schemeClr val="accent1">
                    <a:lumMod val="50000"/>
                  </a:schemeClr>
                </a:solidFill>
                <a:latin typeface="微软雅黑" charset="0"/>
                <a:ea typeface="微软雅黑" charset="0"/>
                <a:cs typeface="微软雅黑" charset="0"/>
                <a:sym typeface="+mn-ea"/>
              </a:rPr>
              <a:t>192.1.7.211</a:t>
            </a:r>
            <a:r>
              <a:rPr lang="zh-CN" altLang="en-US" sz="1600" kern="100" dirty="0">
                <a:solidFill>
                  <a:schemeClr val="accent1">
                    <a:lumMod val="50000"/>
                  </a:schemeClr>
                </a:solidFill>
                <a:latin typeface="微软雅黑" charset="0"/>
                <a:ea typeface="微软雅黑" charset="0"/>
                <a:cs typeface="微软雅黑" charset="0"/>
                <a:sym typeface="+mn-ea"/>
              </a:rPr>
              <a:t>收到的</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分组</a:t>
            </a:r>
            <a:r>
              <a:rPr lang="en-US" altLang="zh-CN" sz="1600" kern="100" dirty="0">
                <a:solidFill>
                  <a:schemeClr val="accent1">
                    <a:lumMod val="50000"/>
                  </a:schemeClr>
                </a:solidFill>
                <a:latin typeface="微软雅黑" charset="0"/>
                <a:ea typeface="微软雅黑" charset="0"/>
                <a:cs typeface="微软雅黑" charset="0"/>
                <a:sym typeface="+mn-ea"/>
              </a:rPr>
              <a:t>TTL</a:t>
            </a:r>
            <a:r>
              <a:rPr lang="zh-CN" altLang="en-US" sz="1600" kern="100" dirty="0">
                <a:solidFill>
                  <a:schemeClr val="accent1">
                    <a:lumMod val="50000"/>
                  </a:schemeClr>
                </a:solidFill>
                <a:latin typeface="微软雅黑" charset="0"/>
                <a:ea typeface="微软雅黑" charset="0"/>
                <a:cs typeface="微软雅黑" charset="0"/>
                <a:sym typeface="+mn-ea"/>
              </a:rPr>
              <a:t>是多少？</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545" y="1438057"/>
            <a:ext cx="4449660" cy="3507640"/>
          </a:xfrm>
          <a:prstGeom prst="rect">
            <a:avLst/>
          </a:prstGeom>
        </p:spPr>
      </p:pic>
      <p:sp>
        <p:nvSpPr>
          <p:cNvPr id="14" name="矩形 13"/>
          <p:cNvSpPr/>
          <p:nvPr/>
        </p:nvSpPr>
        <p:spPr>
          <a:xfrm>
            <a:off x="341523" y="1714549"/>
            <a:ext cx="4846015" cy="1200329"/>
          </a:xfrm>
          <a:prstGeom prst="rect">
            <a:avLst/>
          </a:prstGeom>
        </p:spPr>
        <p:txBody>
          <a:bodyPr wrap="square">
            <a:spAutoFit/>
          </a:bodyPr>
          <a:lstStyle/>
          <a:p>
            <a:r>
              <a:rPr lang="en-US" altLang="zh-CN" dirty="0">
                <a:solidFill>
                  <a:srgbClr val="FF0000"/>
                </a:solidFill>
                <a:latin typeface="楷体" panose="02010609060101010101" pitchFamily="49" charset="-122"/>
                <a:ea typeface="楷体" panose="02010609060101010101" pitchFamily="49" charset="-122"/>
              </a:rPr>
              <a:t>L0</a:t>
            </a:r>
          </a:p>
          <a:p>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TTL =</a:t>
            </a:r>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64-3 = 61</a:t>
            </a:r>
          </a:p>
          <a:p>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58477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43.  ( 9</a:t>
            </a:r>
            <a:r>
              <a:rPr lang="zh-CN" altLang="en-US" sz="1600" kern="100" dirty="0">
                <a:solidFill>
                  <a:schemeClr val="accent1">
                    <a:lumMod val="50000"/>
                  </a:schemeClr>
                </a:solidFill>
                <a:latin typeface="微软雅黑" charset="0"/>
                <a:ea typeface="微软雅黑" charset="0"/>
                <a:cs typeface="微软雅黑" charset="0"/>
                <a:sym typeface="+mn-ea"/>
              </a:rPr>
              <a:t>分）请根据题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描述的网络，继续回答下列问题。</a:t>
            </a:r>
          </a:p>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3)</a:t>
            </a:r>
            <a:r>
              <a:rPr lang="zh-CN" altLang="en-US" sz="1600" kern="100" dirty="0">
                <a:solidFill>
                  <a:schemeClr val="accent1">
                    <a:lumMod val="50000"/>
                  </a:schemeClr>
                </a:solidFill>
                <a:latin typeface="微软雅黑" charset="0"/>
                <a:ea typeface="微软雅黑" charset="0"/>
                <a:cs typeface="微软雅黑" charset="0"/>
                <a:sym typeface="+mn-ea"/>
              </a:rPr>
              <a:t>若</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增加一条</a:t>
            </a:r>
            <a:r>
              <a:rPr lang="en-US" altLang="zh-CN" sz="1600" kern="100" dirty="0">
                <a:solidFill>
                  <a:schemeClr val="accent1">
                    <a:lumMod val="50000"/>
                  </a:schemeClr>
                </a:solidFill>
                <a:latin typeface="微软雅黑" charset="0"/>
                <a:ea typeface="微软雅黑" charset="0"/>
                <a:cs typeface="微软雅黑" charset="0"/>
                <a:sym typeface="+mn-ea"/>
              </a:rPr>
              <a:t>Metric</a:t>
            </a:r>
            <a:r>
              <a:rPr lang="zh-CN" altLang="en-US" sz="1600" kern="100" dirty="0">
                <a:solidFill>
                  <a:schemeClr val="accent1">
                    <a:lumMod val="50000"/>
                  </a:schemeClr>
                </a:solidFill>
                <a:latin typeface="微软雅黑" charset="0"/>
                <a:ea typeface="微软雅黑" charset="0"/>
                <a:cs typeface="微软雅黑" charset="0"/>
                <a:sym typeface="+mn-ea"/>
              </a:rPr>
              <a:t>为</a:t>
            </a:r>
            <a:r>
              <a:rPr lang="en-US" altLang="zh-CN" sz="1600" kern="100" dirty="0">
                <a:solidFill>
                  <a:schemeClr val="accent1">
                    <a:lumMod val="50000"/>
                  </a:schemeClr>
                </a:solidFill>
                <a:latin typeface="微软雅黑" charset="0"/>
                <a:ea typeface="微软雅黑" charset="0"/>
                <a:cs typeface="微软雅黑" charset="0"/>
                <a:sym typeface="+mn-ea"/>
              </a:rPr>
              <a:t>10</a:t>
            </a:r>
            <a:r>
              <a:rPr lang="zh-CN" altLang="en-US" sz="1600" kern="100" dirty="0">
                <a:solidFill>
                  <a:schemeClr val="accent1">
                    <a:lumMod val="50000"/>
                  </a:schemeClr>
                </a:solidFill>
                <a:latin typeface="微软雅黑" charset="0"/>
                <a:ea typeface="微软雅黑" charset="0"/>
                <a:cs typeface="微软雅黑" charset="0"/>
                <a:sym typeface="+mn-ea"/>
              </a:rPr>
              <a:t>的链路连接</a:t>
            </a:r>
            <a:r>
              <a:rPr lang="en-US" altLang="zh-CN" sz="1600" kern="100" dirty="0" err="1">
                <a:solidFill>
                  <a:schemeClr val="accent1">
                    <a:lumMod val="50000"/>
                  </a:schemeClr>
                </a:solidFill>
                <a:latin typeface="微软雅黑" charset="0"/>
                <a:ea typeface="微软雅黑" charset="0"/>
                <a:cs typeface="微软雅黑" charset="0"/>
                <a:sym typeface="+mn-ea"/>
              </a:rPr>
              <a:t>Interet</a:t>
            </a:r>
            <a:r>
              <a:rPr lang="en-US" altLang="zh-CN" sz="1600" kern="100" dirty="0">
                <a:solidFill>
                  <a:schemeClr val="accent1">
                    <a:lumMod val="50000"/>
                  </a:schemeClr>
                </a:solidFill>
                <a:latin typeface="微软雅黑" charset="0"/>
                <a:ea typeface="微软雅黑" charset="0"/>
                <a:cs typeface="微软雅黑" charset="0"/>
                <a:sym typeface="+mn-ea"/>
              </a:rPr>
              <a:t>, </a:t>
            </a:r>
            <a:r>
              <a:rPr lang="zh-CN" altLang="en-US" sz="1600" kern="100" dirty="0">
                <a:solidFill>
                  <a:schemeClr val="accent1">
                    <a:lumMod val="50000"/>
                  </a:schemeClr>
                </a:solidFill>
                <a:latin typeface="微软雅黑" charset="0"/>
                <a:ea typeface="微软雅黑" charset="0"/>
                <a:cs typeface="微软雅黑" charset="0"/>
                <a:sym typeface="+mn-ea"/>
              </a:rPr>
              <a:t>则题</a:t>
            </a:r>
            <a:r>
              <a:rPr lang="en-US" altLang="zh-CN" sz="1600" kern="100" dirty="0">
                <a:solidFill>
                  <a:schemeClr val="accent1">
                    <a:lumMod val="50000"/>
                  </a:schemeClr>
                </a:solidFill>
                <a:latin typeface="微软雅黑" charset="0"/>
                <a:ea typeface="微软雅黑" charset="0"/>
                <a:cs typeface="微软雅黑" charset="0"/>
                <a:sym typeface="+mn-ea"/>
              </a:rPr>
              <a:t>42</a:t>
            </a:r>
            <a:r>
              <a:rPr lang="zh-CN" altLang="en-US" sz="1600" kern="100" dirty="0">
                <a:solidFill>
                  <a:schemeClr val="accent1">
                    <a:lumMod val="50000"/>
                  </a:schemeClr>
                </a:solidFill>
                <a:latin typeface="微软雅黑" charset="0"/>
                <a:ea typeface="微软雅黑" charset="0"/>
                <a:cs typeface="微软雅黑" charset="0"/>
                <a:sym typeface="+mn-ea"/>
              </a:rPr>
              <a:t>表中</a:t>
            </a:r>
            <a:r>
              <a:rPr lang="en-US" altLang="zh-CN" sz="1600" kern="100" dirty="0">
                <a:solidFill>
                  <a:schemeClr val="accent1">
                    <a:lumMod val="50000"/>
                  </a:schemeClr>
                </a:solidFill>
                <a:latin typeface="微软雅黑" charset="0"/>
                <a:ea typeface="微软雅黑" charset="0"/>
                <a:cs typeface="微软雅黑" charset="0"/>
                <a:sym typeface="+mn-ea"/>
              </a:rPr>
              <a:t>R1</a:t>
            </a:r>
            <a:r>
              <a:rPr lang="zh-CN" altLang="en-US" sz="1600" kern="100" dirty="0">
                <a:solidFill>
                  <a:schemeClr val="accent1">
                    <a:lumMod val="50000"/>
                  </a:schemeClr>
                </a:solidFill>
                <a:latin typeface="微软雅黑" charset="0"/>
                <a:ea typeface="微软雅黑" charset="0"/>
                <a:cs typeface="微软雅黑" charset="0"/>
                <a:sym typeface="+mn-ea"/>
              </a:rPr>
              <a:t>的 </a:t>
            </a:r>
            <a:r>
              <a:rPr lang="en-US" altLang="zh-CN" sz="1600" kern="100" dirty="0">
                <a:solidFill>
                  <a:schemeClr val="accent1">
                    <a:lumMod val="50000"/>
                  </a:schemeClr>
                </a:solidFill>
                <a:latin typeface="微软雅黑" charset="0"/>
                <a:ea typeface="微软雅黑" charset="0"/>
                <a:cs typeface="微软雅黑" charset="0"/>
                <a:sym typeface="+mn-ea"/>
              </a:rPr>
              <a:t>LSI </a:t>
            </a:r>
            <a:r>
              <a:rPr lang="zh-CN" altLang="en-US" sz="1600" kern="100" dirty="0">
                <a:solidFill>
                  <a:schemeClr val="accent1">
                    <a:lumMod val="50000"/>
                  </a:schemeClr>
                </a:solidFill>
                <a:latin typeface="微软雅黑" charset="0"/>
                <a:ea typeface="微软雅黑" charset="0"/>
                <a:cs typeface="微软雅黑" charset="0"/>
                <a:sym typeface="+mn-ea"/>
              </a:rPr>
              <a:t>需要增加哪些信息？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-2014</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545" y="1438057"/>
            <a:ext cx="4449660" cy="3507640"/>
          </a:xfrm>
          <a:prstGeom prst="rect">
            <a:avLst/>
          </a:prstGeom>
        </p:spPr>
      </p:pic>
      <p:sp>
        <p:nvSpPr>
          <p:cNvPr id="14" name="矩形 13"/>
          <p:cNvSpPr/>
          <p:nvPr/>
        </p:nvSpPr>
        <p:spPr>
          <a:xfrm>
            <a:off x="341524" y="1714549"/>
            <a:ext cx="4215022" cy="646331"/>
          </a:xfrm>
          <a:prstGeom prst="rect">
            <a:avLst/>
          </a:prstGeom>
        </p:spPr>
        <p:txBody>
          <a:bodyPr wrap="square">
            <a:spAutoFit/>
          </a:bodyPr>
          <a:lstStyle/>
          <a:p>
            <a:r>
              <a:rPr lang="zh-CN" altLang="en-US" dirty="0">
                <a:solidFill>
                  <a:srgbClr val="FF0000"/>
                </a:solidFill>
                <a:latin typeface="楷体" panose="02010609060101010101" pitchFamily="49" charset="-122"/>
                <a:ea typeface="楷体" panose="02010609060101010101" pitchFamily="49" charset="-122"/>
              </a:rPr>
              <a:t>增加前缀 </a:t>
            </a:r>
            <a:r>
              <a:rPr lang="en-US" altLang="zh-CN" dirty="0">
                <a:solidFill>
                  <a:srgbClr val="FF0000"/>
                </a:solidFill>
                <a:latin typeface="楷体" panose="02010609060101010101" pitchFamily="49" charset="-122"/>
                <a:ea typeface="楷体" panose="02010609060101010101" pitchFamily="49" charset="-122"/>
              </a:rPr>
              <a:t>Prefix </a:t>
            </a:r>
            <a:r>
              <a:rPr lang="zh-CN" altLang="en-US" dirty="0">
                <a:solidFill>
                  <a:srgbClr val="FF0000"/>
                </a:solidFill>
                <a:latin typeface="楷体" panose="02010609060101010101" pitchFamily="49" charset="-122"/>
                <a:ea typeface="楷体" panose="02010609060101010101" pitchFamily="49" charset="-122"/>
              </a:rPr>
              <a:t>为“ </a:t>
            </a:r>
            <a:r>
              <a:rPr lang="en-US" altLang="zh-CN" dirty="0">
                <a:solidFill>
                  <a:srgbClr val="FF0000"/>
                </a:solidFill>
                <a:latin typeface="楷体" panose="02010609060101010101" pitchFamily="49" charset="-122"/>
                <a:ea typeface="楷体" panose="02010609060101010101" pitchFamily="49" charset="-122"/>
              </a:rPr>
              <a:t>0.0.0.0/0 ”</a:t>
            </a:r>
            <a:r>
              <a:rPr lang="zh-CN" altLang="en-US" dirty="0">
                <a:solidFill>
                  <a:srgbClr val="FF0000"/>
                </a:solidFill>
                <a:latin typeface="楷体" panose="02010609060101010101" pitchFamily="49" charset="-122"/>
                <a:ea typeface="楷体" panose="02010609060101010101" pitchFamily="49" charset="-122"/>
              </a:rPr>
              <a:t>，</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Metric </a:t>
            </a:r>
            <a:r>
              <a:rPr lang="zh-CN" altLang="en-US" dirty="0">
                <a:solidFill>
                  <a:srgbClr val="FF0000"/>
                </a:solidFill>
                <a:latin typeface="楷体" panose="02010609060101010101" pitchFamily="49" charset="-122"/>
                <a:ea typeface="楷体" panose="02010609060101010101" pitchFamily="49" charset="-122"/>
              </a:rPr>
              <a:t>为 </a:t>
            </a:r>
            <a:r>
              <a:rPr lang="en-US" altLang="zh-CN" dirty="0">
                <a:solidFill>
                  <a:srgbClr val="FF0000"/>
                </a:solidFill>
                <a:latin typeface="楷体" panose="02010609060101010101" pitchFamily="49" charset="-122"/>
                <a:ea typeface="楷体" panose="02010609060101010101" pitchFamily="49" charset="-122"/>
              </a:rPr>
              <a:t>10</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2013</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7189151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0827"/>
            <a:ext cx="9144000" cy="3821845"/>
          </a:xfrm>
          <a:prstGeom prst="rect">
            <a:avLst/>
          </a:prstGeom>
        </p:spPr>
      </p:pic>
    </p:spTree>
    <p:custDataLst>
      <p:tags r:id="rId1"/>
    </p:custDataLst>
    <p:extLst>
      <p:ext uri="{BB962C8B-B14F-4D97-AF65-F5344CB8AC3E}">
        <p14:creationId xmlns:p14="http://schemas.microsoft.com/office/powerpoint/2010/main" val="224750082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  </a:t>
            </a:r>
            <a:r>
              <a:rPr lang="zh-CN" altLang="en-US" kern="100" dirty="0">
                <a:solidFill>
                  <a:schemeClr val="accent1">
                    <a:lumMod val="50000"/>
                  </a:schemeClr>
                </a:solidFill>
                <a:latin typeface="微软雅黑" charset="0"/>
                <a:ea typeface="微软雅黑" charset="0"/>
                <a:cs typeface="微软雅黑" charset="0"/>
                <a:sym typeface="+mn-ea"/>
              </a:rPr>
              <a:t>在</a:t>
            </a:r>
            <a:r>
              <a:rPr lang="en-US" altLang="zh-CN" kern="100" dirty="0">
                <a:solidFill>
                  <a:schemeClr val="accent1">
                    <a:lumMod val="50000"/>
                  </a:schemeClr>
                </a:solidFill>
                <a:latin typeface="微软雅黑" charset="0"/>
                <a:ea typeface="微软雅黑" charset="0"/>
                <a:cs typeface="微软雅黑" charset="0"/>
                <a:sym typeface="+mn-ea"/>
              </a:rPr>
              <a:t>OSI </a:t>
            </a:r>
            <a:r>
              <a:rPr lang="zh-CN" altLang="en-US" kern="100" dirty="0">
                <a:solidFill>
                  <a:schemeClr val="accent1">
                    <a:lumMod val="50000"/>
                  </a:schemeClr>
                </a:solidFill>
                <a:latin typeface="微软雅黑" charset="0"/>
                <a:ea typeface="微软雅黑" charset="0"/>
                <a:cs typeface="微软雅黑" charset="0"/>
                <a:sym typeface="+mn-ea"/>
              </a:rPr>
              <a:t>参考模型中，下列功能需由应用层的相邻层实现的是（）。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．对话管理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．数据格式转换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．路由选择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．可靠数据传输</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  </a:t>
            </a:r>
            <a:r>
              <a:rPr lang="zh-CN" altLang="en-US" kern="100" dirty="0">
                <a:solidFill>
                  <a:schemeClr val="accent1">
                    <a:lumMod val="50000"/>
                  </a:schemeClr>
                </a:solidFill>
                <a:latin typeface="微软雅黑" charset="0"/>
                <a:ea typeface="微软雅黑" charset="0"/>
                <a:cs typeface="微软雅黑" charset="0"/>
                <a:sym typeface="+mn-ea"/>
              </a:rPr>
              <a:t>在</a:t>
            </a:r>
            <a:r>
              <a:rPr lang="en-US" altLang="zh-CN" kern="100" dirty="0">
                <a:solidFill>
                  <a:schemeClr val="accent1">
                    <a:lumMod val="50000"/>
                  </a:schemeClr>
                </a:solidFill>
                <a:latin typeface="微软雅黑" charset="0"/>
                <a:ea typeface="微软雅黑" charset="0"/>
                <a:cs typeface="微软雅黑" charset="0"/>
                <a:sym typeface="+mn-ea"/>
              </a:rPr>
              <a:t>OSI </a:t>
            </a:r>
            <a:r>
              <a:rPr lang="zh-CN" altLang="en-US" kern="100" dirty="0">
                <a:solidFill>
                  <a:schemeClr val="accent1">
                    <a:lumMod val="50000"/>
                  </a:schemeClr>
                </a:solidFill>
                <a:latin typeface="微软雅黑" charset="0"/>
                <a:ea typeface="微软雅黑" charset="0"/>
                <a:cs typeface="微软雅黑" charset="0"/>
                <a:sym typeface="+mn-ea"/>
              </a:rPr>
              <a:t>参考模型中，下列功能需由应用层的相邻层实现的是（）。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．对话管理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．数据格式转换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．路由选择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．可靠数据传输</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3249097" y="1397558"/>
            <a:ext cx="1444877" cy="3566469"/>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241343"/>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若下图为</a:t>
            </a:r>
            <a:r>
              <a:rPr lang="en-US" altLang="zh-CN" kern="100" dirty="0">
                <a:solidFill>
                  <a:schemeClr val="accent1">
                    <a:lumMod val="50000"/>
                  </a:schemeClr>
                </a:solidFill>
                <a:latin typeface="微软雅黑" charset="0"/>
                <a:ea typeface="微软雅黑" charset="0"/>
                <a:cs typeface="微软雅黑" charset="0"/>
                <a:sym typeface="+mn-ea"/>
              </a:rPr>
              <a:t>10 Base-T </a:t>
            </a:r>
            <a:r>
              <a:rPr lang="zh-CN" altLang="en-US" kern="100" dirty="0">
                <a:solidFill>
                  <a:schemeClr val="accent1">
                    <a:lumMod val="50000"/>
                  </a:schemeClr>
                </a:solidFill>
                <a:latin typeface="微软雅黑" charset="0"/>
                <a:ea typeface="微软雅黑" charset="0"/>
                <a:cs typeface="微软雅黑" charset="0"/>
                <a:sym typeface="+mn-ea"/>
              </a:rPr>
              <a:t>网卡接收到的信号波形，则该网卡收到的比特串是（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0011 0110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1010 1101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0101 0010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1100 0101</a:t>
            </a: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rotWithShape="1">
          <a:blip r:embed="rId4"/>
          <a:srcRect t="16778" b="42208"/>
          <a:stretch>
            <a:fillRect/>
          </a:stretch>
        </p:blipFill>
        <p:spPr>
          <a:xfrm>
            <a:off x="2769161" y="1237901"/>
            <a:ext cx="5283410" cy="991882"/>
          </a:xfrm>
          <a:prstGeom prst="rect">
            <a:avLst/>
          </a:prstGeom>
        </p:spPr>
      </p:pic>
    </p:spTree>
    <p:custDataLst>
      <p:tags r:id="rId1"/>
    </p:custData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355109" y="483396"/>
            <a:ext cx="4393645" cy="3556506"/>
          </a:xfrm>
          <a:prstGeom prst="rect">
            <a:avLst/>
          </a:prstGeom>
        </p:spPr>
      </p:pic>
      <p:graphicFrame>
        <p:nvGraphicFramePr>
          <p:cNvPr id="6" name="表格 5"/>
          <p:cNvGraphicFramePr>
            <a:graphicFrameLocks noGrp="1"/>
          </p:cNvGraphicFramePr>
          <p:nvPr/>
        </p:nvGraphicFramePr>
        <p:xfrm>
          <a:off x="1595893" y="3236046"/>
          <a:ext cx="2666006" cy="1607712"/>
        </p:xfrm>
        <a:graphic>
          <a:graphicData uri="http://schemas.openxmlformats.org/drawingml/2006/table">
            <a:tbl>
              <a:tblPr firstRow="1" bandRow="1">
                <a:tableStyleId>{93296810-A885-4BE3-A3E7-6D5BEEA58F35}</a:tableStyleId>
              </a:tblPr>
              <a:tblGrid>
                <a:gridCol w="1895783">
                  <a:extLst>
                    <a:ext uri="{9D8B030D-6E8A-4147-A177-3AD203B41FA5}">
                      <a16:colId xmlns:a16="http://schemas.microsoft.com/office/drawing/2014/main" val="20000"/>
                    </a:ext>
                  </a:extLst>
                </a:gridCol>
                <a:gridCol w="770223">
                  <a:extLst>
                    <a:ext uri="{9D8B030D-6E8A-4147-A177-3AD203B41FA5}">
                      <a16:colId xmlns:a16="http://schemas.microsoft.com/office/drawing/2014/main" val="20001"/>
                    </a:ext>
                  </a:extLst>
                </a:gridCol>
              </a:tblGrid>
              <a:tr h="267952">
                <a:tc>
                  <a:txBody>
                    <a:bodyPr/>
                    <a:lstStyle/>
                    <a:p>
                      <a:r>
                        <a:rPr lang="zh-CN" altLang="en-US" sz="1100" dirty="0"/>
                        <a:t>编码</a:t>
                      </a:r>
                    </a:p>
                  </a:txBody>
                  <a:tcPr/>
                </a:tc>
                <a:tc>
                  <a:txBody>
                    <a:bodyPr/>
                    <a:lstStyle/>
                    <a:p>
                      <a:r>
                        <a:rPr lang="zh-CN" altLang="en-US" sz="1100" dirty="0"/>
                        <a:t>中间跳变</a:t>
                      </a:r>
                    </a:p>
                  </a:txBody>
                  <a:tcPr/>
                </a:tc>
                <a:extLst>
                  <a:ext uri="{0D108BD9-81ED-4DB2-BD59-A6C34878D82A}">
                    <a16:rowId xmlns:a16="http://schemas.microsoft.com/office/drawing/2014/main" val="10000"/>
                  </a:ext>
                </a:extLst>
              </a:tr>
              <a:tr h="267952">
                <a:tc>
                  <a:txBody>
                    <a:bodyPr/>
                    <a:lstStyle/>
                    <a:p>
                      <a:r>
                        <a:rPr lang="zh-CN" altLang="en-US" sz="1100" dirty="0"/>
                        <a:t>归零编码</a:t>
                      </a:r>
                    </a:p>
                  </a:txBody>
                  <a:tcPr/>
                </a:tc>
                <a:tc>
                  <a:txBody>
                    <a:bodyPr/>
                    <a:lstStyle/>
                    <a:p>
                      <a:r>
                        <a:rPr lang="zh-CN" altLang="en-US" sz="1100" dirty="0"/>
                        <a:t>√</a:t>
                      </a:r>
                    </a:p>
                  </a:txBody>
                  <a:tcPr/>
                </a:tc>
                <a:extLst>
                  <a:ext uri="{0D108BD9-81ED-4DB2-BD59-A6C34878D82A}">
                    <a16:rowId xmlns:a16="http://schemas.microsoft.com/office/drawing/2014/main" val="10001"/>
                  </a:ext>
                </a:extLst>
              </a:tr>
              <a:tr h="267952">
                <a:tc>
                  <a:txBody>
                    <a:bodyPr/>
                    <a:lstStyle/>
                    <a:p>
                      <a:r>
                        <a:rPr lang="zh-CN" altLang="en-US" sz="1100" dirty="0"/>
                        <a:t>非归零编码</a:t>
                      </a:r>
                    </a:p>
                  </a:txBody>
                  <a:tcPr/>
                </a:tc>
                <a:tc>
                  <a:txBody>
                    <a:bodyPr/>
                    <a:lstStyle/>
                    <a:p>
                      <a:r>
                        <a:rPr lang="en-US" altLang="zh-CN" sz="1100" dirty="0"/>
                        <a:t>×</a:t>
                      </a:r>
                      <a:endParaRPr lang="zh-CN" altLang="en-US" sz="1100" dirty="0"/>
                    </a:p>
                  </a:txBody>
                  <a:tcPr/>
                </a:tc>
                <a:extLst>
                  <a:ext uri="{0D108BD9-81ED-4DB2-BD59-A6C34878D82A}">
                    <a16:rowId xmlns:a16="http://schemas.microsoft.com/office/drawing/2014/main" val="10002"/>
                  </a:ext>
                </a:extLst>
              </a:tr>
              <a:tr h="267952">
                <a:tc>
                  <a:txBody>
                    <a:bodyPr/>
                    <a:lstStyle/>
                    <a:p>
                      <a:r>
                        <a:rPr lang="zh-CN" altLang="en-US" sz="1100" dirty="0"/>
                        <a:t>反向非归零编码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100" dirty="0"/>
                        <a:t>×</a:t>
                      </a:r>
                      <a:endParaRPr lang="zh-CN" altLang="en-US" sz="1100" dirty="0"/>
                    </a:p>
                  </a:txBody>
                  <a:tcPr/>
                </a:tc>
                <a:extLst>
                  <a:ext uri="{0D108BD9-81ED-4DB2-BD59-A6C34878D82A}">
                    <a16:rowId xmlns:a16="http://schemas.microsoft.com/office/drawing/2014/main" val="10003"/>
                  </a:ext>
                </a:extLst>
              </a:tr>
              <a:tr h="267952">
                <a:tc>
                  <a:txBody>
                    <a:bodyPr/>
                    <a:lstStyle/>
                    <a:p>
                      <a:r>
                        <a:rPr lang="zh-CN" altLang="en-US" sz="1100" dirty="0"/>
                        <a:t>曼彻斯特编码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a:t>
                      </a:r>
                    </a:p>
                  </a:txBody>
                  <a:tcPr/>
                </a:tc>
                <a:extLst>
                  <a:ext uri="{0D108BD9-81ED-4DB2-BD59-A6C34878D82A}">
                    <a16:rowId xmlns:a16="http://schemas.microsoft.com/office/drawing/2014/main" val="10004"/>
                  </a:ext>
                </a:extLst>
              </a:tr>
              <a:tr h="267952">
                <a:tc>
                  <a:txBody>
                    <a:bodyPr/>
                    <a:lstStyle/>
                    <a:p>
                      <a:r>
                        <a:rPr lang="zh-CN" altLang="en-US" sz="1100" dirty="0"/>
                        <a:t>差分曼彻斯特编码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a:t>
                      </a:r>
                    </a:p>
                  </a:txBody>
                  <a:tcPr/>
                </a:tc>
                <a:extLst>
                  <a:ext uri="{0D108BD9-81ED-4DB2-BD59-A6C34878D82A}">
                    <a16:rowId xmlns:a16="http://schemas.microsoft.com/office/drawing/2014/main" val="10005"/>
                  </a:ext>
                </a:extLst>
              </a:tr>
            </a:tbl>
          </a:graphicData>
        </a:graphic>
      </p:graphicFrame>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958" y="824311"/>
            <a:ext cx="4648200" cy="2124075"/>
          </a:xfrm>
          <a:prstGeom prst="rect">
            <a:avLst/>
          </a:prstGeom>
        </p:spPr>
      </p:pic>
    </p:spTree>
    <p:custDataLst>
      <p:tags r:id="rId1"/>
    </p:custData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若下图为</a:t>
            </a:r>
            <a:r>
              <a:rPr lang="en-US" altLang="zh-CN" kern="100" dirty="0">
                <a:solidFill>
                  <a:schemeClr val="accent1">
                    <a:lumMod val="50000"/>
                  </a:schemeClr>
                </a:solidFill>
                <a:latin typeface="微软雅黑" charset="0"/>
                <a:ea typeface="微软雅黑" charset="0"/>
                <a:cs typeface="微软雅黑" charset="0"/>
                <a:sym typeface="+mn-ea"/>
              </a:rPr>
              <a:t>10 Base-T </a:t>
            </a:r>
            <a:r>
              <a:rPr lang="zh-CN" altLang="en-US" kern="100" dirty="0">
                <a:solidFill>
                  <a:schemeClr val="accent1">
                    <a:lumMod val="50000"/>
                  </a:schemeClr>
                </a:solidFill>
                <a:latin typeface="微软雅黑" charset="0"/>
                <a:ea typeface="微软雅黑" charset="0"/>
                <a:cs typeface="微软雅黑" charset="0"/>
                <a:sym typeface="+mn-ea"/>
              </a:rPr>
              <a:t>网卡接收到的信号波形，则该网卡收到的比特串是（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0011 0110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1010 1101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0101 0010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1100 0101</a:t>
            </a: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rotWithShape="1">
          <a:blip r:embed="rId4"/>
          <a:srcRect t="16778" b="42208"/>
          <a:stretch>
            <a:fillRect/>
          </a:stretch>
        </p:blipFill>
        <p:spPr>
          <a:xfrm>
            <a:off x="2769161" y="1237901"/>
            <a:ext cx="5283410" cy="991882"/>
          </a:xfrm>
          <a:prstGeom prst="rect">
            <a:avLst/>
          </a:prstGeom>
        </p:spPr>
      </p:pic>
      <p:sp>
        <p:nvSpPr>
          <p:cNvPr id="14" name="圆角矩形 16"/>
          <p:cNvSpPr/>
          <p:nvPr/>
        </p:nvSpPr>
        <p:spPr>
          <a:xfrm>
            <a:off x="3803346" y="2245878"/>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15" name="圆角矩形 16"/>
          <p:cNvSpPr/>
          <p:nvPr/>
        </p:nvSpPr>
        <p:spPr>
          <a:xfrm>
            <a:off x="4427575" y="2245878"/>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16" name="圆角矩形 16"/>
          <p:cNvSpPr/>
          <p:nvPr/>
        </p:nvSpPr>
        <p:spPr>
          <a:xfrm>
            <a:off x="7548721" y="2245878"/>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17" name="圆角矩形 16"/>
          <p:cNvSpPr/>
          <p:nvPr/>
        </p:nvSpPr>
        <p:spPr>
          <a:xfrm>
            <a:off x="5051804" y="2245878"/>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18" name="圆角矩形 16"/>
          <p:cNvSpPr/>
          <p:nvPr/>
        </p:nvSpPr>
        <p:spPr>
          <a:xfrm>
            <a:off x="6924491" y="2245878"/>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19" name="圆角矩形 16"/>
          <p:cNvSpPr/>
          <p:nvPr/>
        </p:nvSpPr>
        <p:spPr>
          <a:xfrm>
            <a:off x="6300262" y="2245878"/>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0" name="圆角矩形 16"/>
          <p:cNvSpPr/>
          <p:nvPr/>
        </p:nvSpPr>
        <p:spPr>
          <a:xfrm>
            <a:off x="5676033" y="2245878"/>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1" name="圆角矩形 16"/>
          <p:cNvSpPr/>
          <p:nvPr/>
        </p:nvSpPr>
        <p:spPr>
          <a:xfrm>
            <a:off x="3803346" y="2902675"/>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2" name="圆角矩形 16"/>
          <p:cNvSpPr/>
          <p:nvPr/>
        </p:nvSpPr>
        <p:spPr>
          <a:xfrm>
            <a:off x="4427575" y="2902675"/>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3" name="圆角矩形 16"/>
          <p:cNvSpPr/>
          <p:nvPr/>
        </p:nvSpPr>
        <p:spPr>
          <a:xfrm>
            <a:off x="7548721" y="2902675"/>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4" name="圆角矩形 16"/>
          <p:cNvSpPr/>
          <p:nvPr/>
        </p:nvSpPr>
        <p:spPr>
          <a:xfrm>
            <a:off x="5051804" y="2902675"/>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5" name="圆角矩形 16"/>
          <p:cNvSpPr/>
          <p:nvPr/>
        </p:nvSpPr>
        <p:spPr>
          <a:xfrm>
            <a:off x="6924491" y="2902675"/>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6" name="圆角矩形 16"/>
          <p:cNvSpPr/>
          <p:nvPr/>
        </p:nvSpPr>
        <p:spPr>
          <a:xfrm>
            <a:off x="6300262" y="2902675"/>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7" name="圆角矩形 16"/>
          <p:cNvSpPr/>
          <p:nvPr/>
        </p:nvSpPr>
        <p:spPr>
          <a:xfrm>
            <a:off x="5676033" y="2902675"/>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8" name="圆角矩形 16"/>
          <p:cNvSpPr/>
          <p:nvPr/>
        </p:nvSpPr>
        <p:spPr>
          <a:xfrm>
            <a:off x="3803346" y="354004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9" name="圆角矩形 16"/>
          <p:cNvSpPr/>
          <p:nvPr/>
        </p:nvSpPr>
        <p:spPr>
          <a:xfrm>
            <a:off x="4427575" y="354004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0" name="圆角矩形 16"/>
          <p:cNvSpPr/>
          <p:nvPr/>
        </p:nvSpPr>
        <p:spPr>
          <a:xfrm>
            <a:off x="7548721" y="354004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1" name="圆角矩形 16"/>
          <p:cNvSpPr/>
          <p:nvPr/>
        </p:nvSpPr>
        <p:spPr>
          <a:xfrm>
            <a:off x="5051804" y="354004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2" name="圆角矩形 16"/>
          <p:cNvSpPr/>
          <p:nvPr/>
        </p:nvSpPr>
        <p:spPr>
          <a:xfrm>
            <a:off x="6924491" y="354004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3" name="圆角矩形 16"/>
          <p:cNvSpPr/>
          <p:nvPr/>
        </p:nvSpPr>
        <p:spPr>
          <a:xfrm>
            <a:off x="6300262" y="354004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4" name="圆角矩形 16"/>
          <p:cNvSpPr/>
          <p:nvPr/>
        </p:nvSpPr>
        <p:spPr>
          <a:xfrm>
            <a:off x="5676033" y="354004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8" name="圆角矩形 16"/>
          <p:cNvSpPr/>
          <p:nvPr/>
        </p:nvSpPr>
        <p:spPr>
          <a:xfrm>
            <a:off x="3179117" y="2245878"/>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9" name="圆角矩形 16"/>
          <p:cNvSpPr/>
          <p:nvPr/>
        </p:nvSpPr>
        <p:spPr>
          <a:xfrm>
            <a:off x="3179117" y="2902675"/>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0" name="圆角矩形 16"/>
          <p:cNvSpPr/>
          <p:nvPr/>
        </p:nvSpPr>
        <p:spPr>
          <a:xfrm>
            <a:off x="3179117" y="354004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8" grpId="0" bldLvl="0" animBg="1"/>
      <p:bldP spid="39" grpId="0" bldLvl="0" animBg="1"/>
      <p:bldP spid="40" grpId="0" bldLvl="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若下图为</a:t>
            </a:r>
            <a:r>
              <a:rPr lang="en-US" altLang="zh-CN" kern="100" dirty="0">
                <a:solidFill>
                  <a:schemeClr val="accent1">
                    <a:lumMod val="50000"/>
                  </a:schemeClr>
                </a:solidFill>
                <a:latin typeface="微软雅黑" charset="0"/>
                <a:ea typeface="微软雅黑" charset="0"/>
                <a:cs typeface="微软雅黑" charset="0"/>
                <a:sym typeface="+mn-ea"/>
              </a:rPr>
              <a:t>10 Base-T </a:t>
            </a:r>
            <a:r>
              <a:rPr lang="zh-CN" altLang="en-US" kern="100" dirty="0">
                <a:solidFill>
                  <a:schemeClr val="accent1">
                    <a:lumMod val="50000"/>
                  </a:schemeClr>
                </a:solidFill>
                <a:latin typeface="微软雅黑" charset="0"/>
                <a:ea typeface="微软雅黑" charset="0"/>
                <a:cs typeface="微软雅黑" charset="0"/>
                <a:sym typeface="+mn-ea"/>
              </a:rPr>
              <a:t>网卡接收到的信号波形，则该网卡收到的比特串是（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0011 0110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1010 1101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0101 0010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1100 0101</a:t>
            </a: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rotWithShape="1">
          <a:blip r:embed="rId4"/>
          <a:srcRect t="16778" b="42208"/>
          <a:stretch>
            <a:fillRect/>
          </a:stretch>
        </p:blipFill>
        <p:spPr>
          <a:xfrm>
            <a:off x="3265474" y="1100084"/>
            <a:ext cx="5283410" cy="991882"/>
          </a:xfrm>
          <a:prstGeom prst="rect">
            <a:avLst/>
          </a:prstGeom>
        </p:spPr>
      </p:pic>
      <p:graphicFrame>
        <p:nvGraphicFramePr>
          <p:cNvPr id="41" name="表格 40"/>
          <p:cNvGraphicFramePr>
            <a:graphicFrameLocks noGrp="1"/>
          </p:cNvGraphicFramePr>
          <p:nvPr/>
        </p:nvGraphicFramePr>
        <p:xfrm>
          <a:off x="137795" y="2369062"/>
          <a:ext cx="2877175" cy="1766480"/>
        </p:xfrm>
        <a:graphic>
          <a:graphicData uri="http://schemas.openxmlformats.org/drawingml/2006/table">
            <a:tbl>
              <a:tblPr firstRow="1" bandRow="1">
                <a:tableStyleId>{93296810-A885-4BE3-A3E7-6D5BEEA58F35}</a:tableStyleId>
              </a:tblPr>
              <a:tblGrid>
                <a:gridCol w="1587351">
                  <a:extLst>
                    <a:ext uri="{9D8B030D-6E8A-4147-A177-3AD203B41FA5}">
                      <a16:colId xmlns:a16="http://schemas.microsoft.com/office/drawing/2014/main" val="20000"/>
                    </a:ext>
                  </a:extLst>
                </a:gridCol>
                <a:gridCol w="644912">
                  <a:extLst>
                    <a:ext uri="{9D8B030D-6E8A-4147-A177-3AD203B41FA5}">
                      <a16:colId xmlns:a16="http://schemas.microsoft.com/office/drawing/2014/main" val="20001"/>
                    </a:ext>
                  </a:extLst>
                </a:gridCol>
                <a:gridCol w="644912">
                  <a:extLst>
                    <a:ext uri="{9D8B030D-6E8A-4147-A177-3AD203B41FA5}">
                      <a16:colId xmlns:a16="http://schemas.microsoft.com/office/drawing/2014/main" val="20002"/>
                    </a:ext>
                  </a:extLst>
                </a:gridCol>
              </a:tblGrid>
              <a:tr h="267952">
                <a:tc>
                  <a:txBody>
                    <a:bodyPr/>
                    <a:lstStyle/>
                    <a:p>
                      <a:r>
                        <a:rPr lang="zh-CN" altLang="en-US" sz="1100" dirty="0"/>
                        <a:t>编码</a:t>
                      </a:r>
                    </a:p>
                  </a:txBody>
                  <a:tcPr/>
                </a:tc>
                <a:tc>
                  <a:txBody>
                    <a:bodyPr/>
                    <a:lstStyle/>
                    <a:p>
                      <a:r>
                        <a:rPr lang="zh-CN" altLang="en-US" sz="1100" dirty="0"/>
                        <a:t>中间跳变</a:t>
                      </a:r>
                    </a:p>
                  </a:txBody>
                  <a:tcPr/>
                </a:tc>
                <a:tc>
                  <a:txBody>
                    <a:bodyPr/>
                    <a:lstStyle/>
                    <a:p>
                      <a:endParaRPr lang="zh-CN" altLang="en-US" sz="1100" dirty="0"/>
                    </a:p>
                  </a:txBody>
                  <a:tcPr/>
                </a:tc>
                <a:extLst>
                  <a:ext uri="{0D108BD9-81ED-4DB2-BD59-A6C34878D82A}">
                    <a16:rowId xmlns:a16="http://schemas.microsoft.com/office/drawing/2014/main" val="10000"/>
                  </a:ext>
                </a:extLst>
              </a:tr>
              <a:tr h="267952">
                <a:tc>
                  <a:txBody>
                    <a:bodyPr/>
                    <a:lstStyle/>
                    <a:p>
                      <a:r>
                        <a:rPr lang="zh-CN" altLang="en-US" sz="1100" dirty="0"/>
                        <a:t>归零编码</a:t>
                      </a:r>
                    </a:p>
                  </a:txBody>
                  <a:tcPr/>
                </a:tc>
                <a:tc>
                  <a:txBody>
                    <a:bodyPr/>
                    <a:lstStyle/>
                    <a:p>
                      <a:r>
                        <a:rPr lang="zh-CN" altLang="en-US" sz="1100" dirty="0"/>
                        <a:t>√</a:t>
                      </a:r>
                    </a:p>
                  </a:txBody>
                  <a:tcPr/>
                </a:tc>
                <a:tc>
                  <a:txBody>
                    <a:bodyPr/>
                    <a:lstStyle/>
                    <a:p>
                      <a:endParaRPr lang="zh-CN" altLang="en-US" sz="1100" dirty="0"/>
                    </a:p>
                  </a:txBody>
                  <a:tcPr/>
                </a:tc>
                <a:extLst>
                  <a:ext uri="{0D108BD9-81ED-4DB2-BD59-A6C34878D82A}">
                    <a16:rowId xmlns:a16="http://schemas.microsoft.com/office/drawing/2014/main" val="10001"/>
                  </a:ext>
                </a:extLst>
              </a:tr>
              <a:tr h="267952">
                <a:tc>
                  <a:txBody>
                    <a:bodyPr/>
                    <a:lstStyle/>
                    <a:p>
                      <a:r>
                        <a:rPr lang="zh-CN" altLang="en-US" sz="1100" dirty="0"/>
                        <a:t>非归零编码</a:t>
                      </a:r>
                    </a:p>
                  </a:txBody>
                  <a:tcPr/>
                </a:tc>
                <a:tc>
                  <a:txBody>
                    <a:bodyPr/>
                    <a:lstStyle/>
                    <a:p>
                      <a:r>
                        <a:rPr lang="en-US" altLang="zh-CN" sz="1100" dirty="0"/>
                        <a:t>×</a:t>
                      </a:r>
                      <a:endParaRPr lang="zh-CN" altLang="en-US" sz="1100" dirty="0"/>
                    </a:p>
                  </a:txBody>
                  <a:tcPr/>
                </a:tc>
                <a:tc>
                  <a:txBody>
                    <a:bodyPr/>
                    <a:lstStyle/>
                    <a:p>
                      <a:r>
                        <a:rPr lang="zh-CN" altLang="en-US" sz="1100" dirty="0"/>
                        <a:t>排除</a:t>
                      </a:r>
                    </a:p>
                  </a:txBody>
                  <a:tcPr/>
                </a:tc>
                <a:extLst>
                  <a:ext uri="{0D108BD9-81ED-4DB2-BD59-A6C34878D82A}">
                    <a16:rowId xmlns:a16="http://schemas.microsoft.com/office/drawing/2014/main" val="10002"/>
                  </a:ext>
                </a:extLst>
              </a:tr>
              <a:tr h="267952">
                <a:tc>
                  <a:txBody>
                    <a:bodyPr/>
                    <a:lstStyle/>
                    <a:p>
                      <a:r>
                        <a:rPr lang="zh-CN" altLang="en-US" sz="1100" dirty="0"/>
                        <a:t>反向非归零编码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100" dirty="0"/>
                        <a:t>×</a:t>
                      </a:r>
                      <a:endParaRPr lang="zh-CN" alt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排除</a:t>
                      </a:r>
                    </a:p>
                  </a:txBody>
                  <a:tcPr/>
                </a:tc>
                <a:extLst>
                  <a:ext uri="{0D108BD9-81ED-4DB2-BD59-A6C34878D82A}">
                    <a16:rowId xmlns:a16="http://schemas.microsoft.com/office/drawing/2014/main" val="10003"/>
                  </a:ext>
                </a:extLst>
              </a:tr>
              <a:tr h="267952">
                <a:tc>
                  <a:txBody>
                    <a:bodyPr/>
                    <a:lstStyle/>
                    <a:p>
                      <a:r>
                        <a:rPr lang="zh-CN" altLang="en-US" sz="1100" dirty="0"/>
                        <a:t>曼彻斯特编码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zh-CN" altLang="en-US" sz="1100" dirty="0"/>
                    </a:p>
                  </a:txBody>
                  <a:tcPr/>
                </a:tc>
                <a:extLst>
                  <a:ext uri="{0D108BD9-81ED-4DB2-BD59-A6C34878D82A}">
                    <a16:rowId xmlns:a16="http://schemas.microsoft.com/office/drawing/2014/main" val="10004"/>
                  </a:ext>
                </a:extLst>
              </a:tr>
              <a:tr h="267952">
                <a:tc>
                  <a:txBody>
                    <a:bodyPr/>
                    <a:lstStyle/>
                    <a:p>
                      <a:r>
                        <a:rPr lang="zh-CN" altLang="en-US" sz="1100" dirty="0"/>
                        <a:t>差分曼彻斯特编码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endParaRPr lang="zh-CN" altLang="en-US" sz="1100" dirty="0"/>
                    </a:p>
                  </a:txBody>
                  <a:tcPr/>
                </a:tc>
                <a:extLst>
                  <a:ext uri="{0D108BD9-81ED-4DB2-BD59-A6C34878D82A}">
                    <a16:rowId xmlns:a16="http://schemas.microsoft.com/office/drawing/2014/main" val="10005"/>
                  </a:ext>
                </a:extLst>
              </a:tr>
            </a:tbl>
          </a:graphicData>
        </a:graphic>
      </p:graphicFrame>
      <p:sp>
        <p:nvSpPr>
          <p:cNvPr id="44" name="圆角矩形 16"/>
          <p:cNvSpPr/>
          <p:nvPr/>
        </p:nvSpPr>
        <p:spPr>
          <a:xfrm>
            <a:off x="2257405" y="2769281"/>
            <a:ext cx="843637" cy="288874"/>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sz="1800" b="0" i="0" u="none" strike="noStrike" kern="1200" cap="none" spc="0" normalizeH="0" baseline="0" noProof="0" dirty="0">
                <a:ln>
                  <a:noFill/>
                </a:ln>
                <a:solidFill>
                  <a:prstClr val="white"/>
                </a:solidFill>
                <a:effectLst/>
                <a:uLnTx/>
                <a:uFillTx/>
                <a:latin typeface="+mj-ea"/>
                <a:ea typeface="+mj-ea"/>
                <a:cs typeface="+mn-cs"/>
              </a:rPr>
              <a:t>排除</a:t>
            </a:r>
          </a:p>
        </p:txBody>
      </p:sp>
      <p:sp>
        <p:nvSpPr>
          <p:cNvPr id="18" name="圆角矩形 16"/>
          <p:cNvSpPr/>
          <p:nvPr/>
        </p:nvSpPr>
        <p:spPr>
          <a:xfrm>
            <a:off x="123497" y="3898570"/>
            <a:ext cx="1365061" cy="236972"/>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19" name="圆角矩形 16"/>
          <p:cNvSpPr/>
          <p:nvPr/>
        </p:nvSpPr>
        <p:spPr>
          <a:xfrm>
            <a:off x="4277166" y="227100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0" name="圆角矩形 16"/>
          <p:cNvSpPr/>
          <p:nvPr/>
        </p:nvSpPr>
        <p:spPr>
          <a:xfrm>
            <a:off x="4899475" y="227100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1" name="圆角矩形 16"/>
          <p:cNvSpPr/>
          <p:nvPr/>
        </p:nvSpPr>
        <p:spPr>
          <a:xfrm>
            <a:off x="7388711" y="227100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2" name="圆角矩形 16"/>
          <p:cNvSpPr/>
          <p:nvPr/>
        </p:nvSpPr>
        <p:spPr>
          <a:xfrm>
            <a:off x="8011018" y="227100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3" name="圆角矩形 16"/>
          <p:cNvSpPr/>
          <p:nvPr/>
        </p:nvSpPr>
        <p:spPr>
          <a:xfrm>
            <a:off x="6144093" y="227100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4" name="圆角矩形 16"/>
          <p:cNvSpPr/>
          <p:nvPr/>
        </p:nvSpPr>
        <p:spPr>
          <a:xfrm>
            <a:off x="6766402" y="227100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5" name="圆角矩形 16"/>
          <p:cNvSpPr/>
          <p:nvPr/>
        </p:nvSpPr>
        <p:spPr>
          <a:xfrm>
            <a:off x="5521784" y="227100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6" name="圆角矩形 16"/>
          <p:cNvSpPr/>
          <p:nvPr/>
        </p:nvSpPr>
        <p:spPr>
          <a:xfrm>
            <a:off x="4277166" y="2927799"/>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7" name="圆角矩形 16"/>
          <p:cNvSpPr/>
          <p:nvPr/>
        </p:nvSpPr>
        <p:spPr>
          <a:xfrm>
            <a:off x="4899475" y="2927799"/>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8" name="圆角矩形 16"/>
          <p:cNvSpPr/>
          <p:nvPr/>
        </p:nvSpPr>
        <p:spPr>
          <a:xfrm>
            <a:off x="7388711" y="2927799"/>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9" name="圆角矩形 16"/>
          <p:cNvSpPr/>
          <p:nvPr/>
        </p:nvSpPr>
        <p:spPr>
          <a:xfrm>
            <a:off x="8011018" y="2927799"/>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0" name="圆角矩形 16"/>
          <p:cNvSpPr/>
          <p:nvPr/>
        </p:nvSpPr>
        <p:spPr>
          <a:xfrm>
            <a:off x="6144093" y="2927799"/>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1" name="圆角矩形 16"/>
          <p:cNvSpPr/>
          <p:nvPr/>
        </p:nvSpPr>
        <p:spPr>
          <a:xfrm>
            <a:off x="6766402" y="2927799"/>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2" name="圆角矩形 16"/>
          <p:cNvSpPr/>
          <p:nvPr/>
        </p:nvSpPr>
        <p:spPr>
          <a:xfrm>
            <a:off x="5521784" y="2927799"/>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3" name="圆角矩形 16"/>
          <p:cNvSpPr/>
          <p:nvPr/>
        </p:nvSpPr>
        <p:spPr>
          <a:xfrm>
            <a:off x="4277166" y="3565166"/>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4" name="圆角矩形 16"/>
          <p:cNvSpPr/>
          <p:nvPr/>
        </p:nvSpPr>
        <p:spPr>
          <a:xfrm>
            <a:off x="4899475" y="3565166"/>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5" name="圆角矩形 16"/>
          <p:cNvSpPr/>
          <p:nvPr/>
        </p:nvSpPr>
        <p:spPr>
          <a:xfrm>
            <a:off x="7388711" y="3565166"/>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6" name="圆角矩形 16"/>
          <p:cNvSpPr/>
          <p:nvPr/>
        </p:nvSpPr>
        <p:spPr>
          <a:xfrm>
            <a:off x="8011018" y="3565166"/>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7" name="圆角矩形 16"/>
          <p:cNvSpPr/>
          <p:nvPr/>
        </p:nvSpPr>
        <p:spPr>
          <a:xfrm>
            <a:off x="6144093" y="3565166"/>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8" name="圆角矩形 16"/>
          <p:cNvSpPr/>
          <p:nvPr/>
        </p:nvSpPr>
        <p:spPr>
          <a:xfrm>
            <a:off x="6766402" y="3565166"/>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9" name="圆角矩形 16"/>
          <p:cNvSpPr/>
          <p:nvPr/>
        </p:nvSpPr>
        <p:spPr>
          <a:xfrm>
            <a:off x="5521784" y="3565166"/>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7" name="圆角矩形 16"/>
          <p:cNvSpPr/>
          <p:nvPr/>
        </p:nvSpPr>
        <p:spPr>
          <a:xfrm>
            <a:off x="3654857" y="227100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8" name="圆角矩形 16"/>
          <p:cNvSpPr/>
          <p:nvPr/>
        </p:nvSpPr>
        <p:spPr>
          <a:xfrm>
            <a:off x="3654857" y="2927799"/>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9" name="圆角矩形 16"/>
          <p:cNvSpPr/>
          <p:nvPr/>
        </p:nvSpPr>
        <p:spPr>
          <a:xfrm>
            <a:off x="3654857" y="3565166"/>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50" name="圆角矩形 16"/>
          <p:cNvSpPr/>
          <p:nvPr/>
        </p:nvSpPr>
        <p:spPr>
          <a:xfrm>
            <a:off x="2257685" y="3865352"/>
            <a:ext cx="843637" cy="288874"/>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sz="1800" b="0" i="0" u="none" strike="noStrike" kern="1200" cap="none" spc="0" normalizeH="0" baseline="0" noProof="0" dirty="0">
                <a:ln>
                  <a:noFill/>
                </a:ln>
                <a:solidFill>
                  <a:prstClr val="white"/>
                </a:solidFill>
                <a:effectLst/>
                <a:uLnTx/>
                <a:uFillTx/>
                <a:latin typeface="+mj-ea"/>
                <a:ea typeface="+mj-ea"/>
                <a:cs typeface="+mn-cs"/>
              </a:rPr>
              <a:t>排除</a:t>
            </a:r>
          </a:p>
        </p:txBody>
      </p:sp>
      <p:pic>
        <p:nvPicPr>
          <p:cNvPr id="42"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99196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7" grpId="0" bldLvl="0" animBg="1"/>
      <p:bldP spid="48" grpId="0" bldLvl="0" animBg="1"/>
      <p:bldP spid="49" grpId="0" bldLvl="0" animBg="1"/>
      <p:bldP spid="50"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13030" y="617855"/>
            <a:ext cx="8992870" cy="192214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34.  在一条带宽为200k的无噪声信道上，若采用4个幅值的ASK调制， 则该信道的</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最大数据传输速率是 </a:t>
            </a:r>
            <a:r>
              <a:rPr lang="zh-CN" altLang="en-US" sz="1800" kern="100" dirty="0">
                <a:solidFill>
                  <a:schemeClr val="accent1">
                    <a:lumMod val="50000"/>
                  </a:schemeClr>
                </a:solidFill>
                <a:effectLst/>
                <a:latin typeface="微软雅黑" charset="0"/>
                <a:ea typeface="微软雅黑" charset="0"/>
                <a:cs typeface="微软雅黑" charset="0"/>
              </a:rPr>
              <a:t>（</a:t>
            </a:r>
            <a:r>
              <a:rPr lang="en-US" altLang="zh-CN" sz="1800" kern="100" dirty="0">
                <a:solidFill>
                  <a:schemeClr val="accent1">
                    <a:lumMod val="50000"/>
                  </a:schemeClr>
                </a:solidFill>
                <a:effectLst/>
                <a:latin typeface="微软雅黑" charset="0"/>
                <a:ea typeface="微软雅黑" charset="0"/>
                <a:cs typeface="微软雅黑" charset="0"/>
              </a:rPr>
              <a:t>    </a:t>
            </a:r>
            <a:r>
              <a:rPr lang="zh-CN" altLang="en-US" sz="1800" kern="100" dirty="0">
                <a:solidFill>
                  <a:schemeClr val="accent1">
                    <a:lumMod val="50000"/>
                  </a:schemeClr>
                </a:solidFill>
                <a:effectLst/>
                <a:latin typeface="微软雅黑" charset="0"/>
                <a:ea typeface="微软雅黑" charset="0"/>
                <a:cs typeface="微软雅黑" charset="0"/>
              </a:rPr>
              <a:t>）。</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          A. 200 kbps 	B. 400 kbps 	  C. 800 kps       D. 1600 kbps</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a:p>
            <a:pPr>
              <a:lnSpc>
                <a:spcPts val="2400"/>
              </a:lnSpc>
              <a:spcAft>
                <a:spcPts val="300"/>
              </a:spcAft>
            </a:pPr>
            <a:r>
              <a:rPr lang="en-US" altLang="zh-CN" sz="1600" dirty="0">
                <a:solidFill>
                  <a:srgbClr val="1F4E79"/>
                </a:solidFill>
                <a:latin typeface="微软雅黑" charset="0"/>
                <a:ea typeface="微软雅黑" charset="0"/>
                <a:cs typeface="微软雅黑" charset="0"/>
              </a:rPr>
              <a:t> </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sp>
        <p:nvSpPr>
          <p:cNvPr id="43" name="圆角矩形 42"/>
          <p:cNvSpPr/>
          <p:nvPr/>
        </p:nvSpPr>
        <p:spPr>
          <a:xfrm>
            <a:off x="196850" y="888365"/>
            <a:ext cx="1841500"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31302" y="1962356"/>
            <a:ext cx="6357620" cy="2743835"/>
            <a:chOff x="763" y="2233"/>
            <a:chExt cx="10012" cy="4321"/>
          </a:xfrm>
        </p:grpSpPr>
        <p:sp>
          <p:nvSpPr>
            <p:cNvPr id="14" name="同侧圆角矩形 12"/>
            <p:cNvSpPr/>
            <p:nvPr/>
          </p:nvSpPr>
          <p:spPr>
            <a:xfrm>
              <a:off x="763" y="4562"/>
              <a:ext cx="2733" cy="547"/>
            </a:xfrm>
            <a:prstGeom prst="round2SameRect">
              <a:avLst/>
            </a:prstGeom>
            <a:solidFill>
              <a:schemeClr val="accent6"/>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香农定理</a:t>
              </a:r>
            </a:p>
          </p:txBody>
        </p:sp>
        <p:sp>
          <p:nvSpPr>
            <p:cNvPr id="15" name="同侧圆角矩形 3"/>
            <p:cNvSpPr/>
            <p:nvPr/>
          </p:nvSpPr>
          <p:spPr>
            <a:xfrm>
              <a:off x="763" y="2233"/>
              <a:ext cx="2733" cy="499"/>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zh-CN" altLang="en-US" kern="100" dirty="0">
                  <a:solidFill>
                    <a:schemeClr val="bg1"/>
                  </a:solidFill>
                  <a:effectLst/>
                  <a:latin typeface="微软雅黑" charset="0"/>
                  <a:ea typeface="微软雅黑" charset="0"/>
                  <a:cs typeface="微软雅黑" charset="0"/>
                  <a:sym typeface="+mn-ea"/>
                </a:rPr>
                <a:t>奈奎</a:t>
              </a:r>
              <a:r>
                <a:rPr lang="en-US" altLang="zh-CN" kern="100" dirty="0">
                  <a:solidFill>
                    <a:schemeClr val="bg1"/>
                  </a:solidFill>
                  <a:effectLst/>
                  <a:latin typeface="微软雅黑" charset="0"/>
                  <a:ea typeface="微软雅黑" charset="0"/>
                  <a:cs typeface="微软雅黑" charset="0"/>
                  <a:sym typeface="+mn-ea"/>
                </a:rPr>
                <a:t>斯特定理</a:t>
              </a:r>
            </a:p>
          </p:txBody>
        </p:sp>
        <mc:AlternateContent xmlns:mc="http://schemas.openxmlformats.org/markup-compatibility/2006" xmlns:a14="http://schemas.microsoft.com/office/drawing/2010/main">
          <mc:Choice Requires="a14">
            <p:sp>
              <p:nvSpPr>
                <p:cNvPr id="16" name="圆角矩形 2"/>
                <p:cNvSpPr/>
                <p:nvPr/>
              </p:nvSpPr>
              <p:spPr>
                <a:xfrm>
                  <a:off x="795" y="2732"/>
                  <a:ext cx="7687" cy="768"/>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6" name="圆角矩形 2"/>
                <p:cNvSpPr>
                  <a:spLocks noRot="1" noChangeAspect="1" noMove="1" noResize="1" noEditPoints="1" noAdjustHandles="1" noChangeArrowheads="1" noChangeShapeType="1" noTextEdit="1"/>
                </p:cNvSpPr>
                <p:nvPr/>
              </p:nvSpPr>
              <p:spPr>
                <a:xfrm>
                  <a:off x="795" y="2732"/>
                  <a:ext cx="7687" cy="768"/>
                </a:xfrm>
                <a:prstGeom prst="roundRect">
                  <a:avLst>
                    <a:gd name="adj" fmla="val 0"/>
                  </a:avLst>
                </a:prstGeom>
                <a:blipFill rotWithShape="1">
                  <a:blip r:embed="rId4"/>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7" name="圆角矩形 4"/>
            <p:cNvSpPr/>
            <p:nvPr/>
          </p:nvSpPr>
          <p:spPr>
            <a:xfrm>
              <a:off x="795" y="5889"/>
              <a:ext cx="5246" cy="66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sz="1400" b="1" kern="100" dirty="0">
                  <a:solidFill>
                    <a:schemeClr val="accent6"/>
                  </a:solidFill>
                  <a:effectLst/>
                  <a:latin typeface="微软雅黑" charset="0"/>
                  <a:ea typeface="微软雅黑" charset="0"/>
                  <a:cs typeface="微软雅黑" charset="0"/>
                  <a:sym typeface="+mn-ea"/>
                </a:rPr>
                <a:t>带宽受限且有高斯白噪声干扰 </a:t>
              </a:r>
            </a:p>
          </p:txBody>
        </p:sp>
        <p:sp>
          <p:nvSpPr>
            <p:cNvPr id="18" name="同侧圆角矩形 5"/>
            <p:cNvSpPr/>
            <p:nvPr/>
          </p:nvSpPr>
          <p:spPr>
            <a:xfrm>
              <a:off x="763" y="4562"/>
              <a:ext cx="2733" cy="547"/>
            </a:xfrm>
            <a:prstGeom prst="round2SameRect">
              <a:avLst/>
            </a:prstGeom>
            <a:solidFill>
              <a:schemeClr val="accent6"/>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香农定理</a:t>
              </a:r>
            </a:p>
          </p:txBody>
        </p:sp>
        <mc:AlternateContent xmlns:mc="http://schemas.openxmlformats.org/markup-compatibility/2006" xmlns:a14="http://schemas.microsoft.com/office/drawing/2010/main">
          <mc:Choice Requires="a14">
            <p:sp>
              <p:nvSpPr>
                <p:cNvPr id="21" name="圆角矩形 10"/>
                <p:cNvSpPr/>
                <p:nvPr/>
              </p:nvSpPr>
              <p:spPr>
                <a:xfrm>
                  <a:off x="795" y="5115"/>
                  <a:ext cx="9980" cy="768"/>
                </a:xfrm>
                <a:prstGeom prst="roundRect">
                  <a:avLst>
                    <a:gd name="adj" fmla="val 0"/>
                  </a:avLst>
                </a:prstGeom>
                <a:noFill/>
                <a:ln w="44450">
                  <a:solidFill>
                    <a:schemeClr val="accent6"/>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accent1">
                          <a:lumMod val="50000"/>
                        </a:schemeClr>
                      </a:solidFill>
                      <a:effectLst/>
                      <a:latin typeface="微软雅黑" charset="0"/>
                      <a:ea typeface="微软雅黑" charset="0"/>
                      <a:cs typeface="微软雅黑" charset="0"/>
                      <a:sym typeface="+mn-ea"/>
                    </a:rPr>
                    <a:t>信道的</a:t>
                  </a:r>
                  <a:r>
                    <a:rPr lang="zh-CN" altLang="en-US" kern="100" dirty="0">
                      <a:solidFill>
                        <a:schemeClr val="accent1">
                          <a:lumMod val="50000"/>
                        </a:schemeClr>
                      </a:solidFill>
                      <a:effectLst/>
                      <a:latin typeface="微软雅黑" charset="0"/>
                      <a:ea typeface="微软雅黑" charset="0"/>
                      <a:cs typeface="微软雅黑" charset="0"/>
                      <a:sym typeface="+mn-ea"/>
                    </a:rPr>
                    <a:t>最大</a:t>
                  </a:r>
                  <a:r>
                    <a:rPr lang="en-US" altLang="zh-CN" kern="100" dirty="0">
                      <a:solidFill>
                        <a:schemeClr val="accent1">
                          <a:lumMod val="50000"/>
                        </a:schemeClr>
                      </a:solidFill>
                      <a:effectLst/>
                      <a:latin typeface="微软雅黑" charset="0"/>
                      <a:ea typeface="微软雅黑" charset="0"/>
                      <a:cs typeface="微软雅黑" charset="0"/>
                      <a:sym typeface="+mn-ea"/>
                    </a:rPr>
                    <a:t>数据传输速率 </a:t>
                  </a:r>
                  <a14:m>
                    <m:oMath xmlns:m="http://schemas.openxmlformats.org/officeDocument/2006/math">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r>
                        <m:rPr>
                          <m:sty m:val="p"/>
                        </m:rPr>
                        <a:rPr lang="en-US" altLang="zh-CN" kern="100" dirty="0">
                          <a:solidFill>
                            <a:schemeClr val="accent1">
                              <a:lumMod val="50000"/>
                            </a:schemeClr>
                          </a:solidFill>
                          <a:effectLst/>
                          <a:latin typeface="Cambria Math" panose="02040503050406030204" pitchFamily="18" charset="0"/>
                          <a:ea typeface="微软雅黑" charset="0"/>
                          <a:cs typeface="微软雅黑" charset="0"/>
                        </a:rPr>
                        <m:t>W</m:t>
                      </m:r>
                      <m:sSub>
                        <m:sSubPr>
                          <m:ctrlPr>
                            <a:rPr lang="en-US" altLang="zh-CN" i="1" kern="100" dirty="0">
                              <a:solidFill>
                                <a:schemeClr val="accent1">
                                  <a:lumMod val="50000"/>
                                </a:schemeClr>
                              </a:solidFill>
                              <a:effectLst/>
                              <a:latin typeface="Cambria Math" panose="02040503050406030204" pitchFamily="18" charset="0"/>
                              <a:ea typeface="微软雅黑" charset="0"/>
                              <a:cs typeface="微软雅黑" charset="0"/>
                            </a:rPr>
                          </m:ctrlPr>
                        </m:sSubPr>
                        <m:e>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𝑙𝑜𝑔</m:t>
                          </m:r>
                        </m:e>
                        <m:sub>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2</m:t>
                          </m:r>
                        </m:sub>
                      </m:sSub>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1+</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𝑆</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𝑁</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oMath>
                  </a14:m>
                  <a:r>
                    <a:rPr lang="en-US" altLang="zh-CN" kern="100" dirty="0">
                      <a:solidFill>
                        <a:schemeClr val="accent1">
                          <a:lumMod val="50000"/>
                        </a:schemeClr>
                      </a:solidFill>
                      <a:effectLst/>
                      <a:latin typeface="微软雅黑" charset="0"/>
                      <a:ea typeface="微软雅黑" charset="0"/>
                      <a:cs typeface="微软雅黑" charset="0"/>
                      <a:sym typeface="+mn-ea"/>
                    </a:rPr>
                    <a:t>    </a:t>
                  </a:r>
                  <a:r>
                    <a:rPr lang="en-US" altLang="zh-CN" b="1" kern="100" dirty="0">
                      <a:solidFill>
                        <a:schemeClr val="accent6"/>
                      </a:solidFill>
                      <a:effectLst/>
                      <a:latin typeface="微软雅黑" charset="0"/>
                      <a:ea typeface="微软雅黑" charset="0"/>
                      <a:cs typeface="微软雅黑" charset="0"/>
                      <a:sym typeface="+mn-ea"/>
                    </a:rPr>
                    <a:t>bps</a:t>
                  </a:r>
                </a:p>
              </p:txBody>
            </p:sp>
          </mc:Choice>
          <mc:Fallback xmlns="">
            <p:sp>
              <p:nvSpPr>
                <p:cNvPr id="21" name="圆角矩形 10"/>
                <p:cNvSpPr>
                  <a:spLocks noRot="1" noChangeAspect="1" noMove="1" noResize="1" noEditPoints="1" noAdjustHandles="1" noChangeArrowheads="1" noChangeShapeType="1" noTextEdit="1"/>
                </p:cNvSpPr>
                <p:nvPr/>
              </p:nvSpPr>
              <p:spPr>
                <a:xfrm>
                  <a:off x="795" y="5115"/>
                  <a:ext cx="9980" cy="768"/>
                </a:xfrm>
                <a:prstGeom prst="roundRect">
                  <a:avLst>
                    <a:gd name="adj" fmla="val 0"/>
                  </a:avLst>
                </a:prstGeom>
                <a:blipFill rotWithShape="1">
                  <a:blip r:embed="rId5"/>
                </a:blipFill>
                <a:ln w="44450">
                  <a:solidFill>
                    <a:schemeClr val="accent6"/>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3" grpId="1"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832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35.  </a:t>
            </a:r>
            <a:r>
              <a:rPr lang="zh-CN" altLang="en-US" kern="100" dirty="0">
                <a:solidFill>
                  <a:schemeClr val="accent1">
                    <a:lumMod val="50000"/>
                  </a:schemeClr>
                </a:solidFill>
                <a:latin typeface="微软雅黑" charset="0"/>
                <a:ea typeface="微软雅黑" charset="0"/>
                <a:cs typeface="微软雅黑" charset="0"/>
                <a:sym typeface="+mn-ea"/>
              </a:rPr>
              <a:t>主机甲通过</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个路由器（存储转发方式）与主机乙互联，两段链路的数据传输速率均为</a:t>
            </a:r>
            <a:r>
              <a:rPr lang="en-US" altLang="zh-CN" kern="100" dirty="0">
                <a:solidFill>
                  <a:schemeClr val="accent1">
                    <a:lumMod val="50000"/>
                  </a:schemeClr>
                </a:solidFill>
                <a:latin typeface="微软雅黑" charset="0"/>
                <a:ea typeface="微软雅黑" charset="0"/>
                <a:cs typeface="微软雅黑" charset="0"/>
                <a:sym typeface="+mn-ea"/>
              </a:rPr>
              <a:t>10Mbps</a:t>
            </a:r>
            <a:r>
              <a:rPr lang="zh-CN" altLang="en-US" kern="100" dirty="0">
                <a:solidFill>
                  <a:schemeClr val="accent1">
                    <a:lumMod val="50000"/>
                  </a:schemeClr>
                </a:solidFill>
                <a:latin typeface="微软雅黑" charset="0"/>
                <a:ea typeface="微软雅黑" charset="0"/>
                <a:cs typeface="微软雅黑" charset="0"/>
                <a:sym typeface="+mn-ea"/>
              </a:rPr>
              <a:t>，主机甲分别采用报文交换和分组大小为</a:t>
            </a:r>
            <a:r>
              <a:rPr lang="en-US" altLang="zh-CN" kern="100" dirty="0">
                <a:solidFill>
                  <a:schemeClr val="accent1">
                    <a:lumMod val="50000"/>
                  </a:schemeClr>
                </a:solidFill>
                <a:latin typeface="微软雅黑" charset="0"/>
                <a:ea typeface="微软雅黑" charset="0"/>
                <a:cs typeface="微软雅黑" charset="0"/>
                <a:sym typeface="+mn-ea"/>
              </a:rPr>
              <a:t>10kb</a:t>
            </a:r>
            <a:r>
              <a:rPr lang="zh-CN" altLang="en-US" kern="100" dirty="0">
                <a:solidFill>
                  <a:schemeClr val="accent1">
                    <a:lumMod val="50000"/>
                  </a:schemeClr>
                </a:solidFill>
                <a:latin typeface="微软雅黑" charset="0"/>
                <a:ea typeface="微软雅黑" charset="0"/>
                <a:cs typeface="微软雅黑" charset="0"/>
                <a:sym typeface="+mn-ea"/>
              </a:rPr>
              <a:t>的分组交换向主机乙发送</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个大小为</a:t>
            </a:r>
            <a:r>
              <a:rPr lang="en-US" altLang="zh-CN" kern="100" dirty="0">
                <a:solidFill>
                  <a:schemeClr val="accent1">
                    <a:lumMod val="50000"/>
                  </a:schemeClr>
                </a:solidFill>
                <a:latin typeface="微软雅黑" charset="0"/>
                <a:ea typeface="微软雅黑" charset="0"/>
                <a:cs typeface="微软雅黑" charset="0"/>
                <a:sym typeface="+mn-ea"/>
              </a:rPr>
              <a:t>8 Mb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1M=10^6</a:t>
            </a:r>
            <a:r>
              <a:rPr lang="zh-CN" altLang="en-US" kern="100" dirty="0">
                <a:solidFill>
                  <a:schemeClr val="accent1">
                    <a:lumMod val="50000"/>
                  </a:schemeClr>
                </a:solidFill>
                <a:latin typeface="微软雅黑" charset="0"/>
                <a:ea typeface="微软雅黑" charset="0"/>
                <a:cs typeface="微软雅黑" charset="0"/>
                <a:sym typeface="+mn-ea"/>
              </a:rPr>
              <a:t>）的报文。若忽略链路传播延迟、分组头开销和分组拆装时间，则两种交换方式完成该报文传输所需的总时间分别为（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800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1600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801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1600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1600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800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1600 </a:t>
            </a:r>
            <a:r>
              <a:rPr lang="en-US" altLang="zh-CN" kern="100" dirty="0" err="1">
                <a:solidFill>
                  <a:schemeClr val="accent1">
                    <a:lumMod val="50000"/>
                  </a:schemeClr>
                </a:solidFill>
                <a:latin typeface="微软雅黑" charset="0"/>
                <a:ea typeface="微软雅黑" charset="0"/>
                <a:cs typeface="微软雅黑" charset="0"/>
                <a:sym typeface="+mn-ea"/>
              </a:rPr>
              <a:t>ms</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801 </a:t>
            </a:r>
            <a:r>
              <a:rPr lang="en-US" altLang="zh-CN" kern="100" dirty="0" err="1">
                <a:solidFill>
                  <a:schemeClr val="accent1">
                    <a:lumMod val="50000"/>
                  </a:schemeClr>
                </a:solidFill>
                <a:latin typeface="微软雅黑" charset="0"/>
                <a:ea typeface="微软雅黑" charset="0"/>
                <a:cs typeface="微软雅黑" charset="0"/>
                <a:sym typeface="+mn-ea"/>
              </a:rPr>
              <a:t>ms</a:t>
            </a:r>
            <a:r>
              <a:rPr lang="en-US" altLang="zh-CN" kern="100" dirty="0">
                <a:solidFill>
                  <a:schemeClr val="accent1">
                    <a:lumMod val="50000"/>
                  </a:schemeClr>
                </a:solidFill>
                <a:latin typeface="微软雅黑" charset="0"/>
                <a:ea typeface="微软雅黑" charset="0"/>
                <a:cs typeface="微软雅黑" charset="0"/>
                <a:sym typeface="+mn-ea"/>
              </a:rPr>
              <a:t> </a:t>
            </a: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263603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  </a:t>
            </a:r>
            <a:r>
              <a:rPr lang="zh-CN" altLang="en-US" kern="100" dirty="0">
                <a:solidFill>
                  <a:schemeClr val="accent1">
                    <a:lumMod val="50000"/>
                  </a:schemeClr>
                </a:solidFill>
                <a:latin typeface="微软雅黑" charset="0"/>
                <a:ea typeface="微软雅黑" charset="0"/>
                <a:cs typeface="微软雅黑" charset="0"/>
                <a:sym typeface="+mn-ea"/>
              </a:rPr>
              <a:t>下列介质访问控制方法中，可能发生冲突的是（）。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CDMA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CSMA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TDMA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FDMA </a:t>
            </a: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212798"/>
            <a:ext cx="427648" cy="369332"/>
          </a:xfrm>
          <a:prstGeom prst="rect">
            <a:avLst/>
          </a:prstGeom>
        </p:spPr>
      </p:pic>
      <p:sp>
        <p:nvSpPr>
          <p:cNvPr id="15" name="矩形 14"/>
          <p:cNvSpPr/>
          <p:nvPr/>
        </p:nvSpPr>
        <p:spPr>
          <a:xfrm>
            <a:off x="1340435" y="2228116"/>
            <a:ext cx="6393406" cy="1200329"/>
          </a:xfrm>
          <a:prstGeom prst="rect">
            <a:avLst/>
          </a:prstGeom>
        </p:spPr>
        <p:txBody>
          <a:bodyPr wrap="square">
            <a:spAutoFit/>
          </a:bodyPr>
          <a:lstStyle/>
          <a:p>
            <a:r>
              <a:rPr lang="en-US" altLang="zh-CN" dirty="0">
                <a:solidFill>
                  <a:srgbClr val="FF0000"/>
                </a:solidFill>
                <a:latin typeface="楷体" panose="02010609060101010101" pitchFamily="49" charset="-122"/>
                <a:ea typeface="楷体" panose="02010609060101010101" pitchFamily="49" charset="-122"/>
              </a:rPr>
              <a:t>CDMA(Code Division Multiplex Access)</a:t>
            </a:r>
            <a:r>
              <a:rPr lang="zh-CN" altLang="en-US" dirty="0">
                <a:solidFill>
                  <a:srgbClr val="FF0000"/>
                </a:solidFill>
                <a:latin typeface="楷体" panose="02010609060101010101" pitchFamily="49" charset="-122"/>
                <a:ea typeface="楷体" panose="02010609060101010101" pitchFamily="49" charset="-122"/>
              </a:rPr>
              <a:t>：码分多址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CSMA(Carrier Sense Multiple Access)</a:t>
            </a:r>
            <a:r>
              <a:rPr lang="zh-CN" altLang="en-US" dirty="0">
                <a:solidFill>
                  <a:srgbClr val="FF0000"/>
                </a:solidFill>
                <a:latin typeface="楷体" panose="02010609060101010101" pitchFamily="49" charset="-122"/>
                <a:ea typeface="楷体" panose="02010609060101010101" pitchFamily="49" charset="-122"/>
              </a:rPr>
              <a:t>：载波侦听多路访问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TDMA(Time Division Multiple Access)</a:t>
            </a:r>
            <a:r>
              <a:rPr lang="zh-CN" altLang="en-US" dirty="0">
                <a:solidFill>
                  <a:srgbClr val="FF0000"/>
                </a:solidFill>
                <a:latin typeface="楷体" panose="02010609060101010101" pitchFamily="49" charset="-122"/>
                <a:ea typeface="楷体" panose="02010609060101010101" pitchFamily="49" charset="-122"/>
              </a:rPr>
              <a:t>：时分多址 </a:t>
            </a:r>
            <a:endParaRPr lang="en-US" altLang="zh-CN" dirty="0">
              <a:solidFill>
                <a:srgbClr val="FF0000"/>
              </a:solidFill>
              <a:latin typeface="楷体" panose="02010609060101010101" pitchFamily="49" charset="-122"/>
              <a:ea typeface="楷体" panose="02010609060101010101" pitchFamily="49" charset="-122"/>
            </a:endParaRPr>
          </a:p>
          <a:p>
            <a:r>
              <a:rPr lang="en-US" altLang="zh-CN" dirty="0">
                <a:solidFill>
                  <a:srgbClr val="FF0000"/>
                </a:solidFill>
                <a:latin typeface="楷体" panose="02010609060101010101" pitchFamily="49" charset="-122"/>
                <a:ea typeface="楷体" panose="02010609060101010101" pitchFamily="49" charset="-122"/>
              </a:rPr>
              <a:t>FDMA(Frequency Division Multiple Access)</a:t>
            </a:r>
            <a:r>
              <a:rPr lang="zh-CN" altLang="en-US" dirty="0">
                <a:solidFill>
                  <a:srgbClr val="FF0000"/>
                </a:solidFill>
                <a:latin typeface="楷体" panose="02010609060101010101" pitchFamily="49" charset="-122"/>
                <a:ea typeface="楷体" panose="02010609060101010101" pitchFamily="49" charset="-122"/>
              </a:rPr>
              <a:t>：频分多址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342900" lvl="1" indent="-342900" algn="just">
              <a:lnSpc>
                <a:spcPct val="100000"/>
              </a:lnSpc>
              <a:buClrTx/>
              <a:buSzTx/>
              <a:buAutoNum type="arabicPeriod" startAt="37"/>
            </a:pPr>
            <a:r>
              <a:rPr lang="en-US" altLang="zh-CN" kern="100" dirty="0">
                <a:solidFill>
                  <a:schemeClr val="accent1">
                    <a:lumMod val="50000"/>
                  </a:schemeClr>
                </a:solidFill>
                <a:latin typeface="微软雅黑" charset="0"/>
                <a:ea typeface="微软雅黑" charset="0"/>
                <a:cs typeface="微软雅黑" charset="0"/>
                <a:sym typeface="+mn-ea"/>
              </a:rPr>
              <a:t>  HDLC</a:t>
            </a:r>
            <a:r>
              <a:rPr lang="zh-CN" altLang="en-US" kern="100" dirty="0">
                <a:solidFill>
                  <a:schemeClr val="accent1">
                    <a:lumMod val="50000"/>
                  </a:schemeClr>
                </a:solidFill>
                <a:latin typeface="微软雅黑" charset="0"/>
                <a:ea typeface="微软雅黑" charset="0"/>
                <a:cs typeface="微软雅黑" charset="0"/>
                <a:sym typeface="+mn-ea"/>
              </a:rPr>
              <a:t>协议对</a:t>
            </a:r>
            <a:r>
              <a:rPr lang="en-US" altLang="zh-CN" kern="100" dirty="0">
                <a:solidFill>
                  <a:schemeClr val="accent1">
                    <a:lumMod val="50000"/>
                  </a:schemeClr>
                </a:solidFill>
                <a:latin typeface="微软雅黑" charset="0"/>
                <a:ea typeface="微软雅黑" charset="0"/>
                <a:cs typeface="微软雅黑" charset="0"/>
                <a:sym typeface="+mn-ea"/>
              </a:rPr>
              <a:t>01111100 01111110 </a:t>
            </a:r>
            <a:r>
              <a:rPr lang="zh-CN" altLang="en-US" kern="100" dirty="0">
                <a:solidFill>
                  <a:schemeClr val="accent1">
                    <a:lumMod val="50000"/>
                  </a:schemeClr>
                </a:solidFill>
                <a:latin typeface="微软雅黑" charset="0"/>
                <a:ea typeface="微软雅黑" charset="0"/>
                <a:cs typeface="微软雅黑" charset="0"/>
                <a:sym typeface="+mn-ea"/>
              </a:rPr>
              <a:t>组帧后对应的比特串为（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01111100 00111110 10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01111100 01111101 01111110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01111100 01111101 0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01111100 01111110 01111101</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92933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38.  </a:t>
            </a:r>
            <a:r>
              <a:rPr lang="zh-CN" altLang="en-US" kern="100" dirty="0">
                <a:solidFill>
                  <a:schemeClr val="accent1">
                    <a:lumMod val="50000"/>
                  </a:schemeClr>
                </a:solidFill>
                <a:latin typeface="微软雅黑" charset="0"/>
                <a:ea typeface="微软雅黑" charset="0"/>
                <a:cs typeface="微软雅黑" charset="0"/>
                <a:sym typeface="+mn-ea"/>
              </a:rPr>
              <a:t>对于</a:t>
            </a:r>
            <a:r>
              <a:rPr lang="en-US" altLang="zh-CN" kern="100" dirty="0">
                <a:solidFill>
                  <a:schemeClr val="accent1">
                    <a:lumMod val="50000"/>
                  </a:schemeClr>
                </a:solidFill>
                <a:latin typeface="微软雅黑" charset="0"/>
                <a:ea typeface="微软雅黑" charset="0"/>
                <a:cs typeface="微软雅黑" charset="0"/>
                <a:sym typeface="+mn-ea"/>
              </a:rPr>
              <a:t>100Mbps</a:t>
            </a:r>
            <a:r>
              <a:rPr lang="zh-CN" altLang="en-US" kern="100" dirty="0">
                <a:solidFill>
                  <a:schemeClr val="accent1">
                    <a:lumMod val="50000"/>
                  </a:schemeClr>
                </a:solidFill>
                <a:latin typeface="微软雅黑" charset="0"/>
                <a:ea typeface="微软雅黑" charset="0"/>
                <a:cs typeface="微软雅黑" charset="0"/>
                <a:sym typeface="+mn-ea"/>
              </a:rPr>
              <a:t>的以太网交换机，当输出端口无排队，以直通交换（</a:t>
            </a:r>
            <a:r>
              <a:rPr lang="en-US" altLang="zh-CN" kern="100" dirty="0">
                <a:solidFill>
                  <a:schemeClr val="accent1">
                    <a:lumMod val="50000"/>
                  </a:schemeClr>
                </a:solidFill>
                <a:latin typeface="微软雅黑" charset="0"/>
                <a:ea typeface="微软雅黑" charset="0"/>
                <a:cs typeface="微软雅黑" charset="0"/>
                <a:sym typeface="+mn-ea"/>
              </a:rPr>
              <a:t>cut-through switching</a:t>
            </a:r>
            <a:r>
              <a:rPr lang="zh-CN" altLang="en-US" kern="100" dirty="0">
                <a:solidFill>
                  <a:schemeClr val="accent1">
                    <a:lumMod val="50000"/>
                  </a:schemeClr>
                </a:solidFill>
                <a:latin typeface="微软雅黑" charset="0"/>
                <a:ea typeface="微软雅黑" charset="0"/>
                <a:cs typeface="微软雅黑" charset="0"/>
                <a:sym typeface="+mn-ea"/>
              </a:rPr>
              <a:t>）方式转发一个以太网帧（不包括前导码）时，引入的转发延迟至少是（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 </a:t>
            </a:r>
            <a:r>
              <a:rPr lang="en-US" altLang="zh-CN" kern="100" dirty="0" err="1">
                <a:solidFill>
                  <a:schemeClr val="accent1">
                    <a:lumMod val="50000"/>
                  </a:schemeClr>
                </a:solidFill>
                <a:latin typeface="微软雅黑" charset="0"/>
                <a:ea typeface="微软雅黑" charset="0"/>
                <a:cs typeface="微软雅黑" charset="0"/>
                <a:sym typeface="+mn-ea"/>
              </a:rPr>
              <a:t>μs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0.48 </a:t>
            </a:r>
            <a:r>
              <a:rPr lang="en-US" altLang="zh-CN" kern="100" dirty="0" err="1">
                <a:solidFill>
                  <a:schemeClr val="accent1">
                    <a:lumMod val="50000"/>
                  </a:schemeClr>
                </a:solidFill>
                <a:latin typeface="微软雅黑" charset="0"/>
                <a:ea typeface="微软雅黑" charset="0"/>
                <a:cs typeface="微软雅黑" charset="0"/>
                <a:sym typeface="+mn-ea"/>
              </a:rPr>
              <a:t>μs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5.12 </a:t>
            </a:r>
            <a:r>
              <a:rPr lang="en-US" altLang="zh-CN" kern="100" dirty="0" err="1">
                <a:solidFill>
                  <a:schemeClr val="accent1">
                    <a:lumMod val="50000"/>
                  </a:schemeClr>
                </a:solidFill>
                <a:latin typeface="微软雅黑" charset="0"/>
                <a:ea typeface="微软雅黑" charset="0"/>
                <a:cs typeface="微软雅黑" charset="0"/>
                <a:sym typeface="+mn-ea"/>
              </a:rPr>
              <a:t>μs</a:t>
            </a:r>
            <a:r>
              <a:rPr lang="en-US" altLang="zh-CN"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121.44 </a:t>
            </a:r>
            <a:r>
              <a:rPr lang="en-US" altLang="zh-CN" kern="100" dirty="0" err="1">
                <a:solidFill>
                  <a:schemeClr val="accent1">
                    <a:lumMod val="50000"/>
                  </a:schemeClr>
                </a:solidFill>
                <a:latin typeface="微软雅黑" charset="0"/>
                <a:ea typeface="微软雅黑" charset="0"/>
                <a:cs typeface="微软雅黑" charset="0"/>
                <a:sym typeface="+mn-ea"/>
              </a:rPr>
              <a:t>μs</a:t>
            </a:r>
            <a:r>
              <a:rPr lang="en-US" altLang="zh-CN" kern="100" dirty="0">
                <a:solidFill>
                  <a:schemeClr val="accent1">
                    <a:lumMod val="50000"/>
                  </a:schemeClr>
                </a:solidFill>
                <a:latin typeface="微软雅黑" charset="0"/>
                <a:ea typeface="微软雅黑" charset="0"/>
                <a:cs typeface="微软雅黑" charset="0"/>
                <a:sym typeface="+mn-ea"/>
              </a:rPr>
              <a:t> </a:t>
            </a: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522810"/>
            <a:ext cx="427648" cy="369332"/>
          </a:xfrm>
          <a:prstGeom prst="rect">
            <a:avLst/>
          </a:prstGeom>
        </p:spPr>
      </p:pic>
      <p:sp>
        <p:nvSpPr>
          <p:cNvPr id="2" name="文本框 1"/>
          <p:cNvSpPr txBox="1"/>
          <p:nvPr/>
        </p:nvSpPr>
        <p:spPr>
          <a:xfrm>
            <a:off x="2004695" y="1522730"/>
            <a:ext cx="7040880" cy="2584450"/>
          </a:xfrm>
          <a:prstGeom prst="rect">
            <a:avLst/>
          </a:prstGeom>
          <a:noFill/>
        </p:spPr>
        <p:txBody>
          <a:bodyPr wrap="none" rtlCol="0" anchor="t">
            <a:spAutoFit/>
          </a:bodyPr>
          <a:lstStyle/>
          <a:p>
            <a:r>
              <a:rPr lang="zh-CN" altLang="en-US" dirty="0">
                <a:solidFill>
                  <a:srgbClr val="FF0000"/>
                </a:solidFill>
                <a:effectLst/>
                <a:latin typeface="楷体" charset="0"/>
                <a:ea typeface="楷体" charset="0"/>
                <a:cs typeface="楷体" charset="0"/>
                <a:sym typeface="+mn-ea"/>
              </a:rPr>
              <a:t>直通交换方式</a:t>
            </a:r>
            <a:r>
              <a:rPr lang="zh-CN" altLang="en-US" dirty="0">
                <a:effectLst/>
                <a:latin typeface="楷体" charset="0"/>
                <a:ea typeface="楷体" charset="0"/>
                <a:cs typeface="楷体" charset="0"/>
                <a:sym typeface="+mn-ea"/>
              </a:rPr>
              <a:t>是指以太网交换机可以在各端口间交换数据。</a:t>
            </a:r>
          </a:p>
          <a:p>
            <a:r>
              <a:rPr lang="zh-CN" altLang="en-US" dirty="0">
                <a:effectLst/>
                <a:latin typeface="楷体" charset="0"/>
                <a:ea typeface="楷体" charset="0"/>
                <a:cs typeface="楷体" charset="0"/>
                <a:sym typeface="+mn-ea"/>
              </a:rPr>
              <a:t>它在输入端口检测到一个数据包时，检查该包的包头，</a:t>
            </a:r>
          </a:p>
          <a:p>
            <a:r>
              <a:rPr lang="zh-CN" altLang="en-US" dirty="0">
                <a:effectLst/>
                <a:latin typeface="楷体" charset="0"/>
                <a:ea typeface="楷体" charset="0"/>
                <a:cs typeface="楷体" charset="0"/>
                <a:sym typeface="+mn-ea"/>
              </a:rPr>
              <a:t>获取包的目的地址，启动内部的动态查找表转换成相应的输出端口。</a:t>
            </a:r>
          </a:p>
          <a:p>
            <a:endParaRPr lang="zh-CN" altLang="en-US" dirty="0">
              <a:effectLst/>
              <a:latin typeface="楷体" charset="0"/>
              <a:ea typeface="楷体" charset="0"/>
              <a:cs typeface="楷体" charset="0"/>
              <a:sym typeface="+mn-ea"/>
            </a:endParaRPr>
          </a:p>
          <a:p>
            <a:endParaRPr lang="zh-CN" altLang="en-US" dirty="0">
              <a:effectLst/>
              <a:latin typeface="楷体" charset="0"/>
              <a:ea typeface="楷体" charset="0"/>
              <a:cs typeface="楷体" charset="0"/>
              <a:sym typeface="+mn-ea"/>
            </a:endParaRPr>
          </a:p>
          <a:p>
            <a:r>
              <a:rPr lang="zh-CN" altLang="en-US" dirty="0">
                <a:effectLst/>
                <a:latin typeface="楷体" charset="0"/>
                <a:ea typeface="楷体" charset="0"/>
                <a:cs typeface="楷体" charset="0"/>
                <a:sym typeface="+mn-ea"/>
              </a:rPr>
              <a:t>只检查数据包的包头即前 </a:t>
            </a:r>
            <a:r>
              <a:rPr lang="en-US" altLang="zh-CN" dirty="0">
                <a:effectLst/>
                <a:latin typeface="楷体" charset="0"/>
                <a:ea typeface="楷体" charset="0"/>
                <a:cs typeface="楷体" charset="0"/>
                <a:sym typeface="+mn-ea"/>
              </a:rPr>
              <a:t>14</a:t>
            </a:r>
            <a:r>
              <a:rPr lang="zh-CN" altLang="en-US" dirty="0">
                <a:effectLst/>
                <a:latin typeface="楷体" charset="0"/>
                <a:ea typeface="楷体" charset="0"/>
                <a:cs typeface="楷体" charset="0"/>
                <a:sym typeface="+mn-ea"/>
              </a:rPr>
              <a:t>个字节</a:t>
            </a:r>
          </a:p>
          <a:p>
            <a:r>
              <a:rPr lang="zh-CN" altLang="en-US" dirty="0">
                <a:effectLst/>
                <a:latin typeface="楷体" charset="0"/>
                <a:ea typeface="楷体" charset="0"/>
                <a:cs typeface="楷体" charset="0"/>
                <a:sym typeface="+mn-ea"/>
              </a:rPr>
              <a:t>不需要考虑前导码时，只需要检测目的地址的</a:t>
            </a:r>
            <a:r>
              <a:rPr lang="en-US" altLang="zh-CN" dirty="0">
                <a:effectLst/>
                <a:latin typeface="楷体" charset="0"/>
                <a:ea typeface="楷体" charset="0"/>
                <a:cs typeface="楷体" charset="0"/>
                <a:sym typeface="+mn-ea"/>
              </a:rPr>
              <a:t>6B</a:t>
            </a:r>
            <a:endParaRPr lang="zh-CN" altLang="en-US" dirty="0">
              <a:effectLst/>
              <a:latin typeface="楷体" charset="0"/>
              <a:ea typeface="楷体" charset="0"/>
              <a:cs typeface="楷体" charset="0"/>
              <a:sym typeface="+mn-ea"/>
            </a:endParaRPr>
          </a:p>
          <a:p>
            <a:endParaRPr lang="zh-CN" altLang="en-US" dirty="0">
              <a:effectLst/>
              <a:latin typeface="楷体" charset="0"/>
              <a:ea typeface="楷体" charset="0"/>
              <a:cs typeface="楷体" charset="0"/>
              <a:sym typeface="+mn-ea"/>
            </a:endParaRPr>
          </a:p>
          <a:p>
            <a:r>
              <a:rPr lang="zh-CN" altLang="en-US" dirty="0">
                <a:effectLst/>
                <a:latin typeface="楷体" charset="0"/>
                <a:ea typeface="楷体" charset="0"/>
                <a:cs typeface="楷体" charset="0"/>
                <a:sym typeface="+mn-ea"/>
              </a:rPr>
              <a:t>最短的传输延迟</a:t>
            </a:r>
            <a:r>
              <a:rPr lang="en-US" altLang="zh-CN" dirty="0">
                <a:effectLst/>
                <a:latin typeface="楷体" charset="0"/>
                <a:ea typeface="楷体" charset="0"/>
                <a:cs typeface="楷体" charset="0"/>
                <a:sym typeface="+mn-ea"/>
              </a:rPr>
              <a:t>= 6B / 100Mbps = 0.48us</a:t>
            </a:r>
            <a:endParaRPr lang="zh-CN" altLang="en-US">
              <a:latin typeface="楷体" charset="0"/>
              <a:ea typeface="楷体" charset="0"/>
              <a:cs typeface="楷体"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  </a:t>
            </a:r>
            <a:r>
              <a:rPr lang="zh-CN" altLang="en-US" kern="100" dirty="0">
                <a:solidFill>
                  <a:schemeClr val="accent1">
                    <a:lumMod val="50000"/>
                  </a:schemeClr>
                </a:solidFill>
                <a:latin typeface="微软雅黑" charset="0"/>
                <a:ea typeface="微软雅黑" charset="0"/>
                <a:cs typeface="微软雅黑" charset="0"/>
                <a:sym typeface="+mn-ea"/>
              </a:rPr>
              <a:t>主机甲与主机乙之间已建立一个</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连接，双方持续有数据传输，且数据无差错与丢失。若甲收到</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个来自乙的</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段，该段的序号为</a:t>
            </a:r>
            <a:r>
              <a:rPr lang="en-US" altLang="zh-CN" kern="100" dirty="0">
                <a:solidFill>
                  <a:schemeClr val="accent1">
                    <a:lumMod val="50000"/>
                  </a:schemeClr>
                </a:solidFill>
                <a:latin typeface="微软雅黑" charset="0"/>
                <a:ea typeface="微软雅黑" charset="0"/>
                <a:cs typeface="微软雅黑" charset="0"/>
                <a:sym typeface="+mn-ea"/>
              </a:rPr>
              <a:t>1913</a:t>
            </a:r>
            <a:r>
              <a:rPr lang="zh-CN" altLang="en-US" kern="100" dirty="0">
                <a:solidFill>
                  <a:schemeClr val="accent1">
                    <a:lumMod val="50000"/>
                  </a:schemeClr>
                </a:solidFill>
                <a:latin typeface="微软雅黑" charset="0"/>
                <a:ea typeface="微软雅黑" charset="0"/>
                <a:cs typeface="微软雅黑" charset="0"/>
                <a:sym typeface="+mn-ea"/>
              </a:rPr>
              <a:t>、确认序号为</a:t>
            </a:r>
            <a:r>
              <a:rPr lang="en-US" altLang="zh-CN" kern="100" dirty="0">
                <a:solidFill>
                  <a:schemeClr val="accent1">
                    <a:lumMod val="50000"/>
                  </a:schemeClr>
                </a:solidFill>
                <a:latin typeface="微软雅黑" charset="0"/>
                <a:ea typeface="微软雅黑" charset="0"/>
                <a:cs typeface="微软雅黑" charset="0"/>
                <a:sym typeface="+mn-ea"/>
              </a:rPr>
              <a:t>2046</a:t>
            </a:r>
            <a:r>
              <a:rPr lang="zh-CN" altLang="en-US" kern="100" dirty="0">
                <a:solidFill>
                  <a:schemeClr val="accent1">
                    <a:lumMod val="50000"/>
                  </a:schemeClr>
                </a:solidFill>
                <a:latin typeface="微软雅黑" charset="0"/>
                <a:ea typeface="微软雅黑" charset="0"/>
                <a:cs typeface="微软雅黑" charset="0"/>
                <a:sym typeface="+mn-ea"/>
              </a:rPr>
              <a:t>、有效载荷为</a:t>
            </a:r>
            <a:r>
              <a:rPr lang="en-US" altLang="zh-CN" kern="100" dirty="0">
                <a:solidFill>
                  <a:schemeClr val="accent1">
                    <a:lumMod val="50000"/>
                  </a:schemeClr>
                </a:solidFill>
                <a:latin typeface="微软雅黑" charset="0"/>
                <a:ea typeface="微软雅黑" charset="0"/>
                <a:cs typeface="微软雅黑" charset="0"/>
                <a:sym typeface="+mn-ea"/>
              </a:rPr>
              <a:t>100</a:t>
            </a:r>
            <a:r>
              <a:rPr lang="zh-CN" altLang="en-US" kern="100" dirty="0">
                <a:solidFill>
                  <a:schemeClr val="accent1">
                    <a:lumMod val="50000"/>
                  </a:schemeClr>
                </a:solidFill>
                <a:latin typeface="微软雅黑" charset="0"/>
                <a:ea typeface="微软雅黑" charset="0"/>
                <a:cs typeface="微软雅黑" charset="0"/>
                <a:sym typeface="+mn-ea"/>
              </a:rPr>
              <a:t>字节，则甲立即发送给乙的</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段的序号和确认序号分别是（）。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2046</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2012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2046</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2013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2047</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2012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2047</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2013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76143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585323"/>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  下列关于</a:t>
            </a:r>
            <a:r>
              <a:rPr lang="en-US" altLang="zh-CN" kern="100" dirty="0">
                <a:solidFill>
                  <a:schemeClr val="accent1">
                    <a:lumMod val="50000"/>
                  </a:schemeClr>
                </a:solidFill>
                <a:latin typeface="微软雅黑" charset="0"/>
                <a:ea typeface="微软雅黑" charset="0"/>
                <a:cs typeface="微软雅黑" charset="0"/>
                <a:sym typeface="+mn-ea"/>
              </a:rPr>
              <a:t>SMTP</a:t>
            </a:r>
            <a:r>
              <a:rPr lang="zh-CN" altLang="en-US" kern="100" dirty="0">
                <a:solidFill>
                  <a:schemeClr val="accent1">
                    <a:lumMod val="50000"/>
                  </a:schemeClr>
                </a:solidFill>
                <a:latin typeface="微软雅黑" charset="0"/>
                <a:ea typeface="微软雅黑" charset="0"/>
                <a:cs typeface="微软雅黑" charset="0"/>
                <a:sym typeface="+mn-ea"/>
              </a:rPr>
              <a:t>协议的叙述中，正确的是（    ）</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Ⅰ.</a:t>
            </a:r>
            <a:r>
              <a:rPr lang="zh-CN" altLang="en-US" kern="100" dirty="0">
                <a:solidFill>
                  <a:schemeClr val="accent1">
                    <a:lumMod val="50000"/>
                  </a:schemeClr>
                </a:solidFill>
                <a:latin typeface="微软雅黑" charset="0"/>
                <a:ea typeface="微软雅黑" charset="0"/>
                <a:cs typeface="微软雅黑" charset="0"/>
                <a:sym typeface="+mn-ea"/>
              </a:rPr>
              <a:t>只支持传输</a:t>
            </a:r>
            <a:r>
              <a:rPr lang="en-US" altLang="zh-CN" kern="100" dirty="0">
                <a:solidFill>
                  <a:schemeClr val="accent1">
                    <a:lumMod val="50000"/>
                  </a:schemeClr>
                </a:solidFill>
                <a:latin typeface="微软雅黑" charset="0"/>
                <a:ea typeface="微软雅黑" charset="0"/>
                <a:cs typeface="微软雅黑" charset="0"/>
                <a:sym typeface="+mn-ea"/>
              </a:rPr>
              <a:t>7</a:t>
            </a:r>
            <a:r>
              <a:rPr lang="zh-CN" altLang="en-US" kern="100" dirty="0">
                <a:solidFill>
                  <a:schemeClr val="accent1">
                    <a:lumMod val="50000"/>
                  </a:schemeClr>
                </a:solidFill>
                <a:latin typeface="微软雅黑" charset="0"/>
                <a:ea typeface="微软雅黑" charset="0"/>
                <a:cs typeface="微软雅黑" charset="0"/>
                <a:sym typeface="+mn-ea"/>
              </a:rPr>
              <a:t>比特</a:t>
            </a:r>
            <a:r>
              <a:rPr lang="en-US" altLang="zh-CN" kern="100" dirty="0">
                <a:solidFill>
                  <a:schemeClr val="accent1">
                    <a:lumMod val="50000"/>
                  </a:schemeClr>
                </a:solidFill>
                <a:latin typeface="微软雅黑" charset="0"/>
                <a:ea typeface="微软雅黑" charset="0"/>
                <a:cs typeface="微软雅黑" charset="0"/>
                <a:sym typeface="+mn-ea"/>
              </a:rPr>
              <a:t>ASCII</a:t>
            </a:r>
            <a:r>
              <a:rPr lang="zh-CN" altLang="en-US" kern="100" dirty="0">
                <a:solidFill>
                  <a:schemeClr val="accent1">
                    <a:lumMod val="50000"/>
                  </a:schemeClr>
                </a:solidFill>
                <a:latin typeface="微软雅黑" charset="0"/>
                <a:ea typeface="微软雅黑" charset="0"/>
                <a:cs typeface="微软雅黑" charset="0"/>
                <a:sym typeface="+mn-ea"/>
              </a:rPr>
              <a:t>码内容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Ⅱ.</a:t>
            </a:r>
            <a:r>
              <a:rPr lang="zh-CN" altLang="en-US" kern="100" dirty="0">
                <a:solidFill>
                  <a:schemeClr val="accent1">
                    <a:lumMod val="50000"/>
                  </a:schemeClr>
                </a:solidFill>
                <a:latin typeface="微软雅黑" charset="0"/>
                <a:ea typeface="微软雅黑" charset="0"/>
                <a:cs typeface="微软雅黑" charset="0"/>
                <a:sym typeface="+mn-ea"/>
              </a:rPr>
              <a:t>支持在邮件服务器之间发送邮件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Ⅲ.</a:t>
            </a:r>
            <a:r>
              <a:rPr lang="zh-CN" altLang="en-US" kern="100" dirty="0">
                <a:solidFill>
                  <a:schemeClr val="accent1">
                    <a:lumMod val="50000"/>
                  </a:schemeClr>
                </a:solidFill>
                <a:latin typeface="微软雅黑" charset="0"/>
                <a:ea typeface="微软雅黑" charset="0"/>
                <a:cs typeface="微软雅黑" charset="0"/>
                <a:sym typeface="+mn-ea"/>
              </a:rPr>
              <a:t>支持从用户代理向邮件服务器发送邮件</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Ⅳ.</a:t>
            </a:r>
            <a:r>
              <a:rPr lang="zh-CN" altLang="en-US" kern="100" dirty="0">
                <a:solidFill>
                  <a:schemeClr val="accent1">
                    <a:lumMod val="50000"/>
                  </a:schemeClr>
                </a:solidFill>
                <a:latin typeface="微软雅黑" charset="0"/>
                <a:ea typeface="微软雅黑" charset="0"/>
                <a:cs typeface="微软雅黑" charset="0"/>
                <a:sym typeface="+mn-ea"/>
              </a:rPr>
              <a:t>支持从邮件服务器向用户代理发送邮件</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Ⅰ</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Ⅱ</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Ⅲ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Ⅰ</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Ⅱ</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Ⅳ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Ⅰ</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Ⅲ</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Ⅳ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．仅</a:t>
            </a:r>
            <a:r>
              <a:rPr lang="en-US" altLang="zh-CN" kern="100" dirty="0">
                <a:solidFill>
                  <a:schemeClr val="accent1">
                    <a:lumMod val="50000"/>
                  </a:schemeClr>
                </a:solidFill>
                <a:latin typeface="微软雅黑" charset="0"/>
                <a:ea typeface="微软雅黑" charset="0"/>
                <a:cs typeface="微软雅黑" charset="0"/>
                <a:sym typeface="+mn-ea"/>
              </a:rPr>
              <a:t>Ⅱ</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Ⅲ</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Ⅳ</a:t>
            </a: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r="43067"/>
          <a:stretch>
            <a:fillRect/>
          </a:stretch>
        </p:blipFill>
        <p:spPr>
          <a:xfrm>
            <a:off x="4784652" y="1127050"/>
            <a:ext cx="3825948" cy="3744744"/>
          </a:xfrm>
          <a:prstGeom prst="rect">
            <a:avLst/>
          </a:prstGeom>
        </p:spPr>
      </p:pic>
      <p:pic>
        <p:nvPicPr>
          <p:cNvPr id="15"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06319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30" y="2181860"/>
            <a:ext cx="4086225" cy="25825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分）假设</a:t>
            </a:r>
            <a:r>
              <a:rPr lang="en-US" altLang="zh-CN" sz="1400" kern="100" dirty="0">
                <a:solidFill>
                  <a:schemeClr val="accent1">
                    <a:lumMod val="50000"/>
                  </a:schemeClr>
                </a:solidFill>
                <a:latin typeface="微软雅黑" charset="0"/>
                <a:ea typeface="微软雅黑" charset="0"/>
                <a:cs typeface="微软雅黑" charset="0"/>
                <a:sym typeface="+mn-ea"/>
              </a:rPr>
              <a:t>Internet</a:t>
            </a:r>
            <a:r>
              <a:rPr lang="zh-CN" altLang="en-US" sz="1400" kern="100" dirty="0">
                <a:solidFill>
                  <a:schemeClr val="accent1">
                    <a:lumMod val="50000"/>
                  </a:schemeClr>
                </a:solidFill>
                <a:latin typeface="微软雅黑" charset="0"/>
                <a:ea typeface="微软雅黑" charset="0"/>
                <a:cs typeface="微软雅黑" charset="0"/>
                <a:sym typeface="+mn-ea"/>
              </a:rPr>
              <a:t>的两个自治系统构成的网络如题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图所示，自治系统</a:t>
            </a:r>
            <a:r>
              <a:rPr lang="en-US" altLang="zh-CN" sz="1400" kern="100" dirty="0">
                <a:solidFill>
                  <a:schemeClr val="accent1">
                    <a:lumMod val="50000"/>
                  </a:schemeClr>
                </a:solidFill>
                <a:latin typeface="微软雅黑" charset="0"/>
                <a:ea typeface="微软雅黑" charset="0"/>
                <a:cs typeface="微软雅黑" charset="0"/>
                <a:sym typeface="+mn-ea"/>
              </a:rPr>
              <a:t>AS1</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连接两个子网构成；自治系统</a:t>
            </a:r>
            <a:r>
              <a:rPr lang="en-US" altLang="zh-CN" sz="1400" kern="100" dirty="0">
                <a:solidFill>
                  <a:schemeClr val="accent1">
                    <a:lumMod val="50000"/>
                  </a:schemeClr>
                </a:solidFill>
                <a:latin typeface="微软雅黑" charset="0"/>
                <a:ea typeface="微软雅黑" charset="0"/>
                <a:cs typeface="微软雅黑" charset="0"/>
                <a:sym typeface="+mn-ea"/>
              </a:rPr>
              <a:t>AS2</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互联并连接</a:t>
            </a:r>
            <a:r>
              <a:rPr lang="en-US" altLang="zh-CN" sz="1400" kern="100" dirty="0">
                <a:solidFill>
                  <a:schemeClr val="accent1">
                    <a:lumMod val="50000"/>
                  </a:schemeClr>
                </a:solidFill>
                <a:latin typeface="微软雅黑" charset="0"/>
                <a:ea typeface="微软雅黑" charset="0"/>
                <a:cs typeface="微软雅黑" charset="0"/>
                <a:sym typeface="+mn-ea"/>
              </a:rPr>
              <a:t>3</a:t>
            </a:r>
            <a:r>
              <a:rPr lang="zh-CN" altLang="en-US" sz="1400" kern="100" dirty="0">
                <a:solidFill>
                  <a:schemeClr val="accent1">
                    <a:lumMod val="50000"/>
                  </a:schemeClr>
                </a:solidFill>
                <a:latin typeface="微软雅黑" charset="0"/>
                <a:ea typeface="微软雅黑" charset="0"/>
                <a:cs typeface="微软雅黑" charset="0"/>
                <a:sym typeface="+mn-ea"/>
              </a:rPr>
              <a:t>个子网构成。各子网地址、</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的接口名、</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与</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的部分接口</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地址如题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）假设路由表结构如下表所示。请利用路由聚合技术，给出</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的路由表，要求包括到达题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图中所有子网的路由，且路由表中的路由项尽可能少。</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4523" y="2187215"/>
            <a:ext cx="5068792" cy="2728774"/>
          </a:xfrm>
          <a:prstGeom prst="rect">
            <a:avLst/>
          </a:prstGeom>
        </p:spPr>
      </p:pic>
      <p:graphicFrame>
        <p:nvGraphicFramePr>
          <p:cNvPr id="2" name="表格 1"/>
          <p:cNvGraphicFramePr/>
          <p:nvPr>
            <p:custDataLst>
              <p:tags r:id="rId2"/>
            </p:custDataLst>
          </p:nvPr>
        </p:nvGraphicFramePr>
        <p:xfrm>
          <a:off x="24765" y="2354580"/>
          <a:ext cx="4029075" cy="1963420"/>
        </p:xfrm>
        <a:graphic>
          <a:graphicData uri="http://schemas.openxmlformats.org/drawingml/2006/table">
            <a:tbl>
              <a:tblPr firstRow="1" bandRow="1">
                <a:tableStyleId>{5C22544A-7EE6-4342-B048-85BDC9FD1C3A}</a:tableStyleId>
              </a:tblPr>
              <a:tblGrid>
                <a:gridCol w="1955165">
                  <a:extLst>
                    <a:ext uri="{9D8B030D-6E8A-4147-A177-3AD203B41FA5}">
                      <a16:colId xmlns:a16="http://schemas.microsoft.com/office/drawing/2014/main" val="20000"/>
                    </a:ext>
                  </a:extLst>
                </a:gridCol>
                <a:gridCol w="1420495">
                  <a:extLst>
                    <a:ext uri="{9D8B030D-6E8A-4147-A177-3AD203B41FA5}">
                      <a16:colId xmlns:a16="http://schemas.microsoft.com/office/drawing/2014/main" val="20001"/>
                    </a:ext>
                  </a:extLst>
                </a:gridCol>
                <a:gridCol w="653415">
                  <a:extLst>
                    <a:ext uri="{9D8B030D-6E8A-4147-A177-3AD203B41FA5}">
                      <a16:colId xmlns:a16="http://schemas.microsoft.com/office/drawing/2014/main" val="20002"/>
                    </a:ext>
                  </a:extLst>
                </a:gridCol>
              </a:tblGrid>
              <a:tr h="334010">
                <a:tc>
                  <a:txBody>
                    <a:bodyPr/>
                    <a:lstStyle/>
                    <a:p>
                      <a:pPr>
                        <a:buNone/>
                      </a:pPr>
                      <a:r>
                        <a:rPr lang="zh-CN" altLang="en-US" sz="1600">
                          <a:latin typeface="微软雅黑" charset="0"/>
                          <a:ea typeface="微软雅黑" charset="0"/>
                        </a:rPr>
                        <a:t>目的网络</a:t>
                      </a:r>
                    </a:p>
                  </a:txBody>
                  <a:tcPr>
                    <a:solidFill>
                      <a:srgbClr val="00B0F0"/>
                    </a:solidFill>
                  </a:tcPr>
                </a:tc>
                <a:tc>
                  <a:txBody>
                    <a:bodyPr/>
                    <a:lstStyle/>
                    <a:p>
                      <a:pPr>
                        <a:buNone/>
                      </a:pPr>
                      <a:r>
                        <a:rPr lang="zh-CN" altLang="en-US" sz="1600"/>
                        <a:t>下一跳</a:t>
                      </a:r>
                    </a:p>
                  </a:txBody>
                  <a:tcPr>
                    <a:solidFill>
                      <a:srgbClr val="00B0F0"/>
                    </a:solidFill>
                  </a:tcPr>
                </a:tc>
                <a:tc>
                  <a:txBody>
                    <a:bodyPr/>
                    <a:lstStyle/>
                    <a:p>
                      <a:pPr>
                        <a:buNone/>
                      </a:pPr>
                      <a:r>
                        <a:rPr lang="zh-CN" altLang="en-US" sz="1600"/>
                        <a:t>接口</a:t>
                      </a:r>
                    </a:p>
                  </a:txBody>
                  <a:tcPr>
                    <a:solidFill>
                      <a:srgbClr val="00B0F0"/>
                    </a:solidFill>
                  </a:tcPr>
                </a:tc>
                <a:extLst>
                  <a:ext uri="{0D108BD9-81ED-4DB2-BD59-A6C34878D82A}">
                    <a16:rowId xmlns:a16="http://schemas.microsoft.com/office/drawing/2014/main" val="10000"/>
                  </a:ext>
                </a:extLst>
              </a:tr>
              <a:tr h="441960">
                <a:tc>
                  <a:txBody>
                    <a:bodyPr/>
                    <a:lstStyle/>
                    <a:p>
                      <a:pPr>
                        <a:buNone/>
                      </a:pPr>
                      <a:r>
                        <a:rPr lang="en-US" altLang="zh-CN" sz="1600"/>
                        <a:t>153.14.5.0/24</a:t>
                      </a:r>
                    </a:p>
                  </a:txBody>
                  <a:tcPr>
                    <a:solidFill>
                      <a:schemeClr val="accent1">
                        <a:lumMod val="20000"/>
                        <a:lumOff val="80000"/>
                      </a:schemeClr>
                    </a:solidFill>
                  </a:tcPr>
                </a:tc>
                <a:tc>
                  <a:txBody>
                    <a:bodyPr/>
                    <a:lstStyle/>
                    <a:p>
                      <a:pPr>
                        <a:buNone/>
                      </a:pPr>
                      <a:r>
                        <a:rPr lang="en-US" altLang="zh-CN" sz="1600"/>
                        <a:t>153.14.3.2</a:t>
                      </a:r>
                    </a:p>
                  </a:txBody>
                  <a:tcPr>
                    <a:solidFill>
                      <a:schemeClr val="accent1">
                        <a:lumMod val="20000"/>
                        <a:lumOff val="80000"/>
                      </a:schemeClr>
                    </a:solidFill>
                  </a:tcPr>
                </a:tc>
                <a:tc>
                  <a:txBody>
                    <a:bodyPr/>
                    <a:lstStyle/>
                    <a:p>
                      <a:pPr>
                        <a:buNone/>
                      </a:pPr>
                      <a:r>
                        <a:rPr lang="en-US" altLang="zh-CN" sz="1600"/>
                        <a:t>S0</a:t>
                      </a:r>
                    </a:p>
                  </a:txBody>
                  <a:tcPr>
                    <a:solidFill>
                      <a:schemeClr val="accent1">
                        <a:lumMod val="20000"/>
                        <a:lumOff val="80000"/>
                      </a:schemeClr>
                    </a:solidFill>
                  </a:tcPr>
                </a:tc>
                <a:extLst>
                  <a:ext uri="{0D108BD9-81ED-4DB2-BD59-A6C34878D82A}">
                    <a16:rowId xmlns:a16="http://schemas.microsoft.com/office/drawing/2014/main" val="10001"/>
                  </a:ext>
                </a:extLst>
              </a:tr>
              <a:tr h="593090">
                <a:tc>
                  <a:txBody>
                    <a:bodyPr/>
                    <a:lstStyle/>
                    <a:p>
                      <a:pPr>
                        <a:buNone/>
                      </a:pPr>
                      <a:r>
                        <a:rPr lang="en-US" altLang="zh-CN" sz="1600"/>
                        <a:t>194.17.20.0/23</a:t>
                      </a:r>
                    </a:p>
                  </a:txBody>
                  <a:tcPr>
                    <a:solidFill>
                      <a:schemeClr val="accent1">
                        <a:lumMod val="20000"/>
                        <a:lumOff val="80000"/>
                      </a:schemeClr>
                    </a:solidFill>
                  </a:tcPr>
                </a:tc>
                <a:tc>
                  <a:txBody>
                    <a:bodyPr/>
                    <a:lstStyle/>
                    <a:p>
                      <a:pPr>
                        <a:buNone/>
                      </a:pPr>
                      <a:r>
                        <a:rPr lang="en-US" altLang="zh-CN" sz="1600"/>
                        <a:t>194.17.24.2</a:t>
                      </a:r>
                    </a:p>
                  </a:txBody>
                  <a:tcPr>
                    <a:solidFill>
                      <a:schemeClr val="accent1">
                        <a:lumMod val="20000"/>
                        <a:lumOff val="80000"/>
                      </a:schemeClr>
                    </a:solidFill>
                  </a:tcPr>
                </a:tc>
                <a:tc>
                  <a:txBody>
                    <a:bodyPr/>
                    <a:lstStyle/>
                    <a:p>
                      <a:pPr>
                        <a:buNone/>
                      </a:pPr>
                      <a:r>
                        <a:rPr lang="en-US" altLang="zh-CN" sz="1600"/>
                        <a:t>S1</a:t>
                      </a:r>
                    </a:p>
                  </a:txBody>
                  <a:tcPr>
                    <a:solidFill>
                      <a:schemeClr val="accent1">
                        <a:lumMod val="20000"/>
                        <a:lumOff val="80000"/>
                      </a:schemeClr>
                    </a:solidFill>
                  </a:tcPr>
                </a:tc>
                <a:extLst>
                  <a:ext uri="{0D108BD9-81ED-4DB2-BD59-A6C34878D82A}">
                    <a16:rowId xmlns:a16="http://schemas.microsoft.com/office/drawing/2014/main" val="10002"/>
                  </a:ext>
                </a:extLst>
              </a:tr>
              <a:tr h="593090">
                <a:tc>
                  <a:txBody>
                    <a:bodyPr/>
                    <a:lstStyle/>
                    <a:p>
                      <a:pPr>
                        <a:buNone/>
                      </a:pPr>
                      <a:r>
                        <a:rPr lang="en-US" altLang="zh-CN" sz="1600"/>
                        <a:t>194.17.20.128/25</a:t>
                      </a:r>
                    </a:p>
                  </a:txBody>
                  <a:tcPr>
                    <a:solidFill>
                      <a:schemeClr val="bg1"/>
                    </a:solidFill>
                  </a:tcPr>
                </a:tc>
                <a:tc>
                  <a:txBody>
                    <a:bodyPr/>
                    <a:lstStyle/>
                    <a:p>
                      <a:pPr>
                        <a:buNone/>
                      </a:pPr>
                      <a:r>
                        <a:rPr lang="en-US" altLang="zh-CN" sz="1600"/>
                        <a:t>-</a:t>
                      </a:r>
                    </a:p>
                  </a:txBody>
                  <a:tcPr>
                    <a:solidFill>
                      <a:schemeClr val="bg1"/>
                    </a:solidFill>
                  </a:tcPr>
                </a:tc>
                <a:tc>
                  <a:txBody>
                    <a:bodyPr/>
                    <a:lstStyle/>
                    <a:p>
                      <a:pPr>
                        <a:buNone/>
                      </a:pPr>
                      <a:r>
                        <a:rPr lang="en-US" altLang="zh-CN" sz="1600"/>
                        <a:t>E0</a:t>
                      </a:r>
                    </a:p>
                  </a:txBody>
                  <a:tcPr>
                    <a:solidFill>
                      <a:schemeClr val="bg1"/>
                    </a:solidFill>
                  </a:tcPr>
                </a:tc>
                <a:extLst>
                  <a:ext uri="{0D108BD9-81ED-4DB2-BD59-A6C34878D82A}">
                    <a16:rowId xmlns:a16="http://schemas.microsoft.com/office/drawing/2014/main" val="10003"/>
                  </a:ext>
                </a:extLst>
              </a:tr>
            </a:tbl>
          </a:graphicData>
        </a:graphic>
      </p:graphicFrame>
      <p:sp>
        <p:nvSpPr>
          <p:cNvPr id="5" name="矩形 4"/>
          <p:cNvSpPr/>
          <p:nvPr/>
        </p:nvSpPr>
        <p:spPr>
          <a:xfrm>
            <a:off x="-16510" y="2679065"/>
            <a:ext cx="4086225" cy="19634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30" y="2181860"/>
            <a:ext cx="4086225" cy="25825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分）假设</a:t>
            </a:r>
            <a:r>
              <a:rPr lang="en-US" altLang="zh-CN" sz="1400" kern="100" dirty="0">
                <a:solidFill>
                  <a:schemeClr val="accent1">
                    <a:lumMod val="50000"/>
                  </a:schemeClr>
                </a:solidFill>
                <a:latin typeface="微软雅黑" charset="0"/>
                <a:ea typeface="微软雅黑" charset="0"/>
                <a:cs typeface="微软雅黑" charset="0"/>
                <a:sym typeface="+mn-ea"/>
              </a:rPr>
              <a:t>Internet</a:t>
            </a:r>
            <a:r>
              <a:rPr lang="zh-CN" altLang="en-US" sz="1400" kern="100" dirty="0">
                <a:solidFill>
                  <a:schemeClr val="accent1">
                    <a:lumMod val="50000"/>
                  </a:schemeClr>
                </a:solidFill>
                <a:latin typeface="微软雅黑" charset="0"/>
                <a:ea typeface="微软雅黑" charset="0"/>
                <a:cs typeface="微软雅黑" charset="0"/>
                <a:sym typeface="+mn-ea"/>
              </a:rPr>
              <a:t>的两个自治系统构成的网络如题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图所示，自治系统</a:t>
            </a:r>
            <a:r>
              <a:rPr lang="en-US" altLang="zh-CN" sz="1400" kern="100" dirty="0">
                <a:solidFill>
                  <a:schemeClr val="accent1">
                    <a:lumMod val="50000"/>
                  </a:schemeClr>
                </a:solidFill>
                <a:latin typeface="微软雅黑" charset="0"/>
                <a:ea typeface="微软雅黑" charset="0"/>
                <a:cs typeface="微软雅黑" charset="0"/>
                <a:sym typeface="+mn-ea"/>
              </a:rPr>
              <a:t>AS1</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连接两个子网构成；自治系统</a:t>
            </a:r>
            <a:r>
              <a:rPr lang="en-US" altLang="zh-CN" sz="1400" kern="100" dirty="0">
                <a:solidFill>
                  <a:schemeClr val="accent1">
                    <a:lumMod val="50000"/>
                  </a:schemeClr>
                </a:solidFill>
                <a:latin typeface="微软雅黑" charset="0"/>
                <a:ea typeface="微软雅黑" charset="0"/>
                <a:cs typeface="微软雅黑" charset="0"/>
                <a:sym typeface="+mn-ea"/>
              </a:rPr>
              <a:t>AS2</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互联并连接</a:t>
            </a:r>
            <a:r>
              <a:rPr lang="en-US" altLang="zh-CN" sz="1400" kern="100" dirty="0">
                <a:solidFill>
                  <a:schemeClr val="accent1">
                    <a:lumMod val="50000"/>
                  </a:schemeClr>
                </a:solidFill>
                <a:latin typeface="微软雅黑" charset="0"/>
                <a:ea typeface="微软雅黑" charset="0"/>
                <a:cs typeface="微软雅黑" charset="0"/>
                <a:sym typeface="+mn-ea"/>
              </a:rPr>
              <a:t>3</a:t>
            </a:r>
            <a:r>
              <a:rPr lang="zh-CN" altLang="en-US" sz="1400" kern="100" dirty="0">
                <a:solidFill>
                  <a:schemeClr val="accent1">
                    <a:lumMod val="50000"/>
                  </a:schemeClr>
                </a:solidFill>
                <a:latin typeface="微软雅黑" charset="0"/>
                <a:ea typeface="微软雅黑" charset="0"/>
                <a:cs typeface="微软雅黑" charset="0"/>
                <a:sym typeface="+mn-ea"/>
              </a:rPr>
              <a:t>个子网构成。各子网地址、</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的接口名、</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与</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的部分接口</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地址如题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）假设路由表结构如下表所示。请利用路由聚合技术，给出</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的路由表，要求包括到达题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图中所有子网的路由，且路由表中的路由项尽可能少。</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4523" y="2187215"/>
            <a:ext cx="5068792" cy="2728774"/>
          </a:xfrm>
          <a:prstGeom prst="rect">
            <a:avLst/>
          </a:prstGeom>
        </p:spPr>
      </p:pic>
      <p:graphicFrame>
        <p:nvGraphicFramePr>
          <p:cNvPr id="2" name="表格 1"/>
          <p:cNvGraphicFramePr/>
          <p:nvPr>
            <p:custDataLst>
              <p:tags r:id="rId2"/>
            </p:custDataLst>
          </p:nvPr>
        </p:nvGraphicFramePr>
        <p:xfrm>
          <a:off x="24765" y="2354580"/>
          <a:ext cx="4029075" cy="1963420"/>
        </p:xfrm>
        <a:graphic>
          <a:graphicData uri="http://schemas.openxmlformats.org/drawingml/2006/table">
            <a:tbl>
              <a:tblPr firstRow="1" bandRow="1">
                <a:tableStyleId>{5C22544A-7EE6-4342-B048-85BDC9FD1C3A}</a:tableStyleId>
              </a:tblPr>
              <a:tblGrid>
                <a:gridCol w="1955165">
                  <a:extLst>
                    <a:ext uri="{9D8B030D-6E8A-4147-A177-3AD203B41FA5}">
                      <a16:colId xmlns:a16="http://schemas.microsoft.com/office/drawing/2014/main" val="20000"/>
                    </a:ext>
                  </a:extLst>
                </a:gridCol>
                <a:gridCol w="1420495">
                  <a:extLst>
                    <a:ext uri="{9D8B030D-6E8A-4147-A177-3AD203B41FA5}">
                      <a16:colId xmlns:a16="http://schemas.microsoft.com/office/drawing/2014/main" val="20001"/>
                    </a:ext>
                  </a:extLst>
                </a:gridCol>
                <a:gridCol w="653415">
                  <a:extLst>
                    <a:ext uri="{9D8B030D-6E8A-4147-A177-3AD203B41FA5}">
                      <a16:colId xmlns:a16="http://schemas.microsoft.com/office/drawing/2014/main" val="20002"/>
                    </a:ext>
                  </a:extLst>
                </a:gridCol>
              </a:tblGrid>
              <a:tr h="334010">
                <a:tc>
                  <a:txBody>
                    <a:bodyPr/>
                    <a:lstStyle/>
                    <a:p>
                      <a:pPr>
                        <a:buNone/>
                      </a:pPr>
                      <a:r>
                        <a:rPr lang="zh-CN" altLang="en-US" sz="1600">
                          <a:latin typeface="微软雅黑" charset="0"/>
                          <a:ea typeface="微软雅黑" charset="0"/>
                        </a:rPr>
                        <a:t>目的网络</a:t>
                      </a:r>
                    </a:p>
                  </a:txBody>
                  <a:tcPr>
                    <a:solidFill>
                      <a:srgbClr val="00B0F0"/>
                    </a:solidFill>
                  </a:tcPr>
                </a:tc>
                <a:tc>
                  <a:txBody>
                    <a:bodyPr/>
                    <a:lstStyle/>
                    <a:p>
                      <a:pPr>
                        <a:buNone/>
                      </a:pPr>
                      <a:r>
                        <a:rPr lang="zh-CN" altLang="en-US" sz="1600"/>
                        <a:t>下一跳</a:t>
                      </a:r>
                    </a:p>
                  </a:txBody>
                  <a:tcPr>
                    <a:solidFill>
                      <a:srgbClr val="00B0F0"/>
                    </a:solidFill>
                  </a:tcPr>
                </a:tc>
                <a:tc>
                  <a:txBody>
                    <a:bodyPr/>
                    <a:lstStyle/>
                    <a:p>
                      <a:pPr>
                        <a:buNone/>
                      </a:pPr>
                      <a:r>
                        <a:rPr lang="zh-CN" altLang="en-US" sz="1600"/>
                        <a:t>接口</a:t>
                      </a:r>
                    </a:p>
                  </a:txBody>
                  <a:tcPr>
                    <a:solidFill>
                      <a:srgbClr val="00B0F0"/>
                    </a:solidFill>
                  </a:tcPr>
                </a:tc>
                <a:extLst>
                  <a:ext uri="{0D108BD9-81ED-4DB2-BD59-A6C34878D82A}">
                    <a16:rowId xmlns:a16="http://schemas.microsoft.com/office/drawing/2014/main" val="10000"/>
                  </a:ext>
                </a:extLst>
              </a:tr>
              <a:tr h="441960">
                <a:tc>
                  <a:txBody>
                    <a:bodyPr/>
                    <a:lstStyle/>
                    <a:p>
                      <a:pPr>
                        <a:buNone/>
                      </a:pPr>
                      <a:r>
                        <a:rPr lang="en-US" altLang="zh-CN" sz="1600"/>
                        <a:t>153.14.5.0/24</a:t>
                      </a:r>
                    </a:p>
                  </a:txBody>
                  <a:tcPr>
                    <a:solidFill>
                      <a:schemeClr val="accent1">
                        <a:lumMod val="20000"/>
                        <a:lumOff val="80000"/>
                      </a:schemeClr>
                    </a:solidFill>
                  </a:tcPr>
                </a:tc>
                <a:tc>
                  <a:txBody>
                    <a:bodyPr/>
                    <a:lstStyle/>
                    <a:p>
                      <a:pPr>
                        <a:buNone/>
                      </a:pPr>
                      <a:r>
                        <a:rPr lang="en-US" altLang="zh-CN" sz="1600"/>
                        <a:t>153.14.3.2</a:t>
                      </a:r>
                    </a:p>
                  </a:txBody>
                  <a:tcPr>
                    <a:solidFill>
                      <a:schemeClr val="accent1">
                        <a:lumMod val="20000"/>
                        <a:lumOff val="80000"/>
                      </a:schemeClr>
                    </a:solidFill>
                  </a:tcPr>
                </a:tc>
                <a:tc>
                  <a:txBody>
                    <a:bodyPr/>
                    <a:lstStyle/>
                    <a:p>
                      <a:pPr>
                        <a:buNone/>
                      </a:pPr>
                      <a:r>
                        <a:rPr lang="en-US" altLang="zh-CN" sz="1600"/>
                        <a:t>S0</a:t>
                      </a:r>
                    </a:p>
                  </a:txBody>
                  <a:tcPr>
                    <a:solidFill>
                      <a:schemeClr val="accent1">
                        <a:lumMod val="20000"/>
                        <a:lumOff val="80000"/>
                      </a:schemeClr>
                    </a:solidFill>
                  </a:tcPr>
                </a:tc>
                <a:extLst>
                  <a:ext uri="{0D108BD9-81ED-4DB2-BD59-A6C34878D82A}">
                    <a16:rowId xmlns:a16="http://schemas.microsoft.com/office/drawing/2014/main" val="10001"/>
                  </a:ext>
                </a:extLst>
              </a:tr>
              <a:tr h="593090">
                <a:tc>
                  <a:txBody>
                    <a:bodyPr/>
                    <a:lstStyle/>
                    <a:p>
                      <a:pPr>
                        <a:buNone/>
                      </a:pPr>
                      <a:r>
                        <a:rPr lang="en-US" altLang="zh-CN" sz="1600"/>
                        <a:t>194.17.20.0/23</a:t>
                      </a:r>
                    </a:p>
                  </a:txBody>
                  <a:tcPr>
                    <a:solidFill>
                      <a:schemeClr val="accent1">
                        <a:lumMod val="20000"/>
                        <a:lumOff val="80000"/>
                      </a:schemeClr>
                    </a:solidFill>
                  </a:tcPr>
                </a:tc>
                <a:tc>
                  <a:txBody>
                    <a:bodyPr/>
                    <a:lstStyle/>
                    <a:p>
                      <a:pPr>
                        <a:buNone/>
                      </a:pPr>
                      <a:r>
                        <a:rPr lang="en-US" altLang="zh-CN" sz="1600"/>
                        <a:t>194.17.24.2</a:t>
                      </a:r>
                    </a:p>
                  </a:txBody>
                  <a:tcPr>
                    <a:solidFill>
                      <a:schemeClr val="accent1">
                        <a:lumMod val="20000"/>
                        <a:lumOff val="80000"/>
                      </a:schemeClr>
                    </a:solidFill>
                  </a:tcPr>
                </a:tc>
                <a:tc>
                  <a:txBody>
                    <a:bodyPr/>
                    <a:lstStyle/>
                    <a:p>
                      <a:pPr>
                        <a:buNone/>
                      </a:pPr>
                      <a:r>
                        <a:rPr lang="en-US" altLang="zh-CN" sz="1600"/>
                        <a:t>S1</a:t>
                      </a:r>
                    </a:p>
                  </a:txBody>
                  <a:tcPr>
                    <a:solidFill>
                      <a:schemeClr val="accent1">
                        <a:lumMod val="20000"/>
                        <a:lumOff val="80000"/>
                      </a:schemeClr>
                    </a:solidFill>
                  </a:tcPr>
                </a:tc>
                <a:extLst>
                  <a:ext uri="{0D108BD9-81ED-4DB2-BD59-A6C34878D82A}">
                    <a16:rowId xmlns:a16="http://schemas.microsoft.com/office/drawing/2014/main" val="10002"/>
                  </a:ext>
                </a:extLst>
              </a:tr>
              <a:tr h="593090">
                <a:tc>
                  <a:txBody>
                    <a:bodyPr/>
                    <a:lstStyle/>
                    <a:p>
                      <a:pPr>
                        <a:buNone/>
                      </a:pPr>
                      <a:r>
                        <a:rPr lang="en-US" altLang="zh-CN" sz="1600"/>
                        <a:t>194.17.20.128/25</a:t>
                      </a:r>
                    </a:p>
                  </a:txBody>
                  <a:tcPr>
                    <a:solidFill>
                      <a:schemeClr val="bg1"/>
                    </a:solidFill>
                  </a:tcPr>
                </a:tc>
                <a:tc>
                  <a:txBody>
                    <a:bodyPr/>
                    <a:lstStyle/>
                    <a:p>
                      <a:pPr>
                        <a:buNone/>
                      </a:pPr>
                      <a:r>
                        <a:rPr lang="en-US" altLang="zh-CN" sz="1600"/>
                        <a:t>-</a:t>
                      </a:r>
                    </a:p>
                  </a:txBody>
                  <a:tcPr>
                    <a:solidFill>
                      <a:schemeClr val="bg1"/>
                    </a:solidFill>
                  </a:tcPr>
                </a:tc>
                <a:tc>
                  <a:txBody>
                    <a:bodyPr/>
                    <a:lstStyle/>
                    <a:p>
                      <a:pPr>
                        <a:buNone/>
                      </a:pPr>
                      <a:r>
                        <a:rPr lang="en-US" altLang="zh-CN" sz="1600"/>
                        <a:t>E0</a:t>
                      </a:r>
                    </a:p>
                  </a:txBody>
                  <a:tcPr>
                    <a:solidFill>
                      <a:schemeClr val="bg1"/>
                    </a:solidFill>
                  </a:tcPr>
                </a:tc>
                <a:extLst>
                  <a:ext uri="{0D108BD9-81ED-4DB2-BD59-A6C34878D82A}">
                    <a16:rowId xmlns:a16="http://schemas.microsoft.com/office/drawing/2014/main" val="10003"/>
                  </a:ext>
                </a:extLst>
              </a:tr>
            </a:tbl>
          </a:graphicData>
        </a:graphic>
      </p:graphicFrame>
      <p:sp>
        <p:nvSpPr>
          <p:cNvPr id="5" name="矩形 4"/>
          <p:cNvSpPr/>
          <p:nvPr/>
        </p:nvSpPr>
        <p:spPr>
          <a:xfrm>
            <a:off x="-16510" y="3045460"/>
            <a:ext cx="4086225" cy="159702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30" y="2181860"/>
            <a:ext cx="4086225" cy="25825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分）假设</a:t>
            </a:r>
            <a:r>
              <a:rPr lang="en-US" altLang="zh-CN" sz="1400" kern="100" dirty="0">
                <a:solidFill>
                  <a:schemeClr val="accent1">
                    <a:lumMod val="50000"/>
                  </a:schemeClr>
                </a:solidFill>
                <a:latin typeface="微软雅黑" charset="0"/>
                <a:ea typeface="微软雅黑" charset="0"/>
                <a:cs typeface="微软雅黑" charset="0"/>
                <a:sym typeface="+mn-ea"/>
              </a:rPr>
              <a:t>Internet</a:t>
            </a:r>
            <a:r>
              <a:rPr lang="zh-CN" altLang="en-US" sz="1400" kern="100" dirty="0">
                <a:solidFill>
                  <a:schemeClr val="accent1">
                    <a:lumMod val="50000"/>
                  </a:schemeClr>
                </a:solidFill>
                <a:latin typeface="微软雅黑" charset="0"/>
                <a:ea typeface="微软雅黑" charset="0"/>
                <a:cs typeface="微软雅黑" charset="0"/>
                <a:sym typeface="+mn-ea"/>
              </a:rPr>
              <a:t>的两个自治系统构成的网络如题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图所示，自治系统</a:t>
            </a:r>
            <a:r>
              <a:rPr lang="en-US" altLang="zh-CN" sz="1400" kern="100" dirty="0">
                <a:solidFill>
                  <a:schemeClr val="accent1">
                    <a:lumMod val="50000"/>
                  </a:schemeClr>
                </a:solidFill>
                <a:latin typeface="微软雅黑" charset="0"/>
                <a:ea typeface="微软雅黑" charset="0"/>
                <a:cs typeface="微软雅黑" charset="0"/>
                <a:sym typeface="+mn-ea"/>
              </a:rPr>
              <a:t>AS1</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连接两个子网构成；自治系统</a:t>
            </a:r>
            <a:r>
              <a:rPr lang="en-US" altLang="zh-CN" sz="1400" kern="100" dirty="0">
                <a:solidFill>
                  <a:schemeClr val="accent1">
                    <a:lumMod val="50000"/>
                  </a:schemeClr>
                </a:solidFill>
                <a:latin typeface="微软雅黑" charset="0"/>
                <a:ea typeface="微软雅黑" charset="0"/>
                <a:cs typeface="微软雅黑" charset="0"/>
                <a:sym typeface="+mn-ea"/>
              </a:rPr>
              <a:t>AS2</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互联并连接</a:t>
            </a:r>
            <a:r>
              <a:rPr lang="en-US" altLang="zh-CN" sz="1400" kern="100" dirty="0">
                <a:solidFill>
                  <a:schemeClr val="accent1">
                    <a:lumMod val="50000"/>
                  </a:schemeClr>
                </a:solidFill>
                <a:latin typeface="微软雅黑" charset="0"/>
                <a:ea typeface="微软雅黑" charset="0"/>
                <a:cs typeface="微软雅黑" charset="0"/>
                <a:sym typeface="+mn-ea"/>
              </a:rPr>
              <a:t>3</a:t>
            </a:r>
            <a:r>
              <a:rPr lang="zh-CN" altLang="en-US" sz="1400" kern="100" dirty="0">
                <a:solidFill>
                  <a:schemeClr val="accent1">
                    <a:lumMod val="50000"/>
                  </a:schemeClr>
                </a:solidFill>
                <a:latin typeface="微软雅黑" charset="0"/>
                <a:ea typeface="微软雅黑" charset="0"/>
                <a:cs typeface="微软雅黑" charset="0"/>
                <a:sym typeface="+mn-ea"/>
              </a:rPr>
              <a:t>个子网构成。各子网地址、</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的接口名、</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与</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的部分接口</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地址如题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）假设路由表结构如下表所示。请利用路由聚合技术，给出</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的路由表，要求包括到达题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图中所有子网的路由，且路由表中的路由项尽可能少。</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4523" y="2187215"/>
            <a:ext cx="5068792" cy="2728774"/>
          </a:xfrm>
          <a:prstGeom prst="rect">
            <a:avLst/>
          </a:prstGeom>
        </p:spPr>
      </p:pic>
      <p:graphicFrame>
        <p:nvGraphicFramePr>
          <p:cNvPr id="2" name="表格 1"/>
          <p:cNvGraphicFramePr/>
          <p:nvPr>
            <p:custDataLst>
              <p:tags r:id="rId2"/>
            </p:custDataLst>
          </p:nvPr>
        </p:nvGraphicFramePr>
        <p:xfrm>
          <a:off x="24765" y="2354580"/>
          <a:ext cx="4029075" cy="1963420"/>
        </p:xfrm>
        <a:graphic>
          <a:graphicData uri="http://schemas.openxmlformats.org/drawingml/2006/table">
            <a:tbl>
              <a:tblPr firstRow="1" bandRow="1">
                <a:tableStyleId>{5C22544A-7EE6-4342-B048-85BDC9FD1C3A}</a:tableStyleId>
              </a:tblPr>
              <a:tblGrid>
                <a:gridCol w="1955165">
                  <a:extLst>
                    <a:ext uri="{9D8B030D-6E8A-4147-A177-3AD203B41FA5}">
                      <a16:colId xmlns:a16="http://schemas.microsoft.com/office/drawing/2014/main" val="20000"/>
                    </a:ext>
                  </a:extLst>
                </a:gridCol>
                <a:gridCol w="1420495">
                  <a:extLst>
                    <a:ext uri="{9D8B030D-6E8A-4147-A177-3AD203B41FA5}">
                      <a16:colId xmlns:a16="http://schemas.microsoft.com/office/drawing/2014/main" val="20001"/>
                    </a:ext>
                  </a:extLst>
                </a:gridCol>
                <a:gridCol w="653415">
                  <a:extLst>
                    <a:ext uri="{9D8B030D-6E8A-4147-A177-3AD203B41FA5}">
                      <a16:colId xmlns:a16="http://schemas.microsoft.com/office/drawing/2014/main" val="20002"/>
                    </a:ext>
                  </a:extLst>
                </a:gridCol>
              </a:tblGrid>
              <a:tr h="334010">
                <a:tc>
                  <a:txBody>
                    <a:bodyPr/>
                    <a:lstStyle/>
                    <a:p>
                      <a:pPr>
                        <a:buNone/>
                      </a:pPr>
                      <a:r>
                        <a:rPr lang="zh-CN" altLang="en-US" sz="1600">
                          <a:latin typeface="微软雅黑" charset="0"/>
                          <a:ea typeface="微软雅黑" charset="0"/>
                        </a:rPr>
                        <a:t>目的网络</a:t>
                      </a:r>
                    </a:p>
                  </a:txBody>
                  <a:tcPr>
                    <a:solidFill>
                      <a:srgbClr val="00B0F0"/>
                    </a:solidFill>
                  </a:tcPr>
                </a:tc>
                <a:tc>
                  <a:txBody>
                    <a:bodyPr/>
                    <a:lstStyle/>
                    <a:p>
                      <a:pPr>
                        <a:buNone/>
                      </a:pPr>
                      <a:r>
                        <a:rPr lang="zh-CN" altLang="en-US" sz="1600"/>
                        <a:t>下一跳</a:t>
                      </a:r>
                    </a:p>
                  </a:txBody>
                  <a:tcPr>
                    <a:solidFill>
                      <a:srgbClr val="00B0F0"/>
                    </a:solidFill>
                  </a:tcPr>
                </a:tc>
                <a:tc>
                  <a:txBody>
                    <a:bodyPr/>
                    <a:lstStyle/>
                    <a:p>
                      <a:pPr>
                        <a:buNone/>
                      </a:pPr>
                      <a:r>
                        <a:rPr lang="zh-CN" altLang="en-US" sz="1600"/>
                        <a:t>接口</a:t>
                      </a:r>
                    </a:p>
                  </a:txBody>
                  <a:tcPr>
                    <a:solidFill>
                      <a:srgbClr val="00B0F0"/>
                    </a:solidFill>
                  </a:tcPr>
                </a:tc>
                <a:extLst>
                  <a:ext uri="{0D108BD9-81ED-4DB2-BD59-A6C34878D82A}">
                    <a16:rowId xmlns:a16="http://schemas.microsoft.com/office/drawing/2014/main" val="10000"/>
                  </a:ext>
                </a:extLst>
              </a:tr>
              <a:tr h="441960">
                <a:tc>
                  <a:txBody>
                    <a:bodyPr/>
                    <a:lstStyle/>
                    <a:p>
                      <a:pPr>
                        <a:buNone/>
                      </a:pPr>
                      <a:r>
                        <a:rPr lang="en-US" altLang="zh-CN" sz="1600"/>
                        <a:t>153.14.5.0/24</a:t>
                      </a:r>
                    </a:p>
                  </a:txBody>
                  <a:tcPr>
                    <a:solidFill>
                      <a:schemeClr val="accent1">
                        <a:lumMod val="20000"/>
                        <a:lumOff val="80000"/>
                      </a:schemeClr>
                    </a:solidFill>
                  </a:tcPr>
                </a:tc>
                <a:tc>
                  <a:txBody>
                    <a:bodyPr/>
                    <a:lstStyle/>
                    <a:p>
                      <a:pPr>
                        <a:buNone/>
                      </a:pPr>
                      <a:r>
                        <a:rPr lang="en-US" altLang="zh-CN" sz="1600"/>
                        <a:t>153.14.3.2</a:t>
                      </a:r>
                    </a:p>
                  </a:txBody>
                  <a:tcPr>
                    <a:solidFill>
                      <a:schemeClr val="accent1">
                        <a:lumMod val="20000"/>
                        <a:lumOff val="80000"/>
                      </a:schemeClr>
                    </a:solidFill>
                  </a:tcPr>
                </a:tc>
                <a:tc>
                  <a:txBody>
                    <a:bodyPr/>
                    <a:lstStyle/>
                    <a:p>
                      <a:pPr>
                        <a:buNone/>
                      </a:pPr>
                      <a:r>
                        <a:rPr lang="en-US" altLang="zh-CN" sz="1600"/>
                        <a:t>S0</a:t>
                      </a:r>
                    </a:p>
                  </a:txBody>
                  <a:tcPr>
                    <a:solidFill>
                      <a:schemeClr val="accent1">
                        <a:lumMod val="20000"/>
                        <a:lumOff val="80000"/>
                      </a:schemeClr>
                    </a:solidFill>
                  </a:tcPr>
                </a:tc>
                <a:extLst>
                  <a:ext uri="{0D108BD9-81ED-4DB2-BD59-A6C34878D82A}">
                    <a16:rowId xmlns:a16="http://schemas.microsoft.com/office/drawing/2014/main" val="10001"/>
                  </a:ext>
                </a:extLst>
              </a:tr>
              <a:tr h="593090">
                <a:tc>
                  <a:txBody>
                    <a:bodyPr/>
                    <a:lstStyle/>
                    <a:p>
                      <a:pPr>
                        <a:buNone/>
                      </a:pPr>
                      <a:r>
                        <a:rPr lang="en-US" altLang="zh-CN" sz="1600"/>
                        <a:t>194.17.20.0/23</a:t>
                      </a:r>
                    </a:p>
                  </a:txBody>
                  <a:tcPr>
                    <a:solidFill>
                      <a:schemeClr val="accent1">
                        <a:lumMod val="20000"/>
                        <a:lumOff val="80000"/>
                      </a:schemeClr>
                    </a:solidFill>
                  </a:tcPr>
                </a:tc>
                <a:tc>
                  <a:txBody>
                    <a:bodyPr/>
                    <a:lstStyle/>
                    <a:p>
                      <a:pPr>
                        <a:buNone/>
                      </a:pPr>
                      <a:r>
                        <a:rPr lang="en-US" altLang="zh-CN" sz="1600"/>
                        <a:t>194.17.24.2</a:t>
                      </a:r>
                    </a:p>
                  </a:txBody>
                  <a:tcPr>
                    <a:solidFill>
                      <a:schemeClr val="accent1">
                        <a:lumMod val="20000"/>
                        <a:lumOff val="80000"/>
                      </a:schemeClr>
                    </a:solidFill>
                  </a:tcPr>
                </a:tc>
                <a:tc>
                  <a:txBody>
                    <a:bodyPr/>
                    <a:lstStyle/>
                    <a:p>
                      <a:pPr>
                        <a:buNone/>
                      </a:pPr>
                      <a:r>
                        <a:rPr lang="en-US" altLang="zh-CN" sz="1600"/>
                        <a:t>S1</a:t>
                      </a:r>
                    </a:p>
                  </a:txBody>
                  <a:tcPr>
                    <a:solidFill>
                      <a:schemeClr val="accent1">
                        <a:lumMod val="20000"/>
                        <a:lumOff val="80000"/>
                      </a:schemeClr>
                    </a:solidFill>
                  </a:tcPr>
                </a:tc>
                <a:extLst>
                  <a:ext uri="{0D108BD9-81ED-4DB2-BD59-A6C34878D82A}">
                    <a16:rowId xmlns:a16="http://schemas.microsoft.com/office/drawing/2014/main" val="10002"/>
                  </a:ext>
                </a:extLst>
              </a:tr>
              <a:tr h="593090">
                <a:tc>
                  <a:txBody>
                    <a:bodyPr/>
                    <a:lstStyle/>
                    <a:p>
                      <a:pPr>
                        <a:buNone/>
                      </a:pPr>
                      <a:r>
                        <a:rPr lang="en-US" altLang="zh-CN" sz="1600"/>
                        <a:t>194.17.20.128/25</a:t>
                      </a:r>
                    </a:p>
                  </a:txBody>
                  <a:tcPr>
                    <a:solidFill>
                      <a:schemeClr val="bg1"/>
                    </a:solidFill>
                  </a:tcPr>
                </a:tc>
                <a:tc>
                  <a:txBody>
                    <a:bodyPr/>
                    <a:lstStyle/>
                    <a:p>
                      <a:pPr>
                        <a:buNone/>
                      </a:pPr>
                      <a:r>
                        <a:rPr lang="en-US" altLang="zh-CN" sz="1600"/>
                        <a:t>-</a:t>
                      </a:r>
                    </a:p>
                  </a:txBody>
                  <a:tcPr>
                    <a:solidFill>
                      <a:schemeClr val="bg1"/>
                    </a:solidFill>
                  </a:tcPr>
                </a:tc>
                <a:tc>
                  <a:txBody>
                    <a:bodyPr/>
                    <a:lstStyle/>
                    <a:p>
                      <a:pPr>
                        <a:buNone/>
                      </a:pPr>
                      <a:r>
                        <a:rPr lang="en-US" altLang="zh-CN" sz="1600"/>
                        <a:t>E0</a:t>
                      </a:r>
                    </a:p>
                  </a:txBody>
                  <a:tcPr>
                    <a:solidFill>
                      <a:schemeClr val="bg1"/>
                    </a:solidFill>
                  </a:tcPr>
                </a:tc>
                <a:extLst>
                  <a:ext uri="{0D108BD9-81ED-4DB2-BD59-A6C34878D82A}">
                    <a16:rowId xmlns:a16="http://schemas.microsoft.com/office/drawing/2014/main" val="10003"/>
                  </a:ext>
                </a:extLst>
              </a:tr>
            </a:tbl>
          </a:graphicData>
        </a:graphic>
      </p:graphicFrame>
      <p:sp>
        <p:nvSpPr>
          <p:cNvPr id="5" name="矩形 4"/>
          <p:cNvSpPr/>
          <p:nvPr/>
        </p:nvSpPr>
        <p:spPr>
          <a:xfrm>
            <a:off x="-16510" y="3578225"/>
            <a:ext cx="4086225" cy="10642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30" y="2181860"/>
            <a:ext cx="4086225" cy="258254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3849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分）假设</a:t>
            </a:r>
            <a:r>
              <a:rPr lang="en-US" altLang="zh-CN" sz="1400" kern="100" dirty="0">
                <a:solidFill>
                  <a:schemeClr val="accent1">
                    <a:lumMod val="50000"/>
                  </a:schemeClr>
                </a:solidFill>
                <a:latin typeface="微软雅黑" charset="0"/>
                <a:ea typeface="微软雅黑" charset="0"/>
                <a:cs typeface="微软雅黑" charset="0"/>
                <a:sym typeface="+mn-ea"/>
              </a:rPr>
              <a:t>Internet</a:t>
            </a:r>
            <a:r>
              <a:rPr lang="zh-CN" altLang="en-US" sz="1400" kern="100" dirty="0">
                <a:solidFill>
                  <a:schemeClr val="accent1">
                    <a:lumMod val="50000"/>
                  </a:schemeClr>
                </a:solidFill>
                <a:latin typeface="微软雅黑" charset="0"/>
                <a:ea typeface="微软雅黑" charset="0"/>
                <a:cs typeface="微软雅黑" charset="0"/>
                <a:sym typeface="+mn-ea"/>
              </a:rPr>
              <a:t>的两个自治系统构成的网络如题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图所示，自治系统</a:t>
            </a:r>
            <a:r>
              <a:rPr lang="en-US" altLang="zh-CN" sz="1400" kern="100" dirty="0">
                <a:solidFill>
                  <a:schemeClr val="accent1">
                    <a:lumMod val="50000"/>
                  </a:schemeClr>
                </a:solidFill>
                <a:latin typeface="微软雅黑" charset="0"/>
                <a:ea typeface="微软雅黑" charset="0"/>
                <a:cs typeface="微软雅黑" charset="0"/>
                <a:sym typeface="+mn-ea"/>
              </a:rPr>
              <a:t>AS1</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连接两个子网构成；自治系统</a:t>
            </a:r>
            <a:r>
              <a:rPr lang="en-US" altLang="zh-CN" sz="1400" kern="100" dirty="0">
                <a:solidFill>
                  <a:schemeClr val="accent1">
                    <a:lumMod val="50000"/>
                  </a:schemeClr>
                </a:solidFill>
                <a:latin typeface="微软雅黑" charset="0"/>
                <a:ea typeface="微软雅黑" charset="0"/>
                <a:cs typeface="微软雅黑" charset="0"/>
                <a:sym typeface="+mn-ea"/>
              </a:rPr>
              <a:t>AS2</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互联并连接</a:t>
            </a:r>
            <a:r>
              <a:rPr lang="en-US" altLang="zh-CN" sz="1400" kern="100" dirty="0">
                <a:solidFill>
                  <a:schemeClr val="accent1">
                    <a:lumMod val="50000"/>
                  </a:schemeClr>
                </a:solidFill>
                <a:latin typeface="微软雅黑" charset="0"/>
                <a:ea typeface="微软雅黑" charset="0"/>
                <a:cs typeface="微软雅黑" charset="0"/>
                <a:sym typeface="+mn-ea"/>
              </a:rPr>
              <a:t>3</a:t>
            </a:r>
            <a:r>
              <a:rPr lang="zh-CN" altLang="en-US" sz="1400" kern="100" dirty="0">
                <a:solidFill>
                  <a:schemeClr val="accent1">
                    <a:lumMod val="50000"/>
                  </a:schemeClr>
                </a:solidFill>
                <a:latin typeface="微软雅黑" charset="0"/>
                <a:ea typeface="微软雅黑" charset="0"/>
                <a:cs typeface="微软雅黑" charset="0"/>
                <a:sym typeface="+mn-ea"/>
              </a:rPr>
              <a:t>个子网构成。各子网地址、</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的接口名、</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与</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的部分接口</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地址如题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1</a:t>
            </a:r>
            <a:r>
              <a:rPr lang="zh-CN" altLang="en-US" sz="1400" kern="100" dirty="0">
                <a:solidFill>
                  <a:schemeClr val="accent1">
                    <a:lumMod val="50000"/>
                  </a:schemeClr>
                </a:solidFill>
                <a:latin typeface="微软雅黑" charset="0"/>
                <a:ea typeface="微软雅黑" charset="0"/>
                <a:cs typeface="微软雅黑" charset="0"/>
                <a:sym typeface="+mn-ea"/>
              </a:rPr>
              <a:t>）假设路由表结构如下表所示。请利用路由聚合技术，给出</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的路由表，要求包括到达题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图中所有子网的路由，且路由表中的路由项尽可能少。</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4523" y="2187215"/>
            <a:ext cx="5068792" cy="2728774"/>
          </a:xfrm>
          <a:prstGeom prst="rect">
            <a:avLst/>
          </a:prstGeom>
        </p:spPr>
      </p:pic>
      <p:graphicFrame>
        <p:nvGraphicFramePr>
          <p:cNvPr id="2" name="表格 1"/>
          <p:cNvGraphicFramePr/>
          <p:nvPr>
            <p:custDataLst>
              <p:tags r:id="rId2"/>
            </p:custDataLst>
          </p:nvPr>
        </p:nvGraphicFramePr>
        <p:xfrm>
          <a:off x="24765" y="2354580"/>
          <a:ext cx="4029075" cy="1963420"/>
        </p:xfrm>
        <a:graphic>
          <a:graphicData uri="http://schemas.openxmlformats.org/drawingml/2006/table">
            <a:tbl>
              <a:tblPr firstRow="1" bandRow="1">
                <a:tableStyleId>{5C22544A-7EE6-4342-B048-85BDC9FD1C3A}</a:tableStyleId>
              </a:tblPr>
              <a:tblGrid>
                <a:gridCol w="1955165">
                  <a:extLst>
                    <a:ext uri="{9D8B030D-6E8A-4147-A177-3AD203B41FA5}">
                      <a16:colId xmlns:a16="http://schemas.microsoft.com/office/drawing/2014/main" val="20000"/>
                    </a:ext>
                  </a:extLst>
                </a:gridCol>
                <a:gridCol w="1420495">
                  <a:extLst>
                    <a:ext uri="{9D8B030D-6E8A-4147-A177-3AD203B41FA5}">
                      <a16:colId xmlns:a16="http://schemas.microsoft.com/office/drawing/2014/main" val="20001"/>
                    </a:ext>
                  </a:extLst>
                </a:gridCol>
                <a:gridCol w="653415">
                  <a:extLst>
                    <a:ext uri="{9D8B030D-6E8A-4147-A177-3AD203B41FA5}">
                      <a16:colId xmlns:a16="http://schemas.microsoft.com/office/drawing/2014/main" val="20002"/>
                    </a:ext>
                  </a:extLst>
                </a:gridCol>
              </a:tblGrid>
              <a:tr h="334010">
                <a:tc>
                  <a:txBody>
                    <a:bodyPr/>
                    <a:lstStyle/>
                    <a:p>
                      <a:pPr>
                        <a:buNone/>
                      </a:pPr>
                      <a:r>
                        <a:rPr lang="zh-CN" altLang="en-US" sz="1600">
                          <a:latin typeface="微软雅黑" charset="0"/>
                          <a:ea typeface="微软雅黑" charset="0"/>
                        </a:rPr>
                        <a:t>目的网络</a:t>
                      </a:r>
                    </a:p>
                  </a:txBody>
                  <a:tcPr>
                    <a:solidFill>
                      <a:srgbClr val="00B0F0"/>
                    </a:solidFill>
                  </a:tcPr>
                </a:tc>
                <a:tc>
                  <a:txBody>
                    <a:bodyPr/>
                    <a:lstStyle/>
                    <a:p>
                      <a:pPr>
                        <a:buNone/>
                      </a:pPr>
                      <a:r>
                        <a:rPr lang="zh-CN" altLang="en-US" sz="1600"/>
                        <a:t>下一跳</a:t>
                      </a:r>
                    </a:p>
                  </a:txBody>
                  <a:tcPr>
                    <a:solidFill>
                      <a:srgbClr val="00B0F0"/>
                    </a:solidFill>
                  </a:tcPr>
                </a:tc>
                <a:tc>
                  <a:txBody>
                    <a:bodyPr/>
                    <a:lstStyle/>
                    <a:p>
                      <a:pPr>
                        <a:buNone/>
                      </a:pPr>
                      <a:r>
                        <a:rPr lang="zh-CN" altLang="en-US" sz="1600"/>
                        <a:t>接口</a:t>
                      </a:r>
                    </a:p>
                  </a:txBody>
                  <a:tcPr>
                    <a:solidFill>
                      <a:srgbClr val="00B0F0"/>
                    </a:solidFill>
                  </a:tcPr>
                </a:tc>
                <a:extLst>
                  <a:ext uri="{0D108BD9-81ED-4DB2-BD59-A6C34878D82A}">
                    <a16:rowId xmlns:a16="http://schemas.microsoft.com/office/drawing/2014/main" val="10000"/>
                  </a:ext>
                </a:extLst>
              </a:tr>
              <a:tr h="441960">
                <a:tc>
                  <a:txBody>
                    <a:bodyPr/>
                    <a:lstStyle/>
                    <a:p>
                      <a:pPr>
                        <a:buNone/>
                      </a:pPr>
                      <a:r>
                        <a:rPr lang="en-US" altLang="zh-CN" sz="1600"/>
                        <a:t>153.14.5.0/24</a:t>
                      </a:r>
                    </a:p>
                  </a:txBody>
                  <a:tcPr>
                    <a:solidFill>
                      <a:schemeClr val="accent1">
                        <a:lumMod val="20000"/>
                        <a:lumOff val="80000"/>
                      </a:schemeClr>
                    </a:solidFill>
                  </a:tcPr>
                </a:tc>
                <a:tc>
                  <a:txBody>
                    <a:bodyPr/>
                    <a:lstStyle/>
                    <a:p>
                      <a:pPr>
                        <a:buNone/>
                      </a:pPr>
                      <a:r>
                        <a:rPr lang="en-US" altLang="zh-CN" sz="1600"/>
                        <a:t>153.14.3.2</a:t>
                      </a:r>
                    </a:p>
                  </a:txBody>
                  <a:tcPr>
                    <a:solidFill>
                      <a:schemeClr val="accent1">
                        <a:lumMod val="20000"/>
                        <a:lumOff val="80000"/>
                      </a:schemeClr>
                    </a:solidFill>
                  </a:tcPr>
                </a:tc>
                <a:tc>
                  <a:txBody>
                    <a:bodyPr/>
                    <a:lstStyle/>
                    <a:p>
                      <a:pPr>
                        <a:buNone/>
                      </a:pPr>
                      <a:r>
                        <a:rPr lang="en-US" altLang="zh-CN" sz="1600"/>
                        <a:t>S0</a:t>
                      </a:r>
                    </a:p>
                  </a:txBody>
                  <a:tcPr>
                    <a:solidFill>
                      <a:schemeClr val="accent1">
                        <a:lumMod val="20000"/>
                        <a:lumOff val="80000"/>
                      </a:schemeClr>
                    </a:solidFill>
                  </a:tcPr>
                </a:tc>
                <a:extLst>
                  <a:ext uri="{0D108BD9-81ED-4DB2-BD59-A6C34878D82A}">
                    <a16:rowId xmlns:a16="http://schemas.microsoft.com/office/drawing/2014/main" val="10001"/>
                  </a:ext>
                </a:extLst>
              </a:tr>
              <a:tr h="593090">
                <a:tc>
                  <a:txBody>
                    <a:bodyPr/>
                    <a:lstStyle/>
                    <a:p>
                      <a:pPr>
                        <a:buNone/>
                      </a:pPr>
                      <a:r>
                        <a:rPr lang="en-US" altLang="zh-CN" sz="1600"/>
                        <a:t>194.17.20.0/23</a:t>
                      </a:r>
                    </a:p>
                  </a:txBody>
                  <a:tcPr>
                    <a:solidFill>
                      <a:schemeClr val="accent1">
                        <a:lumMod val="20000"/>
                        <a:lumOff val="80000"/>
                      </a:schemeClr>
                    </a:solidFill>
                  </a:tcPr>
                </a:tc>
                <a:tc>
                  <a:txBody>
                    <a:bodyPr/>
                    <a:lstStyle/>
                    <a:p>
                      <a:pPr>
                        <a:buNone/>
                      </a:pPr>
                      <a:r>
                        <a:rPr lang="en-US" altLang="zh-CN" sz="1600"/>
                        <a:t>194.17.24.2</a:t>
                      </a:r>
                    </a:p>
                  </a:txBody>
                  <a:tcPr>
                    <a:solidFill>
                      <a:schemeClr val="accent1">
                        <a:lumMod val="20000"/>
                        <a:lumOff val="80000"/>
                      </a:schemeClr>
                    </a:solidFill>
                  </a:tcPr>
                </a:tc>
                <a:tc>
                  <a:txBody>
                    <a:bodyPr/>
                    <a:lstStyle/>
                    <a:p>
                      <a:pPr>
                        <a:buNone/>
                      </a:pPr>
                      <a:r>
                        <a:rPr lang="en-US" altLang="zh-CN" sz="1600"/>
                        <a:t>S1</a:t>
                      </a:r>
                    </a:p>
                  </a:txBody>
                  <a:tcPr>
                    <a:solidFill>
                      <a:schemeClr val="accent1">
                        <a:lumMod val="20000"/>
                        <a:lumOff val="80000"/>
                      </a:schemeClr>
                    </a:solidFill>
                  </a:tcPr>
                </a:tc>
                <a:extLst>
                  <a:ext uri="{0D108BD9-81ED-4DB2-BD59-A6C34878D82A}">
                    <a16:rowId xmlns:a16="http://schemas.microsoft.com/office/drawing/2014/main" val="10002"/>
                  </a:ext>
                </a:extLst>
              </a:tr>
              <a:tr h="593090">
                <a:tc>
                  <a:txBody>
                    <a:bodyPr/>
                    <a:lstStyle/>
                    <a:p>
                      <a:pPr>
                        <a:buNone/>
                      </a:pPr>
                      <a:r>
                        <a:rPr lang="en-US" altLang="zh-CN" sz="1600"/>
                        <a:t>194.17.20.128/25</a:t>
                      </a:r>
                    </a:p>
                  </a:txBody>
                  <a:tcPr>
                    <a:solidFill>
                      <a:srgbClr val="DEEBF7"/>
                    </a:solidFill>
                  </a:tcPr>
                </a:tc>
                <a:tc>
                  <a:txBody>
                    <a:bodyPr/>
                    <a:lstStyle/>
                    <a:p>
                      <a:pPr>
                        <a:buNone/>
                      </a:pPr>
                      <a:r>
                        <a:rPr lang="en-US" altLang="zh-CN" sz="1600"/>
                        <a:t>-</a:t>
                      </a:r>
                    </a:p>
                  </a:txBody>
                  <a:tcPr>
                    <a:solidFill>
                      <a:srgbClr val="DEEBF7"/>
                    </a:solidFill>
                  </a:tcPr>
                </a:tc>
                <a:tc>
                  <a:txBody>
                    <a:bodyPr/>
                    <a:lstStyle/>
                    <a:p>
                      <a:pPr>
                        <a:buNone/>
                      </a:pPr>
                      <a:r>
                        <a:rPr lang="en-US" altLang="zh-CN" sz="1600"/>
                        <a:t>E0</a:t>
                      </a:r>
                    </a:p>
                  </a:txBody>
                  <a:tcPr>
                    <a:solidFill>
                      <a:srgbClr val="DEEBF7"/>
                    </a:solidFill>
                  </a:tcPr>
                </a:tc>
                <a:extLst>
                  <a:ext uri="{0D108BD9-81ED-4DB2-BD59-A6C34878D82A}">
                    <a16:rowId xmlns:a16="http://schemas.microsoft.com/office/drawing/2014/main" val="10003"/>
                  </a:ext>
                </a:extLst>
              </a:tr>
            </a:tbl>
          </a:graphicData>
        </a:graphic>
      </p:graphicFrame>
      <p:sp>
        <p:nvSpPr>
          <p:cNvPr id="5" name="矩形 4"/>
          <p:cNvSpPr/>
          <p:nvPr/>
        </p:nvSpPr>
        <p:spPr>
          <a:xfrm>
            <a:off x="-16510" y="4182110"/>
            <a:ext cx="4086225" cy="4603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13030" y="617855"/>
            <a:ext cx="8992870" cy="192214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34.  在一条带宽为200k的无噪声信道上，若采用4个幅值的ASK调制， 则该信道的</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最大数据传输速率是 </a:t>
            </a:r>
            <a:r>
              <a:rPr lang="zh-CN" altLang="en-US" sz="1800" kern="100" dirty="0">
                <a:solidFill>
                  <a:schemeClr val="accent1">
                    <a:lumMod val="50000"/>
                  </a:schemeClr>
                </a:solidFill>
                <a:effectLst/>
                <a:latin typeface="微软雅黑" charset="0"/>
                <a:ea typeface="微软雅黑" charset="0"/>
                <a:cs typeface="微软雅黑" charset="0"/>
              </a:rPr>
              <a:t>（</a:t>
            </a:r>
            <a:r>
              <a:rPr lang="en-US" altLang="zh-CN" sz="1800" kern="100" dirty="0">
                <a:solidFill>
                  <a:schemeClr val="accent1">
                    <a:lumMod val="50000"/>
                  </a:schemeClr>
                </a:solidFill>
                <a:effectLst/>
                <a:latin typeface="微软雅黑" charset="0"/>
                <a:ea typeface="微软雅黑" charset="0"/>
                <a:cs typeface="微软雅黑" charset="0"/>
              </a:rPr>
              <a:t>    </a:t>
            </a:r>
            <a:r>
              <a:rPr lang="zh-CN" altLang="en-US" sz="1800" kern="100" dirty="0">
                <a:solidFill>
                  <a:schemeClr val="accent1">
                    <a:lumMod val="50000"/>
                  </a:schemeClr>
                </a:solidFill>
                <a:effectLst/>
                <a:latin typeface="微软雅黑" charset="0"/>
                <a:ea typeface="微软雅黑" charset="0"/>
                <a:cs typeface="微软雅黑" charset="0"/>
              </a:rPr>
              <a:t>）。</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          A. 200 kbps 	B. 400 kbps 	  C. 800 kps       D. 1600 kbps</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a:p>
            <a:pPr>
              <a:lnSpc>
                <a:spcPts val="2400"/>
              </a:lnSpc>
              <a:spcAft>
                <a:spcPts val="300"/>
              </a:spcAft>
            </a:pPr>
            <a:r>
              <a:rPr lang="en-US" altLang="zh-CN" sz="1600" dirty="0">
                <a:solidFill>
                  <a:srgbClr val="1F4E79"/>
                </a:solidFill>
                <a:latin typeface="微软雅黑" charset="0"/>
                <a:ea typeface="微软雅黑" charset="0"/>
                <a:cs typeface="微软雅黑" charset="0"/>
              </a:rPr>
              <a:t> </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sp>
        <p:nvSpPr>
          <p:cNvPr id="4" name="同侧圆角矩形 3"/>
          <p:cNvSpPr/>
          <p:nvPr/>
        </p:nvSpPr>
        <p:spPr>
          <a:xfrm>
            <a:off x="409575" y="1661795"/>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zh-CN" altLang="en-US" kern="100" dirty="0">
                <a:solidFill>
                  <a:schemeClr val="bg1"/>
                </a:solidFill>
                <a:effectLst/>
                <a:latin typeface="楷体" panose="02010609060101010101" pitchFamily="49" charset="-122"/>
                <a:ea typeface="楷体" panose="02010609060101010101" pitchFamily="49" charset="-122"/>
                <a:cs typeface="微软雅黑" charset="0"/>
                <a:sym typeface="+mn-ea"/>
              </a:rPr>
              <a:t>奈奎</a:t>
            </a:r>
            <a:r>
              <a:rPr lang="en-US" altLang="zh-CN" kern="100" dirty="0">
                <a:solidFill>
                  <a:schemeClr val="bg1"/>
                </a:solidFill>
                <a:effectLst/>
                <a:latin typeface="楷体" panose="02010609060101010101" pitchFamily="49" charset="-122"/>
                <a:ea typeface="楷体" panose="02010609060101010101" pitchFamily="49" charset="-122"/>
                <a:cs typeface="微软雅黑" charset="0"/>
                <a:sym typeface="+mn-ea"/>
              </a:rPr>
              <a:t>斯特定理</a:t>
            </a:r>
          </a:p>
        </p:txBody>
      </p:sp>
      <mc:AlternateContent xmlns:mc="http://schemas.openxmlformats.org/markup-compatibility/2006" xmlns:a14="http://schemas.microsoft.com/office/drawing/2010/main">
        <mc:Choice Requires="a14">
          <p:sp>
            <p:nvSpPr>
              <p:cNvPr id="3" name="圆角矩形 2"/>
              <p:cNvSpPr/>
              <p:nvPr/>
            </p:nvSpPr>
            <p:spPr>
              <a:xfrm>
                <a:off x="429895" y="1978660"/>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信道的</a:t>
                </a:r>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V   </a:t>
                </a:r>
                <a:r>
                  <a:rPr lang="en-US" altLang="zh-CN" b="1" kern="100" dirty="0">
                    <a:solidFill>
                      <a:srgbClr val="00B0F0"/>
                    </a:solidFill>
                    <a:effectLst/>
                    <a:latin typeface="楷体" panose="02010609060101010101" pitchFamily="49" charset="-122"/>
                    <a:ea typeface="楷体" panose="02010609060101010101" pitchFamily="49" charset="-122"/>
                    <a:cs typeface="微软雅黑" charset="0"/>
                    <a:sym typeface="+mn-ea"/>
                  </a:rPr>
                  <a:t>bps</a:t>
                </a:r>
              </a:p>
            </p:txBody>
          </p:sp>
        </mc:Choice>
        <mc:Fallback xmlns="">
          <p:sp>
            <p:nvSpPr>
              <p:cNvPr id="3" name="圆角矩形 2"/>
              <p:cNvSpPr>
                <a:spLocks noRot="1" noChangeAspect="1" noMove="1" noResize="1" noEditPoints="1" noAdjustHandles="1" noChangeArrowheads="1" noChangeShapeType="1" noTextEdit="1"/>
              </p:cNvSpPr>
              <p:nvPr/>
            </p:nvSpPr>
            <p:spPr>
              <a:xfrm>
                <a:off x="429895" y="1978660"/>
                <a:ext cx="4881245" cy="487680"/>
              </a:xfrm>
              <a:prstGeom prst="roundRect">
                <a:avLst>
                  <a:gd name="adj" fmla="val 0"/>
                </a:avLst>
              </a:prstGeom>
              <a:blipFill rotWithShape="1">
                <a:blip r:embed="rId4"/>
                <a:stretch>
                  <a:fillRect l="-455" t="-4557" r="-455" b="-4557"/>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 name="直接箭头连接符 6"/>
          <p:cNvCxnSpPr/>
          <p:nvPr/>
        </p:nvCxnSpPr>
        <p:spPr>
          <a:xfrm>
            <a:off x="3586480" y="2339340"/>
            <a:ext cx="0" cy="51816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3035300" y="2857500"/>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楷体" panose="02010609060101010101" pitchFamily="49" charset="-122"/>
                <a:ea typeface="楷体" panose="02010609060101010101" pitchFamily="49" charset="-122"/>
                <a:cs typeface="微软雅黑" charset="0"/>
                <a:sym typeface="+mn-ea"/>
              </a:rPr>
              <a:t> 信道带宽</a:t>
            </a:r>
          </a:p>
        </p:txBody>
      </p:sp>
      <p:cxnSp>
        <p:nvCxnSpPr>
          <p:cNvPr id="14" name="直接箭头连接符 13"/>
          <p:cNvCxnSpPr/>
          <p:nvPr/>
        </p:nvCxnSpPr>
        <p:spPr>
          <a:xfrm>
            <a:off x="4411980" y="2330450"/>
            <a:ext cx="635000" cy="52705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506595" y="2857500"/>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楷体" panose="02010609060101010101" pitchFamily="49" charset="-122"/>
                <a:ea typeface="楷体" panose="02010609060101010101" pitchFamily="49" charset="-122"/>
                <a:cs typeface="微软雅黑" charset="0"/>
                <a:sym typeface="+mn-ea"/>
              </a:rPr>
              <a:t>每个码元的离散电平数目</a:t>
            </a:r>
          </a:p>
        </p:txBody>
      </p:sp>
      <p:sp>
        <p:nvSpPr>
          <p:cNvPr id="43" name="圆角矩形 42"/>
          <p:cNvSpPr/>
          <p:nvPr/>
        </p:nvSpPr>
        <p:spPr>
          <a:xfrm>
            <a:off x="196850" y="888365"/>
            <a:ext cx="1841500"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0" grpId="0" bldLvl="0" animBg="1"/>
      <p:bldP spid="10" grpId="1" animBg="1"/>
      <p:bldP spid="15" grpId="0" bldLvl="0" animBg="1"/>
      <p:bldP spid="15" grpId="1" animBg="1"/>
      <p:bldP spid="43"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169551"/>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分）假设</a:t>
            </a:r>
            <a:r>
              <a:rPr lang="en-US" altLang="zh-CN" sz="1400" kern="100" dirty="0">
                <a:solidFill>
                  <a:schemeClr val="accent1">
                    <a:lumMod val="50000"/>
                  </a:schemeClr>
                </a:solidFill>
                <a:latin typeface="微软雅黑" charset="0"/>
                <a:ea typeface="微软雅黑" charset="0"/>
                <a:cs typeface="微软雅黑" charset="0"/>
                <a:sym typeface="+mn-ea"/>
              </a:rPr>
              <a:t>Internet</a:t>
            </a:r>
            <a:r>
              <a:rPr lang="zh-CN" altLang="en-US" sz="1400" kern="100" dirty="0">
                <a:solidFill>
                  <a:schemeClr val="accent1">
                    <a:lumMod val="50000"/>
                  </a:schemeClr>
                </a:solidFill>
                <a:latin typeface="微软雅黑" charset="0"/>
                <a:ea typeface="微软雅黑" charset="0"/>
                <a:cs typeface="微软雅黑" charset="0"/>
                <a:sym typeface="+mn-ea"/>
              </a:rPr>
              <a:t>的两个自治系统构成的网络如题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图所示，自治系统</a:t>
            </a:r>
            <a:r>
              <a:rPr lang="en-US" altLang="zh-CN" sz="1400" kern="100" dirty="0">
                <a:solidFill>
                  <a:schemeClr val="accent1">
                    <a:lumMod val="50000"/>
                  </a:schemeClr>
                </a:solidFill>
                <a:latin typeface="微软雅黑" charset="0"/>
                <a:ea typeface="微软雅黑" charset="0"/>
                <a:cs typeface="微软雅黑" charset="0"/>
                <a:sym typeface="+mn-ea"/>
              </a:rPr>
              <a:t>AS1</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连接两个子网构成；自治系统</a:t>
            </a:r>
            <a:r>
              <a:rPr lang="en-US" altLang="zh-CN" sz="1400" kern="100" dirty="0">
                <a:solidFill>
                  <a:schemeClr val="accent1">
                    <a:lumMod val="50000"/>
                  </a:schemeClr>
                </a:solidFill>
                <a:latin typeface="微软雅黑" charset="0"/>
                <a:ea typeface="微软雅黑" charset="0"/>
                <a:cs typeface="微软雅黑" charset="0"/>
                <a:sym typeface="+mn-ea"/>
              </a:rPr>
              <a:t>AS2</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互联并连接</a:t>
            </a:r>
            <a:r>
              <a:rPr lang="en-US" altLang="zh-CN" sz="1400" kern="100" dirty="0">
                <a:solidFill>
                  <a:schemeClr val="accent1">
                    <a:lumMod val="50000"/>
                  </a:schemeClr>
                </a:solidFill>
                <a:latin typeface="微软雅黑" charset="0"/>
                <a:ea typeface="微软雅黑" charset="0"/>
                <a:cs typeface="微软雅黑" charset="0"/>
                <a:sym typeface="+mn-ea"/>
              </a:rPr>
              <a:t>3</a:t>
            </a:r>
            <a:r>
              <a:rPr lang="zh-CN" altLang="en-US" sz="1400" kern="100" dirty="0">
                <a:solidFill>
                  <a:schemeClr val="accent1">
                    <a:lumMod val="50000"/>
                  </a:schemeClr>
                </a:solidFill>
                <a:latin typeface="微软雅黑" charset="0"/>
                <a:ea typeface="微软雅黑" charset="0"/>
                <a:cs typeface="微软雅黑" charset="0"/>
                <a:sym typeface="+mn-ea"/>
              </a:rPr>
              <a:t>个子网构成。各子网地址、</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的接口名、</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与</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的部分接口</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地址如题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2</a:t>
            </a:r>
            <a:r>
              <a:rPr lang="zh-CN" altLang="en-US" sz="1400" kern="100" dirty="0">
                <a:solidFill>
                  <a:schemeClr val="accent1">
                    <a:lumMod val="50000"/>
                  </a:schemeClr>
                </a:solidFill>
                <a:latin typeface="微软雅黑" charset="0"/>
                <a:ea typeface="微软雅黑" charset="0"/>
                <a:cs typeface="微软雅黑" charset="0"/>
                <a:sym typeface="+mn-ea"/>
              </a:rPr>
              <a:t>）若</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收到一个目的</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地址为</a:t>
            </a:r>
            <a:r>
              <a:rPr lang="en-US" altLang="zh-CN" sz="1400" kern="100" dirty="0">
                <a:solidFill>
                  <a:schemeClr val="accent1">
                    <a:lumMod val="50000"/>
                  </a:schemeClr>
                </a:solidFill>
                <a:latin typeface="微软雅黑" charset="0"/>
                <a:ea typeface="微软雅黑" charset="0"/>
                <a:cs typeface="微软雅黑" charset="0"/>
                <a:sym typeface="+mn-ea"/>
              </a:rPr>
              <a:t>194.17.20.200</a:t>
            </a:r>
            <a:r>
              <a:rPr lang="zh-CN" altLang="en-US" sz="1400" kern="100" dirty="0">
                <a:solidFill>
                  <a:schemeClr val="accent1">
                    <a:lumMod val="50000"/>
                  </a:schemeClr>
                </a:solidFill>
                <a:latin typeface="微软雅黑" charset="0"/>
                <a:ea typeface="微软雅黑" charset="0"/>
                <a:cs typeface="微软雅黑" charset="0"/>
                <a:sym typeface="+mn-ea"/>
              </a:rPr>
              <a:t>的</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分组，</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会通过哪个接口转发该</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分组？</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4523" y="2187215"/>
            <a:ext cx="5068792" cy="2728774"/>
          </a:xfrm>
          <a:prstGeom prst="rect">
            <a:avLst/>
          </a:prstGeom>
        </p:spPr>
      </p:pic>
    </p:spTree>
    <p:custDataLst>
      <p:tags r:id="rId1"/>
    </p:custData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169551"/>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9 </a:t>
            </a:r>
            <a:r>
              <a:rPr lang="zh-CN" altLang="en-US" sz="1400" kern="100" dirty="0">
                <a:solidFill>
                  <a:schemeClr val="accent1">
                    <a:lumMod val="50000"/>
                  </a:schemeClr>
                </a:solidFill>
                <a:latin typeface="微软雅黑" charset="0"/>
                <a:ea typeface="微软雅黑" charset="0"/>
                <a:cs typeface="微软雅黑" charset="0"/>
                <a:sym typeface="+mn-ea"/>
              </a:rPr>
              <a:t>分）假设</a:t>
            </a:r>
            <a:r>
              <a:rPr lang="en-US" altLang="zh-CN" sz="1400" kern="100" dirty="0">
                <a:solidFill>
                  <a:schemeClr val="accent1">
                    <a:lumMod val="50000"/>
                  </a:schemeClr>
                </a:solidFill>
                <a:latin typeface="微软雅黑" charset="0"/>
                <a:ea typeface="微软雅黑" charset="0"/>
                <a:cs typeface="微软雅黑" charset="0"/>
                <a:sym typeface="+mn-ea"/>
              </a:rPr>
              <a:t>Internet</a:t>
            </a:r>
            <a:r>
              <a:rPr lang="zh-CN" altLang="en-US" sz="1400" kern="100" dirty="0">
                <a:solidFill>
                  <a:schemeClr val="accent1">
                    <a:lumMod val="50000"/>
                  </a:schemeClr>
                </a:solidFill>
                <a:latin typeface="微软雅黑" charset="0"/>
                <a:ea typeface="微软雅黑" charset="0"/>
                <a:cs typeface="微软雅黑" charset="0"/>
                <a:sym typeface="+mn-ea"/>
              </a:rPr>
              <a:t>的两个自治系统构成的网络如题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图所示，自治系统</a:t>
            </a:r>
            <a:r>
              <a:rPr lang="en-US" altLang="zh-CN" sz="1400" kern="100" dirty="0">
                <a:solidFill>
                  <a:schemeClr val="accent1">
                    <a:lumMod val="50000"/>
                  </a:schemeClr>
                </a:solidFill>
                <a:latin typeface="微软雅黑" charset="0"/>
                <a:ea typeface="微软雅黑" charset="0"/>
                <a:cs typeface="微软雅黑" charset="0"/>
                <a:sym typeface="+mn-ea"/>
              </a:rPr>
              <a:t>AS1</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连接两个子网构成；自治系统</a:t>
            </a:r>
            <a:r>
              <a:rPr lang="en-US" altLang="zh-CN" sz="1400" kern="100" dirty="0">
                <a:solidFill>
                  <a:schemeClr val="accent1">
                    <a:lumMod val="50000"/>
                  </a:schemeClr>
                </a:solidFill>
                <a:latin typeface="微软雅黑" charset="0"/>
                <a:ea typeface="微软雅黑" charset="0"/>
                <a:cs typeface="微软雅黑" charset="0"/>
                <a:sym typeface="+mn-ea"/>
              </a:rPr>
              <a:t>AS2</a:t>
            </a:r>
            <a:r>
              <a:rPr lang="zh-CN" altLang="en-US" sz="1400" kern="100" dirty="0">
                <a:solidFill>
                  <a:schemeClr val="accent1">
                    <a:lumMod val="50000"/>
                  </a:schemeClr>
                </a:solidFill>
                <a:latin typeface="微软雅黑" charset="0"/>
                <a:ea typeface="微软雅黑" charset="0"/>
                <a:cs typeface="微软雅黑" charset="0"/>
                <a:sym typeface="+mn-ea"/>
              </a:rPr>
              <a:t>由路由器</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互联并连接</a:t>
            </a:r>
            <a:r>
              <a:rPr lang="en-US" altLang="zh-CN" sz="1400" kern="100" dirty="0">
                <a:solidFill>
                  <a:schemeClr val="accent1">
                    <a:lumMod val="50000"/>
                  </a:schemeClr>
                </a:solidFill>
                <a:latin typeface="微软雅黑" charset="0"/>
                <a:ea typeface="微软雅黑" charset="0"/>
                <a:cs typeface="微软雅黑" charset="0"/>
                <a:sym typeface="+mn-ea"/>
              </a:rPr>
              <a:t>3</a:t>
            </a:r>
            <a:r>
              <a:rPr lang="zh-CN" altLang="en-US" sz="1400" kern="100" dirty="0">
                <a:solidFill>
                  <a:schemeClr val="accent1">
                    <a:lumMod val="50000"/>
                  </a:schemeClr>
                </a:solidFill>
                <a:latin typeface="微软雅黑" charset="0"/>
                <a:ea typeface="微软雅黑" charset="0"/>
                <a:cs typeface="微软雅黑" charset="0"/>
                <a:sym typeface="+mn-ea"/>
              </a:rPr>
              <a:t>个子网构成。各子网地址、</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的接口名、</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与</a:t>
            </a:r>
            <a:r>
              <a:rPr lang="en-US" altLang="zh-CN" sz="1400" kern="100" dirty="0">
                <a:solidFill>
                  <a:schemeClr val="accent1">
                    <a:lumMod val="50000"/>
                  </a:schemeClr>
                </a:solidFill>
                <a:latin typeface="微软雅黑" charset="0"/>
                <a:ea typeface="微软雅黑" charset="0"/>
                <a:cs typeface="微软雅黑" charset="0"/>
                <a:sym typeface="+mn-ea"/>
              </a:rPr>
              <a:t>R3</a:t>
            </a:r>
            <a:r>
              <a:rPr lang="zh-CN" altLang="en-US" sz="1400" kern="100" dirty="0">
                <a:solidFill>
                  <a:schemeClr val="accent1">
                    <a:lumMod val="50000"/>
                  </a:schemeClr>
                </a:solidFill>
                <a:latin typeface="微软雅黑" charset="0"/>
                <a:ea typeface="微软雅黑" charset="0"/>
                <a:cs typeface="微软雅黑" charset="0"/>
                <a:sym typeface="+mn-ea"/>
              </a:rPr>
              <a:t>的部分接口</a:t>
            </a:r>
            <a:r>
              <a:rPr lang="en-US" altLang="zh-CN" sz="1400" kern="100" dirty="0">
                <a:solidFill>
                  <a:schemeClr val="accent1">
                    <a:lumMod val="50000"/>
                  </a:schemeClr>
                </a:solidFill>
                <a:latin typeface="微软雅黑" charset="0"/>
                <a:ea typeface="微软雅黑" charset="0"/>
                <a:cs typeface="微软雅黑" charset="0"/>
                <a:sym typeface="+mn-ea"/>
              </a:rPr>
              <a:t>IP</a:t>
            </a:r>
            <a:r>
              <a:rPr lang="zh-CN" altLang="en-US" sz="1400" kern="100" dirty="0">
                <a:solidFill>
                  <a:schemeClr val="accent1">
                    <a:lumMod val="50000"/>
                  </a:schemeClr>
                </a:solidFill>
                <a:latin typeface="微软雅黑" charset="0"/>
                <a:ea typeface="微软雅黑" charset="0"/>
                <a:cs typeface="微软雅黑" charset="0"/>
                <a:sym typeface="+mn-ea"/>
              </a:rPr>
              <a:t>地址如题</a:t>
            </a:r>
            <a:r>
              <a:rPr lang="en-US" altLang="zh-CN" sz="1400" kern="100" dirty="0">
                <a:solidFill>
                  <a:schemeClr val="accent1">
                    <a:lumMod val="50000"/>
                  </a:schemeClr>
                </a:solidFill>
                <a:latin typeface="微软雅黑" charset="0"/>
                <a:ea typeface="微软雅黑" charset="0"/>
                <a:cs typeface="微软雅黑" charset="0"/>
                <a:sym typeface="+mn-ea"/>
              </a:rPr>
              <a:t>47</a:t>
            </a:r>
            <a:r>
              <a:rPr lang="zh-CN" altLang="en-US" sz="1400" kern="100" dirty="0">
                <a:solidFill>
                  <a:schemeClr val="accent1">
                    <a:lumMod val="50000"/>
                  </a:schemeClr>
                </a:solidFill>
                <a:latin typeface="微软雅黑" charset="0"/>
                <a:ea typeface="微软雅黑" charset="0"/>
                <a:cs typeface="微软雅黑" charset="0"/>
                <a:sym typeface="+mn-ea"/>
              </a:rPr>
              <a:t>图所示。</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400" kern="100" dirty="0">
                <a:solidFill>
                  <a:schemeClr val="accent1">
                    <a:lumMod val="50000"/>
                  </a:schemeClr>
                </a:solidFill>
                <a:latin typeface="微软雅黑" charset="0"/>
                <a:ea typeface="微软雅黑" charset="0"/>
                <a:cs typeface="微软雅黑" charset="0"/>
                <a:sym typeface="+mn-ea"/>
              </a:rPr>
              <a:t>请回答下列问题。 </a:t>
            </a:r>
            <a:endParaRPr lang="en-US" altLang="zh-CN" sz="14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400" kern="100" dirty="0">
                <a:solidFill>
                  <a:schemeClr val="accent1">
                    <a:lumMod val="50000"/>
                  </a:schemeClr>
                </a:solidFill>
                <a:latin typeface="微软雅黑" charset="0"/>
                <a:ea typeface="微软雅黑" charset="0"/>
                <a:cs typeface="微软雅黑" charset="0"/>
                <a:sym typeface="+mn-ea"/>
              </a:rPr>
              <a:t>3</a:t>
            </a:r>
            <a:r>
              <a:rPr lang="zh-CN" altLang="en-US" sz="1400" kern="100" dirty="0">
                <a:solidFill>
                  <a:schemeClr val="accent1">
                    <a:lumMod val="50000"/>
                  </a:schemeClr>
                </a:solidFill>
                <a:latin typeface="微软雅黑" charset="0"/>
                <a:ea typeface="微软雅黑" charset="0"/>
                <a:cs typeface="微软雅黑" charset="0"/>
                <a:sym typeface="+mn-ea"/>
              </a:rPr>
              <a:t>）</a:t>
            </a:r>
            <a:r>
              <a:rPr lang="en-US" altLang="zh-CN" sz="1400" kern="100" dirty="0">
                <a:solidFill>
                  <a:schemeClr val="accent1">
                    <a:lumMod val="50000"/>
                  </a:schemeClr>
                </a:solidFill>
                <a:latin typeface="微软雅黑" charset="0"/>
                <a:ea typeface="微软雅黑" charset="0"/>
                <a:cs typeface="微软雅黑" charset="0"/>
                <a:sym typeface="+mn-ea"/>
              </a:rPr>
              <a:t>R1</a:t>
            </a:r>
            <a:r>
              <a:rPr lang="zh-CN" altLang="en-US" sz="1400" kern="100" dirty="0">
                <a:solidFill>
                  <a:schemeClr val="accent1">
                    <a:lumMod val="50000"/>
                  </a:schemeClr>
                </a:solidFill>
                <a:latin typeface="微软雅黑" charset="0"/>
                <a:ea typeface="微软雅黑" charset="0"/>
                <a:cs typeface="微软雅黑" charset="0"/>
                <a:sym typeface="+mn-ea"/>
              </a:rPr>
              <a:t>与</a:t>
            </a:r>
            <a:r>
              <a:rPr lang="en-US" altLang="zh-CN" sz="1400" kern="100" dirty="0">
                <a:solidFill>
                  <a:schemeClr val="accent1">
                    <a:lumMod val="50000"/>
                  </a:schemeClr>
                </a:solidFill>
                <a:latin typeface="微软雅黑" charset="0"/>
                <a:ea typeface="微软雅黑" charset="0"/>
                <a:cs typeface="微软雅黑" charset="0"/>
                <a:sym typeface="+mn-ea"/>
              </a:rPr>
              <a:t>R2</a:t>
            </a:r>
            <a:r>
              <a:rPr lang="zh-CN" altLang="en-US" sz="1400" kern="100" dirty="0">
                <a:solidFill>
                  <a:schemeClr val="accent1">
                    <a:lumMod val="50000"/>
                  </a:schemeClr>
                </a:solidFill>
                <a:latin typeface="微软雅黑" charset="0"/>
                <a:ea typeface="微软雅黑" charset="0"/>
                <a:cs typeface="微软雅黑" charset="0"/>
                <a:sym typeface="+mn-ea"/>
              </a:rPr>
              <a:t>之间利用哪个路由协议交换路由信息？该路由协议的报文被封装到哪个协议的分组中进行传输？</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4523" y="2187215"/>
            <a:ext cx="5068792" cy="2728774"/>
          </a:xfrm>
          <a:prstGeom prst="rect">
            <a:avLst/>
          </a:prstGeom>
        </p:spPr>
      </p:pic>
    </p:spTree>
    <p:custDataLst>
      <p:tags r:id="rId1"/>
    </p:custData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2012</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36436651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50800" cmpd="dbl">
            <a:solidFill>
              <a:srgbClr val="7E8AEA"/>
            </a:solidFill>
            <a:prstDash val="sysDash"/>
          </a:ln>
          <a:extLst>
            <a:ext uri="{909E8E84-426E-40DD-AFC4-6F175D3DCCD1}">
              <a14:hiddenFill xmlns:a14="http://schemas.microsoft.com/office/drawing/2010/main">
                <a:solidFill>
                  <a:srgbClr val="F7A300"/>
                </a:solidFill>
              </a14:hiddenFill>
            </a:ext>
          </a:extLst>
        </p:spPr>
        <p:txBody>
          <a:bodyPr anchor="ctr" anchorCtr="0"/>
          <a:lstStyle/>
          <a:p>
            <a:r>
              <a:rPr lang="en-US" altLang="zh-CN" sz="6600" dirty="0">
                <a:solidFill>
                  <a:srgbClr val="7384FB"/>
                </a:solidFill>
              </a:rPr>
              <a:t>2009</a:t>
            </a:r>
            <a:r>
              <a:rPr lang="zh-CN" altLang="en-US" sz="6600" dirty="0">
                <a:solidFill>
                  <a:srgbClr val="7384FB"/>
                </a:solidFill>
              </a:rPr>
              <a:t>年</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03061"/>
            <a:ext cx="9144000" cy="4137378"/>
          </a:xfrm>
          <a:prstGeom prst="rect">
            <a:avLst/>
          </a:prstGeom>
        </p:spPr>
      </p:pic>
    </p:spTree>
    <p:custDataLst>
      <p:tags r:id="rId1"/>
    </p:custDataLst>
    <p:extLst>
      <p:ext uri="{BB962C8B-B14F-4D97-AF65-F5344CB8AC3E}">
        <p14:creationId xmlns:p14="http://schemas.microsoft.com/office/powerpoint/2010/main" val="7517607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 在 </a:t>
            </a:r>
            <a:r>
              <a:rPr lang="en-US" altLang="zh-CN" kern="100" dirty="0">
                <a:solidFill>
                  <a:schemeClr val="accent1">
                    <a:lumMod val="50000"/>
                  </a:schemeClr>
                </a:solidFill>
                <a:latin typeface="微软雅黑" charset="0"/>
                <a:ea typeface="微软雅黑" charset="0"/>
                <a:cs typeface="微软雅黑" charset="0"/>
                <a:sym typeface="+mn-ea"/>
              </a:rPr>
              <a:t>TCP/IP </a:t>
            </a:r>
            <a:r>
              <a:rPr lang="zh-CN" altLang="en-US" kern="100" dirty="0">
                <a:solidFill>
                  <a:schemeClr val="accent1">
                    <a:lumMod val="50000"/>
                  </a:schemeClr>
                </a:solidFill>
                <a:latin typeface="微软雅黑" charset="0"/>
                <a:ea typeface="微软雅黑" charset="0"/>
                <a:cs typeface="微软雅黑" charset="0"/>
                <a:sym typeface="+mn-ea"/>
              </a:rPr>
              <a:t>体系结构中，直接为 </a:t>
            </a:r>
            <a:r>
              <a:rPr lang="en-US" altLang="zh-CN" kern="100" dirty="0">
                <a:solidFill>
                  <a:schemeClr val="accent1">
                    <a:lumMod val="50000"/>
                  </a:schemeClr>
                </a:solidFill>
                <a:latin typeface="微软雅黑" charset="0"/>
                <a:ea typeface="微软雅黑" charset="0"/>
                <a:cs typeface="微软雅黑" charset="0"/>
                <a:sym typeface="+mn-ea"/>
              </a:rPr>
              <a:t>ICMP </a:t>
            </a:r>
            <a:r>
              <a:rPr lang="zh-CN" altLang="en-US" kern="100" dirty="0">
                <a:solidFill>
                  <a:schemeClr val="accent1">
                    <a:lumMod val="50000"/>
                  </a:schemeClr>
                </a:solidFill>
                <a:latin typeface="微软雅黑" charset="0"/>
                <a:ea typeface="微软雅黑" charset="0"/>
                <a:cs typeface="微软雅黑" charset="0"/>
                <a:sym typeface="+mn-ea"/>
              </a:rPr>
              <a:t>提供服务的协议是（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PPP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IP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UDP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TCP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 在 </a:t>
            </a:r>
            <a:r>
              <a:rPr lang="en-US" altLang="zh-CN" kern="100" dirty="0">
                <a:solidFill>
                  <a:schemeClr val="accent1">
                    <a:lumMod val="50000"/>
                  </a:schemeClr>
                </a:solidFill>
                <a:latin typeface="微软雅黑" charset="0"/>
                <a:ea typeface="微软雅黑" charset="0"/>
                <a:cs typeface="微软雅黑" charset="0"/>
                <a:sym typeface="+mn-ea"/>
              </a:rPr>
              <a:t>TCP/IP </a:t>
            </a:r>
            <a:r>
              <a:rPr lang="zh-CN" altLang="en-US" kern="100" dirty="0">
                <a:solidFill>
                  <a:schemeClr val="accent1">
                    <a:lumMod val="50000"/>
                  </a:schemeClr>
                </a:solidFill>
                <a:latin typeface="微软雅黑" charset="0"/>
                <a:ea typeface="微软雅黑" charset="0"/>
                <a:cs typeface="微软雅黑" charset="0"/>
                <a:sym typeface="+mn-ea"/>
              </a:rPr>
              <a:t>体系结构中，直接为 </a:t>
            </a:r>
            <a:r>
              <a:rPr lang="en-US" altLang="zh-CN" kern="100" dirty="0">
                <a:solidFill>
                  <a:schemeClr val="accent1">
                    <a:lumMod val="50000"/>
                  </a:schemeClr>
                </a:solidFill>
                <a:latin typeface="微软雅黑" charset="0"/>
                <a:ea typeface="微软雅黑" charset="0"/>
                <a:cs typeface="微软雅黑" charset="0"/>
                <a:sym typeface="+mn-ea"/>
              </a:rPr>
              <a:t>ICMP </a:t>
            </a:r>
            <a:r>
              <a:rPr lang="zh-CN" altLang="en-US" kern="100" dirty="0">
                <a:solidFill>
                  <a:schemeClr val="accent1">
                    <a:lumMod val="50000"/>
                  </a:schemeClr>
                </a:solidFill>
                <a:latin typeface="微软雅黑" charset="0"/>
                <a:ea typeface="微软雅黑" charset="0"/>
                <a:cs typeface="微软雅黑" charset="0"/>
                <a:sym typeface="+mn-ea"/>
              </a:rPr>
              <a:t>提供服务的协议是（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PPP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IP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UDP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TCP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231086"/>
            <a:ext cx="427648" cy="369332"/>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9606" y="1158526"/>
            <a:ext cx="6134894" cy="3594849"/>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．在物理层接口特性中，用于描述完成每种功能的事件发生顺序的是（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机械特性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功能特性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过程特性</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电气特性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tretch>
            <a:fillRect/>
          </a:stretch>
        </p:blipFill>
        <p:spPr>
          <a:xfrm>
            <a:off x="2096551" y="1117031"/>
            <a:ext cx="6847367" cy="2717660"/>
          </a:xfrm>
          <a:prstGeom prst="rect">
            <a:avLst/>
          </a:prstGeom>
        </p:spPr>
      </p:pic>
      <p:pic>
        <p:nvPicPr>
          <p:cNvPr id="15"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505406"/>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 以太网的 </a:t>
            </a:r>
            <a:r>
              <a:rPr lang="en-US" altLang="zh-CN" kern="100" dirty="0">
                <a:solidFill>
                  <a:schemeClr val="accent1">
                    <a:lumMod val="50000"/>
                  </a:schemeClr>
                </a:solidFill>
                <a:latin typeface="微软雅黑" charset="0"/>
                <a:ea typeface="微软雅黑" charset="0"/>
                <a:cs typeface="微软雅黑" charset="0"/>
                <a:sym typeface="+mn-ea"/>
              </a:rPr>
              <a:t>MAC </a:t>
            </a:r>
            <a:r>
              <a:rPr lang="zh-CN" altLang="en-US" kern="100" dirty="0">
                <a:solidFill>
                  <a:schemeClr val="accent1">
                    <a:lumMod val="50000"/>
                  </a:schemeClr>
                </a:solidFill>
                <a:latin typeface="微软雅黑" charset="0"/>
                <a:ea typeface="微软雅黑" charset="0"/>
                <a:cs typeface="微软雅黑" charset="0"/>
                <a:sym typeface="+mn-ea"/>
              </a:rPr>
              <a:t>协议提供的是（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无连接不可靠服务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无连接可靠服务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有连接不可靠服务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有连接可靠服务</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92933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832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 两台主机之间的数据链路层采用后退 </a:t>
            </a:r>
            <a:r>
              <a:rPr lang="en-US" altLang="zh-CN" kern="100" dirty="0">
                <a:solidFill>
                  <a:schemeClr val="accent1">
                    <a:lumMod val="50000"/>
                  </a:schemeClr>
                </a:solidFill>
                <a:latin typeface="微软雅黑" charset="0"/>
                <a:ea typeface="微软雅黑" charset="0"/>
                <a:cs typeface="微软雅黑" charset="0"/>
                <a:sym typeface="+mn-ea"/>
              </a:rPr>
              <a:t>N </a:t>
            </a:r>
            <a:r>
              <a:rPr lang="zh-CN" altLang="en-US" kern="100" dirty="0">
                <a:solidFill>
                  <a:schemeClr val="accent1">
                    <a:lumMod val="50000"/>
                  </a:schemeClr>
                </a:solidFill>
                <a:latin typeface="微软雅黑" charset="0"/>
                <a:ea typeface="微软雅黑" charset="0"/>
                <a:cs typeface="微软雅黑" charset="0"/>
                <a:sym typeface="+mn-ea"/>
              </a:rPr>
              <a:t>帧协议（</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）传输数据， 数据传输速率为</a:t>
            </a:r>
            <a:r>
              <a:rPr lang="en-US" altLang="zh-CN" kern="100" dirty="0">
                <a:solidFill>
                  <a:schemeClr val="accent1">
                    <a:lumMod val="50000"/>
                  </a:schemeClr>
                </a:solidFill>
                <a:latin typeface="微软雅黑" charset="0"/>
                <a:ea typeface="微软雅黑" charset="0"/>
                <a:cs typeface="微软雅黑" charset="0"/>
                <a:sym typeface="+mn-ea"/>
              </a:rPr>
              <a:t>16 kbps</a:t>
            </a:r>
            <a:r>
              <a:rPr lang="zh-CN" altLang="en-US" kern="100" dirty="0">
                <a:solidFill>
                  <a:schemeClr val="accent1">
                    <a:lumMod val="50000"/>
                  </a:schemeClr>
                </a:solidFill>
                <a:latin typeface="微软雅黑" charset="0"/>
                <a:ea typeface="微软雅黑" charset="0"/>
                <a:cs typeface="微软雅黑" charset="0"/>
                <a:sym typeface="+mn-ea"/>
              </a:rPr>
              <a:t>，单向传播时延为</a:t>
            </a:r>
            <a:r>
              <a:rPr lang="en-US" altLang="zh-CN" kern="100" dirty="0">
                <a:solidFill>
                  <a:schemeClr val="accent1">
                    <a:lumMod val="50000"/>
                  </a:schemeClr>
                </a:solidFill>
                <a:latin typeface="微软雅黑" charset="0"/>
                <a:ea typeface="微软雅黑" charset="0"/>
                <a:cs typeface="微软雅黑" charset="0"/>
                <a:sym typeface="+mn-ea"/>
              </a:rPr>
              <a:t>270ms</a:t>
            </a:r>
            <a:r>
              <a:rPr lang="zh-CN" altLang="en-US" kern="100" dirty="0">
                <a:solidFill>
                  <a:schemeClr val="accent1">
                    <a:lumMod val="50000"/>
                  </a:schemeClr>
                </a:solidFill>
                <a:latin typeface="微软雅黑" charset="0"/>
                <a:ea typeface="微软雅黑" charset="0"/>
                <a:cs typeface="微软雅黑" charset="0"/>
                <a:sym typeface="+mn-ea"/>
              </a:rPr>
              <a:t>，数据帧长度范围是</a:t>
            </a:r>
            <a:r>
              <a:rPr lang="en-US" altLang="zh-CN" kern="100" dirty="0">
                <a:solidFill>
                  <a:schemeClr val="accent1">
                    <a:lumMod val="50000"/>
                  </a:schemeClr>
                </a:solidFill>
                <a:latin typeface="微软雅黑" charset="0"/>
                <a:ea typeface="微软雅黑" charset="0"/>
                <a:cs typeface="微软雅黑" charset="0"/>
                <a:sym typeface="+mn-ea"/>
              </a:rPr>
              <a:t>128~512 </a:t>
            </a:r>
            <a:r>
              <a:rPr lang="zh-CN" altLang="en-US" kern="100" dirty="0">
                <a:solidFill>
                  <a:schemeClr val="accent1">
                    <a:lumMod val="50000"/>
                  </a:schemeClr>
                </a:solidFill>
                <a:latin typeface="微软雅黑" charset="0"/>
                <a:ea typeface="微软雅黑" charset="0"/>
                <a:cs typeface="微软雅黑" charset="0"/>
                <a:sym typeface="+mn-ea"/>
              </a:rPr>
              <a:t>字节，接收方总是以与数据帧等长的帧进行确认。为使信道利用率达到最高，帧序号的比特数至少为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2038251"/>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862322"/>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 下列关于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路由器功能的描述中，正确的是（    ）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Ⅰ </a:t>
            </a:r>
            <a:r>
              <a:rPr lang="zh-CN" altLang="en-US" kern="100" dirty="0">
                <a:solidFill>
                  <a:schemeClr val="accent1">
                    <a:lumMod val="50000"/>
                  </a:schemeClr>
                </a:solidFill>
                <a:latin typeface="微软雅黑" charset="0"/>
                <a:ea typeface="微软雅黑" charset="0"/>
                <a:cs typeface="微软雅黑" charset="0"/>
                <a:sym typeface="+mn-ea"/>
              </a:rPr>
              <a:t>． 运行路由协议，设备路由表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Ⅱ </a:t>
            </a:r>
            <a:r>
              <a:rPr lang="zh-CN" altLang="en-US" kern="100" dirty="0">
                <a:solidFill>
                  <a:schemeClr val="accent1">
                    <a:lumMod val="50000"/>
                  </a:schemeClr>
                </a:solidFill>
                <a:latin typeface="微软雅黑" charset="0"/>
                <a:ea typeface="微软雅黑" charset="0"/>
                <a:cs typeface="微软雅黑" charset="0"/>
                <a:sym typeface="+mn-ea"/>
              </a:rPr>
              <a:t>． 监测到拥塞时，合理丢弃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分组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Ⅲ</a:t>
            </a:r>
            <a:r>
              <a:rPr lang="zh-CN" altLang="en-US" kern="100" dirty="0">
                <a:solidFill>
                  <a:schemeClr val="accent1">
                    <a:lumMod val="50000"/>
                  </a:schemeClr>
                </a:solidFill>
                <a:latin typeface="微软雅黑" charset="0"/>
                <a:ea typeface="微软雅黑" charset="0"/>
                <a:cs typeface="微软雅黑" charset="0"/>
                <a:sym typeface="+mn-ea"/>
              </a:rPr>
              <a:t>． 对收到的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分组头进行差错校验，确保传输的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分组不丢失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Ⅳ</a:t>
            </a:r>
            <a:r>
              <a:rPr lang="zh-CN" altLang="en-US" kern="100" dirty="0">
                <a:solidFill>
                  <a:schemeClr val="accent1">
                    <a:lumMod val="50000"/>
                  </a:schemeClr>
                </a:solidFill>
                <a:latin typeface="微软雅黑" charset="0"/>
                <a:ea typeface="微软雅黑" charset="0"/>
                <a:cs typeface="微软雅黑" charset="0"/>
                <a:sym typeface="+mn-ea"/>
              </a:rPr>
              <a:t>． 根据收到的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分组的目的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地址，将其转发到合适的输出线路上</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仅</a:t>
            </a:r>
            <a:r>
              <a:rPr lang="en-US" altLang="zh-CN" kern="100" dirty="0">
                <a:solidFill>
                  <a:schemeClr val="accent1">
                    <a:lumMod val="50000"/>
                  </a:schemeClr>
                </a:solidFill>
                <a:latin typeface="微软雅黑" charset="0"/>
                <a:ea typeface="微软雅黑" charset="0"/>
                <a:cs typeface="微软雅黑" charset="0"/>
                <a:sym typeface="+mn-ea"/>
              </a:rPr>
              <a:t>Ⅲ</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Ⅳ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仅</a:t>
            </a:r>
            <a:r>
              <a:rPr lang="en-US" altLang="zh-CN" kern="100" dirty="0">
                <a:solidFill>
                  <a:schemeClr val="accent1">
                    <a:lumMod val="50000"/>
                  </a:schemeClr>
                </a:solidFill>
                <a:latin typeface="微软雅黑" charset="0"/>
                <a:ea typeface="微软雅黑" charset="0"/>
                <a:cs typeface="微软雅黑" charset="0"/>
                <a:sym typeface="+mn-ea"/>
              </a:rPr>
              <a:t>Ⅰ </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Ⅱ </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Ⅲ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仅</a:t>
            </a:r>
            <a:r>
              <a:rPr lang="en-US" altLang="zh-CN" kern="100" dirty="0">
                <a:solidFill>
                  <a:schemeClr val="accent1">
                    <a:lumMod val="50000"/>
                  </a:schemeClr>
                </a:solidFill>
                <a:latin typeface="微软雅黑" charset="0"/>
                <a:ea typeface="微软雅黑" charset="0"/>
                <a:cs typeface="微软雅黑" charset="0"/>
                <a:sym typeface="+mn-ea"/>
              </a:rPr>
              <a:t>Ⅰ </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Ⅱ </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Ⅳ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Ⅰ </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Ⅱ </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Ⅲ</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Ⅳ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2867862"/>
            <a:ext cx="427648" cy="369332"/>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35658" y="2577940"/>
            <a:ext cx="5691398" cy="2073673"/>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13030" y="617855"/>
            <a:ext cx="8992870" cy="192214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34.  在一条带宽为200k的无噪声信道上，若采用4个幅值的ASK调制， 则该信道的</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最大数据传输速率是 </a:t>
            </a:r>
            <a:r>
              <a:rPr lang="zh-CN" altLang="en-US" sz="1800" kern="100" dirty="0">
                <a:solidFill>
                  <a:schemeClr val="accent1">
                    <a:lumMod val="50000"/>
                  </a:schemeClr>
                </a:solidFill>
                <a:effectLst/>
                <a:latin typeface="微软雅黑" charset="0"/>
                <a:ea typeface="微软雅黑" charset="0"/>
                <a:cs typeface="微软雅黑" charset="0"/>
              </a:rPr>
              <a:t>（</a:t>
            </a:r>
            <a:r>
              <a:rPr lang="en-US" altLang="zh-CN" sz="1800" kern="100" dirty="0">
                <a:solidFill>
                  <a:schemeClr val="accent1">
                    <a:lumMod val="50000"/>
                  </a:schemeClr>
                </a:solidFill>
                <a:effectLst/>
                <a:latin typeface="微软雅黑" charset="0"/>
                <a:ea typeface="微软雅黑" charset="0"/>
                <a:cs typeface="微软雅黑" charset="0"/>
              </a:rPr>
              <a:t>    </a:t>
            </a:r>
            <a:r>
              <a:rPr lang="zh-CN" altLang="en-US" sz="1800" kern="100" dirty="0">
                <a:solidFill>
                  <a:schemeClr val="accent1">
                    <a:lumMod val="50000"/>
                  </a:schemeClr>
                </a:solidFill>
                <a:effectLst/>
                <a:latin typeface="微软雅黑" charset="0"/>
                <a:ea typeface="微软雅黑" charset="0"/>
                <a:cs typeface="微软雅黑" charset="0"/>
              </a:rPr>
              <a:t>）。</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          A. 200 kbps 	B. 400 kbps 	  C. 800 kps       D. 1600 kbps</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a:p>
            <a:pPr>
              <a:lnSpc>
                <a:spcPts val="2400"/>
              </a:lnSpc>
              <a:spcAft>
                <a:spcPts val="300"/>
              </a:spcAft>
            </a:pPr>
            <a:r>
              <a:rPr lang="en-US" altLang="zh-CN" sz="1600" dirty="0">
                <a:solidFill>
                  <a:srgbClr val="1F4E79"/>
                </a:solidFill>
                <a:latin typeface="微软雅黑" charset="0"/>
                <a:ea typeface="微软雅黑" charset="0"/>
                <a:cs typeface="微软雅黑" charset="0"/>
              </a:rPr>
              <a:t> </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sp>
        <p:nvSpPr>
          <p:cNvPr id="4" name="同侧圆角矩形 3"/>
          <p:cNvSpPr/>
          <p:nvPr/>
        </p:nvSpPr>
        <p:spPr>
          <a:xfrm>
            <a:off x="409575" y="1661795"/>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zh-CN" altLang="en-US" kern="100" dirty="0">
                <a:solidFill>
                  <a:schemeClr val="bg1"/>
                </a:solidFill>
                <a:effectLst/>
                <a:latin typeface="楷体" panose="02010609060101010101" pitchFamily="49" charset="-122"/>
                <a:ea typeface="楷体" panose="02010609060101010101" pitchFamily="49" charset="-122"/>
                <a:cs typeface="微软雅黑" charset="0"/>
                <a:sym typeface="+mn-ea"/>
              </a:rPr>
              <a:t>奈奎</a:t>
            </a:r>
            <a:r>
              <a:rPr lang="en-US" altLang="zh-CN" kern="100" dirty="0">
                <a:solidFill>
                  <a:schemeClr val="bg1"/>
                </a:solidFill>
                <a:effectLst/>
                <a:latin typeface="楷体" panose="02010609060101010101" pitchFamily="49" charset="-122"/>
                <a:ea typeface="楷体" panose="02010609060101010101" pitchFamily="49" charset="-122"/>
                <a:cs typeface="微软雅黑" charset="0"/>
                <a:sym typeface="+mn-ea"/>
              </a:rPr>
              <a:t>斯特定理</a:t>
            </a:r>
          </a:p>
        </p:txBody>
      </p:sp>
      <mc:AlternateContent xmlns:mc="http://schemas.openxmlformats.org/markup-compatibility/2006" xmlns:a14="http://schemas.microsoft.com/office/drawing/2010/main">
        <mc:Choice Requires="a14">
          <p:sp>
            <p:nvSpPr>
              <p:cNvPr id="3" name="圆角矩形 2"/>
              <p:cNvSpPr/>
              <p:nvPr/>
            </p:nvSpPr>
            <p:spPr>
              <a:xfrm>
                <a:off x="429895" y="1978660"/>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信道的</a:t>
                </a:r>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V   </a:t>
                </a:r>
                <a:r>
                  <a:rPr lang="en-US" altLang="zh-CN" b="1" kern="100" dirty="0">
                    <a:solidFill>
                      <a:srgbClr val="00B0F0"/>
                    </a:solidFill>
                    <a:effectLst/>
                    <a:latin typeface="楷体" panose="02010609060101010101" pitchFamily="49" charset="-122"/>
                    <a:ea typeface="楷体" panose="02010609060101010101" pitchFamily="49" charset="-122"/>
                    <a:cs typeface="微软雅黑" charset="0"/>
                    <a:sym typeface="+mn-ea"/>
                  </a:rPr>
                  <a:t>bps</a:t>
                </a:r>
              </a:p>
            </p:txBody>
          </p:sp>
        </mc:Choice>
        <mc:Fallback xmlns="">
          <p:sp>
            <p:nvSpPr>
              <p:cNvPr id="3" name="圆角矩形 2"/>
              <p:cNvSpPr>
                <a:spLocks noRot="1" noChangeAspect="1" noMove="1" noResize="1" noEditPoints="1" noAdjustHandles="1" noChangeArrowheads="1" noChangeShapeType="1" noTextEdit="1"/>
              </p:cNvSpPr>
              <p:nvPr/>
            </p:nvSpPr>
            <p:spPr>
              <a:xfrm>
                <a:off x="429895" y="1978660"/>
                <a:ext cx="4881245" cy="487680"/>
              </a:xfrm>
              <a:prstGeom prst="roundRect">
                <a:avLst>
                  <a:gd name="adj" fmla="val 0"/>
                </a:avLst>
              </a:prstGeom>
              <a:blipFill rotWithShape="1">
                <a:blip r:embed="rId4"/>
                <a:stretch>
                  <a:fillRect l="-455" t="-4557" r="-455" b="-4557"/>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 name="直接箭头连接符 6"/>
          <p:cNvCxnSpPr/>
          <p:nvPr/>
        </p:nvCxnSpPr>
        <p:spPr>
          <a:xfrm>
            <a:off x="3586480" y="2339340"/>
            <a:ext cx="0" cy="51816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3035300" y="2857500"/>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楷体" panose="02010609060101010101" pitchFamily="49" charset="-122"/>
                <a:ea typeface="楷体" panose="02010609060101010101" pitchFamily="49" charset="-122"/>
                <a:cs typeface="微软雅黑" charset="0"/>
                <a:sym typeface="+mn-ea"/>
              </a:rPr>
              <a:t> 信道带宽</a:t>
            </a:r>
          </a:p>
        </p:txBody>
      </p:sp>
      <p:cxnSp>
        <p:nvCxnSpPr>
          <p:cNvPr id="14" name="直接箭头连接符 13"/>
          <p:cNvCxnSpPr/>
          <p:nvPr/>
        </p:nvCxnSpPr>
        <p:spPr>
          <a:xfrm>
            <a:off x="4411980" y="2330450"/>
            <a:ext cx="635000" cy="52705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506595" y="2857500"/>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楷体" panose="02010609060101010101" pitchFamily="49" charset="-122"/>
                <a:ea typeface="楷体" panose="02010609060101010101" pitchFamily="49" charset="-122"/>
                <a:cs typeface="微软雅黑" charset="0"/>
                <a:sym typeface="+mn-ea"/>
              </a:rPr>
              <a:t>每个码元的离散电平数目</a:t>
            </a:r>
          </a:p>
        </p:txBody>
      </p:sp>
      <p:sp>
        <p:nvSpPr>
          <p:cNvPr id="43" name="圆角矩形 42"/>
          <p:cNvSpPr/>
          <p:nvPr/>
        </p:nvSpPr>
        <p:spPr>
          <a:xfrm>
            <a:off x="196850" y="888365"/>
            <a:ext cx="1841500"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3054350" y="3491865"/>
                <a:ext cx="3015954" cy="369332"/>
              </a:xfrm>
              <a:prstGeom prst="rect">
                <a:avLst/>
              </a:prstGeom>
              <a:noFill/>
            </p:spPr>
            <p:txBody>
              <a:bodyPr wrap="none" rtlCol="0" anchor="t">
                <a:spAutoFit/>
              </a:bodyPr>
              <a:lstStyle/>
              <a:p>
                <a:pPr algn="l">
                  <a:buClrTx/>
                  <a:buSzTx/>
                  <a:buNone/>
                </a:pPr>
                <a14:m>
                  <m:oMath xmlns:m="http://schemas.openxmlformats.org/officeDocument/2006/math">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=2 ∗ 200</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𝑘</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 </m:t>
                    </m:r>
                    <m:sSub>
                      <m:sSubPr>
                        <m:ctrlP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2</m:t>
                        </m:r>
                      </m:sub>
                    </m:sSub>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4</m:t>
                    </m:r>
                  </m:oMath>
                </a14:m>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   </a:t>
                </a:r>
                <a:r>
                  <a:rPr lang="en-US" altLang="zh-CN" b="1" kern="100" dirty="0">
                    <a:solidFill>
                      <a:srgbClr val="00B0F0"/>
                    </a:solidFill>
                    <a:effectLst/>
                    <a:latin typeface="楷体" panose="02010609060101010101" pitchFamily="49" charset="-122"/>
                    <a:ea typeface="楷体" panose="02010609060101010101" pitchFamily="49" charset="-122"/>
                    <a:cs typeface="微软雅黑" charset="0"/>
                    <a:sym typeface="+mn-ea"/>
                  </a:rPr>
                  <a:t>bps</a:t>
                </a:r>
                <a:endParaRPr lang="zh-CN" altLang="en-US">
                  <a:latin typeface="楷体" panose="02010609060101010101" pitchFamily="49" charset="-122"/>
                  <a:ea typeface="楷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054350" y="3491865"/>
                <a:ext cx="3015954" cy="369332"/>
              </a:xfrm>
              <a:prstGeom prst="rect">
                <a:avLst/>
              </a:prstGeom>
              <a:blipFill rotWithShape="1">
                <a:blip r:embed="rId5"/>
                <a:stretch>
                  <a:fillRect r="11" b="107"/>
                </a:stretch>
              </a:blipFill>
            </p:spPr>
            <p:txBody>
              <a:bodyPr/>
              <a:lstStyle/>
              <a:p>
                <a:r>
                  <a:rPr lang="zh-CN" altLang="en-US">
                    <a:noFill/>
                  </a:rPr>
                  <a:t> </a:t>
                </a:r>
              </a:p>
            </p:txBody>
          </p:sp>
        </mc:Fallback>
      </mc:AlternateContent>
      <p:sp>
        <p:nvSpPr>
          <p:cNvPr id="2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ARP </a:t>
            </a:r>
            <a:r>
              <a:rPr lang="zh-CN" altLang="en-US" kern="100" dirty="0">
                <a:solidFill>
                  <a:schemeClr val="accent1">
                    <a:lumMod val="50000"/>
                  </a:schemeClr>
                </a:solidFill>
                <a:latin typeface="微软雅黑" charset="0"/>
                <a:ea typeface="微软雅黑" charset="0"/>
                <a:cs typeface="微软雅黑" charset="0"/>
                <a:sym typeface="+mn-ea"/>
              </a:rPr>
              <a:t>协议的功能是（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根据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地址查询 </a:t>
            </a:r>
            <a:r>
              <a:rPr lang="en-US" altLang="zh-CN" kern="100" dirty="0">
                <a:solidFill>
                  <a:schemeClr val="accent1">
                    <a:lumMod val="50000"/>
                  </a:schemeClr>
                </a:solidFill>
                <a:latin typeface="微软雅黑" charset="0"/>
                <a:ea typeface="微软雅黑" charset="0"/>
                <a:cs typeface="微软雅黑" charset="0"/>
                <a:sym typeface="+mn-ea"/>
              </a:rPr>
              <a:t>MAC </a:t>
            </a:r>
            <a:r>
              <a:rPr lang="zh-CN" altLang="en-US" kern="100" dirty="0">
                <a:solidFill>
                  <a:schemeClr val="accent1">
                    <a:lumMod val="50000"/>
                  </a:schemeClr>
                </a:solidFill>
                <a:latin typeface="微软雅黑" charset="0"/>
                <a:ea typeface="微软雅黑" charset="0"/>
                <a:cs typeface="微软雅黑" charset="0"/>
                <a:sym typeface="+mn-ea"/>
              </a:rPr>
              <a:t>地址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根据 </a:t>
            </a:r>
            <a:r>
              <a:rPr lang="en-US" altLang="zh-CN" kern="100" dirty="0">
                <a:solidFill>
                  <a:schemeClr val="accent1">
                    <a:lumMod val="50000"/>
                  </a:schemeClr>
                </a:solidFill>
                <a:latin typeface="微软雅黑" charset="0"/>
                <a:ea typeface="微软雅黑" charset="0"/>
                <a:cs typeface="微软雅黑" charset="0"/>
                <a:sym typeface="+mn-ea"/>
              </a:rPr>
              <a:t>MAC </a:t>
            </a:r>
            <a:r>
              <a:rPr lang="zh-CN" altLang="en-US" kern="100" dirty="0">
                <a:solidFill>
                  <a:schemeClr val="accent1">
                    <a:lumMod val="50000"/>
                  </a:schemeClr>
                </a:solidFill>
                <a:latin typeface="微软雅黑" charset="0"/>
                <a:ea typeface="微软雅黑" charset="0"/>
                <a:cs typeface="微软雅黑" charset="0"/>
                <a:sym typeface="+mn-ea"/>
              </a:rPr>
              <a:t>地址查询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根据域名查询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根据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地址查询域名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956766"/>
            <a:ext cx="427648" cy="369332"/>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64069" y="1674933"/>
            <a:ext cx="5183188" cy="303718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 某主机的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地址为 </a:t>
            </a:r>
            <a:r>
              <a:rPr lang="en-US" altLang="zh-CN" kern="100" dirty="0">
                <a:solidFill>
                  <a:schemeClr val="accent1">
                    <a:lumMod val="50000"/>
                  </a:schemeClr>
                </a:solidFill>
                <a:latin typeface="微软雅黑" charset="0"/>
                <a:ea typeface="微软雅黑" charset="0"/>
                <a:cs typeface="微软雅黑" charset="0"/>
                <a:sym typeface="+mn-ea"/>
              </a:rPr>
              <a:t>180.80.77.55</a:t>
            </a:r>
            <a:r>
              <a:rPr lang="zh-CN" altLang="en-US" kern="100" dirty="0">
                <a:solidFill>
                  <a:schemeClr val="accent1">
                    <a:lumMod val="50000"/>
                  </a:schemeClr>
                </a:solidFill>
                <a:latin typeface="微软雅黑" charset="0"/>
                <a:ea typeface="微软雅黑" charset="0"/>
                <a:cs typeface="微软雅黑" charset="0"/>
                <a:sym typeface="+mn-ea"/>
              </a:rPr>
              <a:t>，子网掩码为 </a:t>
            </a:r>
            <a:r>
              <a:rPr lang="en-US" altLang="zh-CN" kern="100" dirty="0">
                <a:solidFill>
                  <a:schemeClr val="accent1">
                    <a:lumMod val="50000"/>
                  </a:schemeClr>
                </a:solidFill>
                <a:latin typeface="微软雅黑" charset="0"/>
                <a:ea typeface="微软雅黑" charset="0"/>
                <a:cs typeface="微软雅黑" charset="0"/>
                <a:sym typeface="+mn-ea"/>
              </a:rPr>
              <a:t>255.255.252.0</a:t>
            </a:r>
            <a:r>
              <a:rPr lang="zh-CN" altLang="en-US" kern="100" dirty="0">
                <a:solidFill>
                  <a:schemeClr val="accent1">
                    <a:lumMod val="50000"/>
                  </a:schemeClr>
                </a:solidFill>
                <a:latin typeface="微软雅黑" charset="0"/>
                <a:ea typeface="微软雅黑" charset="0"/>
                <a:cs typeface="微软雅黑" charset="0"/>
                <a:sym typeface="+mn-ea"/>
              </a:rPr>
              <a:t>。若该主机向其所在子网发送广播分组，则目的地址可以是（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180.80.76.0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180.80.76.255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180.80.77.255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180.80.79.255</a:t>
            </a: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9"/>
          <p:cNvSpPr txBox="1"/>
          <p:nvPr/>
        </p:nvSpPr>
        <p:spPr>
          <a:xfrm>
            <a:off x="5060707" y="2751254"/>
            <a:ext cx="3263137" cy="58477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 某主机的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地址为 </a:t>
            </a:r>
            <a:r>
              <a:rPr lang="en-US" altLang="zh-CN" kern="100" dirty="0">
                <a:solidFill>
                  <a:schemeClr val="accent1">
                    <a:lumMod val="50000"/>
                  </a:schemeClr>
                </a:solidFill>
                <a:latin typeface="微软雅黑" charset="0"/>
                <a:ea typeface="微软雅黑" charset="0"/>
                <a:cs typeface="微软雅黑" charset="0"/>
                <a:sym typeface="+mn-ea"/>
              </a:rPr>
              <a:t>180.80.77.55</a:t>
            </a:r>
            <a:r>
              <a:rPr lang="zh-CN" altLang="en-US" kern="100" dirty="0">
                <a:solidFill>
                  <a:schemeClr val="accent1">
                    <a:lumMod val="50000"/>
                  </a:schemeClr>
                </a:solidFill>
                <a:latin typeface="微软雅黑" charset="0"/>
                <a:ea typeface="微软雅黑" charset="0"/>
                <a:cs typeface="微软雅黑" charset="0"/>
                <a:sym typeface="+mn-ea"/>
              </a:rPr>
              <a:t>，子网掩码为 </a:t>
            </a:r>
            <a:r>
              <a:rPr lang="en-US" altLang="zh-CN" kern="100" dirty="0">
                <a:solidFill>
                  <a:schemeClr val="accent1">
                    <a:lumMod val="50000"/>
                  </a:schemeClr>
                </a:solidFill>
                <a:latin typeface="微软雅黑" charset="0"/>
                <a:ea typeface="微软雅黑" charset="0"/>
                <a:cs typeface="微软雅黑" charset="0"/>
                <a:sym typeface="+mn-ea"/>
              </a:rPr>
              <a:t>255.255.252.0</a:t>
            </a:r>
            <a:r>
              <a:rPr lang="zh-CN" altLang="en-US" kern="100" dirty="0">
                <a:solidFill>
                  <a:schemeClr val="accent1">
                    <a:lumMod val="50000"/>
                  </a:schemeClr>
                </a:solidFill>
                <a:latin typeface="微软雅黑" charset="0"/>
                <a:ea typeface="微软雅黑" charset="0"/>
                <a:cs typeface="微软雅黑" charset="0"/>
                <a:sym typeface="+mn-ea"/>
              </a:rPr>
              <a:t>。若该主机向其所在子网发送广播分组，则目的地址可以是（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180.80.76.0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180.80.76.255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180.80.77.255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180.80.79.255</a:t>
            </a:r>
          </a:p>
        </p:txBody>
      </p:sp>
      <p:sp>
        <p:nvSpPr>
          <p:cNvPr id="25" name="文本框 9"/>
          <p:cNvSpPr txBox="1"/>
          <p:nvPr/>
        </p:nvSpPr>
        <p:spPr>
          <a:xfrm>
            <a:off x="5054012" y="1778198"/>
            <a:ext cx="3263137" cy="58477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6" name="圆角矩形 13"/>
          <p:cNvSpPr/>
          <p:nvPr/>
        </p:nvSpPr>
        <p:spPr>
          <a:xfrm>
            <a:off x="4460869" y="1875720"/>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180</a:t>
            </a:r>
            <a:endParaRPr kumimoji="1" lang="zh-CN" altLang="en-US" dirty="0"/>
          </a:p>
        </p:txBody>
      </p:sp>
      <p:sp>
        <p:nvSpPr>
          <p:cNvPr id="27" name="圆角矩形 13"/>
          <p:cNvSpPr/>
          <p:nvPr/>
        </p:nvSpPr>
        <p:spPr>
          <a:xfrm>
            <a:off x="5241422" y="1875720"/>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80</a:t>
            </a:r>
            <a:endParaRPr kumimoji="1" lang="zh-CN" altLang="en-US" dirty="0"/>
          </a:p>
        </p:txBody>
      </p:sp>
      <p:sp>
        <p:nvSpPr>
          <p:cNvPr id="28" name="圆角矩形 13"/>
          <p:cNvSpPr/>
          <p:nvPr/>
        </p:nvSpPr>
        <p:spPr>
          <a:xfrm>
            <a:off x="6021975" y="1875720"/>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77</a:t>
            </a:r>
            <a:endParaRPr kumimoji="1" lang="zh-CN" altLang="en-US" dirty="0"/>
          </a:p>
        </p:txBody>
      </p:sp>
      <p:sp>
        <p:nvSpPr>
          <p:cNvPr id="29" name="圆角矩形 13"/>
          <p:cNvSpPr/>
          <p:nvPr/>
        </p:nvSpPr>
        <p:spPr>
          <a:xfrm>
            <a:off x="6826381" y="1875720"/>
            <a:ext cx="661480" cy="357590"/>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55</a:t>
            </a:r>
            <a:endParaRPr kumimoji="1" lang="zh-CN" altLang="en-US" dirty="0"/>
          </a:p>
        </p:txBody>
      </p:sp>
      <p:sp>
        <p:nvSpPr>
          <p:cNvPr id="30" name="圆角矩形 2"/>
          <p:cNvSpPr/>
          <p:nvPr/>
        </p:nvSpPr>
        <p:spPr>
          <a:xfrm>
            <a:off x="179577" y="2449684"/>
            <a:ext cx="2675017" cy="1713244"/>
          </a:xfrm>
          <a:prstGeom prst="roundRect">
            <a:avLst>
              <a:gd name="adj" fmla="val 3526"/>
            </a:avLst>
          </a:prstGeom>
          <a:solidFill>
            <a:srgbClr val="DDF7F0"/>
          </a:solid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solidFill>
                  <a:srgbClr val="002060"/>
                </a:solidFill>
                <a:latin typeface="+mj-ea"/>
                <a:ea typeface="+mj-ea"/>
              </a:rPr>
              <a:t>0                0000 0000</a:t>
            </a:r>
          </a:p>
          <a:p>
            <a:r>
              <a:rPr kumimoji="1" lang="en-US" altLang="zh-CN" dirty="0">
                <a:solidFill>
                  <a:srgbClr val="002060"/>
                </a:solidFill>
                <a:latin typeface="+mj-ea"/>
                <a:ea typeface="+mj-ea"/>
              </a:rPr>
              <a:t>64              0100 0000</a:t>
            </a:r>
          </a:p>
          <a:p>
            <a:r>
              <a:rPr kumimoji="1" lang="en-US" altLang="zh-CN" dirty="0">
                <a:solidFill>
                  <a:srgbClr val="002060"/>
                </a:solidFill>
                <a:latin typeface="+mj-ea"/>
                <a:ea typeface="+mj-ea"/>
              </a:rPr>
              <a:t>128            1000 0000</a:t>
            </a:r>
          </a:p>
          <a:p>
            <a:pPr marL="342900" indent="-342900">
              <a:buAutoNum type="arabicPlain" startAt="192"/>
            </a:pPr>
            <a:r>
              <a:rPr kumimoji="1" lang="en-US" altLang="zh-CN" dirty="0">
                <a:solidFill>
                  <a:srgbClr val="002060"/>
                </a:solidFill>
                <a:latin typeface="+mj-ea"/>
                <a:ea typeface="+mj-ea"/>
              </a:rPr>
              <a:t>            1100 0000</a:t>
            </a:r>
          </a:p>
          <a:p>
            <a:r>
              <a:rPr kumimoji="1" lang="en-US" altLang="zh-CN" dirty="0">
                <a:solidFill>
                  <a:srgbClr val="002060"/>
                </a:solidFill>
                <a:latin typeface="+mj-ea"/>
                <a:ea typeface="+mj-ea"/>
              </a:rPr>
              <a:t>224            1110 0000</a:t>
            </a:r>
          </a:p>
          <a:p>
            <a:r>
              <a:rPr kumimoji="1" lang="en-US" altLang="zh-CN" dirty="0">
                <a:solidFill>
                  <a:srgbClr val="002060"/>
                </a:solidFill>
                <a:latin typeface="+mj-ea"/>
                <a:ea typeface="+mj-ea"/>
              </a:rPr>
              <a:t>255            1111 1111</a:t>
            </a:r>
            <a:endParaRPr kumimoji="1" lang="zh-CN" altLang="en-US" dirty="0">
              <a:solidFill>
                <a:srgbClr val="002060"/>
              </a:solidFill>
              <a:latin typeface="+mj-ea"/>
              <a:ea typeface="+mj-ea"/>
            </a:endParaRPr>
          </a:p>
        </p:txBody>
      </p:sp>
      <p:sp>
        <p:nvSpPr>
          <p:cNvPr id="34" name="圆角矩形 13"/>
          <p:cNvSpPr/>
          <p:nvPr/>
        </p:nvSpPr>
        <p:spPr>
          <a:xfrm>
            <a:off x="6030189" y="1429832"/>
            <a:ext cx="1306531"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1111</a:t>
            </a:r>
            <a:r>
              <a:rPr kumimoji="1" lang="en-US" altLang="zh-CN" dirty="0"/>
              <a:t> </a:t>
            </a:r>
            <a:r>
              <a:rPr kumimoji="1" lang="en-US" altLang="zh-CN" dirty="0">
                <a:solidFill>
                  <a:srgbClr val="FF0000"/>
                </a:solidFill>
              </a:rPr>
              <a:t>11</a:t>
            </a:r>
            <a:r>
              <a:rPr kumimoji="1" lang="en-US" altLang="zh-CN" dirty="0"/>
              <a:t>00</a:t>
            </a:r>
            <a:endParaRPr kumimoji="1" lang="zh-CN" altLang="en-US" dirty="0"/>
          </a:p>
        </p:txBody>
      </p:sp>
      <p:sp>
        <p:nvSpPr>
          <p:cNvPr id="36" name="圆角矩形 13"/>
          <p:cNvSpPr/>
          <p:nvPr/>
        </p:nvSpPr>
        <p:spPr>
          <a:xfrm>
            <a:off x="4460869" y="2359474"/>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180</a:t>
            </a:r>
            <a:endParaRPr kumimoji="1" lang="zh-CN" altLang="en-US" dirty="0">
              <a:solidFill>
                <a:srgbClr val="FF0000"/>
              </a:solidFill>
            </a:endParaRPr>
          </a:p>
        </p:txBody>
      </p:sp>
      <p:sp>
        <p:nvSpPr>
          <p:cNvPr id="37" name="圆角矩形 13"/>
          <p:cNvSpPr/>
          <p:nvPr/>
        </p:nvSpPr>
        <p:spPr>
          <a:xfrm>
            <a:off x="5241422" y="2359474"/>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80</a:t>
            </a:r>
            <a:endParaRPr kumimoji="1" lang="zh-CN" altLang="en-US" dirty="0">
              <a:solidFill>
                <a:srgbClr val="FF0000"/>
              </a:solidFill>
            </a:endParaRPr>
          </a:p>
        </p:txBody>
      </p:sp>
      <p:sp>
        <p:nvSpPr>
          <p:cNvPr id="38" name="圆角矩形 13"/>
          <p:cNvSpPr/>
          <p:nvPr/>
        </p:nvSpPr>
        <p:spPr>
          <a:xfrm>
            <a:off x="6021975" y="2359474"/>
            <a:ext cx="1681469"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0100</a:t>
            </a:r>
            <a:r>
              <a:rPr kumimoji="1" lang="en-US" altLang="zh-CN" dirty="0"/>
              <a:t> </a:t>
            </a:r>
            <a:r>
              <a:rPr kumimoji="1" lang="en-US" altLang="zh-CN" dirty="0">
                <a:solidFill>
                  <a:srgbClr val="FF0000"/>
                </a:solidFill>
              </a:rPr>
              <a:t>11</a:t>
            </a:r>
            <a:r>
              <a:rPr kumimoji="1" lang="en-US" altLang="zh-CN" dirty="0"/>
              <a:t>01</a:t>
            </a:r>
            <a:endParaRPr kumimoji="1" lang="zh-CN" altLang="en-US" dirty="0"/>
          </a:p>
        </p:txBody>
      </p:sp>
      <p:grpSp>
        <p:nvGrpSpPr>
          <p:cNvPr id="39" name="组合 38"/>
          <p:cNvGrpSpPr/>
          <p:nvPr/>
        </p:nvGrpSpPr>
        <p:grpSpPr>
          <a:xfrm>
            <a:off x="2893907" y="1811402"/>
            <a:ext cx="1350475" cy="369333"/>
            <a:chOff x="5065443" y="3750157"/>
            <a:chExt cx="2978390" cy="1623237"/>
          </a:xfrm>
        </p:grpSpPr>
        <p:sp>
          <p:nvSpPr>
            <p:cNvPr id="40"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mj-ea"/>
                  <a:ea typeface="+mj-ea"/>
                </a:rPr>
                <a:t>IP </a:t>
              </a:r>
              <a:r>
                <a:rPr kumimoji="1" lang="zh-CN" altLang="en-US" dirty="0">
                  <a:solidFill>
                    <a:prstClr val="white"/>
                  </a:solidFill>
                  <a:latin typeface="+mj-ea"/>
                  <a:ea typeface="+mj-ea"/>
                </a:rPr>
                <a:t>地址</a:t>
              </a:r>
            </a:p>
          </p:txBody>
        </p:sp>
        <p:sp>
          <p:nvSpPr>
            <p:cNvPr id="41" name="矩形 40"/>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42" name="组合 41"/>
          <p:cNvGrpSpPr/>
          <p:nvPr/>
        </p:nvGrpSpPr>
        <p:grpSpPr>
          <a:xfrm>
            <a:off x="2899961" y="1408474"/>
            <a:ext cx="1350475" cy="369332"/>
            <a:chOff x="5065443" y="3750157"/>
            <a:chExt cx="2978390" cy="1623237"/>
          </a:xfrm>
        </p:grpSpPr>
        <p:sp>
          <p:nvSpPr>
            <p:cNvPr id="43"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子网掩码</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44" name="矩形 43"/>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45" name="组合 44"/>
          <p:cNvGrpSpPr/>
          <p:nvPr/>
        </p:nvGrpSpPr>
        <p:grpSpPr>
          <a:xfrm>
            <a:off x="2893907" y="2877716"/>
            <a:ext cx="1350475" cy="369332"/>
            <a:chOff x="5065443" y="3750157"/>
            <a:chExt cx="2978390" cy="1623237"/>
          </a:xfrm>
        </p:grpSpPr>
        <p:sp>
          <p:nvSpPr>
            <p:cNvPr id="46"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网络地址</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47" name="矩形 46"/>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48" name="圆角矩形 13"/>
          <p:cNvSpPr/>
          <p:nvPr/>
        </p:nvSpPr>
        <p:spPr>
          <a:xfrm>
            <a:off x="5241422" y="1429832"/>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255</a:t>
            </a:r>
            <a:endParaRPr kumimoji="1" lang="zh-CN" altLang="en-US" dirty="0"/>
          </a:p>
        </p:txBody>
      </p:sp>
      <p:sp>
        <p:nvSpPr>
          <p:cNvPr id="49" name="圆角矩形 13"/>
          <p:cNvSpPr/>
          <p:nvPr/>
        </p:nvSpPr>
        <p:spPr>
          <a:xfrm>
            <a:off x="4449800" y="1429832"/>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255</a:t>
            </a:r>
            <a:endParaRPr kumimoji="1" lang="zh-CN" altLang="en-US" dirty="0"/>
          </a:p>
        </p:txBody>
      </p:sp>
      <p:sp>
        <p:nvSpPr>
          <p:cNvPr id="50" name="圆角矩形 13"/>
          <p:cNvSpPr/>
          <p:nvPr/>
        </p:nvSpPr>
        <p:spPr>
          <a:xfrm>
            <a:off x="7830731" y="2359474"/>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55</a:t>
            </a:r>
            <a:endParaRPr kumimoji="1" lang="zh-CN" altLang="en-US" dirty="0"/>
          </a:p>
        </p:txBody>
      </p:sp>
      <p:sp>
        <p:nvSpPr>
          <p:cNvPr id="51" name="圆角矩形 13"/>
          <p:cNvSpPr/>
          <p:nvPr/>
        </p:nvSpPr>
        <p:spPr>
          <a:xfrm>
            <a:off x="7419295" y="1408474"/>
            <a:ext cx="639222" cy="378948"/>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0</a:t>
            </a:r>
            <a:endParaRPr kumimoji="1" lang="zh-CN" altLang="en-US" dirty="0">
              <a:solidFill>
                <a:schemeClr val="bg1"/>
              </a:solidFill>
            </a:endParaRPr>
          </a:p>
        </p:txBody>
      </p:sp>
      <p:sp>
        <p:nvSpPr>
          <p:cNvPr id="52" name="文本框 9"/>
          <p:cNvSpPr txBox="1"/>
          <p:nvPr/>
        </p:nvSpPr>
        <p:spPr>
          <a:xfrm>
            <a:off x="5051885" y="1305560"/>
            <a:ext cx="3263137" cy="58477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sp>
        <p:nvSpPr>
          <p:cNvPr id="53" name="圆角矩形 13"/>
          <p:cNvSpPr/>
          <p:nvPr/>
        </p:nvSpPr>
        <p:spPr>
          <a:xfrm>
            <a:off x="4449800" y="2887842"/>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180</a:t>
            </a:r>
            <a:endParaRPr kumimoji="1" lang="zh-CN" altLang="en-US" dirty="0"/>
          </a:p>
        </p:txBody>
      </p:sp>
      <p:sp>
        <p:nvSpPr>
          <p:cNvPr id="54" name="圆角矩形 13"/>
          <p:cNvSpPr/>
          <p:nvPr/>
        </p:nvSpPr>
        <p:spPr>
          <a:xfrm>
            <a:off x="5230353" y="2887842"/>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80</a:t>
            </a:r>
            <a:endParaRPr kumimoji="1" lang="zh-CN" altLang="en-US" dirty="0"/>
          </a:p>
        </p:txBody>
      </p:sp>
      <p:sp>
        <p:nvSpPr>
          <p:cNvPr id="55" name="圆角矩形 13"/>
          <p:cNvSpPr/>
          <p:nvPr/>
        </p:nvSpPr>
        <p:spPr>
          <a:xfrm>
            <a:off x="6010906" y="2887842"/>
            <a:ext cx="1325814"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0100</a:t>
            </a:r>
            <a:r>
              <a:rPr kumimoji="1" lang="en-US" altLang="zh-CN" dirty="0"/>
              <a:t> </a:t>
            </a:r>
            <a:r>
              <a:rPr kumimoji="1" lang="en-US" altLang="zh-CN" dirty="0">
                <a:solidFill>
                  <a:srgbClr val="FF0000"/>
                </a:solidFill>
              </a:rPr>
              <a:t>11</a:t>
            </a:r>
            <a:r>
              <a:rPr kumimoji="1" lang="en-US" altLang="zh-CN" dirty="0"/>
              <a:t>00</a:t>
            </a:r>
            <a:endParaRPr kumimoji="1" lang="zh-CN" altLang="en-US" dirty="0"/>
          </a:p>
        </p:txBody>
      </p:sp>
      <p:sp>
        <p:nvSpPr>
          <p:cNvPr id="56" name="圆角矩形 13"/>
          <p:cNvSpPr/>
          <p:nvPr/>
        </p:nvSpPr>
        <p:spPr>
          <a:xfrm>
            <a:off x="7432964" y="2877716"/>
            <a:ext cx="1605890" cy="357590"/>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0000 0000</a:t>
            </a:r>
            <a:endParaRPr kumimoji="1" lang="zh-CN" altLang="en-US" dirty="0"/>
          </a:p>
        </p:txBody>
      </p:sp>
      <p:sp>
        <p:nvSpPr>
          <p:cNvPr id="58" name="文本框 9"/>
          <p:cNvSpPr txBox="1"/>
          <p:nvPr/>
        </p:nvSpPr>
        <p:spPr>
          <a:xfrm>
            <a:off x="5051886" y="3201649"/>
            <a:ext cx="3263137" cy="58477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grpSp>
        <p:nvGrpSpPr>
          <p:cNvPr id="59" name="组合 58"/>
          <p:cNvGrpSpPr/>
          <p:nvPr/>
        </p:nvGrpSpPr>
        <p:grpSpPr>
          <a:xfrm>
            <a:off x="2885086" y="3328111"/>
            <a:ext cx="1350475" cy="369332"/>
            <a:chOff x="5065443" y="3750157"/>
            <a:chExt cx="2978390" cy="1623237"/>
          </a:xfrm>
        </p:grpSpPr>
        <p:sp>
          <p:nvSpPr>
            <p:cNvPr id="60"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广播地址</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61" name="矩形 60"/>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62" name="圆角矩形 13"/>
          <p:cNvSpPr/>
          <p:nvPr/>
        </p:nvSpPr>
        <p:spPr>
          <a:xfrm>
            <a:off x="4440979" y="3338237"/>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180</a:t>
            </a:r>
            <a:endParaRPr kumimoji="1" lang="zh-CN" altLang="en-US" dirty="0"/>
          </a:p>
        </p:txBody>
      </p:sp>
      <p:sp>
        <p:nvSpPr>
          <p:cNvPr id="63" name="圆角矩形 13"/>
          <p:cNvSpPr/>
          <p:nvPr/>
        </p:nvSpPr>
        <p:spPr>
          <a:xfrm>
            <a:off x="5221532" y="3338237"/>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80</a:t>
            </a:r>
            <a:endParaRPr kumimoji="1" lang="zh-CN" altLang="en-US" dirty="0"/>
          </a:p>
        </p:txBody>
      </p:sp>
      <p:sp>
        <p:nvSpPr>
          <p:cNvPr id="64" name="圆角矩形 13"/>
          <p:cNvSpPr/>
          <p:nvPr/>
        </p:nvSpPr>
        <p:spPr>
          <a:xfrm>
            <a:off x="6002085" y="3338237"/>
            <a:ext cx="1325814"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FF0000"/>
                </a:solidFill>
              </a:rPr>
              <a:t>0100</a:t>
            </a:r>
            <a:r>
              <a:rPr kumimoji="1" lang="en-US" altLang="zh-CN" dirty="0"/>
              <a:t> </a:t>
            </a:r>
            <a:r>
              <a:rPr kumimoji="1" lang="en-US" altLang="zh-CN" dirty="0">
                <a:solidFill>
                  <a:srgbClr val="FF0000"/>
                </a:solidFill>
              </a:rPr>
              <a:t>11</a:t>
            </a:r>
            <a:r>
              <a:rPr kumimoji="1" lang="en-US" altLang="zh-CN" dirty="0">
                <a:solidFill>
                  <a:schemeClr val="accent1"/>
                </a:solidFill>
              </a:rPr>
              <a:t>11</a:t>
            </a:r>
            <a:endParaRPr kumimoji="1" lang="zh-CN" altLang="en-US" dirty="0">
              <a:solidFill>
                <a:schemeClr val="accent1"/>
              </a:solidFill>
            </a:endParaRPr>
          </a:p>
        </p:txBody>
      </p:sp>
      <p:sp>
        <p:nvSpPr>
          <p:cNvPr id="65" name="圆角矩形 13"/>
          <p:cNvSpPr/>
          <p:nvPr/>
        </p:nvSpPr>
        <p:spPr>
          <a:xfrm>
            <a:off x="7424143" y="3328111"/>
            <a:ext cx="1605890" cy="357590"/>
          </a:xfrm>
          <a:prstGeom prst="round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solidFill>
              </a:rPr>
              <a:t>1111 1111</a:t>
            </a:r>
            <a:endParaRPr kumimoji="1" lang="zh-CN" altLang="en-US" dirty="0">
              <a:solidFill>
                <a:schemeClr val="accent1"/>
              </a:solidFill>
            </a:endParaRPr>
          </a:p>
        </p:txBody>
      </p:sp>
      <p:sp>
        <p:nvSpPr>
          <p:cNvPr id="66" name="文本框 9"/>
          <p:cNvSpPr txBox="1"/>
          <p:nvPr/>
        </p:nvSpPr>
        <p:spPr>
          <a:xfrm>
            <a:off x="5033423" y="2192218"/>
            <a:ext cx="3263137" cy="58477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endParaRPr lang="en-US" altLang="zh-CN" sz="2800" kern="100" dirty="0">
              <a:solidFill>
                <a:schemeClr val="accent1">
                  <a:lumMod val="50000"/>
                </a:schemeClr>
              </a:solidFill>
              <a:latin typeface="微软雅黑" charset="0"/>
              <a:ea typeface="微软雅黑" charset="0"/>
              <a:cs typeface="微软雅黑" charset="0"/>
              <a:sym typeface="+mn-ea"/>
            </a:endParaRPr>
          </a:p>
        </p:txBody>
      </p:sp>
      <p:pic>
        <p:nvPicPr>
          <p:cNvPr id="67"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2054046"/>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5" grpId="0"/>
      <p:bldP spid="26" grpId="0" bldLvl="0" animBg="1"/>
      <p:bldP spid="27" grpId="0" bldLvl="0" animBg="1"/>
      <p:bldP spid="28" grpId="0" bldLvl="0" animBg="1"/>
      <p:bldP spid="29" grpId="0" bldLvl="0" animBg="1"/>
      <p:bldP spid="30" grpId="0" bldLvl="0" animBg="1"/>
      <p:bldP spid="34" grpId="0" bldLvl="0" animBg="1"/>
      <p:bldP spid="36" grpId="0" bldLvl="0" animBg="1"/>
      <p:bldP spid="37" grpId="0" bldLvl="0" animBg="1"/>
      <p:bldP spid="38" grpId="0" bldLvl="0" animBg="1"/>
      <p:bldP spid="48" grpId="0" bldLvl="0" animBg="1"/>
      <p:bldP spid="49" grpId="0" bldLvl="0" animBg="1"/>
      <p:bldP spid="50" grpId="0" bldLvl="0" animBg="1"/>
      <p:bldP spid="51" grpId="0" bldLvl="0" animBg="1"/>
      <p:bldP spid="52" grpId="0"/>
      <p:bldP spid="53" grpId="0" bldLvl="0" animBg="1"/>
      <p:bldP spid="54" grpId="0" bldLvl="0" animBg="1"/>
      <p:bldP spid="55" grpId="0" bldLvl="0" animBg="1"/>
      <p:bldP spid="56" grpId="0" bldLvl="0" animBg="1"/>
      <p:bldP spid="58" grpId="0"/>
      <p:bldP spid="62" grpId="0" bldLvl="0" animBg="1"/>
      <p:bldP spid="63" grpId="0" bldLvl="0" animBg="1"/>
      <p:bldP spid="64" grpId="0" bldLvl="0" animBg="1"/>
      <p:bldP spid="65" grpId="0" bldLvl="0" animBg="1"/>
      <p:bldP spid="66"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．若用户 </a:t>
            </a:r>
            <a:r>
              <a:rPr lang="en-US" altLang="zh-CN" kern="100" dirty="0">
                <a:solidFill>
                  <a:schemeClr val="accent1">
                    <a:lumMod val="50000"/>
                  </a:schemeClr>
                </a:solidFill>
                <a:latin typeface="微软雅黑" charset="0"/>
                <a:ea typeface="微软雅黑" charset="0"/>
                <a:cs typeface="微软雅黑" charset="0"/>
                <a:sym typeface="+mn-ea"/>
              </a:rPr>
              <a:t>1 </a:t>
            </a:r>
            <a:r>
              <a:rPr lang="zh-CN" altLang="en-US" kern="100" dirty="0">
                <a:solidFill>
                  <a:schemeClr val="accent1">
                    <a:lumMod val="50000"/>
                  </a:schemeClr>
                </a:solidFill>
                <a:latin typeface="微软雅黑" charset="0"/>
                <a:ea typeface="微软雅黑" charset="0"/>
                <a:cs typeface="微软雅黑" charset="0"/>
                <a:sym typeface="+mn-ea"/>
              </a:rPr>
              <a:t>与用户 </a:t>
            </a:r>
            <a:r>
              <a:rPr lang="en-US" altLang="zh-CN" kern="100" dirty="0">
                <a:solidFill>
                  <a:schemeClr val="accent1">
                    <a:lumMod val="50000"/>
                  </a:schemeClr>
                </a:solidFill>
                <a:latin typeface="微软雅黑" charset="0"/>
                <a:ea typeface="微软雅黑" charset="0"/>
                <a:cs typeface="微软雅黑" charset="0"/>
                <a:sym typeface="+mn-ea"/>
              </a:rPr>
              <a:t>2 </a:t>
            </a:r>
            <a:r>
              <a:rPr lang="zh-CN" altLang="en-US" kern="100" dirty="0">
                <a:solidFill>
                  <a:schemeClr val="accent1">
                    <a:lumMod val="50000"/>
                  </a:schemeClr>
                </a:solidFill>
                <a:latin typeface="微软雅黑" charset="0"/>
                <a:ea typeface="微软雅黑" charset="0"/>
                <a:cs typeface="微软雅黑" charset="0"/>
                <a:sym typeface="+mn-ea"/>
              </a:rPr>
              <a:t>之间发送和接收电子邮件的过程如下图所示，则图中①、 ②、 ③ 阶段分别使用的应用层协议可以是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SMTP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SMTP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SMTP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POP3</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SMTP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POP3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POP3</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SMTP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SMTP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SMTP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SMTP</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POP3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338" y="1346840"/>
            <a:ext cx="5293961" cy="1224910"/>
          </a:xfrm>
          <a:prstGeom prst="rect">
            <a:avLst/>
          </a:prstGeom>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r="43067" b="39777"/>
          <a:stretch>
            <a:fillRect/>
          </a:stretch>
        </p:blipFill>
        <p:spPr>
          <a:xfrm>
            <a:off x="3572928" y="2697676"/>
            <a:ext cx="3487478" cy="2055699"/>
          </a:xfrm>
          <a:prstGeom prst="rect">
            <a:avLst/>
          </a:prstGeom>
        </p:spPr>
      </p:pic>
      <p:pic>
        <p:nvPicPr>
          <p:cNvPr id="15"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90236" y="203575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60676" y="496890"/>
            <a:ext cx="8907780" cy="107721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 主机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通过快速以太网连接 </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192.168.0.8</a:t>
            </a:r>
            <a:r>
              <a:rPr lang="zh-CN" altLang="en-US" sz="1600" kern="100" dirty="0">
                <a:solidFill>
                  <a:schemeClr val="accent1">
                    <a:lumMod val="50000"/>
                  </a:schemeClr>
                </a:solidFill>
                <a:latin typeface="微软雅黑" charset="0"/>
                <a:ea typeface="微软雅黑" charset="0"/>
                <a:cs typeface="微软雅黑" charset="0"/>
                <a:sym typeface="+mn-ea"/>
              </a:rPr>
              <a:t>，服务器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的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 为 </a:t>
            </a:r>
            <a:r>
              <a:rPr lang="en-US" altLang="zh-CN" sz="1600" kern="100" dirty="0">
                <a:solidFill>
                  <a:schemeClr val="accent1">
                    <a:lumMod val="50000"/>
                  </a:schemeClr>
                </a:solidFill>
                <a:latin typeface="微软雅黑" charset="0"/>
                <a:ea typeface="微软雅黑" charset="0"/>
                <a:cs typeface="微软雅黑" charset="0"/>
                <a:sym typeface="+mn-ea"/>
              </a:rPr>
              <a:t>211.68.71.80</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与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使用 </a:t>
            </a:r>
            <a:r>
              <a:rPr lang="en-US" altLang="zh-CN" sz="1600" kern="100" dirty="0">
                <a:solidFill>
                  <a:schemeClr val="accent1">
                    <a:lumMod val="50000"/>
                  </a:schemeClr>
                </a:solidFill>
                <a:latin typeface="微软雅黑" charset="0"/>
                <a:ea typeface="微软雅黑" charset="0"/>
                <a:cs typeface="微软雅黑" charset="0"/>
                <a:sym typeface="+mn-ea"/>
              </a:rPr>
              <a:t>TCP </a:t>
            </a:r>
            <a:r>
              <a:rPr lang="zh-CN" altLang="en-US" sz="1600" kern="100" dirty="0">
                <a:solidFill>
                  <a:schemeClr val="accent1">
                    <a:lumMod val="50000"/>
                  </a:schemeClr>
                </a:solidFill>
                <a:latin typeface="微软雅黑" charset="0"/>
                <a:ea typeface="微软雅黑" charset="0"/>
                <a:cs typeface="微软雅黑" charset="0"/>
                <a:sym typeface="+mn-ea"/>
              </a:rPr>
              <a:t>通信时，在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上捕获的其中 </a:t>
            </a:r>
            <a:r>
              <a:rPr lang="en-US" altLang="zh-CN" sz="1600" kern="100" dirty="0">
                <a:solidFill>
                  <a:schemeClr val="accent1">
                    <a:lumMod val="50000"/>
                  </a:schemeClr>
                </a:solidFill>
                <a:latin typeface="微软雅黑" charset="0"/>
                <a:ea typeface="微软雅黑" charset="0"/>
                <a:cs typeface="微软雅黑" charset="0"/>
                <a:sym typeface="+mn-ea"/>
              </a:rPr>
              <a:t>5 </a:t>
            </a:r>
            <a:r>
              <a:rPr lang="zh-CN" altLang="en-US" sz="1600" kern="100" dirty="0">
                <a:solidFill>
                  <a:schemeClr val="accent1">
                    <a:lumMod val="50000"/>
                  </a:schemeClr>
                </a:solidFill>
                <a:latin typeface="微软雅黑" charset="0"/>
                <a:ea typeface="微软雅黑" charset="0"/>
                <a:cs typeface="微软雅黑" charset="0"/>
                <a:sym typeface="+mn-ea"/>
              </a:rPr>
              <a:t>个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分组如 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表所示。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表中的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分组中，哪几个是由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发送的？哪几个完成了 </a:t>
            </a:r>
            <a:r>
              <a:rPr lang="en-US" altLang="zh-CN" sz="1600" kern="100" dirty="0">
                <a:solidFill>
                  <a:schemeClr val="accent1">
                    <a:lumMod val="50000"/>
                  </a:schemeClr>
                </a:solidFill>
                <a:latin typeface="微软雅黑" charset="0"/>
                <a:ea typeface="微软雅黑" charset="0"/>
                <a:cs typeface="微软雅黑" charset="0"/>
                <a:sym typeface="+mn-ea"/>
              </a:rPr>
              <a:t>TCP </a:t>
            </a:r>
            <a:r>
              <a:rPr lang="zh-CN" altLang="en-US" sz="1600" kern="100" dirty="0">
                <a:solidFill>
                  <a:schemeClr val="accent1">
                    <a:lumMod val="50000"/>
                  </a:schemeClr>
                </a:solidFill>
                <a:latin typeface="微软雅黑" charset="0"/>
                <a:ea typeface="微软雅黑" charset="0"/>
                <a:cs typeface="微软雅黑" charset="0"/>
                <a:sym typeface="+mn-ea"/>
              </a:rPr>
              <a:t>连接建立过程？哪几个在通过快速以太网传输时进行了填充？ </a:t>
            </a:r>
            <a:endParaRPr lang="en-US" altLang="zh-CN"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594" y="1342579"/>
            <a:ext cx="4593862" cy="2759453"/>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20" y="1528163"/>
            <a:ext cx="3852174" cy="1928932"/>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660" y="3457575"/>
            <a:ext cx="3518535" cy="1685925"/>
          </a:xfrm>
          <a:prstGeom prst="rect">
            <a:avLst/>
          </a:prstGeom>
        </p:spPr>
      </p:pic>
    </p:spTree>
    <p:custDataLst>
      <p:tags r:id="rId1"/>
    </p:custData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60676" y="496890"/>
            <a:ext cx="8907780" cy="107721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 主机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通过快速以太网连接 </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192.168.0.8</a:t>
            </a:r>
            <a:r>
              <a:rPr lang="zh-CN" altLang="en-US" sz="1600" kern="100" dirty="0">
                <a:solidFill>
                  <a:schemeClr val="accent1">
                    <a:lumMod val="50000"/>
                  </a:schemeClr>
                </a:solidFill>
                <a:latin typeface="微软雅黑" charset="0"/>
                <a:ea typeface="微软雅黑" charset="0"/>
                <a:cs typeface="微软雅黑" charset="0"/>
                <a:sym typeface="+mn-ea"/>
              </a:rPr>
              <a:t>，服务器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的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 为 </a:t>
            </a:r>
            <a:r>
              <a:rPr lang="en-US" altLang="zh-CN" sz="1600" kern="100" dirty="0">
                <a:solidFill>
                  <a:schemeClr val="accent1">
                    <a:lumMod val="50000"/>
                  </a:schemeClr>
                </a:solidFill>
                <a:latin typeface="微软雅黑" charset="0"/>
                <a:ea typeface="微软雅黑" charset="0"/>
                <a:cs typeface="微软雅黑" charset="0"/>
                <a:sym typeface="+mn-ea"/>
              </a:rPr>
              <a:t>211.68.71.80</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与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使用 </a:t>
            </a:r>
            <a:r>
              <a:rPr lang="en-US" altLang="zh-CN" sz="1600" kern="100" dirty="0">
                <a:solidFill>
                  <a:schemeClr val="accent1">
                    <a:lumMod val="50000"/>
                  </a:schemeClr>
                </a:solidFill>
                <a:latin typeface="微软雅黑" charset="0"/>
                <a:ea typeface="微软雅黑" charset="0"/>
                <a:cs typeface="微软雅黑" charset="0"/>
                <a:sym typeface="+mn-ea"/>
              </a:rPr>
              <a:t>TCP </a:t>
            </a:r>
            <a:r>
              <a:rPr lang="zh-CN" altLang="en-US" sz="1600" kern="100" dirty="0">
                <a:solidFill>
                  <a:schemeClr val="accent1">
                    <a:lumMod val="50000"/>
                  </a:schemeClr>
                </a:solidFill>
                <a:latin typeface="微软雅黑" charset="0"/>
                <a:ea typeface="微软雅黑" charset="0"/>
                <a:cs typeface="微软雅黑" charset="0"/>
                <a:sym typeface="+mn-ea"/>
              </a:rPr>
              <a:t>通信时，在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上捕获的其中 </a:t>
            </a:r>
            <a:r>
              <a:rPr lang="en-US" altLang="zh-CN" sz="1600" kern="100" dirty="0">
                <a:solidFill>
                  <a:schemeClr val="accent1">
                    <a:lumMod val="50000"/>
                  </a:schemeClr>
                </a:solidFill>
                <a:latin typeface="微软雅黑" charset="0"/>
                <a:ea typeface="微软雅黑" charset="0"/>
                <a:cs typeface="微软雅黑" charset="0"/>
                <a:sym typeface="+mn-ea"/>
              </a:rPr>
              <a:t>5 </a:t>
            </a:r>
            <a:r>
              <a:rPr lang="zh-CN" altLang="en-US" sz="1600" kern="100" dirty="0">
                <a:solidFill>
                  <a:schemeClr val="accent1">
                    <a:lumMod val="50000"/>
                  </a:schemeClr>
                </a:solidFill>
                <a:latin typeface="微软雅黑" charset="0"/>
                <a:ea typeface="微软雅黑" charset="0"/>
                <a:cs typeface="微软雅黑" charset="0"/>
                <a:sym typeface="+mn-ea"/>
              </a:rPr>
              <a:t>个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分组如 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表所示。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）根据题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表中的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分组，分析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已经收到的应用层数据字节数是多少？ </a:t>
            </a: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594" y="1342579"/>
            <a:ext cx="4593862" cy="2759453"/>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10874"/>
            <a:ext cx="9144000" cy="1032387"/>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 y="1342390"/>
            <a:ext cx="2737485" cy="1370965"/>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8730" y="2803525"/>
            <a:ext cx="2709545" cy="1298575"/>
          </a:xfrm>
          <a:prstGeom prst="rect">
            <a:avLst/>
          </a:prstGeom>
        </p:spPr>
      </p:pic>
    </p:spTree>
    <p:custDataLst>
      <p:tags r:id="rId1"/>
    </p:custData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60676" y="496890"/>
            <a:ext cx="8907780" cy="107721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 主机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通过快速以太网连接 </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192.168.0.8</a:t>
            </a:r>
            <a:r>
              <a:rPr lang="zh-CN" altLang="en-US" sz="1600" kern="100" dirty="0">
                <a:solidFill>
                  <a:schemeClr val="accent1">
                    <a:lumMod val="50000"/>
                  </a:schemeClr>
                </a:solidFill>
                <a:latin typeface="微软雅黑" charset="0"/>
                <a:ea typeface="微软雅黑" charset="0"/>
                <a:cs typeface="微软雅黑" charset="0"/>
                <a:sym typeface="+mn-ea"/>
              </a:rPr>
              <a:t>，服务器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的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 为 </a:t>
            </a:r>
            <a:r>
              <a:rPr lang="en-US" altLang="zh-CN" sz="1600" kern="100" dirty="0">
                <a:solidFill>
                  <a:schemeClr val="accent1">
                    <a:lumMod val="50000"/>
                  </a:schemeClr>
                </a:solidFill>
                <a:latin typeface="微软雅黑" charset="0"/>
                <a:ea typeface="微软雅黑" charset="0"/>
                <a:cs typeface="微软雅黑" charset="0"/>
                <a:sym typeface="+mn-ea"/>
              </a:rPr>
              <a:t>211.68.71.80</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与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使用 </a:t>
            </a:r>
            <a:r>
              <a:rPr lang="en-US" altLang="zh-CN" sz="1600" kern="100" dirty="0">
                <a:solidFill>
                  <a:schemeClr val="accent1">
                    <a:lumMod val="50000"/>
                  </a:schemeClr>
                </a:solidFill>
                <a:latin typeface="微软雅黑" charset="0"/>
                <a:ea typeface="微软雅黑" charset="0"/>
                <a:cs typeface="微软雅黑" charset="0"/>
                <a:sym typeface="+mn-ea"/>
              </a:rPr>
              <a:t>TCP </a:t>
            </a:r>
            <a:r>
              <a:rPr lang="zh-CN" altLang="en-US" sz="1600" kern="100" dirty="0">
                <a:solidFill>
                  <a:schemeClr val="accent1">
                    <a:lumMod val="50000"/>
                  </a:schemeClr>
                </a:solidFill>
                <a:latin typeface="微软雅黑" charset="0"/>
                <a:ea typeface="微软雅黑" charset="0"/>
                <a:cs typeface="微软雅黑" charset="0"/>
                <a:sym typeface="+mn-ea"/>
              </a:rPr>
              <a:t>通信时，在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上捕获的其中 </a:t>
            </a:r>
            <a:r>
              <a:rPr lang="en-US" altLang="zh-CN" sz="1600" kern="100" dirty="0">
                <a:solidFill>
                  <a:schemeClr val="accent1">
                    <a:lumMod val="50000"/>
                  </a:schemeClr>
                </a:solidFill>
                <a:latin typeface="微软雅黑" charset="0"/>
                <a:ea typeface="微软雅黑" charset="0"/>
                <a:cs typeface="微软雅黑" charset="0"/>
                <a:sym typeface="+mn-ea"/>
              </a:rPr>
              <a:t>5 </a:t>
            </a:r>
            <a:r>
              <a:rPr lang="zh-CN" altLang="en-US" sz="1600" kern="100" dirty="0">
                <a:solidFill>
                  <a:schemeClr val="accent1">
                    <a:lumMod val="50000"/>
                  </a:schemeClr>
                </a:solidFill>
                <a:latin typeface="微软雅黑" charset="0"/>
                <a:ea typeface="微软雅黑" charset="0"/>
                <a:cs typeface="微软雅黑" charset="0"/>
                <a:sym typeface="+mn-ea"/>
              </a:rPr>
              <a:t>个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分组如 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表所示。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3</a:t>
            </a:r>
            <a:r>
              <a:rPr lang="zh-CN" altLang="en-US" sz="1600" kern="100" dirty="0">
                <a:solidFill>
                  <a:schemeClr val="accent1">
                    <a:lumMod val="50000"/>
                  </a:schemeClr>
                </a:solidFill>
                <a:latin typeface="微软雅黑" charset="0"/>
                <a:ea typeface="微软雅黑" charset="0"/>
                <a:cs typeface="微软雅黑" charset="0"/>
                <a:sym typeface="+mn-ea"/>
              </a:rPr>
              <a:t>）若题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表中的某个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分组在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发出时的前 </a:t>
            </a:r>
            <a:r>
              <a:rPr lang="en-US" altLang="zh-CN" sz="1600" kern="100" dirty="0">
                <a:solidFill>
                  <a:schemeClr val="accent1">
                    <a:lumMod val="50000"/>
                  </a:schemeClr>
                </a:solidFill>
                <a:latin typeface="微软雅黑" charset="0"/>
                <a:ea typeface="微软雅黑" charset="0"/>
                <a:cs typeface="微软雅黑" charset="0"/>
                <a:sym typeface="+mn-ea"/>
              </a:rPr>
              <a:t>40 </a:t>
            </a:r>
            <a:r>
              <a:rPr lang="zh-CN" altLang="en-US" sz="1600" kern="100" dirty="0">
                <a:solidFill>
                  <a:schemeClr val="accent1">
                    <a:lumMod val="50000"/>
                  </a:schemeClr>
                </a:solidFill>
                <a:latin typeface="微软雅黑" charset="0"/>
                <a:ea typeface="微软雅黑" charset="0"/>
                <a:cs typeface="微软雅黑" charset="0"/>
                <a:sym typeface="+mn-ea"/>
              </a:rPr>
              <a:t>字节如题 </a:t>
            </a:r>
            <a:r>
              <a:rPr lang="en-US" altLang="zh-CN" sz="1600" kern="100" dirty="0">
                <a:solidFill>
                  <a:schemeClr val="accent1">
                    <a:lumMod val="50000"/>
                  </a:schemeClr>
                </a:solidFill>
                <a:latin typeface="微软雅黑" charset="0"/>
                <a:ea typeface="微软雅黑" charset="0"/>
                <a:cs typeface="微软雅黑" charset="0"/>
                <a:sym typeface="+mn-ea"/>
              </a:rPr>
              <a:t>47-b </a:t>
            </a:r>
            <a:r>
              <a:rPr lang="zh-CN" altLang="en-US" sz="1600" kern="100" dirty="0">
                <a:solidFill>
                  <a:schemeClr val="accent1">
                    <a:lumMod val="50000"/>
                  </a:schemeClr>
                </a:solidFill>
                <a:latin typeface="微软雅黑" charset="0"/>
                <a:ea typeface="微软雅黑" charset="0"/>
                <a:cs typeface="微软雅黑" charset="0"/>
                <a:sym typeface="+mn-ea"/>
              </a:rPr>
              <a:t>表所示，则该</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分组到达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时经过了多少个路由器？ 注：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分组头和 </a:t>
            </a:r>
            <a:r>
              <a:rPr lang="en-US" altLang="zh-CN" sz="1600" kern="100" dirty="0">
                <a:solidFill>
                  <a:schemeClr val="accent1">
                    <a:lumMod val="50000"/>
                  </a:schemeClr>
                </a:solidFill>
                <a:latin typeface="微软雅黑" charset="0"/>
                <a:ea typeface="微软雅黑" charset="0"/>
                <a:cs typeface="微软雅黑" charset="0"/>
                <a:sym typeface="+mn-ea"/>
              </a:rPr>
              <a:t>TCP </a:t>
            </a:r>
            <a:r>
              <a:rPr lang="zh-CN" altLang="en-US" sz="1600" kern="100" dirty="0">
                <a:solidFill>
                  <a:schemeClr val="accent1">
                    <a:lumMod val="50000"/>
                  </a:schemeClr>
                </a:solidFill>
                <a:latin typeface="微软雅黑" charset="0"/>
                <a:ea typeface="微软雅黑" charset="0"/>
                <a:cs typeface="微软雅黑" charset="0"/>
                <a:sym typeface="+mn-ea"/>
              </a:rPr>
              <a:t>段头结构分别如题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图，题 </a:t>
            </a:r>
            <a:r>
              <a:rPr lang="en-US" altLang="zh-CN" sz="1600" kern="100" dirty="0">
                <a:solidFill>
                  <a:schemeClr val="accent1">
                    <a:lumMod val="50000"/>
                  </a:schemeClr>
                </a:solidFill>
                <a:latin typeface="微软雅黑" charset="0"/>
                <a:ea typeface="微软雅黑" charset="0"/>
                <a:cs typeface="微软雅黑" charset="0"/>
                <a:sym typeface="+mn-ea"/>
              </a:rPr>
              <a:t>47-b </a:t>
            </a:r>
            <a:r>
              <a:rPr lang="zh-CN" altLang="en-US" sz="1600" kern="100" dirty="0">
                <a:solidFill>
                  <a:schemeClr val="accent1">
                    <a:lumMod val="50000"/>
                  </a:schemeClr>
                </a:solidFill>
                <a:latin typeface="微软雅黑" charset="0"/>
                <a:ea typeface="微软雅黑" charset="0"/>
                <a:cs typeface="微软雅黑" charset="0"/>
                <a:sym typeface="+mn-ea"/>
              </a:rPr>
              <a:t>图所示。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732" y="1591443"/>
            <a:ext cx="3861326" cy="2319431"/>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10874"/>
            <a:ext cx="9144000" cy="1032387"/>
          </a:xfrm>
          <a:prstGeom prst="rect">
            <a:avLst/>
          </a:prstGeom>
        </p:spPr>
      </p:pic>
    </p:spTree>
    <p:custDataLst>
      <p:tags r:id="rId1"/>
    </p:custData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60676" y="496890"/>
            <a:ext cx="8907780" cy="107721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 主机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通过快速以太网连接 </a:t>
            </a:r>
            <a:r>
              <a:rPr lang="en-US" altLang="zh-CN" sz="1600" kern="100" dirty="0">
                <a:solidFill>
                  <a:schemeClr val="accent1">
                    <a:lumMod val="50000"/>
                  </a:schemeClr>
                </a:solidFill>
                <a:latin typeface="微软雅黑" charset="0"/>
                <a:ea typeface="微软雅黑" charset="0"/>
                <a:cs typeface="微软雅黑" charset="0"/>
                <a:sym typeface="+mn-ea"/>
              </a:rPr>
              <a:t>Internet</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192.168.0.8</a:t>
            </a:r>
            <a:r>
              <a:rPr lang="zh-CN" altLang="en-US" sz="1600" kern="100" dirty="0">
                <a:solidFill>
                  <a:schemeClr val="accent1">
                    <a:lumMod val="50000"/>
                  </a:schemeClr>
                </a:solidFill>
                <a:latin typeface="微软雅黑" charset="0"/>
                <a:ea typeface="微软雅黑" charset="0"/>
                <a:cs typeface="微软雅黑" charset="0"/>
                <a:sym typeface="+mn-ea"/>
              </a:rPr>
              <a:t>，服务器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的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 为 </a:t>
            </a:r>
            <a:r>
              <a:rPr lang="en-US" altLang="zh-CN" sz="1600" kern="100" dirty="0">
                <a:solidFill>
                  <a:schemeClr val="accent1">
                    <a:lumMod val="50000"/>
                  </a:schemeClr>
                </a:solidFill>
                <a:latin typeface="微软雅黑" charset="0"/>
                <a:ea typeface="微软雅黑" charset="0"/>
                <a:cs typeface="微软雅黑" charset="0"/>
                <a:sym typeface="+mn-ea"/>
              </a:rPr>
              <a:t>211.68.71.80</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与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使用 </a:t>
            </a:r>
            <a:r>
              <a:rPr lang="en-US" altLang="zh-CN" sz="1600" kern="100" dirty="0">
                <a:solidFill>
                  <a:schemeClr val="accent1">
                    <a:lumMod val="50000"/>
                  </a:schemeClr>
                </a:solidFill>
                <a:latin typeface="微软雅黑" charset="0"/>
                <a:ea typeface="微软雅黑" charset="0"/>
                <a:cs typeface="微软雅黑" charset="0"/>
                <a:sym typeface="+mn-ea"/>
              </a:rPr>
              <a:t>TCP </a:t>
            </a:r>
            <a:r>
              <a:rPr lang="zh-CN" altLang="en-US" sz="1600" kern="100" dirty="0">
                <a:solidFill>
                  <a:schemeClr val="accent1">
                    <a:lumMod val="50000"/>
                  </a:schemeClr>
                </a:solidFill>
                <a:latin typeface="微软雅黑" charset="0"/>
                <a:ea typeface="微软雅黑" charset="0"/>
                <a:cs typeface="微软雅黑" charset="0"/>
                <a:sym typeface="+mn-ea"/>
              </a:rPr>
              <a:t>通信时，在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上捕获的其中 </a:t>
            </a:r>
            <a:r>
              <a:rPr lang="en-US" altLang="zh-CN" sz="1600" kern="100" dirty="0">
                <a:solidFill>
                  <a:schemeClr val="accent1">
                    <a:lumMod val="50000"/>
                  </a:schemeClr>
                </a:solidFill>
                <a:latin typeface="微软雅黑" charset="0"/>
                <a:ea typeface="微软雅黑" charset="0"/>
                <a:cs typeface="微软雅黑" charset="0"/>
                <a:sym typeface="+mn-ea"/>
              </a:rPr>
              <a:t>5 </a:t>
            </a:r>
            <a:r>
              <a:rPr lang="zh-CN" altLang="en-US" sz="1600" kern="100" dirty="0">
                <a:solidFill>
                  <a:schemeClr val="accent1">
                    <a:lumMod val="50000"/>
                  </a:schemeClr>
                </a:solidFill>
                <a:latin typeface="微软雅黑" charset="0"/>
                <a:ea typeface="微软雅黑" charset="0"/>
                <a:cs typeface="微软雅黑" charset="0"/>
                <a:sym typeface="+mn-ea"/>
              </a:rPr>
              <a:t>个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分组如 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表所示。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3</a:t>
            </a:r>
            <a:r>
              <a:rPr lang="zh-CN" altLang="en-US" sz="1600" kern="100" dirty="0">
                <a:solidFill>
                  <a:schemeClr val="accent1">
                    <a:lumMod val="50000"/>
                  </a:schemeClr>
                </a:solidFill>
                <a:latin typeface="微软雅黑" charset="0"/>
                <a:ea typeface="微软雅黑" charset="0"/>
                <a:cs typeface="微软雅黑" charset="0"/>
                <a:sym typeface="+mn-ea"/>
              </a:rPr>
              <a:t>）若题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表中的某个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分组在 </a:t>
            </a:r>
            <a:r>
              <a:rPr lang="en-US" altLang="zh-CN" sz="1600" kern="100" dirty="0">
                <a:solidFill>
                  <a:schemeClr val="accent1">
                    <a:lumMod val="50000"/>
                  </a:schemeClr>
                </a:solidFill>
                <a:latin typeface="微软雅黑" charset="0"/>
                <a:ea typeface="微软雅黑" charset="0"/>
                <a:cs typeface="微软雅黑" charset="0"/>
                <a:sym typeface="+mn-ea"/>
              </a:rPr>
              <a:t>S </a:t>
            </a:r>
            <a:r>
              <a:rPr lang="zh-CN" altLang="en-US" sz="1600" kern="100" dirty="0">
                <a:solidFill>
                  <a:schemeClr val="accent1">
                    <a:lumMod val="50000"/>
                  </a:schemeClr>
                </a:solidFill>
                <a:latin typeface="微软雅黑" charset="0"/>
                <a:ea typeface="微软雅黑" charset="0"/>
                <a:cs typeface="微软雅黑" charset="0"/>
                <a:sym typeface="+mn-ea"/>
              </a:rPr>
              <a:t>发出时的前 </a:t>
            </a:r>
            <a:r>
              <a:rPr lang="en-US" altLang="zh-CN" sz="1600" kern="100" dirty="0">
                <a:solidFill>
                  <a:schemeClr val="accent1">
                    <a:lumMod val="50000"/>
                  </a:schemeClr>
                </a:solidFill>
                <a:latin typeface="微软雅黑" charset="0"/>
                <a:ea typeface="微软雅黑" charset="0"/>
                <a:cs typeface="微软雅黑" charset="0"/>
                <a:sym typeface="+mn-ea"/>
              </a:rPr>
              <a:t>40 </a:t>
            </a:r>
            <a:r>
              <a:rPr lang="zh-CN" altLang="en-US" sz="1600" kern="100" dirty="0">
                <a:solidFill>
                  <a:schemeClr val="accent1">
                    <a:lumMod val="50000"/>
                  </a:schemeClr>
                </a:solidFill>
                <a:latin typeface="微软雅黑" charset="0"/>
                <a:ea typeface="微软雅黑" charset="0"/>
                <a:cs typeface="微软雅黑" charset="0"/>
                <a:sym typeface="+mn-ea"/>
              </a:rPr>
              <a:t>字节如题 </a:t>
            </a:r>
            <a:r>
              <a:rPr lang="en-US" altLang="zh-CN" sz="1600" kern="100" dirty="0">
                <a:solidFill>
                  <a:schemeClr val="accent1">
                    <a:lumMod val="50000"/>
                  </a:schemeClr>
                </a:solidFill>
                <a:latin typeface="微软雅黑" charset="0"/>
                <a:ea typeface="微软雅黑" charset="0"/>
                <a:cs typeface="微软雅黑" charset="0"/>
                <a:sym typeface="+mn-ea"/>
              </a:rPr>
              <a:t>47-b </a:t>
            </a:r>
            <a:r>
              <a:rPr lang="zh-CN" altLang="en-US" sz="1600" kern="100" dirty="0">
                <a:solidFill>
                  <a:schemeClr val="accent1">
                    <a:lumMod val="50000"/>
                  </a:schemeClr>
                </a:solidFill>
                <a:latin typeface="微软雅黑" charset="0"/>
                <a:ea typeface="微软雅黑" charset="0"/>
                <a:cs typeface="微软雅黑" charset="0"/>
                <a:sym typeface="+mn-ea"/>
              </a:rPr>
              <a:t>表所示，则该</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分组到达 </a:t>
            </a:r>
            <a:r>
              <a:rPr lang="en-US" altLang="zh-CN" sz="1600" kern="100" dirty="0">
                <a:solidFill>
                  <a:schemeClr val="accent1">
                    <a:lumMod val="50000"/>
                  </a:schemeClr>
                </a:solidFill>
                <a:latin typeface="微软雅黑" charset="0"/>
                <a:ea typeface="微软雅黑" charset="0"/>
                <a:cs typeface="微软雅黑" charset="0"/>
                <a:sym typeface="+mn-ea"/>
              </a:rPr>
              <a:t>H </a:t>
            </a:r>
            <a:r>
              <a:rPr lang="zh-CN" altLang="en-US" sz="1600" kern="100" dirty="0">
                <a:solidFill>
                  <a:schemeClr val="accent1">
                    <a:lumMod val="50000"/>
                  </a:schemeClr>
                </a:solidFill>
                <a:latin typeface="微软雅黑" charset="0"/>
                <a:ea typeface="微软雅黑" charset="0"/>
                <a:cs typeface="微软雅黑" charset="0"/>
                <a:sym typeface="+mn-ea"/>
              </a:rPr>
              <a:t>时经过了多少个路由器？ 注：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分组头和 </a:t>
            </a:r>
            <a:r>
              <a:rPr lang="en-US" altLang="zh-CN" sz="1600" kern="100" dirty="0">
                <a:solidFill>
                  <a:schemeClr val="accent1">
                    <a:lumMod val="50000"/>
                  </a:schemeClr>
                </a:solidFill>
                <a:latin typeface="微软雅黑" charset="0"/>
                <a:ea typeface="微软雅黑" charset="0"/>
                <a:cs typeface="微软雅黑" charset="0"/>
                <a:sym typeface="+mn-ea"/>
              </a:rPr>
              <a:t>TCP </a:t>
            </a:r>
            <a:r>
              <a:rPr lang="zh-CN" altLang="en-US" sz="1600" kern="100" dirty="0">
                <a:solidFill>
                  <a:schemeClr val="accent1">
                    <a:lumMod val="50000"/>
                  </a:schemeClr>
                </a:solidFill>
                <a:latin typeface="微软雅黑" charset="0"/>
                <a:ea typeface="微软雅黑" charset="0"/>
                <a:cs typeface="微软雅黑" charset="0"/>
                <a:sym typeface="+mn-ea"/>
              </a:rPr>
              <a:t>段头结构分别如题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图，题 </a:t>
            </a:r>
            <a:r>
              <a:rPr lang="en-US" altLang="zh-CN" sz="1600" kern="100" dirty="0">
                <a:solidFill>
                  <a:schemeClr val="accent1">
                    <a:lumMod val="50000"/>
                  </a:schemeClr>
                </a:solidFill>
                <a:latin typeface="微软雅黑" charset="0"/>
                <a:ea typeface="微软雅黑" charset="0"/>
                <a:cs typeface="微软雅黑" charset="0"/>
                <a:sym typeface="+mn-ea"/>
              </a:rPr>
              <a:t>47-b </a:t>
            </a:r>
            <a:r>
              <a:rPr lang="zh-CN" altLang="en-US" sz="1600" kern="100" dirty="0">
                <a:solidFill>
                  <a:schemeClr val="accent1">
                    <a:lumMod val="50000"/>
                  </a:schemeClr>
                </a:solidFill>
                <a:latin typeface="微软雅黑" charset="0"/>
                <a:ea typeface="微软雅黑" charset="0"/>
                <a:cs typeface="微软雅黑" charset="0"/>
                <a:sym typeface="+mn-ea"/>
              </a:rPr>
              <a:t>图所示。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35" y="1626588"/>
            <a:ext cx="3852174" cy="192893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909" y="1609333"/>
            <a:ext cx="4465532" cy="2139629"/>
          </a:xfrm>
          <a:prstGeom prst="rect">
            <a:avLst/>
          </a:prstGeom>
        </p:spPr>
      </p:pic>
    </p:spTree>
    <p:custDataLst>
      <p:tags r:id="rId1"/>
    </p:custData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2011</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37287413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50800" cmpd="dbl">
            <a:solidFill>
              <a:srgbClr val="7E8AEA"/>
            </a:solidFill>
            <a:prstDash val="sysDash"/>
          </a:ln>
          <a:extLst>
            <a:ext uri="{909E8E84-426E-40DD-AFC4-6F175D3DCCD1}">
              <a14:hiddenFill xmlns:a14="http://schemas.microsoft.com/office/drawing/2010/main">
                <a:solidFill>
                  <a:srgbClr val="F7A300"/>
                </a:solidFill>
              </a14:hiddenFill>
            </a:ext>
          </a:extLst>
        </p:spPr>
        <p:txBody>
          <a:bodyPr anchor="ctr" anchorCtr="0"/>
          <a:lstStyle/>
          <a:p>
            <a:r>
              <a:rPr lang="en-US" altLang="zh-CN" sz="6600" dirty="0">
                <a:solidFill>
                  <a:srgbClr val="7384FB"/>
                </a:solidFill>
              </a:rPr>
              <a:t>2009</a:t>
            </a:r>
            <a:r>
              <a:rPr lang="zh-CN" altLang="en-US" sz="6600" dirty="0">
                <a:solidFill>
                  <a:srgbClr val="7384FB"/>
                </a:solidFill>
              </a:rPr>
              <a:t>年</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2293"/>
            <a:ext cx="9144000" cy="3438914"/>
          </a:xfrm>
          <a:prstGeom prst="rect">
            <a:avLst/>
          </a:prstGeom>
        </p:spPr>
      </p:pic>
    </p:spTree>
    <p:custDataLst>
      <p:tags r:id="rId1"/>
    </p:custDataLst>
    <p:extLst>
      <p:ext uri="{BB962C8B-B14F-4D97-AF65-F5344CB8AC3E}">
        <p14:creationId xmlns:p14="http://schemas.microsoft.com/office/powerpoint/2010/main" val="2154017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13030" y="617855"/>
            <a:ext cx="8992870" cy="192214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34.  在一条带宽为200k的无噪声信道上，若采用4个幅值的ASK调制， 则该信道的</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最大数据传输速率是 </a:t>
            </a:r>
            <a:r>
              <a:rPr lang="zh-CN" altLang="en-US" sz="1800" kern="100" dirty="0">
                <a:solidFill>
                  <a:schemeClr val="accent1">
                    <a:lumMod val="50000"/>
                  </a:schemeClr>
                </a:solidFill>
                <a:effectLst/>
                <a:latin typeface="微软雅黑" charset="0"/>
                <a:ea typeface="微软雅黑" charset="0"/>
                <a:cs typeface="微软雅黑" charset="0"/>
              </a:rPr>
              <a:t>（</a:t>
            </a:r>
            <a:r>
              <a:rPr lang="en-US" altLang="zh-CN" sz="1800" kern="100" dirty="0">
                <a:solidFill>
                  <a:schemeClr val="accent1">
                    <a:lumMod val="50000"/>
                  </a:schemeClr>
                </a:solidFill>
                <a:effectLst/>
                <a:latin typeface="微软雅黑" charset="0"/>
                <a:ea typeface="微软雅黑" charset="0"/>
                <a:cs typeface="微软雅黑" charset="0"/>
              </a:rPr>
              <a:t>    </a:t>
            </a:r>
            <a:r>
              <a:rPr lang="zh-CN" altLang="en-US" sz="1800" kern="100" dirty="0">
                <a:solidFill>
                  <a:schemeClr val="accent1">
                    <a:lumMod val="50000"/>
                  </a:schemeClr>
                </a:solidFill>
                <a:effectLst/>
                <a:latin typeface="微软雅黑" charset="0"/>
                <a:ea typeface="微软雅黑" charset="0"/>
                <a:cs typeface="微软雅黑" charset="0"/>
              </a:rPr>
              <a:t>）。</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          A. 200 kbps 	B. 400 kbps 	  C. 800 kps       D. 1600 kbps</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a:p>
            <a:pPr>
              <a:lnSpc>
                <a:spcPts val="2400"/>
              </a:lnSpc>
              <a:spcAft>
                <a:spcPts val="300"/>
              </a:spcAft>
            </a:pPr>
            <a:r>
              <a:rPr lang="en-US" altLang="zh-CN" sz="1600" dirty="0">
                <a:solidFill>
                  <a:srgbClr val="1F4E79"/>
                </a:solidFill>
                <a:latin typeface="微软雅黑" charset="0"/>
                <a:ea typeface="微软雅黑" charset="0"/>
                <a:cs typeface="微软雅黑" charset="0"/>
              </a:rPr>
              <a:t> </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sp>
        <p:nvSpPr>
          <p:cNvPr id="4" name="同侧圆角矩形 3"/>
          <p:cNvSpPr/>
          <p:nvPr/>
        </p:nvSpPr>
        <p:spPr>
          <a:xfrm>
            <a:off x="409575" y="1661795"/>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zh-CN" altLang="en-US" kern="100" dirty="0">
                <a:solidFill>
                  <a:schemeClr val="bg1"/>
                </a:solidFill>
                <a:effectLst/>
                <a:latin typeface="楷体" panose="02010609060101010101" pitchFamily="49" charset="-122"/>
                <a:ea typeface="楷体" panose="02010609060101010101" pitchFamily="49" charset="-122"/>
                <a:cs typeface="微软雅黑" charset="0"/>
                <a:sym typeface="+mn-ea"/>
              </a:rPr>
              <a:t>奈奎</a:t>
            </a:r>
            <a:r>
              <a:rPr lang="en-US" altLang="zh-CN" kern="100" dirty="0">
                <a:solidFill>
                  <a:schemeClr val="bg1"/>
                </a:solidFill>
                <a:effectLst/>
                <a:latin typeface="楷体" panose="02010609060101010101" pitchFamily="49" charset="-122"/>
                <a:ea typeface="楷体" panose="02010609060101010101" pitchFamily="49" charset="-122"/>
                <a:cs typeface="微软雅黑" charset="0"/>
                <a:sym typeface="+mn-ea"/>
              </a:rPr>
              <a:t>斯特定理</a:t>
            </a:r>
          </a:p>
        </p:txBody>
      </p:sp>
      <mc:AlternateContent xmlns:mc="http://schemas.openxmlformats.org/markup-compatibility/2006" xmlns:a14="http://schemas.microsoft.com/office/drawing/2010/main">
        <mc:Choice Requires="a14">
          <p:sp>
            <p:nvSpPr>
              <p:cNvPr id="3" name="圆角矩形 2"/>
              <p:cNvSpPr/>
              <p:nvPr/>
            </p:nvSpPr>
            <p:spPr>
              <a:xfrm>
                <a:off x="429895" y="1978660"/>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信道的</a:t>
                </a:r>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V   </a:t>
                </a:r>
                <a:r>
                  <a:rPr lang="en-US" altLang="zh-CN" b="1" kern="100" dirty="0">
                    <a:solidFill>
                      <a:srgbClr val="00B0F0"/>
                    </a:solidFill>
                    <a:effectLst/>
                    <a:latin typeface="楷体" panose="02010609060101010101" pitchFamily="49" charset="-122"/>
                    <a:ea typeface="楷体" panose="02010609060101010101" pitchFamily="49" charset="-122"/>
                    <a:cs typeface="微软雅黑" charset="0"/>
                    <a:sym typeface="+mn-ea"/>
                  </a:rPr>
                  <a:t>bps</a:t>
                </a:r>
              </a:p>
            </p:txBody>
          </p:sp>
        </mc:Choice>
        <mc:Fallback xmlns="">
          <p:sp>
            <p:nvSpPr>
              <p:cNvPr id="3" name="圆角矩形 2"/>
              <p:cNvSpPr>
                <a:spLocks noRot="1" noChangeAspect="1" noMove="1" noResize="1" noEditPoints="1" noAdjustHandles="1" noChangeArrowheads="1" noChangeShapeType="1" noTextEdit="1"/>
              </p:cNvSpPr>
              <p:nvPr/>
            </p:nvSpPr>
            <p:spPr>
              <a:xfrm>
                <a:off x="429895" y="1978660"/>
                <a:ext cx="4881245" cy="487680"/>
              </a:xfrm>
              <a:prstGeom prst="roundRect">
                <a:avLst>
                  <a:gd name="adj" fmla="val 0"/>
                </a:avLst>
              </a:prstGeom>
              <a:blipFill rotWithShape="1">
                <a:blip r:embed="rId4"/>
                <a:stretch>
                  <a:fillRect l="-455" t="-4557" r="-455" b="-4557"/>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 name="直接箭头连接符 6"/>
          <p:cNvCxnSpPr/>
          <p:nvPr/>
        </p:nvCxnSpPr>
        <p:spPr>
          <a:xfrm>
            <a:off x="3586480" y="2339340"/>
            <a:ext cx="0" cy="51816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3035300" y="2857500"/>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楷体" panose="02010609060101010101" pitchFamily="49" charset="-122"/>
                <a:ea typeface="楷体" panose="02010609060101010101" pitchFamily="49" charset="-122"/>
                <a:cs typeface="微软雅黑" charset="0"/>
                <a:sym typeface="+mn-ea"/>
              </a:rPr>
              <a:t> 信道带宽</a:t>
            </a:r>
          </a:p>
        </p:txBody>
      </p:sp>
      <p:cxnSp>
        <p:nvCxnSpPr>
          <p:cNvPr id="14" name="直接箭头连接符 13"/>
          <p:cNvCxnSpPr/>
          <p:nvPr/>
        </p:nvCxnSpPr>
        <p:spPr>
          <a:xfrm>
            <a:off x="4411980" y="2330450"/>
            <a:ext cx="635000" cy="52705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506595" y="2857500"/>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楷体" panose="02010609060101010101" pitchFamily="49" charset="-122"/>
                <a:ea typeface="楷体" panose="02010609060101010101" pitchFamily="49" charset="-122"/>
                <a:cs typeface="微软雅黑" charset="0"/>
                <a:sym typeface="+mn-ea"/>
              </a:rPr>
              <a:t>每个码元的离散电平数目</a:t>
            </a:r>
          </a:p>
        </p:txBody>
      </p:sp>
      <p:sp>
        <p:nvSpPr>
          <p:cNvPr id="43" name="圆角矩形 42"/>
          <p:cNvSpPr/>
          <p:nvPr/>
        </p:nvSpPr>
        <p:spPr>
          <a:xfrm>
            <a:off x="196850" y="888365"/>
            <a:ext cx="1841500"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3054350" y="3491865"/>
                <a:ext cx="3015954" cy="369332"/>
              </a:xfrm>
              <a:prstGeom prst="rect">
                <a:avLst/>
              </a:prstGeom>
              <a:noFill/>
            </p:spPr>
            <p:txBody>
              <a:bodyPr wrap="none" rtlCol="0" anchor="t">
                <a:spAutoFit/>
              </a:bodyPr>
              <a:lstStyle/>
              <a:p>
                <a:pPr algn="l">
                  <a:buClrTx/>
                  <a:buSzTx/>
                  <a:buNone/>
                </a:pPr>
                <a14:m>
                  <m:oMath xmlns:m="http://schemas.openxmlformats.org/officeDocument/2006/math">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=2 ∗ 200</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𝑘</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 </m:t>
                    </m:r>
                    <m:sSub>
                      <m:sSubPr>
                        <m:ctrlP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2</m:t>
                        </m:r>
                      </m:sub>
                    </m:sSub>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4</m:t>
                    </m:r>
                  </m:oMath>
                </a14:m>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   </a:t>
                </a:r>
                <a:r>
                  <a:rPr lang="en-US" altLang="zh-CN" b="1" kern="100" dirty="0">
                    <a:solidFill>
                      <a:srgbClr val="00B0F0"/>
                    </a:solidFill>
                    <a:effectLst/>
                    <a:latin typeface="楷体" panose="02010609060101010101" pitchFamily="49" charset="-122"/>
                    <a:ea typeface="楷体" panose="02010609060101010101" pitchFamily="49" charset="-122"/>
                    <a:cs typeface="微软雅黑" charset="0"/>
                    <a:sym typeface="+mn-ea"/>
                  </a:rPr>
                  <a:t>bps</a:t>
                </a:r>
                <a:endParaRPr lang="zh-CN" altLang="en-US">
                  <a:latin typeface="楷体" panose="02010609060101010101" pitchFamily="49" charset="-122"/>
                  <a:ea typeface="楷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054350" y="3491865"/>
                <a:ext cx="3015954" cy="369332"/>
              </a:xfrm>
              <a:prstGeom prst="rect">
                <a:avLst/>
              </a:prstGeom>
              <a:blipFill rotWithShape="1">
                <a:blip r:embed="rId5"/>
                <a:stretch>
                  <a:fillRect r="11"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054350" y="4105275"/>
                <a:ext cx="1459374" cy="369332"/>
              </a:xfrm>
              <a:prstGeom prst="rect">
                <a:avLst/>
              </a:prstGeom>
              <a:noFill/>
            </p:spPr>
            <p:txBody>
              <a:bodyPr wrap="none" rtlCol="0" anchor="t">
                <a:spAutoFit/>
              </a:bodyPr>
              <a:lstStyle/>
              <a:p>
                <a:pPr algn="l">
                  <a:buClrTx/>
                  <a:buSzTx/>
                  <a:buNone/>
                </a:pPr>
                <a14:m>
                  <m:oMath xmlns:m="http://schemas.openxmlformats.org/officeDocument/2006/math">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=800</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𝑘</m:t>
                    </m:r>
                  </m:oMath>
                </a14:m>
                <a:r>
                  <a:rPr lang="en-US" altLang="zh-CN" b="1" kern="100" dirty="0">
                    <a:solidFill>
                      <a:srgbClr val="00B0F0"/>
                    </a:solidFill>
                    <a:effectLst/>
                    <a:latin typeface="楷体" panose="02010609060101010101" pitchFamily="49" charset="-122"/>
                    <a:ea typeface="楷体" panose="02010609060101010101" pitchFamily="49" charset="-122"/>
                    <a:cs typeface="微软雅黑" charset="0"/>
                    <a:sym typeface="+mn-ea"/>
                  </a:rPr>
                  <a:t> bps</a:t>
                </a:r>
                <a:endParaRPr lang="zh-CN" altLang="en-US">
                  <a:latin typeface="楷体" panose="02010609060101010101" pitchFamily="49" charset="-122"/>
                  <a:ea typeface="楷体" panose="02010609060101010101" pitchFamily="49"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054350" y="4105275"/>
                <a:ext cx="1459374" cy="369332"/>
              </a:xfrm>
              <a:prstGeom prst="rect">
                <a:avLst/>
              </a:prstGeom>
              <a:blipFill rotWithShape="1">
                <a:blip r:embed="rId6"/>
                <a:stretch>
                  <a:fillRect r="10" b="107"/>
                </a:stretch>
              </a:blipFill>
            </p:spPr>
            <p:txBody>
              <a:bodyPr/>
              <a:lstStyle/>
              <a:p>
                <a:r>
                  <a:rPr lang="zh-CN" altLang="en-US">
                    <a:noFill/>
                  </a:rPr>
                  <a:t> </a:t>
                </a:r>
              </a:p>
            </p:txBody>
          </p:sp>
        </mc:Fallback>
      </mc:AlternateContent>
      <p:sp>
        <p:nvSpPr>
          <p:cNvPr id="2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TCP/IP </a:t>
            </a:r>
            <a:r>
              <a:rPr lang="zh-CN" altLang="en-US" kern="100" dirty="0">
                <a:solidFill>
                  <a:schemeClr val="accent1">
                    <a:lumMod val="50000"/>
                  </a:schemeClr>
                </a:solidFill>
                <a:latin typeface="微软雅黑" charset="0"/>
                <a:ea typeface="微软雅黑" charset="0"/>
                <a:cs typeface="微软雅黑" charset="0"/>
                <a:sym typeface="+mn-ea"/>
              </a:rPr>
              <a:t>参考模型的网络层提供的是（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．无连接不可靠的数据报服务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．无连接可靠的数据报服务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．有连接不可靠的虚电路服务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．有连接可靠的虚电路服务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TCP/IP </a:t>
            </a:r>
            <a:r>
              <a:rPr lang="zh-CN" altLang="en-US" kern="100" dirty="0">
                <a:solidFill>
                  <a:schemeClr val="accent1">
                    <a:lumMod val="50000"/>
                  </a:schemeClr>
                </a:solidFill>
                <a:latin typeface="微软雅黑" charset="0"/>
                <a:ea typeface="微软雅黑" charset="0"/>
                <a:cs typeface="微软雅黑" charset="0"/>
                <a:sym typeface="+mn-ea"/>
              </a:rPr>
              <a:t>参考模型的网络层提供的是（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．无连接不可靠的数据报服务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．无连接可靠的数据报服务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．有连接不可靠的虚电路服务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．有连接可靠的虚电路服务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4" name="矩形 13"/>
          <p:cNvSpPr/>
          <p:nvPr/>
        </p:nvSpPr>
        <p:spPr>
          <a:xfrm>
            <a:off x="4121416" y="2232025"/>
            <a:ext cx="1407160" cy="550545"/>
          </a:xfrm>
          <a:prstGeom prst="rect">
            <a:avLst/>
          </a:prstGeom>
          <a:solidFill>
            <a:srgbClr val="FA897A"/>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olidFill>
                  <a:schemeClr val="bg1"/>
                </a:solidFill>
              </a:rPr>
              <a:t>应用层</a:t>
            </a:r>
          </a:p>
        </p:txBody>
      </p:sp>
      <p:sp>
        <p:nvSpPr>
          <p:cNvPr id="15" name="矩形 14"/>
          <p:cNvSpPr/>
          <p:nvPr/>
        </p:nvSpPr>
        <p:spPr>
          <a:xfrm>
            <a:off x="4121416" y="2783840"/>
            <a:ext cx="1407160" cy="550545"/>
          </a:xfrm>
          <a:prstGeom prst="rect">
            <a:avLst/>
          </a:prstGeom>
          <a:solidFill>
            <a:srgbClr val="FCE09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olidFill>
                  <a:schemeClr val="bg1"/>
                </a:solidFill>
              </a:rPr>
              <a:t>传输层</a:t>
            </a:r>
          </a:p>
        </p:txBody>
      </p:sp>
      <p:sp>
        <p:nvSpPr>
          <p:cNvPr id="16" name="矩形 15"/>
          <p:cNvSpPr/>
          <p:nvPr/>
        </p:nvSpPr>
        <p:spPr>
          <a:xfrm>
            <a:off x="4121416" y="3285490"/>
            <a:ext cx="1407160" cy="550545"/>
          </a:xfrm>
          <a:prstGeom prst="rect">
            <a:avLst/>
          </a:prstGeom>
          <a:solidFill>
            <a:srgbClr val="D1E5A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olidFill>
                  <a:schemeClr val="bg1"/>
                </a:solidFill>
              </a:rPr>
              <a:t>网络链路层</a:t>
            </a:r>
          </a:p>
        </p:txBody>
      </p:sp>
      <p:sp>
        <p:nvSpPr>
          <p:cNvPr id="17" name="矩形 16"/>
          <p:cNvSpPr/>
          <p:nvPr/>
        </p:nvSpPr>
        <p:spPr>
          <a:xfrm>
            <a:off x="4121416" y="3836035"/>
            <a:ext cx="1407160" cy="550545"/>
          </a:xfrm>
          <a:prstGeom prst="rect">
            <a:avLst/>
          </a:prstGeom>
          <a:solidFill>
            <a:srgbClr val="87E3CE"/>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olidFill>
                  <a:schemeClr val="bg1"/>
                </a:solidFill>
              </a:rPr>
              <a:t>物理层</a:t>
            </a:r>
          </a:p>
        </p:txBody>
      </p:sp>
      <p:pic>
        <p:nvPicPr>
          <p:cNvPr id="18"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92933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．若某通信链路的数据传输速率为 </a:t>
            </a:r>
            <a:r>
              <a:rPr lang="en-US" altLang="zh-CN" kern="100" dirty="0">
                <a:solidFill>
                  <a:schemeClr val="accent1">
                    <a:lumMod val="50000"/>
                  </a:schemeClr>
                </a:solidFill>
                <a:latin typeface="微软雅黑" charset="0"/>
                <a:ea typeface="微软雅黑" charset="0"/>
                <a:cs typeface="微软雅黑" charset="0"/>
                <a:sym typeface="+mn-ea"/>
              </a:rPr>
              <a:t>2400bit/s</a:t>
            </a:r>
            <a:r>
              <a:rPr lang="zh-CN" altLang="en-US" kern="100" dirty="0">
                <a:solidFill>
                  <a:schemeClr val="accent1">
                    <a:lumMod val="50000"/>
                  </a:schemeClr>
                </a:solidFill>
                <a:latin typeface="微软雅黑" charset="0"/>
                <a:ea typeface="微软雅黑" charset="0"/>
                <a:cs typeface="微软雅黑" charset="0"/>
                <a:sym typeface="+mn-ea"/>
              </a:rPr>
              <a:t>，采用 </a:t>
            </a:r>
            <a:r>
              <a:rPr lang="en-US" altLang="zh-CN" kern="100" dirty="0">
                <a:solidFill>
                  <a:schemeClr val="accent1">
                    <a:lumMod val="50000"/>
                  </a:schemeClr>
                </a:solidFill>
                <a:latin typeface="微软雅黑" charset="0"/>
                <a:ea typeface="微软雅黑" charset="0"/>
                <a:cs typeface="微软雅黑" charset="0"/>
                <a:sym typeface="+mn-ea"/>
              </a:rPr>
              <a:t>4 </a:t>
            </a:r>
            <a:r>
              <a:rPr lang="zh-CN" altLang="en-US" kern="100" dirty="0">
                <a:solidFill>
                  <a:schemeClr val="accent1">
                    <a:lumMod val="50000"/>
                  </a:schemeClr>
                </a:solidFill>
                <a:latin typeface="微软雅黑" charset="0"/>
                <a:ea typeface="微软雅黑" charset="0"/>
                <a:cs typeface="微软雅黑" charset="0"/>
                <a:sym typeface="+mn-ea"/>
              </a:rPr>
              <a:t>相位调制，则该链路的波特率是</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600 </a:t>
            </a:r>
            <a:r>
              <a:rPr lang="zh-CN" altLang="en-US" kern="100" dirty="0">
                <a:solidFill>
                  <a:schemeClr val="accent1">
                    <a:lumMod val="50000"/>
                  </a:schemeClr>
                </a:solidFill>
                <a:latin typeface="微软雅黑" charset="0"/>
                <a:ea typeface="微软雅黑" charset="0"/>
                <a:cs typeface="微软雅黑" charset="0"/>
                <a:sym typeface="+mn-ea"/>
              </a:rPr>
              <a:t>波特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1200 </a:t>
            </a:r>
            <a:r>
              <a:rPr lang="zh-CN" altLang="en-US" kern="100" dirty="0">
                <a:solidFill>
                  <a:schemeClr val="accent1">
                    <a:lumMod val="50000"/>
                  </a:schemeClr>
                </a:solidFill>
                <a:latin typeface="微软雅黑" charset="0"/>
                <a:ea typeface="微软雅黑" charset="0"/>
                <a:cs typeface="微软雅黑" charset="0"/>
                <a:sym typeface="+mn-ea"/>
              </a:rPr>
              <a:t>波特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4800 </a:t>
            </a:r>
            <a:r>
              <a:rPr lang="zh-CN" altLang="en-US" kern="100" dirty="0">
                <a:solidFill>
                  <a:schemeClr val="accent1">
                    <a:lumMod val="50000"/>
                  </a:schemeClr>
                </a:solidFill>
                <a:latin typeface="微软雅黑" charset="0"/>
                <a:ea typeface="微软雅黑" charset="0"/>
                <a:cs typeface="微软雅黑" charset="0"/>
                <a:sym typeface="+mn-ea"/>
              </a:rPr>
              <a:t>波特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9600 </a:t>
            </a:r>
            <a:r>
              <a:rPr lang="zh-CN" altLang="en-US" kern="100" dirty="0">
                <a:solidFill>
                  <a:schemeClr val="accent1">
                    <a:lumMod val="50000"/>
                  </a:schemeClr>
                </a:solidFill>
                <a:latin typeface="微软雅黑" charset="0"/>
                <a:ea typeface="微软雅黑" charset="0"/>
                <a:cs typeface="微软雅黑" charset="0"/>
                <a:sym typeface="+mn-ea"/>
              </a:rPr>
              <a:t>波特</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477974"/>
            <a:ext cx="427648" cy="369332"/>
          </a:xfrm>
          <a:prstGeom prst="rect">
            <a:avLst/>
          </a:prstGeom>
        </p:spPr>
      </p:pic>
      <p:sp>
        <p:nvSpPr>
          <p:cNvPr id="2" name="矩形 1"/>
          <p:cNvSpPr/>
          <p:nvPr/>
        </p:nvSpPr>
        <p:spPr>
          <a:xfrm>
            <a:off x="2727084" y="2279769"/>
            <a:ext cx="5180965" cy="583565"/>
          </a:xfrm>
          <a:prstGeom prst="rect">
            <a:avLst/>
          </a:prstGeom>
        </p:spPr>
        <p:txBody>
          <a:bodyPr wrap="none">
            <a:spAutoFit/>
          </a:bodyPr>
          <a:lstStyle/>
          <a:p>
            <a:r>
              <a:rPr lang="zh-CN" altLang="en-US" sz="3200" dirty="0">
                <a:solidFill>
                  <a:srgbClr val="FF0000"/>
                </a:solidFill>
                <a:latin typeface="楷体" panose="02010609060101010101" pitchFamily="49" charset="-122"/>
                <a:ea typeface="楷体" panose="02010609060101010101" pitchFamily="49" charset="-122"/>
              </a:rPr>
              <a:t>波特率</a:t>
            </a:r>
            <a:r>
              <a:rPr lang="en-US" altLang="zh-CN" sz="3200" dirty="0">
                <a:solidFill>
                  <a:srgbClr val="FF0000"/>
                </a:solidFill>
                <a:latin typeface="楷体" panose="02010609060101010101" pitchFamily="49" charset="-122"/>
                <a:ea typeface="楷体" panose="02010609060101010101" pitchFamily="49" charset="-122"/>
              </a:rPr>
              <a:t>=</a:t>
            </a:r>
            <a:r>
              <a:rPr lang="zh-CN" altLang="en-US" sz="3200" dirty="0">
                <a:solidFill>
                  <a:srgbClr val="FF0000"/>
                </a:solidFill>
                <a:latin typeface="楷体" panose="02010609060101010101" pitchFamily="49" charset="-122"/>
                <a:ea typeface="楷体" panose="02010609060101010101" pitchFamily="49" charset="-122"/>
              </a:rPr>
              <a:t>比特率</a:t>
            </a:r>
            <a:r>
              <a:rPr lang="en-US" altLang="zh-CN" sz="3200" dirty="0">
                <a:solidFill>
                  <a:srgbClr val="FF0000"/>
                </a:solidFill>
                <a:latin typeface="楷体" panose="02010609060101010101" pitchFamily="49" charset="-122"/>
                <a:ea typeface="楷体" panose="02010609060101010101" pitchFamily="49" charset="-122"/>
              </a:rPr>
              <a:t>/2=1200 </a:t>
            </a:r>
            <a:r>
              <a:rPr lang="zh-CN" altLang="en-US" sz="3200" dirty="0">
                <a:solidFill>
                  <a:srgbClr val="FF0000"/>
                </a:solidFill>
                <a:latin typeface="楷体" panose="02010609060101010101" pitchFamily="49" charset="-122"/>
                <a:ea typeface="楷体" panose="02010609060101010101" pitchFamily="49" charset="-122"/>
              </a:rPr>
              <a:t>波特</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．数据链路层采用选择重传协议（</a:t>
            </a:r>
            <a:r>
              <a:rPr lang="en-US" altLang="zh-CN" kern="100" dirty="0">
                <a:solidFill>
                  <a:schemeClr val="accent1">
                    <a:lumMod val="50000"/>
                  </a:schemeClr>
                </a:solidFill>
                <a:latin typeface="微软雅黑" charset="0"/>
                <a:ea typeface="微软雅黑" charset="0"/>
                <a:cs typeface="微软雅黑" charset="0"/>
                <a:sym typeface="+mn-ea"/>
              </a:rPr>
              <a:t>SR</a:t>
            </a:r>
            <a:r>
              <a:rPr lang="zh-CN" altLang="en-US" kern="100" dirty="0">
                <a:solidFill>
                  <a:schemeClr val="accent1">
                    <a:lumMod val="50000"/>
                  </a:schemeClr>
                </a:solidFill>
                <a:latin typeface="微软雅黑" charset="0"/>
                <a:ea typeface="微软雅黑" charset="0"/>
                <a:cs typeface="微软雅黑" charset="0"/>
                <a:sym typeface="+mn-ea"/>
              </a:rPr>
              <a:t>）传输数据，发送方已发送了 </a:t>
            </a:r>
            <a:r>
              <a:rPr lang="en-US" altLang="zh-CN" kern="100" dirty="0">
                <a:solidFill>
                  <a:schemeClr val="accent1">
                    <a:lumMod val="50000"/>
                  </a:schemeClr>
                </a:solidFill>
                <a:latin typeface="微软雅黑" charset="0"/>
                <a:ea typeface="微软雅黑" charset="0"/>
                <a:cs typeface="微软雅黑" charset="0"/>
                <a:sym typeface="+mn-ea"/>
              </a:rPr>
              <a:t>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号数据帧， 现已收到 </a:t>
            </a:r>
            <a:r>
              <a:rPr lang="en-US" altLang="zh-CN" kern="100" dirty="0">
                <a:solidFill>
                  <a:schemeClr val="accent1">
                    <a:lumMod val="50000"/>
                  </a:schemeClr>
                </a:solidFill>
                <a:latin typeface="微软雅黑" charset="0"/>
                <a:ea typeface="微软雅黑" charset="0"/>
                <a:cs typeface="微软雅黑" charset="0"/>
                <a:sym typeface="+mn-ea"/>
              </a:rPr>
              <a:t>1 </a:t>
            </a:r>
            <a:r>
              <a:rPr lang="zh-CN" altLang="en-US" kern="100" dirty="0">
                <a:solidFill>
                  <a:schemeClr val="accent1">
                    <a:lumMod val="50000"/>
                  </a:schemeClr>
                </a:solidFill>
                <a:latin typeface="微软雅黑" charset="0"/>
                <a:ea typeface="微软雅黑" charset="0"/>
                <a:cs typeface="微软雅黑" charset="0"/>
                <a:sym typeface="+mn-ea"/>
              </a:rPr>
              <a:t>号帧的确认，而 </a:t>
            </a:r>
            <a:r>
              <a:rPr lang="en-US" altLang="zh-CN" kern="100" dirty="0">
                <a:solidFill>
                  <a:schemeClr val="accent1">
                    <a:lumMod val="50000"/>
                  </a:schemeClr>
                </a:solidFill>
                <a:latin typeface="微软雅黑" charset="0"/>
                <a:ea typeface="微软雅黑" charset="0"/>
                <a:cs typeface="微软雅黑" charset="0"/>
                <a:sym typeface="+mn-ea"/>
              </a:rPr>
              <a:t>0</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r>
              <a:rPr lang="zh-CN" altLang="en-US" kern="100" dirty="0">
                <a:solidFill>
                  <a:schemeClr val="accent1">
                    <a:lumMod val="50000"/>
                  </a:schemeClr>
                </a:solidFill>
                <a:latin typeface="微软雅黑" charset="0"/>
                <a:ea typeface="微软雅黑" charset="0"/>
                <a:cs typeface="微软雅黑" charset="0"/>
                <a:sym typeface="+mn-ea"/>
              </a:rPr>
              <a:t>号帧依次超时，则此时需要重传的帧数是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latin typeface="微软雅黑" charset="0"/>
                <a:ea typeface="微软雅黑" charset="0"/>
                <a:cs typeface="微软雅黑" charset="0"/>
                <a:sym typeface="+mn-ea"/>
              </a:rPr>
              <a:t>选择重传协议（</a:t>
            </a:r>
            <a:r>
              <a:rPr lang="en-US" altLang="zh-CN" sz="2800" kern="100" dirty="0">
                <a:solidFill>
                  <a:schemeClr val="accent1">
                    <a:lumMod val="50000"/>
                  </a:schemeClr>
                </a:solidFill>
                <a:latin typeface="微软雅黑" charset="0"/>
                <a:ea typeface="微软雅黑" charset="0"/>
                <a:cs typeface="微软雅黑" charset="0"/>
                <a:sym typeface="+mn-ea"/>
              </a:rPr>
              <a:t>SR</a:t>
            </a:r>
            <a:r>
              <a:rPr lang="zh-CN" altLang="en-US" sz="2800" kern="100" dirty="0">
                <a:solidFill>
                  <a:schemeClr val="accent1">
                    <a:lumMod val="50000"/>
                  </a:schemeClr>
                </a:solidFill>
                <a:latin typeface="微软雅黑" charset="0"/>
                <a:ea typeface="微软雅黑" charset="0"/>
                <a:cs typeface="微软雅黑" charset="0"/>
                <a:sym typeface="+mn-ea"/>
              </a:rPr>
              <a:t>）</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14" name="圆角矩形 16"/>
          <p:cNvSpPr/>
          <p:nvPr/>
        </p:nvSpPr>
        <p:spPr>
          <a:xfrm>
            <a:off x="618717" y="2036542"/>
            <a:ext cx="6037263" cy="2439765"/>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defRPr/>
            </a:pPr>
            <a:r>
              <a:rPr lang="zh-CN" altLang="en-US" dirty="0"/>
              <a:t>接收方逐个地确认正确接收的分组，不管接收到的分组是否有序，只要正确接收就发送选择</a:t>
            </a:r>
            <a:r>
              <a:rPr lang="en-US" altLang="zh-CN" dirty="0"/>
              <a:t>ACK</a:t>
            </a:r>
            <a:r>
              <a:rPr lang="zh-CN" altLang="en-US" dirty="0"/>
              <a:t>分组进行确认。</a:t>
            </a:r>
            <a:endParaRPr lang="en-US" altLang="zh-CN" dirty="0"/>
          </a:p>
          <a:p>
            <a:pPr marL="285750" lvl="0" indent="-285750">
              <a:buFont typeface="Arial" panose="020B0604020202020204" pitchFamily="34" charset="0"/>
              <a:buChar char="•"/>
              <a:defRPr/>
            </a:pPr>
            <a:r>
              <a:rPr lang="zh-CN" altLang="en-US" dirty="0"/>
              <a:t>因此选择重传协议中的</a:t>
            </a:r>
            <a:r>
              <a:rPr lang="en-US" altLang="zh-CN" dirty="0"/>
              <a:t>ACK</a:t>
            </a:r>
            <a:r>
              <a:rPr lang="zh-CN" altLang="en-US" dirty="0"/>
              <a:t>分组不再具 有累积确认的作用。</a:t>
            </a:r>
            <a:endParaRPr lang="en-US" altLang="zh-CN" dirty="0"/>
          </a:p>
          <a:p>
            <a:pPr marL="285750" lvl="0" indent="-285750">
              <a:buFont typeface="Arial" panose="020B0604020202020204" pitchFamily="34" charset="0"/>
              <a:buChar char="•"/>
              <a:defRPr/>
            </a:pPr>
            <a:r>
              <a:rPr lang="zh-CN" altLang="en-US" dirty="0"/>
              <a:t>要特别注意与</a:t>
            </a:r>
            <a:r>
              <a:rPr lang="en-US" altLang="zh-CN" dirty="0"/>
              <a:t>GBN</a:t>
            </a:r>
            <a:r>
              <a:rPr lang="zh-CN" altLang="en-US" dirty="0"/>
              <a:t>协议的区别。</a:t>
            </a:r>
          </a:p>
        </p:txBody>
      </p:sp>
      <p:sp>
        <p:nvSpPr>
          <p:cNvPr id="21" name="圆角矩形 16"/>
          <p:cNvSpPr/>
          <p:nvPr/>
        </p:nvSpPr>
        <p:spPr>
          <a:xfrm>
            <a:off x="618718" y="1323953"/>
            <a:ext cx="1922464" cy="444623"/>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滑动窗口</a:t>
            </a:r>
            <a:r>
              <a:rPr kumimoji="1" lang="en-US" altLang="zh-CN" dirty="0">
                <a:solidFill>
                  <a:prstClr val="white"/>
                </a:solidFill>
                <a:latin typeface="+mj-ea"/>
                <a:ea typeface="+mj-ea"/>
              </a:rPr>
              <a:t>&gt;1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2" name="圆角矩形 16"/>
          <p:cNvSpPr/>
          <p:nvPr/>
        </p:nvSpPr>
        <p:spPr>
          <a:xfrm>
            <a:off x="2888513" y="1323952"/>
            <a:ext cx="1922464" cy="444623"/>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接收窗口</a:t>
            </a:r>
            <a:r>
              <a:rPr kumimoji="1" lang="en-US" altLang="zh-CN" dirty="0">
                <a:solidFill>
                  <a:prstClr val="white"/>
                </a:solidFill>
                <a:latin typeface="+mj-ea"/>
                <a:ea typeface="+mj-ea"/>
              </a:rPr>
              <a:t>&gt;1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Tree>
    <p:custDataLst>
      <p:tags r:id="rId1"/>
    </p:custData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．数据链路层采用选择重传协议（</a:t>
            </a:r>
            <a:r>
              <a:rPr lang="en-US" altLang="zh-CN" kern="100" dirty="0">
                <a:solidFill>
                  <a:schemeClr val="accent1">
                    <a:lumMod val="50000"/>
                  </a:schemeClr>
                </a:solidFill>
                <a:latin typeface="微软雅黑" charset="0"/>
                <a:ea typeface="微软雅黑" charset="0"/>
                <a:cs typeface="微软雅黑" charset="0"/>
                <a:sym typeface="+mn-ea"/>
              </a:rPr>
              <a:t>SR</a:t>
            </a:r>
            <a:r>
              <a:rPr lang="zh-CN" altLang="en-US" kern="100" dirty="0">
                <a:solidFill>
                  <a:schemeClr val="accent1">
                    <a:lumMod val="50000"/>
                  </a:schemeClr>
                </a:solidFill>
                <a:latin typeface="微软雅黑" charset="0"/>
                <a:ea typeface="微软雅黑" charset="0"/>
                <a:cs typeface="微软雅黑" charset="0"/>
                <a:sym typeface="+mn-ea"/>
              </a:rPr>
              <a:t>）传输数据，发送方已发送了 </a:t>
            </a:r>
            <a:r>
              <a:rPr lang="en-US" altLang="zh-CN" kern="100" dirty="0">
                <a:solidFill>
                  <a:schemeClr val="accent1">
                    <a:lumMod val="50000"/>
                  </a:schemeClr>
                </a:solidFill>
                <a:latin typeface="微软雅黑" charset="0"/>
                <a:ea typeface="微软雅黑" charset="0"/>
                <a:cs typeface="微软雅黑" charset="0"/>
                <a:sym typeface="+mn-ea"/>
              </a:rPr>
              <a:t>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号数据帧， 现已收到 </a:t>
            </a:r>
            <a:r>
              <a:rPr lang="en-US" altLang="zh-CN" kern="100" dirty="0">
                <a:solidFill>
                  <a:schemeClr val="accent1">
                    <a:lumMod val="50000"/>
                  </a:schemeClr>
                </a:solidFill>
                <a:latin typeface="微软雅黑" charset="0"/>
                <a:ea typeface="微软雅黑" charset="0"/>
                <a:cs typeface="微软雅黑" charset="0"/>
                <a:sym typeface="+mn-ea"/>
              </a:rPr>
              <a:t>1 </a:t>
            </a:r>
            <a:r>
              <a:rPr lang="zh-CN" altLang="en-US" kern="100" dirty="0">
                <a:solidFill>
                  <a:schemeClr val="accent1">
                    <a:lumMod val="50000"/>
                  </a:schemeClr>
                </a:solidFill>
                <a:latin typeface="微软雅黑" charset="0"/>
                <a:ea typeface="微软雅黑" charset="0"/>
                <a:cs typeface="微软雅黑" charset="0"/>
                <a:sym typeface="+mn-ea"/>
              </a:rPr>
              <a:t>号帧的确认，而 </a:t>
            </a:r>
            <a:r>
              <a:rPr lang="en-US" altLang="zh-CN" kern="100" dirty="0">
                <a:solidFill>
                  <a:schemeClr val="accent1">
                    <a:lumMod val="50000"/>
                  </a:schemeClr>
                </a:solidFill>
                <a:latin typeface="微软雅黑" charset="0"/>
                <a:ea typeface="微软雅黑" charset="0"/>
                <a:cs typeface="微软雅黑" charset="0"/>
                <a:sym typeface="+mn-ea"/>
              </a:rPr>
              <a:t>0</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r>
              <a:rPr lang="zh-CN" altLang="en-US" kern="100" dirty="0">
                <a:solidFill>
                  <a:schemeClr val="accent1">
                    <a:lumMod val="50000"/>
                  </a:schemeClr>
                </a:solidFill>
                <a:latin typeface="微软雅黑" charset="0"/>
                <a:ea typeface="微软雅黑" charset="0"/>
                <a:cs typeface="微软雅黑" charset="0"/>
                <a:sym typeface="+mn-ea"/>
              </a:rPr>
              <a:t>号帧依次超时，则此时需要重传的帧数是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51455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．下列选项中，对正确接收到的数据帧进行确认的 </a:t>
            </a:r>
            <a:r>
              <a:rPr lang="en-US" altLang="zh-CN" kern="100" dirty="0">
                <a:solidFill>
                  <a:schemeClr val="accent1">
                    <a:lumMod val="50000"/>
                  </a:schemeClr>
                </a:solidFill>
                <a:latin typeface="微软雅黑" charset="0"/>
                <a:ea typeface="微软雅黑" charset="0"/>
                <a:cs typeface="微软雅黑" charset="0"/>
                <a:sym typeface="+mn-ea"/>
              </a:rPr>
              <a:t>MAC </a:t>
            </a:r>
            <a:r>
              <a:rPr lang="zh-CN" altLang="en-US" kern="100" dirty="0">
                <a:solidFill>
                  <a:schemeClr val="accent1">
                    <a:lumMod val="50000"/>
                  </a:schemeClr>
                </a:solidFill>
                <a:latin typeface="微软雅黑" charset="0"/>
                <a:ea typeface="微软雅黑" charset="0"/>
                <a:cs typeface="微软雅黑" charset="0"/>
                <a:sym typeface="+mn-ea"/>
              </a:rPr>
              <a:t>协议是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CSMA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CDMA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CSMA/CD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CSMA/CA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807158"/>
            <a:ext cx="427648" cy="369332"/>
          </a:xfrm>
          <a:prstGeom prst="rect">
            <a:avLst/>
          </a:prstGeom>
        </p:spPr>
      </p:pic>
      <p:graphicFrame>
        <p:nvGraphicFramePr>
          <p:cNvPr id="30" name="表格 29"/>
          <p:cNvGraphicFramePr>
            <a:graphicFrameLocks noGrp="1"/>
          </p:cNvGraphicFramePr>
          <p:nvPr>
            <p:custDataLst>
              <p:tags r:id="rId2"/>
            </p:custDataLst>
          </p:nvPr>
        </p:nvGraphicFramePr>
        <p:xfrm>
          <a:off x="2304420" y="1686173"/>
          <a:ext cx="6350973" cy="3139303"/>
        </p:xfrm>
        <a:graphic>
          <a:graphicData uri="http://schemas.openxmlformats.org/drawingml/2006/table">
            <a:tbl>
              <a:tblPr firstRow="1" bandRow="1">
                <a:tableStyleId>{93296810-A885-4BE3-A3E7-6D5BEEA58F35}</a:tableStyleId>
              </a:tblPr>
              <a:tblGrid>
                <a:gridCol w="1982470">
                  <a:extLst>
                    <a:ext uri="{9D8B030D-6E8A-4147-A177-3AD203B41FA5}">
                      <a16:colId xmlns:a16="http://schemas.microsoft.com/office/drawing/2014/main" val="20000"/>
                    </a:ext>
                  </a:extLst>
                </a:gridCol>
                <a:gridCol w="4368503">
                  <a:extLst>
                    <a:ext uri="{9D8B030D-6E8A-4147-A177-3AD203B41FA5}">
                      <a16:colId xmlns:a16="http://schemas.microsoft.com/office/drawing/2014/main" val="20001"/>
                    </a:ext>
                  </a:extLst>
                </a:gridCol>
              </a:tblGrid>
              <a:tr h="513715">
                <a:tc>
                  <a:txBody>
                    <a:bodyPr/>
                    <a:lstStyle/>
                    <a:p>
                      <a:pPr algn="ctr"/>
                      <a:r>
                        <a:rPr lang="zh-CN" altLang="en-US" sz="1800" dirty="0">
                          <a:solidFill>
                            <a:schemeClr val="accent6">
                              <a:lumMod val="75000"/>
                            </a:schemeClr>
                          </a:solidFill>
                        </a:rPr>
                        <a:t>随机访问介质</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D6F6DC"/>
                    </a:solidFill>
                  </a:tcPr>
                </a:tc>
                <a:tc>
                  <a:txBody>
                    <a:bodyPr/>
                    <a:lstStyle/>
                    <a:p>
                      <a:pPr algn="ctr"/>
                      <a:r>
                        <a:rPr lang="zh-CN" altLang="en-US" sz="1800" dirty="0">
                          <a:solidFill>
                            <a:schemeClr val="accent6">
                              <a:lumMod val="75000"/>
                            </a:schemeClr>
                          </a:solidFill>
                        </a:rPr>
                        <a:t>特点</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D6F6DC"/>
                    </a:solidFill>
                  </a:tcPr>
                </a:tc>
                <a:extLst>
                  <a:ext uri="{0D108BD9-81ED-4DB2-BD59-A6C34878D82A}">
                    <a16:rowId xmlns:a16="http://schemas.microsoft.com/office/drawing/2014/main" val="10000"/>
                  </a:ext>
                </a:extLst>
              </a:tr>
              <a:tr h="656397">
                <a:tc>
                  <a:txBody>
                    <a:bodyPr/>
                    <a:lstStyle/>
                    <a:p>
                      <a:pPr algn="ctr"/>
                      <a:r>
                        <a:rPr lang="en-US" altLang="zh-CN" sz="1600" dirty="0">
                          <a:solidFill>
                            <a:sysClr val="windowText" lastClr="000000"/>
                          </a:solidFill>
                        </a:rPr>
                        <a:t>ALOHA</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fontAlgn="ctr" latinLnBrk="0"/>
                      <a:r>
                        <a:rPr lang="zh-CN" altLang="en-US" dirty="0">
                          <a:solidFill>
                            <a:sysClr val="windowText" lastClr="000000"/>
                          </a:solidFill>
                          <a:effectLst/>
                        </a:rPr>
                        <a:t>想发就发，超时重发</a:t>
                      </a:r>
                    </a:p>
                  </a:txBody>
                  <a:tcPr marL="50800" marR="50800" marT="50800" marB="508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56397">
                <a:tc>
                  <a:txBody>
                    <a:bodyPr/>
                    <a:lstStyle/>
                    <a:p>
                      <a:pPr algn="ctr"/>
                      <a:r>
                        <a:rPr lang="en-US" altLang="zh-CN" sz="1600" dirty="0">
                          <a:solidFill>
                            <a:sysClr val="windowText" lastClr="000000"/>
                          </a:solidFill>
                        </a:rPr>
                        <a:t>CSMA</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4FAF6"/>
                    </a:solidFill>
                  </a:tcPr>
                </a:tc>
                <a:tc>
                  <a:txBody>
                    <a:bodyPr/>
                    <a:lstStyle/>
                    <a:p>
                      <a:pPr fontAlgn="ctr" latinLnBrk="0"/>
                      <a:r>
                        <a:rPr lang="zh-CN" altLang="en-US" b="0" dirty="0">
                          <a:solidFill>
                            <a:sysClr val="windowText" lastClr="000000"/>
                          </a:solidFill>
                          <a:effectLst/>
                        </a:rPr>
                        <a:t>先听后发</a:t>
                      </a:r>
                    </a:p>
                  </a:txBody>
                  <a:tcPr marL="50800" marR="50800" marT="50800" marB="508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rgbClr val="F4FAF6"/>
                    </a:solidFill>
                  </a:tcPr>
                </a:tc>
                <a:extLst>
                  <a:ext uri="{0D108BD9-81ED-4DB2-BD59-A6C34878D82A}">
                    <a16:rowId xmlns:a16="http://schemas.microsoft.com/office/drawing/2014/main" val="10002"/>
                  </a:ext>
                </a:extLst>
              </a:tr>
              <a:tr h="656397">
                <a:tc>
                  <a:txBody>
                    <a:bodyPr/>
                    <a:lstStyle/>
                    <a:p>
                      <a:pPr algn="ctr"/>
                      <a:r>
                        <a:rPr lang="en-US" altLang="zh-CN" sz="1600" dirty="0">
                          <a:solidFill>
                            <a:sysClr val="windowText" lastClr="000000"/>
                          </a:solidFill>
                          <a:sym typeface="+mn-ea"/>
                        </a:rPr>
                        <a:t>CSMA/CD</a:t>
                      </a:r>
                      <a:endParaRPr lang="zh-CN" altLang="en-US" sz="1600" dirty="0">
                        <a:solidFill>
                          <a:sysClr val="windowText" lastClr="000000"/>
                        </a:solidFill>
                        <a:sym typeface="+mn-ea"/>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fontAlgn="ctr" latinLnBrk="0"/>
                      <a:r>
                        <a:rPr lang="zh-CN" altLang="en-US" b="0" dirty="0">
                          <a:solidFill>
                            <a:sysClr val="windowText" lastClr="000000"/>
                          </a:solidFill>
                          <a:effectLst/>
                        </a:rPr>
                        <a:t>先听后发，边发边听，冲突停发</a:t>
                      </a:r>
                    </a:p>
                  </a:txBody>
                  <a:tcPr marL="50800" marR="50800" marT="50800" marB="508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56397">
                <a:tc>
                  <a:txBody>
                    <a:bodyPr/>
                    <a:lstStyle/>
                    <a:p>
                      <a:pPr algn="ctr"/>
                      <a:r>
                        <a:rPr lang="en-US" altLang="zh-CN" sz="1600" dirty="0">
                          <a:solidFill>
                            <a:sysClr val="windowText" lastClr="000000"/>
                          </a:solidFill>
                          <a:sym typeface="+mn-ea"/>
                        </a:rPr>
                        <a:t>CSMA/CA</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tc>
                  <a:txBody>
                    <a:bodyPr/>
                    <a:lstStyle/>
                    <a:p>
                      <a:pPr fontAlgn="ctr" latinLnBrk="0"/>
                      <a:r>
                        <a:rPr lang="zh-CN" altLang="en-US" b="0" dirty="0">
                          <a:solidFill>
                            <a:sysClr val="windowText" lastClr="000000"/>
                          </a:solidFill>
                          <a:effectLst/>
                        </a:rPr>
                        <a:t>冲突避免，</a:t>
                      </a:r>
                      <a:r>
                        <a:rPr lang="en-US" altLang="zh-CN" b="0" dirty="0">
                          <a:solidFill>
                            <a:sysClr val="windowText" lastClr="000000"/>
                          </a:solidFill>
                          <a:effectLst/>
                        </a:rPr>
                        <a:t>IFS</a:t>
                      </a:r>
                      <a:r>
                        <a:rPr lang="zh-CN" altLang="en-US" b="0" dirty="0">
                          <a:solidFill>
                            <a:sysClr val="windowText" lastClr="000000"/>
                          </a:solidFill>
                          <a:effectLst/>
                        </a:rPr>
                        <a:t>等待时间</a:t>
                      </a:r>
                    </a:p>
                  </a:txBody>
                  <a:tcPr marL="50800" marR="50800" marT="50800" marB="5080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3693319"/>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．某网络拓扑如下图所示，路由器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只有到达子网 </a:t>
            </a:r>
            <a:r>
              <a:rPr lang="en-US" altLang="zh-CN" kern="100" dirty="0">
                <a:solidFill>
                  <a:schemeClr val="accent1">
                    <a:lumMod val="50000"/>
                  </a:schemeClr>
                </a:solidFill>
                <a:latin typeface="微软雅黑" charset="0"/>
                <a:ea typeface="微软雅黑" charset="0"/>
                <a:cs typeface="微软雅黑" charset="0"/>
                <a:sym typeface="+mn-ea"/>
              </a:rPr>
              <a:t>192.168.1.0/24 </a:t>
            </a:r>
            <a:r>
              <a:rPr lang="zh-CN" altLang="en-US" kern="100" dirty="0">
                <a:solidFill>
                  <a:schemeClr val="accent1">
                    <a:lumMod val="50000"/>
                  </a:schemeClr>
                </a:solidFill>
                <a:latin typeface="微软雅黑" charset="0"/>
                <a:ea typeface="微软雅黑" charset="0"/>
                <a:cs typeface="微软雅黑" charset="0"/>
                <a:sym typeface="+mn-ea"/>
              </a:rPr>
              <a:t>的路由。为使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可以将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分组正确地路由到图中所有的子网，则在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中需要增加的一条路由（目的网络， 子网掩码，下一跳）是 </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192.168.2.0 255.255.255.128 192.168.1.1</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192.168.2.0 255.255.255.0 192.168.1.1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192.168.2.0 255.255.255.128 192.168.1.2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192.168.2.0 255.255.255.0 192.168.1.2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13" y="1543118"/>
            <a:ext cx="4872704" cy="1535410"/>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401086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．在子网 </a:t>
            </a:r>
            <a:r>
              <a:rPr lang="en-US" altLang="zh-CN" kern="100" dirty="0">
                <a:solidFill>
                  <a:schemeClr val="accent1">
                    <a:lumMod val="50000"/>
                  </a:schemeClr>
                </a:solidFill>
                <a:latin typeface="微软雅黑" charset="0"/>
                <a:ea typeface="微软雅黑" charset="0"/>
                <a:cs typeface="微软雅黑" charset="0"/>
                <a:sym typeface="+mn-ea"/>
              </a:rPr>
              <a:t>192.168.4.0/30 </a:t>
            </a:r>
            <a:r>
              <a:rPr lang="zh-CN" altLang="en-US" kern="100" dirty="0">
                <a:solidFill>
                  <a:schemeClr val="accent1">
                    <a:lumMod val="50000"/>
                  </a:schemeClr>
                </a:solidFill>
                <a:latin typeface="微软雅黑" charset="0"/>
                <a:ea typeface="微软雅黑" charset="0"/>
                <a:cs typeface="微软雅黑" charset="0"/>
                <a:sym typeface="+mn-ea"/>
              </a:rPr>
              <a:t>中，能接收目的地址为 </a:t>
            </a:r>
            <a:r>
              <a:rPr lang="en-US" altLang="zh-CN" kern="100" dirty="0">
                <a:solidFill>
                  <a:schemeClr val="accent1">
                    <a:lumMod val="50000"/>
                  </a:schemeClr>
                </a:solidFill>
                <a:latin typeface="微软雅黑" charset="0"/>
                <a:ea typeface="微软雅黑" charset="0"/>
                <a:cs typeface="微软雅黑" charset="0"/>
                <a:sym typeface="+mn-ea"/>
              </a:rPr>
              <a:t>192.168.4.3 </a:t>
            </a:r>
            <a:r>
              <a:rPr lang="zh-CN" altLang="en-US" kern="100" dirty="0">
                <a:solidFill>
                  <a:schemeClr val="accent1">
                    <a:lumMod val="50000"/>
                  </a:schemeClr>
                </a:solidFill>
                <a:latin typeface="微软雅黑" charset="0"/>
                <a:ea typeface="微软雅黑" charset="0"/>
                <a:cs typeface="微软雅黑" charset="0"/>
                <a:sym typeface="+mn-ea"/>
              </a:rPr>
              <a:t>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分组的最大主机数是 </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942641" y="881069"/>
            <a:ext cx="7151228" cy="394445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．在子网 </a:t>
            </a:r>
            <a:r>
              <a:rPr lang="en-US" altLang="zh-CN" kern="100" dirty="0">
                <a:solidFill>
                  <a:schemeClr val="accent1">
                    <a:lumMod val="50000"/>
                  </a:schemeClr>
                </a:solidFill>
                <a:latin typeface="微软雅黑" charset="0"/>
                <a:ea typeface="微软雅黑" charset="0"/>
                <a:cs typeface="微软雅黑" charset="0"/>
                <a:sym typeface="+mn-ea"/>
              </a:rPr>
              <a:t>192.168.4.0/30 </a:t>
            </a:r>
            <a:r>
              <a:rPr lang="zh-CN" altLang="en-US" kern="100" dirty="0">
                <a:solidFill>
                  <a:schemeClr val="accent1">
                    <a:lumMod val="50000"/>
                  </a:schemeClr>
                </a:solidFill>
                <a:latin typeface="微软雅黑" charset="0"/>
                <a:ea typeface="微软雅黑" charset="0"/>
                <a:cs typeface="微软雅黑" charset="0"/>
                <a:sym typeface="+mn-ea"/>
              </a:rPr>
              <a:t>中，能接收目的地址为 </a:t>
            </a:r>
            <a:r>
              <a:rPr lang="en-US" altLang="zh-CN" kern="100" dirty="0">
                <a:solidFill>
                  <a:schemeClr val="accent1">
                    <a:lumMod val="50000"/>
                  </a:schemeClr>
                </a:solidFill>
                <a:latin typeface="微软雅黑" charset="0"/>
                <a:ea typeface="微软雅黑" charset="0"/>
                <a:cs typeface="微软雅黑" charset="0"/>
                <a:sym typeface="+mn-ea"/>
              </a:rPr>
              <a:t>192.168.4.3 </a:t>
            </a:r>
            <a:r>
              <a:rPr lang="zh-CN" altLang="en-US" kern="100" dirty="0">
                <a:solidFill>
                  <a:schemeClr val="accent1">
                    <a:lumMod val="50000"/>
                  </a:schemeClr>
                </a:solidFill>
                <a:latin typeface="微软雅黑" charset="0"/>
                <a:ea typeface="微软雅黑" charset="0"/>
                <a:cs typeface="微软雅黑" charset="0"/>
                <a:sym typeface="+mn-ea"/>
              </a:rPr>
              <a:t>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分组的最大主机数是 </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grpSp>
        <p:nvGrpSpPr>
          <p:cNvPr id="14" name="组合 13"/>
          <p:cNvGrpSpPr/>
          <p:nvPr/>
        </p:nvGrpSpPr>
        <p:grpSpPr>
          <a:xfrm>
            <a:off x="2634447" y="1387212"/>
            <a:ext cx="1350475" cy="369333"/>
            <a:chOff x="5065443" y="3750157"/>
            <a:chExt cx="2978390" cy="1623237"/>
          </a:xfrm>
        </p:grpSpPr>
        <p:sp>
          <p:nvSpPr>
            <p:cNvPr id="15"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mj-ea"/>
                  <a:ea typeface="+mj-ea"/>
                </a:rPr>
                <a:t>IP </a:t>
              </a:r>
              <a:r>
                <a:rPr kumimoji="1" lang="zh-CN" altLang="en-US" dirty="0">
                  <a:solidFill>
                    <a:prstClr val="white"/>
                  </a:solidFill>
                  <a:latin typeface="+mj-ea"/>
                  <a:ea typeface="+mj-ea"/>
                </a:rPr>
                <a:t>地址</a:t>
              </a:r>
            </a:p>
          </p:txBody>
        </p:sp>
        <p:sp>
          <p:nvSpPr>
            <p:cNvPr id="16" name="矩形 15"/>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24" name="圆角矩形 16"/>
          <p:cNvSpPr/>
          <p:nvPr/>
        </p:nvSpPr>
        <p:spPr>
          <a:xfrm>
            <a:off x="4177010" y="1340665"/>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192.168.4.0/30</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30" name="圆角矩形 16"/>
          <p:cNvSpPr/>
          <p:nvPr/>
        </p:nvSpPr>
        <p:spPr>
          <a:xfrm>
            <a:off x="4177010" y="2101419"/>
            <a:ext cx="3786776" cy="402867"/>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4 – </a:t>
            </a:r>
            <a:r>
              <a:rPr kumimoji="1" lang="zh-CN" altLang="en-US" dirty="0">
                <a:solidFill>
                  <a:prstClr val="white"/>
                </a:solidFill>
                <a:latin typeface="+mj-ea"/>
              </a:rPr>
              <a:t>广播地址 </a:t>
            </a:r>
            <a:r>
              <a:rPr kumimoji="1" lang="en-US" altLang="zh-CN" dirty="0">
                <a:solidFill>
                  <a:prstClr val="white"/>
                </a:solidFill>
                <a:latin typeface="+mj-ea"/>
              </a:rPr>
              <a:t>– </a:t>
            </a:r>
            <a:r>
              <a:rPr kumimoji="1" lang="zh-CN" altLang="en-US" dirty="0">
                <a:solidFill>
                  <a:prstClr val="white"/>
                </a:solidFill>
                <a:latin typeface="+mj-ea"/>
              </a:rPr>
              <a:t>网络地址 </a:t>
            </a:r>
            <a:r>
              <a:rPr kumimoji="1" lang="en-US" altLang="zh-CN" dirty="0">
                <a:solidFill>
                  <a:prstClr val="white"/>
                </a:solidFill>
                <a:latin typeface="+mj-ea"/>
              </a:rPr>
              <a:t>= 2</a:t>
            </a:r>
            <a:r>
              <a:rPr kumimoji="1" lang="zh-CN" altLang="en-US" dirty="0">
                <a:solidFill>
                  <a:prstClr val="white"/>
                </a:solidFill>
                <a:latin typeface="+mj-ea"/>
              </a:rPr>
              <a:t>个</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pic>
        <p:nvPicPr>
          <p:cNvPr id="18"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77058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13030" y="617855"/>
            <a:ext cx="8992870" cy="192214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34.  在一条带宽为200k的无噪声信道上，若采用4个幅值的ASK调制， 则该信道的</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最大数据传输速率是 </a:t>
            </a:r>
            <a:r>
              <a:rPr lang="zh-CN" altLang="en-US" sz="1800" kern="100" dirty="0">
                <a:solidFill>
                  <a:schemeClr val="accent1">
                    <a:lumMod val="50000"/>
                  </a:schemeClr>
                </a:solidFill>
                <a:effectLst/>
                <a:latin typeface="微软雅黑" charset="0"/>
                <a:ea typeface="微软雅黑" charset="0"/>
                <a:cs typeface="微软雅黑" charset="0"/>
              </a:rPr>
              <a:t>（</a:t>
            </a:r>
            <a:r>
              <a:rPr lang="en-US" altLang="zh-CN" sz="1800" kern="100" dirty="0">
                <a:solidFill>
                  <a:schemeClr val="accent1">
                    <a:lumMod val="50000"/>
                  </a:schemeClr>
                </a:solidFill>
                <a:effectLst/>
                <a:latin typeface="微软雅黑" charset="0"/>
                <a:ea typeface="微软雅黑" charset="0"/>
                <a:cs typeface="微软雅黑" charset="0"/>
              </a:rPr>
              <a:t>    </a:t>
            </a:r>
            <a:r>
              <a:rPr lang="zh-CN" altLang="en-US" sz="1800" kern="100" dirty="0">
                <a:solidFill>
                  <a:schemeClr val="accent1">
                    <a:lumMod val="50000"/>
                  </a:schemeClr>
                </a:solidFill>
                <a:effectLst/>
                <a:latin typeface="微软雅黑" charset="0"/>
                <a:ea typeface="微软雅黑" charset="0"/>
                <a:cs typeface="微软雅黑" charset="0"/>
              </a:rPr>
              <a:t>）。</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          A. 200 kbps 	B. 400 kbps 	  C. 800 kps       D. 1600 kbps</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a:p>
            <a:pPr>
              <a:lnSpc>
                <a:spcPts val="2400"/>
              </a:lnSpc>
              <a:spcAft>
                <a:spcPts val="300"/>
              </a:spcAft>
            </a:pPr>
            <a:r>
              <a:rPr lang="en-US" altLang="zh-CN" sz="1600" dirty="0">
                <a:solidFill>
                  <a:srgbClr val="1F4E79"/>
                </a:solidFill>
                <a:latin typeface="微软雅黑" charset="0"/>
                <a:ea typeface="微软雅黑" charset="0"/>
                <a:cs typeface="微软雅黑" charset="0"/>
              </a:rPr>
              <a:t> </a:t>
            </a: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sp>
        <p:nvSpPr>
          <p:cNvPr id="4" name="同侧圆角矩形 3"/>
          <p:cNvSpPr/>
          <p:nvPr/>
        </p:nvSpPr>
        <p:spPr>
          <a:xfrm>
            <a:off x="409575" y="1661795"/>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zh-CN" altLang="en-US" kern="100" dirty="0">
                <a:solidFill>
                  <a:schemeClr val="bg1"/>
                </a:solidFill>
                <a:effectLst/>
                <a:latin typeface="楷体" panose="02010609060101010101" pitchFamily="49" charset="-122"/>
                <a:ea typeface="楷体" panose="02010609060101010101" pitchFamily="49" charset="-122"/>
                <a:cs typeface="微软雅黑" charset="0"/>
                <a:sym typeface="+mn-ea"/>
              </a:rPr>
              <a:t>奈奎</a:t>
            </a:r>
            <a:r>
              <a:rPr lang="en-US" altLang="zh-CN" kern="100" dirty="0">
                <a:solidFill>
                  <a:schemeClr val="bg1"/>
                </a:solidFill>
                <a:effectLst/>
                <a:latin typeface="楷体" panose="02010609060101010101" pitchFamily="49" charset="-122"/>
                <a:ea typeface="楷体" panose="02010609060101010101" pitchFamily="49" charset="-122"/>
                <a:cs typeface="微软雅黑" charset="0"/>
                <a:sym typeface="+mn-ea"/>
              </a:rPr>
              <a:t>斯特定理</a:t>
            </a:r>
          </a:p>
        </p:txBody>
      </p:sp>
      <mc:AlternateContent xmlns:mc="http://schemas.openxmlformats.org/markup-compatibility/2006" xmlns:a14="http://schemas.microsoft.com/office/drawing/2010/main">
        <mc:Choice Requires="a14">
          <p:sp>
            <p:nvSpPr>
              <p:cNvPr id="3" name="圆角矩形 2"/>
              <p:cNvSpPr/>
              <p:nvPr/>
            </p:nvSpPr>
            <p:spPr>
              <a:xfrm>
                <a:off x="429895" y="1978660"/>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信道的</a:t>
                </a:r>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V   </a:t>
                </a:r>
                <a:r>
                  <a:rPr lang="en-US" altLang="zh-CN" b="1" kern="100" dirty="0">
                    <a:solidFill>
                      <a:srgbClr val="00B0F0"/>
                    </a:solidFill>
                    <a:effectLst/>
                    <a:latin typeface="楷体" panose="02010609060101010101" pitchFamily="49" charset="-122"/>
                    <a:ea typeface="楷体" panose="02010609060101010101" pitchFamily="49" charset="-122"/>
                    <a:cs typeface="微软雅黑" charset="0"/>
                    <a:sym typeface="+mn-ea"/>
                  </a:rPr>
                  <a:t>bps</a:t>
                </a:r>
              </a:p>
            </p:txBody>
          </p:sp>
        </mc:Choice>
        <mc:Fallback xmlns="">
          <p:sp>
            <p:nvSpPr>
              <p:cNvPr id="3" name="圆角矩形 2"/>
              <p:cNvSpPr>
                <a:spLocks noRot="1" noChangeAspect="1" noMove="1" noResize="1" noEditPoints="1" noAdjustHandles="1" noChangeArrowheads="1" noChangeShapeType="1" noTextEdit="1"/>
              </p:cNvSpPr>
              <p:nvPr/>
            </p:nvSpPr>
            <p:spPr>
              <a:xfrm>
                <a:off x="429895" y="1978660"/>
                <a:ext cx="4881245" cy="487680"/>
              </a:xfrm>
              <a:prstGeom prst="roundRect">
                <a:avLst>
                  <a:gd name="adj" fmla="val 0"/>
                </a:avLst>
              </a:prstGeom>
              <a:blipFill rotWithShape="1">
                <a:blip r:embed="rId4"/>
                <a:stretch>
                  <a:fillRect l="-455" t="-4557" r="-455" b="-4557"/>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7" name="直接箭头连接符 6"/>
          <p:cNvCxnSpPr/>
          <p:nvPr/>
        </p:nvCxnSpPr>
        <p:spPr>
          <a:xfrm>
            <a:off x="3586480" y="2339340"/>
            <a:ext cx="0" cy="51816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3035300" y="2857500"/>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楷体" panose="02010609060101010101" pitchFamily="49" charset="-122"/>
                <a:ea typeface="楷体" panose="02010609060101010101" pitchFamily="49" charset="-122"/>
                <a:cs typeface="微软雅黑" charset="0"/>
                <a:sym typeface="+mn-ea"/>
              </a:rPr>
              <a:t> 信道带宽</a:t>
            </a:r>
          </a:p>
        </p:txBody>
      </p:sp>
      <p:cxnSp>
        <p:nvCxnSpPr>
          <p:cNvPr id="14" name="直接箭头连接符 13"/>
          <p:cNvCxnSpPr/>
          <p:nvPr/>
        </p:nvCxnSpPr>
        <p:spPr>
          <a:xfrm>
            <a:off x="4411980" y="2330450"/>
            <a:ext cx="635000" cy="52705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506595" y="2857500"/>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楷体" panose="02010609060101010101" pitchFamily="49" charset="-122"/>
                <a:ea typeface="楷体" panose="02010609060101010101" pitchFamily="49" charset="-122"/>
                <a:cs typeface="微软雅黑" charset="0"/>
                <a:sym typeface="+mn-ea"/>
              </a:rPr>
              <a:t>每个码元的离散电平数目</a:t>
            </a:r>
          </a:p>
        </p:txBody>
      </p:sp>
      <p:sp>
        <p:nvSpPr>
          <p:cNvPr id="43" name="圆角矩形 42"/>
          <p:cNvSpPr/>
          <p:nvPr/>
        </p:nvSpPr>
        <p:spPr>
          <a:xfrm>
            <a:off x="196850" y="888365"/>
            <a:ext cx="1841500"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3054350" y="3491865"/>
                <a:ext cx="3015954" cy="369332"/>
              </a:xfrm>
              <a:prstGeom prst="rect">
                <a:avLst/>
              </a:prstGeom>
              <a:noFill/>
            </p:spPr>
            <p:txBody>
              <a:bodyPr wrap="none" rtlCol="0" anchor="t">
                <a:spAutoFit/>
              </a:bodyPr>
              <a:lstStyle/>
              <a:p>
                <a:pPr algn="l">
                  <a:buClrTx/>
                  <a:buSzTx/>
                  <a:buNone/>
                </a:pPr>
                <a14:m>
                  <m:oMath xmlns:m="http://schemas.openxmlformats.org/officeDocument/2006/math">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=2 ∗ 200</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𝑘</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 </m:t>
                    </m:r>
                    <m:sSub>
                      <m:sSubPr>
                        <m:ctrlP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2</m:t>
                        </m:r>
                      </m:sub>
                    </m:sSub>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4</m:t>
                    </m:r>
                  </m:oMath>
                </a14:m>
                <a:r>
                  <a:rPr lang="en-US" altLang="zh-CN"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   </a:t>
                </a:r>
                <a:r>
                  <a:rPr lang="en-US" altLang="zh-CN" b="1" kern="100" dirty="0">
                    <a:solidFill>
                      <a:srgbClr val="00B0F0"/>
                    </a:solidFill>
                    <a:effectLst/>
                    <a:latin typeface="楷体" panose="02010609060101010101" pitchFamily="49" charset="-122"/>
                    <a:ea typeface="楷体" panose="02010609060101010101" pitchFamily="49" charset="-122"/>
                    <a:cs typeface="微软雅黑" charset="0"/>
                    <a:sym typeface="+mn-ea"/>
                  </a:rPr>
                  <a:t>bps</a:t>
                </a:r>
                <a:endParaRPr lang="zh-CN" altLang="en-US">
                  <a:latin typeface="楷体" panose="02010609060101010101" pitchFamily="49" charset="-122"/>
                  <a:ea typeface="楷体" panose="02010609060101010101" pitchFamily="49"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054350" y="3491865"/>
                <a:ext cx="3015954" cy="369332"/>
              </a:xfrm>
              <a:prstGeom prst="rect">
                <a:avLst/>
              </a:prstGeom>
              <a:blipFill rotWithShape="1">
                <a:blip r:embed="rId5"/>
                <a:stretch>
                  <a:fillRect r="11"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054350" y="4105275"/>
                <a:ext cx="1459374" cy="369332"/>
              </a:xfrm>
              <a:prstGeom prst="rect">
                <a:avLst/>
              </a:prstGeom>
              <a:noFill/>
            </p:spPr>
            <p:txBody>
              <a:bodyPr wrap="none" rtlCol="0" anchor="t">
                <a:spAutoFit/>
              </a:bodyPr>
              <a:lstStyle/>
              <a:p>
                <a:pPr algn="l">
                  <a:buClrTx/>
                  <a:buSzTx/>
                  <a:buNone/>
                </a:pPr>
                <a14:m>
                  <m:oMath xmlns:m="http://schemas.openxmlformats.org/officeDocument/2006/math">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=800</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𝑘</m:t>
                    </m:r>
                  </m:oMath>
                </a14:m>
                <a:r>
                  <a:rPr lang="en-US" altLang="zh-CN" b="1" kern="100" dirty="0">
                    <a:solidFill>
                      <a:srgbClr val="00B0F0"/>
                    </a:solidFill>
                    <a:effectLst/>
                    <a:latin typeface="楷体" panose="02010609060101010101" pitchFamily="49" charset="-122"/>
                    <a:ea typeface="楷体" panose="02010609060101010101" pitchFamily="49" charset="-122"/>
                    <a:cs typeface="微软雅黑" charset="0"/>
                    <a:sym typeface="+mn-ea"/>
                  </a:rPr>
                  <a:t> bps</a:t>
                </a:r>
                <a:endParaRPr lang="zh-CN" altLang="en-US">
                  <a:latin typeface="楷体" panose="02010609060101010101" pitchFamily="49" charset="-122"/>
                  <a:ea typeface="楷体" panose="02010609060101010101" pitchFamily="49"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054350" y="4105275"/>
                <a:ext cx="1459374" cy="369332"/>
              </a:xfrm>
              <a:prstGeom prst="rect">
                <a:avLst/>
              </a:prstGeom>
              <a:blipFill rotWithShape="1">
                <a:blip r:embed="rId6"/>
                <a:stretch>
                  <a:fillRect r="10" b="107"/>
                </a:stretch>
              </a:blipFill>
            </p:spPr>
            <p:txBody>
              <a:bodyPr/>
              <a:lstStyle/>
              <a:p>
                <a:r>
                  <a:rPr lang="zh-CN" altLang="en-US">
                    <a:noFill/>
                  </a:rPr>
                  <a:t> </a:t>
                </a:r>
              </a:p>
            </p:txBody>
          </p:sp>
        </mc:Fallback>
      </mc:AlternateContent>
      <p:sp>
        <p:nvSpPr>
          <p:cNvPr id="2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4" name="对1"/>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4833156" y="1265912"/>
            <a:ext cx="427648" cy="369332"/>
          </a:xfrm>
          <a:prstGeom prst="rect">
            <a:avLst/>
          </a:prstGeom>
        </p:spPr>
      </p:pic>
    </p:spTree>
    <p:custDataLst>
      <p:tags r:id="rId1"/>
    </p:custData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8922" y="607060"/>
            <a:ext cx="9125077" cy="170816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750" kern="100" dirty="0">
                <a:solidFill>
                  <a:schemeClr val="accent1">
                    <a:lumMod val="50000"/>
                  </a:schemeClr>
                </a:solidFill>
                <a:latin typeface="微软雅黑" charset="0"/>
                <a:ea typeface="微软雅黑" charset="0"/>
                <a:cs typeface="微软雅黑" charset="0"/>
                <a:sym typeface="+mn-ea"/>
              </a:rPr>
              <a:t>39</a:t>
            </a:r>
            <a:r>
              <a:rPr lang="zh-CN" altLang="en-US" sz="1750" kern="100" dirty="0">
                <a:solidFill>
                  <a:schemeClr val="accent1">
                    <a:lumMod val="50000"/>
                  </a:schemeClr>
                </a:solidFill>
                <a:latin typeface="微软雅黑" charset="0"/>
                <a:ea typeface="微软雅黑" charset="0"/>
                <a:cs typeface="微软雅黑" charset="0"/>
                <a:sym typeface="+mn-ea"/>
              </a:rPr>
              <a:t>．主机甲向主机乙发送一个（</a:t>
            </a:r>
            <a:r>
              <a:rPr lang="en-US" altLang="zh-CN" sz="1750" kern="100" dirty="0">
                <a:solidFill>
                  <a:schemeClr val="accent1">
                    <a:lumMod val="50000"/>
                  </a:schemeClr>
                </a:solidFill>
                <a:latin typeface="微软雅黑" charset="0"/>
                <a:ea typeface="微软雅黑" charset="0"/>
                <a:cs typeface="微软雅黑" charset="0"/>
                <a:sym typeface="+mn-ea"/>
              </a:rPr>
              <a:t>SYN=1</a:t>
            </a:r>
            <a:r>
              <a:rPr lang="zh-CN" altLang="en-US" sz="1750" kern="100" dirty="0">
                <a:solidFill>
                  <a:schemeClr val="accent1">
                    <a:lumMod val="50000"/>
                  </a:schemeClr>
                </a:solidFill>
                <a:latin typeface="微软雅黑" charset="0"/>
                <a:ea typeface="微软雅黑" charset="0"/>
                <a:cs typeface="微软雅黑" charset="0"/>
                <a:sym typeface="+mn-ea"/>
              </a:rPr>
              <a:t>，</a:t>
            </a:r>
            <a:r>
              <a:rPr lang="en-US" altLang="zh-CN" sz="1750" kern="100" dirty="0">
                <a:solidFill>
                  <a:schemeClr val="accent1">
                    <a:lumMod val="50000"/>
                  </a:schemeClr>
                </a:solidFill>
                <a:latin typeface="微软雅黑" charset="0"/>
                <a:ea typeface="微软雅黑" charset="0"/>
                <a:cs typeface="微软雅黑" charset="0"/>
                <a:sym typeface="+mn-ea"/>
              </a:rPr>
              <a:t>seq=11220</a:t>
            </a:r>
            <a:r>
              <a:rPr lang="zh-CN" altLang="en-US" sz="1750" kern="100" dirty="0">
                <a:solidFill>
                  <a:schemeClr val="accent1">
                    <a:lumMod val="50000"/>
                  </a:schemeClr>
                </a:solidFill>
                <a:latin typeface="微软雅黑" charset="0"/>
                <a:ea typeface="微软雅黑" charset="0"/>
                <a:cs typeface="微软雅黑" charset="0"/>
                <a:sym typeface="+mn-ea"/>
              </a:rPr>
              <a:t>）的</a:t>
            </a:r>
            <a:r>
              <a:rPr lang="en-US" altLang="zh-CN" sz="1750" kern="100" dirty="0">
                <a:solidFill>
                  <a:schemeClr val="accent1">
                    <a:lumMod val="50000"/>
                  </a:schemeClr>
                </a:solidFill>
                <a:latin typeface="微软雅黑" charset="0"/>
                <a:ea typeface="微软雅黑" charset="0"/>
                <a:cs typeface="微软雅黑" charset="0"/>
                <a:sym typeface="+mn-ea"/>
              </a:rPr>
              <a:t>TCP</a:t>
            </a:r>
            <a:r>
              <a:rPr lang="zh-CN" altLang="en-US" sz="1750" kern="100" dirty="0">
                <a:solidFill>
                  <a:schemeClr val="accent1">
                    <a:lumMod val="50000"/>
                  </a:schemeClr>
                </a:solidFill>
                <a:latin typeface="微软雅黑" charset="0"/>
                <a:ea typeface="微软雅黑" charset="0"/>
                <a:cs typeface="微软雅黑" charset="0"/>
                <a:sym typeface="+mn-ea"/>
              </a:rPr>
              <a:t>段，期望与主机乙建立 </a:t>
            </a:r>
            <a:r>
              <a:rPr lang="en-US" altLang="zh-CN" sz="1750" kern="100" dirty="0">
                <a:solidFill>
                  <a:schemeClr val="accent1">
                    <a:lumMod val="50000"/>
                  </a:schemeClr>
                </a:solidFill>
                <a:latin typeface="微软雅黑" charset="0"/>
                <a:ea typeface="微软雅黑" charset="0"/>
                <a:cs typeface="微软雅黑" charset="0"/>
                <a:sym typeface="+mn-ea"/>
              </a:rPr>
              <a:t>TCP</a:t>
            </a:r>
            <a:r>
              <a:rPr lang="zh-CN" altLang="en-US" sz="1750" kern="100" dirty="0">
                <a:solidFill>
                  <a:schemeClr val="accent1">
                    <a:lumMod val="50000"/>
                  </a:schemeClr>
                </a:solidFill>
                <a:latin typeface="微软雅黑" charset="0"/>
                <a:ea typeface="微软雅黑" charset="0"/>
                <a:cs typeface="微软雅黑" charset="0"/>
                <a:sym typeface="+mn-ea"/>
              </a:rPr>
              <a:t>连接，若主机乙接受该连接请求，则主机乙向主机甲发送的正确的</a:t>
            </a:r>
            <a:r>
              <a:rPr lang="en-US" altLang="zh-CN" sz="1750" kern="100" dirty="0">
                <a:solidFill>
                  <a:schemeClr val="accent1">
                    <a:lumMod val="50000"/>
                  </a:schemeClr>
                </a:solidFill>
                <a:latin typeface="微软雅黑" charset="0"/>
                <a:ea typeface="微软雅黑" charset="0"/>
                <a:cs typeface="微软雅黑" charset="0"/>
                <a:sym typeface="+mn-ea"/>
              </a:rPr>
              <a:t>TCP</a:t>
            </a:r>
            <a:r>
              <a:rPr lang="zh-CN" altLang="en-US" sz="1750" kern="100" dirty="0">
                <a:solidFill>
                  <a:schemeClr val="accent1">
                    <a:lumMod val="50000"/>
                  </a:schemeClr>
                </a:solidFill>
                <a:latin typeface="微软雅黑" charset="0"/>
                <a:ea typeface="微软雅黑" charset="0"/>
                <a:cs typeface="微软雅黑" charset="0"/>
                <a:sym typeface="+mn-ea"/>
              </a:rPr>
              <a:t>段可能是（    ）。 </a:t>
            </a:r>
          </a:p>
          <a:p>
            <a:pPr marL="0" lvl="1" algn="just">
              <a:lnSpc>
                <a:spcPct val="100000"/>
              </a:lnSpc>
              <a:buClrTx/>
              <a:buSzTx/>
              <a:buNone/>
            </a:pPr>
            <a:r>
              <a:rPr lang="en-US" altLang="zh-CN" sz="1750" kern="100" dirty="0">
                <a:solidFill>
                  <a:schemeClr val="accent1">
                    <a:lumMod val="50000"/>
                  </a:schemeClr>
                </a:solidFill>
                <a:latin typeface="微软雅黑" charset="0"/>
                <a:ea typeface="微软雅黑" charset="0"/>
                <a:cs typeface="微软雅黑" charset="0"/>
                <a:sym typeface="+mn-ea"/>
              </a:rPr>
              <a:t>A</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SYN=0</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ACK=0</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seq=11221</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ack=11221</a:t>
            </a:r>
            <a:r>
              <a:rPr lang="zh-CN" altLang="en-US" sz="1750" kern="100" dirty="0">
                <a:solidFill>
                  <a:schemeClr val="accent1">
                    <a:lumMod val="50000"/>
                  </a:schemeClr>
                </a:solidFill>
                <a:latin typeface="微软雅黑" charset="0"/>
                <a:ea typeface="微软雅黑" charset="0"/>
                <a:cs typeface="微软雅黑" charset="0"/>
                <a:sym typeface="+mn-ea"/>
              </a:rPr>
              <a:t>） </a:t>
            </a:r>
            <a:endParaRPr lang="en-US" altLang="zh-CN" sz="175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750" kern="100" dirty="0">
                <a:solidFill>
                  <a:schemeClr val="accent1">
                    <a:lumMod val="50000"/>
                  </a:schemeClr>
                </a:solidFill>
                <a:latin typeface="微软雅黑" charset="0"/>
                <a:ea typeface="微软雅黑" charset="0"/>
                <a:cs typeface="微软雅黑" charset="0"/>
                <a:sym typeface="+mn-ea"/>
              </a:rPr>
              <a:t>B</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SYN=1</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ACK=1</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seq=11220</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ack=11220</a:t>
            </a:r>
            <a:r>
              <a:rPr lang="zh-CN" altLang="en-US" sz="1750" kern="100" dirty="0">
                <a:solidFill>
                  <a:schemeClr val="accent1">
                    <a:lumMod val="50000"/>
                  </a:schemeClr>
                </a:solidFill>
                <a:latin typeface="微软雅黑" charset="0"/>
                <a:ea typeface="微软雅黑" charset="0"/>
                <a:cs typeface="微软雅黑" charset="0"/>
                <a:sym typeface="+mn-ea"/>
              </a:rPr>
              <a:t>） </a:t>
            </a:r>
            <a:endParaRPr lang="en-US" altLang="zh-CN" sz="175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750" kern="100" dirty="0">
                <a:solidFill>
                  <a:schemeClr val="accent1">
                    <a:lumMod val="50000"/>
                  </a:schemeClr>
                </a:solidFill>
                <a:latin typeface="微软雅黑" charset="0"/>
                <a:ea typeface="微软雅黑" charset="0"/>
                <a:cs typeface="微软雅黑" charset="0"/>
                <a:sym typeface="+mn-ea"/>
              </a:rPr>
              <a:t>C</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SYN=1</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ACK=1</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seq=11221</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ack=11221</a:t>
            </a:r>
            <a:r>
              <a:rPr lang="zh-CN" altLang="en-US" sz="1750" kern="100" dirty="0">
                <a:solidFill>
                  <a:schemeClr val="accent1">
                    <a:lumMod val="50000"/>
                  </a:schemeClr>
                </a:solidFill>
                <a:latin typeface="微软雅黑" charset="0"/>
                <a:ea typeface="微软雅黑" charset="0"/>
                <a:cs typeface="微软雅黑" charset="0"/>
                <a:sym typeface="+mn-ea"/>
              </a:rPr>
              <a:t>） </a:t>
            </a:r>
            <a:endParaRPr lang="en-US" altLang="zh-CN" sz="175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sz="1750" kern="100" dirty="0">
                <a:solidFill>
                  <a:schemeClr val="accent1">
                    <a:lumMod val="50000"/>
                  </a:schemeClr>
                </a:solidFill>
                <a:latin typeface="微软雅黑" charset="0"/>
                <a:ea typeface="微软雅黑" charset="0"/>
                <a:cs typeface="微软雅黑" charset="0"/>
                <a:sym typeface="+mn-ea"/>
              </a:rPr>
              <a:t>D</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SYN=0</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ACK=0</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seq=11220</a:t>
            </a:r>
            <a:r>
              <a:rPr lang="zh-CN" altLang="en-US" sz="1750" kern="100" dirty="0">
                <a:solidFill>
                  <a:schemeClr val="accent1">
                    <a:lumMod val="50000"/>
                  </a:schemeClr>
                </a:solidFill>
                <a:latin typeface="微软雅黑" charset="0"/>
                <a:ea typeface="微软雅黑" charset="0"/>
                <a:cs typeface="微软雅黑" charset="0"/>
                <a:sym typeface="+mn-ea"/>
              </a:rPr>
              <a:t>， </a:t>
            </a:r>
            <a:r>
              <a:rPr lang="en-US" altLang="zh-CN" sz="1750" kern="100" dirty="0">
                <a:solidFill>
                  <a:schemeClr val="accent1">
                    <a:lumMod val="50000"/>
                  </a:schemeClr>
                </a:solidFill>
                <a:latin typeface="微软雅黑" charset="0"/>
                <a:ea typeface="微软雅黑" charset="0"/>
                <a:cs typeface="微软雅黑" charset="0"/>
                <a:sym typeface="+mn-ea"/>
              </a:rPr>
              <a:t>ack=11220</a:t>
            </a:r>
            <a:r>
              <a:rPr lang="zh-CN" altLang="en-US" sz="1750" kern="100" dirty="0">
                <a:solidFill>
                  <a:schemeClr val="accent1">
                    <a:lumMod val="50000"/>
                  </a:schemeClr>
                </a:solidFill>
                <a:latin typeface="微软雅黑" charset="0"/>
                <a:ea typeface="微软雅黑" charset="0"/>
                <a:cs typeface="微软雅黑" charset="0"/>
                <a:sym typeface="+mn-ea"/>
              </a:rPr>
              <a:t>）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a:blip r:embed="rId4"/>
          <a:stretch>
            <a:fillRect/>
          </a:stretch>
        </p:blipFill>
        <p:spPr>
          <a:xfrm>
            <a:off x="119711" y="2638385"/>
            <a:ext cx="4452289" cy="2213550"/>
          </a:xfrm>
          <a:prstGeom prst="rect">
            <a:avLst/>
          </a:prstGeom>
        </p:spPr>
      </p:pic>
      <p:sp>
        <p:nvSpPr>
          <p:cNvPr id="17" name="矩形 16"/>
          <p:cNvSpPr/>
          <p:nvPr/>
        </p:nvSpPr>
        <p:spPr>
          <a:xfrm>
            <a:off x="3355435" y="1387212"/>
            <a:ext cx="591010" cy="84034"/>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pic>
        <p:nvPicPr>
          <p:cNvPr id="21" name="错新"/>
          <p:cNvPicPr>
            <a:picLocks noChangeAspect="1"/>
          </p:cNvPicPr>
          <p:nvPr/>
        </p:nvPicPr>
        <p:blipFill rotWithShape="1">
          <a:blip r:embed="rId5"/>
          <a:srcRect l="63160" b="62222"/>
          <a:stretch>
            <a:fillRect/>
          </a:stretch>
        </p:blipFill>
        <p:spPr>
          <a:xfrm>
            <a:off x="5466252" y="1966161"/>
            <a:ext cx="320609" cy="336503"/>
          </a:xfrm>
          <a:prstGeom prst="rect">
            <a:avLst/>
          </a:prstGeom>
        </p:spPr>
      </p:pic>
      <p:pic>
        <p:nvPicPr>
          <p:cNvPr id="22" name="错新"/>
          <p:cNvPicPr>
            <a:picLocks noChangeAspect="1"/>
          </p:cNvPicPr>
          <p:nvPr/>
        </p:nvPicPr>
        <p:blipFill rotWithShape="1">
          <a:blip r:embed="rId5"/>
          <a:srcRect l="63160" b="62222"/>
          <a:stretch>
            <a:fillRect/>
          </a:stretch>
        </p:blipFill>
        <p:spPr>
          <a:xfrm>
            <a:off x="5406737" y="1429229"/>
            <a:ext cx="320609" cy="336503"/>
          </a:xfrm>
          <a:prstGeom prst="rect">
            <a:avLst/>
          </a:prstGeom>
        </p:spPr>
      </p:pic>
      <p:pic>
        <p:nvPicPr>
          <p:cNvPr id="5" name="图片 4"/>
          <p:cNvPicPr>
            <a:picLocks noChangeAspect="1"/>
          </p:cNvPicPr>
          <p:nvPr/>
        </p:nvPicPr>
        <p:blipFill>
          <a:blip r:embed="rId6"/>
          <a:stretch>
            <a:fillRect/>
          </a:stretch>
        </p:blipFill>
        <p:spPr>
          <a:xfrm>
            <a:off x="2999711" y="4371826"/>
            <a:ext cx="1252249" cy="337411"/>
          </a:xfrm>
          <a:prstGeom prst="rect">
            <a:avLst/>
          </a:prstGeom>
        </p:spPr>
      </p:pic>
      <p:pic>
        <p:nvPicPr>
          <p:cNvPr id="26" name="错新"/>
          <p:cNvPicPr>
            <a:picLocks noChangeAspect="1"/>
          </p:cNvPicPr>
          <p:nvPr/>
        </p:nvPicPr>
        <p:blipFill rotWithShape="1">
          <a:blip r:embed="rId5"/>
          <a:srcRect l="63160" b="62222"/>
          <a:stretch>
            <a:fillRect/>
          </a:stretch>
        </p:blipFill>
        <p:spPr>
          <a:xfrm>
            <a:off x="2543381" y="1141306"/>
            <a:ext cx="320609" cy="336503"/>
          </a:xfrm>
          <a:prstGeom prst="rect">
            <a:avLst/>
          </a:prstGeom>
        </p:spPr>
      </p:pic>
      <p:pic>
        <p:nvPicPr>
          <p:cNvPr id="27" name="对1"/>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71364" y="170657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．主机甲与主机乙之间已建立一个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连接，主机甲向主机乙发送了 </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个连续的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段，分别包含 </a:t>
            </a:r>
            <a:r>
              <a:rPr lang="en-US" altLang="zh-CN" kern="100" dirty="0">
                <a:solidFill>
                  <a:schemeClr val="accent1">
                    <a:lumMod val="50000"/>
                  </a:schemeClr>
                </a:solidFill>
                <a:latin typeface="微软雅黑" charset="0"/>
                <a:ea typeface="微软雅黑" charset="0"/>
                <a:cs typeface="微软雅黑" charset="0"/>
                <a:sym typeface="+mn-ea"/>
              </a:rPr>
              <a:t>300B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400B </a:t>
            </a:r>
            <a:r>
              <a:rPr lang="zh-CN" altLang="en-US" kern="100" dirty="0">
                <a:solidFill>
                  <a:schemeClr val="accent1">
                    <a:lumMod val="50000"/>
                  </a:schemeClr>
                </a:solidFill>
                <a:latin typeface="微软雅黑" charset="0"/>
                <a:ea typeface="微软雅黑" charset="0"/>
                <a:cs typeface="微软雅黑" charset="0"/>
                <a:sym typeface="+mn-ea"/>
              </a:rPr>
              <a:t>和 </a:t>
            </a:r>
            <a:r>
              <a:rPr lang="en-US" altLang="zh-CN" kern="100" dirty="0">
                <a:solidFill>
                  <a:schemeClr val="accent1">
                    <a:lumMod val="50000"/>
                  </a:schemeClr>
                </a:solidFill>
                <a:latin typeface="微软雅黑" charset="0"/>
                <a:ea typeface="微软雅黑" charset="0"/>
                <a:cs typeface="微软雅黑" charset="0"/>
                <a:sym typeface="+mn-ea"/>
              </a:rPr>
              <a:t>500B </a:t>
            </a:r>
            <a:r>
              <a:rPr lang="zh-CN" altLang="en-US" kern="100" dirty="0">
                <a:solidFill>
                  <a:schemeClr val="accent1">
                    <a:lumMod val="50000"/>
                  </a:schemeClr>
                </a:solidFill>
                <a:latin typeface="微软雅黑" charset="0"/>
                <a:ea typeface="微软雅黑" charset="0"/>
                <a:cs typeface="微软雅黑" charset="0"/>
                <a:sym typeface="+mn-ea"/>
              </a:rPr>
              <a:t>的有效载荷，第 </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个段的序号为 </a:t>
            </a:r>
            <a:r>
              <a:rPr lang="en-US" altLang="zh-CN" kern="100" dirty="0">
                <a:solidFill>
                  <a:schemeClr val="accent1">
                    <a:lumMod val="50000"/>
                  </a:schemeClr>
                </a:solidFill>
                <a:latin typeface="微软雅黑" charset="0"/>
                <a:ea typeface="微软雅黑" charset="0"/>
                <a:cs typeface="微软雅黑" charset="0"/>
                <a:sym typeface="+mn-ea"/>
              </a:rPr>
              <a:t>900</a:t>
            </a:r>
            <a:r>
              <a:rPr lang="zh-CN" altLang="en-US" kern="100" dirty="0">
                <a:solidFill>
                  <a:schemeClr val="accent1">
                    <a:lumMod val="50000"/>
                  </a:schemeClr>
                </a:solidFill>
                <a:latin typeface="微软雅黑" charset="0"/>
                <a:ea typeface="微软雅黑" charset="0"/>
                <a:cs typeface="微软雅黑" charset="0"/>
                <a:sym typeface="+mn-ea"/>
              </a:rPr>
              <a:t>。若主机乙仅正确接收到第 </a:t>
            </a:r>
            <a:r>
              <a:rPr lang="en-US" altLang="zh-CN" kern="100" dirty="0">
                <a:solidFill>
                  <a:schemeClr val="accent1">
                    <a:lumMod val="50000"/>
                  </a:schemeClr>
                </a:solidFill>
                <a:latin typeface="微软雅黑" charset="0"/>
                <a:ea typeface="微软雅黑" charset="0"/>
                <a:cs typeface="微软雅黑" charset="0"/>
                <a:sym typeface="+mn-ea"/>
              </a:rPr>
              <a:t>1 </a:t>
            </a:r>
            <a:r>
              <a:rPr lang="zh-CN" altLang="en-US" kern="100" dirty="0">
                <a:solidFill>
                  <a:schemeClr val="accent1">
                    <a:lumMod val="50000"/>
                  </a:schemeClr>
                </a:solidFill>
                <a:latin typeface="微软雅黑" charset="0"/>
                <a:ea typeface="微软雅黑" charset="0"/>
                <a:cs typeface="微软雅黑" charset="0"/>
                <a:sym typeface="+mn-ea"/>
              </a:rPr>
              <a:t>和第 </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个段，则主机乙发送给主机甲的确认序号是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1200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1400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tretch>
            <a:fillRect/>
          </a:stretch>
        </p:blipFill>
        <p:spPr>
          <a:xfrm>
            <a:off x="119711" y="2638385"/>
            <a:ext cx="4452289" cy="2213550"/>
          </a:xfrm>
          <a:prstGeom prst="rect">
            <a:avLst/>
          </a:prstGeom>
        </p:spPr>
      </p:pic>
      <p:sp>
        <p:nvSpPr>
          <p:cNvPr id="2" name="矩形 1"/>
          <p:cNvSpPr/>
          <p:nvPr/>
        </p:nvSpPr>
        <p:spPr>
          <a:xfrm>
            <a:off x="5309616" y="2039112"/>
            <a:ext cx="3300984" cy="830997"/>
          </a:xfrm>
          <a:prstGeom prst="rect">
            <a:avLst/>
          </a:prstGeom>
        </p:spPr>
        <p:txBody>
          <a:bodyPr wrap="square">
            <a:spAutoFit/>
          </a:bodyPr>
          <a:lstStyle/>
          <a:p>
            <a:pPr marL="0" lvl="1" algn="just">
              <a:lnSpc>
                <a:spcPct val="100000"/>
              </a:lnSpc>
              <a:buClrTx/>
              <a:buSzTx/>
              <a:buNone/>
            </a:pP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第</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1</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段 </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seq =        </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长度</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300B</a:t>
            </a:r>
          </a:p>
          <a:p>
            <a:pPr marL="0" lvl="1" algn="just">
              <a:lnSpc>
                <a:spcPct val="100000"/>
              </a:lnSpc>
              <a:buClrTx/>
              <a:buSzTx/>
              <a:buNone/>
            </a:pP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第</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2</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段 </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seq =        </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长度</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400B</a:t>
            </a:r>
          </a:p>
          <a:p>
            <a:pPr marL="0" lvl="1" algn="just">
              <a:lnSpc>
                <a:spcPct val="100000"/>
              </a:lnSpc>
              <a:buClrTx/>
              <a:buSzTx/>
              <a:buNone/>
            </a:pP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第</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3</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段 </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seq = 900    </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长度</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500B</a:t>
            </a:r>
          </a:p>
        </p:txBody>
      </p:sp>
      <p:sp>
        <p:nvSpPr>
          <p:cNvPr id="15" name="矩形 14"/>
          <p:cNvSpPr/>
          <p:nvPr/>
        </p:nvSpPr>
        <p:spPr>
          <a:xfrm>
            <a:off x="6344507" y="2299831"/>
            <a:ext cx="583787" cy="338554"/>
          </a:xfrm>
          <a:prstGeom prst="rect">
            <a:avLst/>
          </a:prstGeom>
        </p:spPr>
        <p:txBody>
          <a:bodyPr wrap="square">
            <a:spAutoFit/>
          </a:bodyPr>
          <a:lstStyle/>
          <a:p>
            <a:pPr marL="0" lvl="1" algn="just">
              <a:lnSpc>
                <a:spcPct val="100000"/>
              </a:lnSpc>
              <a:buClrTx/>
              <a:buSzTx/>
              <a:buNone/>
            </a:pPr>
            <a:r>
              <a:rPr lang="en-US" altLang="zh-CN" sz="1600" kern="100" dirty="0">
                <a:solidFill>
                  <a:srgbClr val="FF0000"/>
                </a:solidFill>
                <a:latin typeface="楷体" panose="02010609060101010101" pitchFamily="49" charset="-122"/>
                <a:ea typeface="楷体" panose="02010609060101010101" pitchFamily="49" charset="-122"/>
                <a:cs typeface="微软雅黑" charset="0"/>
                <a:sym typeface="+mn-ea"/>
              </a:rPr>
              <a:t>500</a:t>
            </a:r>
          </a:p>
        </p:txBody>
      </p:sp>
      <p:sp>
        <p:nvSpPr>
          <p:cNvPr id="16" name="矩形 15"/>
          <p:cNvSpPr/>
          <p:nvPr/>
        </p:nvSpPr>
        <p:spPr>
          <a:xfrm>
            <a:off x="6344507" y="2039112"/>
            <a:ext cx="583787" cy="338554"/>
          </a:xfrm>
          <a:prstGeom prst="rect">
            <a:avLst/>
          </a:prstGeom>
        </p:spPr>
        <p:txBody>
          <a:bodyPr wrap="square">
            <a:spAutoFit/>
          </a:bodyPr>
          <a:lstStyle/>
          <a:p>
            <a:pPr marL="0" lvl="1" algn="just">
              <a:lnSpc>
                <a:spcPct val="100000"/>
              </a:lnSpc>
              <a:buClrTx/>
              <a:buSzTx/>
              <a:buNone/>
            </a:pPr>
            <a:r>
              <a:rPr lang="en-US" altLang="zh-CN" sz="1600" kern="100" dirty="0">
                <a:solidFill>
                  <a:srgbClr val="FF0000"/>
                </a:solidFill>
                <a:latin typeface="楷体" panose="02010609060101010101" pitchFamily="49" charset="-122"/>
                <a:ea typeface="楷体" panose="02010609060101010101" pitchFamily="49" charset="-122"/>
                <a:cs typeface="微软雅黑" charset="0"/>
                <a:sym typeface="+mn-ea"/>
              </a:rPr>
              <a:t>200</a:t>
            </a:r>
          </a:p>
        </p:txBody>
      </p:sp>
      <p:pic>
        <p:nvPicPr>
          <p:cNvPr id="17"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76143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076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9 </a:t>
            </a:r>
            <a:r>
              <a:rPr lang="zh-CN" altLang="en-US" sz="1600" kern="100" dirty="0">
                <a:solidFill>
                  <a:schemeClr val="accent1">
                    <a:lumMod val="50000"/>
                  </a:schemeClr>
                </a:solidFill>
                <a:latin typeface="微软雅黑" charset="0"/>
                <a:ea typeface="微软雅黑" charset="0"/>
                <a:cs typeface="微软雅黑" charset="0"/>
                <a:sym typeface="+mn-ea"/>
              </a:rPr>
              <a:t>分）某主机的</a:t>
            </a:r>
            <a:r>
              <a:rPr lang="en-US" altLang="zh-CN" sz="1600" kern="100" dirty="0">
                <a:solidFill>
                  <a:schemeClr val="accent1">
                    <a:lumMod val="50000"/>
                  </a:schemeClr>
                </a:solidFill>
                <a:latin typeface="微软雅黑" charset="0"/>
                <a:ea typeface="微软雅黑" charset="0"/>
                <a:cs typeface="微软雅黑" charset="0"/>
                <a:sym typeface="+mn-ea"/>
              </a:rPr>
              <a:t>MAC</a:t>
            </a:r>
            <a:r>
              <a:rPr lang="zh-CN" altLang="en-US" sz="1600" kern="100" dirty="0">
                <a:solidFill>
                  <a:schemeClr val="accent1">
                    <a:lumMod val="50000"/>
                  </a:schemeClr>
                </a:solidFill>
                <a:latin typeface="微软雅黑" charset="0"/>
                <a:ea typeface="微软雅黑" charset="0"/>
                <a:cs typeface="微软雅黑" charset="0"/>
                <a:sym typeface="+mn-ea"/>
              </a:rPr>
              <a:t>地址为</a:t>
            </a:r>
            <a:r>
              <a:rPr lang="en-US" altLang="zh-CN" sz="1600" kern="100" dirty="0">
                <a:solidFill>
                  <a:schemeClr val="accent1">
                    <a:lumMod val="50000"/>
                  </a:schemeClr>
                </a:solidFill>
                <a:latin typeface="微软雅黑" charset="0"/>
                <a:ea typeface="微软雅黑" charset="0"/>
                <a:cs typeface="微软雅黑" charset="0"/>
                <a:sym typeface="+mn-ea"/>
              </a:rPr>
              <a:t>00-15-C5-C1-5E-28</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地址为</a:t>
            </a:r>
            <a:r>
              <a:rPr lang="en-US" altLang="zh-CN" sz="1600" kern="100" dirty="0">
                <a:solidFill>
                  <a:schemeClr val="accent1">
                    <a:lumMod val="50000"/>
                  </a:schemeClr>
                </a:solidFill>
                <a:latin typeface="微软雅黑" charset="0"/>
                <a:ea typeface="微软雅黑" charset="0"/>
                <a:cs typeface="微软雅黑" charset="0"/>
                <a:sym typeface="+mn-ea"/>
              </a:rPr>
              <a:t>10.2.128.100</a:t>
            </a:r>
            <a:r>
              <a:rPr lang="zh-CN" altLang="en-US" sz="1600" kern="100" dirty="0">
                <a:solidFill>
                  <a:schemeClr val="accent1">
                    <a:lumMod val="50000"/>
                  </a:schemeClr>
                </a:solidFill>
                <a:latin typeface="微软雅黑" charset="0"/>
                <a:ea typeface="微软雅黑" charset="0"/>
                <a:cs typeface="微软雅黑" charset="0"/>
                <a:sym typeface="+mn-ea"/>
              </a:rPr>
              <a:t>（私有地 址）。题 </a:t>
            </a:r>
            <a:r>
              <a:rPr lang="en-US" altLang="zh-CN" sz="1600" kern="100" dirty="0">
                <a:solidFill>
                  <a:schemeClr val="accent1">
                    <a:lumMod val="50000"/>
                  </a:schemeClr>
                </a:solidFill>
                <a:latin typeface="微软雅黑" charset="0"/>
                <a:ea typeface="微软雅黑" charset="0"/>
                <a:cs typeface="微软雅黑" charset="0"/>
                <a:sym typeface="+mn-ea"/>
              </a:rPr>
              <a:t>47-a</a:t>
            </a:r>
            <a:r>
              <a:rPr lang="zh-CN" altLang="en-US" sz="1600" kern="100" dirty="0">
                <a:solidFill>
                  <a:schemeClr val="accent1">
                    <a:lumMod val="50000"/>
                  </a:schemeClr>
                </a:solidFill>
                <a:latin typeface="微软雅黑" charset="0"/>
                <a:ea typeface="微软雅黑" charset="0"/>
                <a:cs typeface="微软雅黑" charset="0"/>
                <a:sym typeface="+mn-ea"/>
              </a:rPr>
              <a:t>图是网络拓扑，题</a:t>
            </a:r>
            <a:r>
              <a:rPr lang="en-US" altLang="zh-CN" sz="1600" kern="100" dirty="0">
                <a:solidFill>
                  <a:schemeClr val="accent1">
                    <a:lumMod val="50000"/>
                  </a:schemeClr>
                </a:solidFill>
                <a:latin typeface="微软雅黑" charset="0"/>
                <a:ea typeface="微软雅黑" charset="0"/>
                <a:cs typeface="微软雅黑" charset="0"/>
                <a:sym typeface="+mn-ea"/>
              </a:rPr>
              <a:t>47-b</a:t>
            </a:r>
            <a:r>
              <a:rPr lang="zh-CN" altLang="en-US" sz="1600" kern="100" dirty="0">
                <a:solidFill>
                  <a:schemeClr val="accent1">
                    <a:lumMod val="50000"/>
                  </a:schemeClr>
                </a:solidFill>
                <a:latin typeface="微软雅黑" charset="0"/>
                <a:ea typeface="微软雅黑" charset="0"/>
                <a:cs typeface="微软雅黑" charset="0"/>
                <a:sym typeface="+mn-ea"/>
              </a:rPr>
              <a:t>图是该主机进行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请求的 </a:t>
            </a:r>
            <a:r>
              <a:rPr lang="en-US" altLang="zh-CN" sz="1600" kern="100" dirty="0">
                <a:solidFill>
                  <a:schemeClr val="accent1">
                    <a:lumMod val="50000"/>
                  </a:schemeClr>
                </a:solidFill>
                <a:latin typeface="微软雅黑" charset="0"/>
                <a:ea typeface="微软雅黑" charset="0"/>
                <a:cs typeface="微软雅黑" charset="0"/>
                <a:sym typeface="+mn-ea"/>
              </a:rPr>
              <a:t>1 </a:t>
            </a:r>
            <a:r>
              <a:rPr lang="zh-CN" altLang="en-US" sz="1600" kern="100" dirty="0">
                <a:solidFill>
                  <a:schemeClr val="accent1">
                    <a:lumMod val="50000"/>
                  </a:schemeClr>
                </a:solidFill>
                <a:latin typeface="微软雅黑" charset="0"/>
                <a:ea typeface="微软雅黑" charset="0"/>
                <a:cs typeface="微软雅黑" charset="0"/>
                <a:sym typeface="+mn-ea"/>
              </a:rPr>
              <a:t>个以太网数据帧前 </a:t>
            </a:r>
            <a:r>
              <a:rPr lang="en-US" altLang="zh-CN" sz="1600" kern="100" dirty="0">
                <a:solidFill>
                  <a:schemeClr val="accent1">
                    <a:lumMod val="50000"/>
                  </a:schemeClr>
                </a:solidFill>
                <a:latin typeface="微软雅黑" charset="0"/>
                <a:ea typeface="微软雅黑" charset="0"/>
                <a:cs typeface="微软雅黑" charset="0"/>
                <a:sym typeface="+mn-ea"/>
              </a:rPr>
              <a:t>80B </a:t>
            </a:r>
            <a:r>
              <a:rPr lang="zh-CN" altLang="en-US" sz="1600" kern="100" dirty="0">
                <a:solidFill>
                  <a:schemeClr val="accent1">
                    <a:lumMod val="50000"/>
                  </a:schemeClr>
                </a:solidFill>
                <a:latin typeface="微软雅黑" charset="0"/>
                <a:ea typeface="微软雅黑" charset="0"/>
                <a:cs typeface="微软雅黑" charset="0"/>
                <a:sym typeface="+mn-ea"/>
              </a:rPr>
              <a:t>的 十六进制及 </a:t>
            </a:r>
            <a:r>
              <a:rPr lang="en-US" altLang="zh-CN" sz="1600" kern="100" dirty="0">
                <a:solidFill>
                  <a:schemeClr val="accent1">
                    <a:lumMod val="50000"/>
                  </a:schemeClr>
                </a:solidFill>
                <a:latin typeface="微软雅黑" charset="0"/>
                <a:ea typeface="微软雅黑" charset="0"/>
                <a:cs typeface="微软雅黑" charset="0"/>
                <a:sym typeface="+mn-ea"/>
              </a:rPr>
              <a:t>ASCII </a:t>
            </a:r>
            <a:r>
              <a:rPr lang="zh-CN" altLang="en-US" sz="1600" kern="100" dirty="0">
                <a:solidFill>
                  <a:schemeClr val="accent1">
                    <a:lumMod val="50000"/>
                  </a:schemeClr>
                </a:solidFill>
                <a:latin typeface="微软雅黑" charset="0"/>
                <a:ea typeface="微软雅黑" charset="0"/>
                <a:cs typeface="微软雅黑" charset="0"/>
                <a:sym typeface="+mn-ea"/>
              </a:rPr>
              <a:t>码内容。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服务器的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地址是什么？该主机的默认网关的 </a:t>
            </a:r>
            <a:r>
              <a:rPr lang="en-US" altLang="zh-CN" sz="1600" kern="100" dirty="0">
                <a:solidFill>
                  <a:schemeClr val="accent1">
                    <a:lumMod val="50000"/>
                  </a:schemeClr>
                </a:solidFill>
                <a:latin typeface="微软雅黑" charset="0"/>
                <a:ea typeface="微软雅黑" charset="0"/>
                <a:cs typeface="微软雅黑" charset="0"/>
                <a:sym typeface="+mn-ea"/>
              </a:rPr>
              <a:t>MAC </a:t>
            </a:r>
            <a:r>
              <a:rPr lang="zh-CN" altLang="en-US" sz="1600" kern="100" dirty="0">
                <a:solidFill>
                  <a:schemeClr val="accent1">
                    <a:lumMod val="50000"/>
                  </a:schemeClr>
                </a:solidFill>
                <a:latin typeface="微软雅黑" charset="0"/>
                <a:ea typeface="微软雅黑" charset="0"/>
                <a:cs typeface="微软雅黑" charset="0"/>
                <a:sym typeface="+mn-ea"/>
              </a:rPr>
              <a:t>地址是什么？ </a:t>
            </a:r>
            <a:endParaRPr lang="en-US" altLang="zh-CN"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119" y="1664420"/>
            <a:ext cx="4679558" cy="1337017"/>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0442" y="2935335"/>
            <a:ext cx="6378766" cy="1627358"/>
          </a:xfrm>
          <a:prstGeom prst="rect">
            <a:avLst/>
          </a:prstGeom>
        </p:spPr>
      </p:pic>
    </p:spTree>
    <p:custDataLst>
      <p:tags r:id="rId1"/>
    </p:custData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 y="1983819"/>
            <a:ext cx="4022370" cy="2400786"/>
          </a:xfrm>
          <a:prstGeom prst="rect">
            <a:avLst/>
          </a:prstGeom>
        </p:spPr>
      </p:pic>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076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9 </a:t>
            </a:r>
            <a:r>
              <a:rPr lang="zh-CN" altLang="en-US" sz="1600" kern="100" dirty="0">
                <a:solidFill>
                  <a:schemeClr val="accent1">
                    <a:lumMod val="50000"/>
                  </a:schemeClr>
                </a:solidFill>
                <a:latin typeface="微软雅黑" charset="0"/>
                <a:ea typeface="微软雅黑" charset="0"/>
                <a:cs typeface="微软雅黑" charset="0"/>
                <a:sym typeface="+mn-ea"/>
              </a:rPr>
              <a:t>分）某主机的</a:t>
            </a:r>
            <a:r>
              <a:rPr lang="en-US" altLang="zh-CN" sz="1600" kern="100" dirty="0">
                <a:solidFill>
                  <a:schemeClr val="accent1">
                    <a:lumMod val="50000"/>
                  </a:schemeClr>
                </a:solidFill>
                <a:latin typeface="微软雅黑" charset="0"/>
                <a:ea typeface="微软雅黑" charset="0"/>
                <a:cs typeface="微软雅黑" charset="0"/>
                <a:sym typeface="+mn-ea"/>
              </a:rPr>
              <a:t>MAC</a:t>
            </a:r>
            <a:r>
              <a:rPr lang="zh-CN" altLang="en-US" sz="1600" kern="100" dirty="0">
                <a:solidFill>
                  <a:schemeClr val="accent1">
                    <a:lumMod val="50000"/>
                  </a:schemeClr>
                </a:solidFill>
                <a:latin typeface="微软雅黑" charset="0"/>
                <a:ea typeface="微软雅黑" charset="0"/>
                <a:cs typeface="微软雅黑" charset="0"/>
                <a:sym typeface="+mn-ea"/>
              </a:rPr>
              <a:t>地址为</a:t>
            </a:r>
            <a:r>
              <a:rPr lang="en-US" altLang="zh-CN" sz="1600" kern="100" dirty="0">
                <a:solidFill>
                  <a:schemeClr val="accent1">
                    <a:lumMod val="50000"/>
                  </a:schemeClr>
                </a:solidFill>
                <a:latin typeface="微软雅黑" charset="0"/>
                <a:ea typeface="微软雅黑" charset="0"/>
                <a:cs typeface="微软雅黑" charset="0"/>
                <a:sym typeface="+mn-ea"/>
              </a:rPr>
              <a:t>00-15-C5-C1-5E-28</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IP</a:t>
            </a:r>
            <a:r>
              <a:rPr lang="zh-CN" altLang="en-US" sz="1600" kern="100" dirty="0">
                <a:solidFill>
                  <a:schemeClr val="accent1">
                    <a:lumMod val="50000"/>
                  </a:schemeClr>
                </a:solidFill>
                <a:latin typeface="微软雅黑" charset="0"/>
                <a:ea typeface="微软雅黑" charset="0"/>
                <a:cs typeface="微软雅黑" charset="0"/>
                <a:sym typeface="+mn-ea"/>
              </a:rPr>
              <a:t>地址为</a:t>
            </a:r>
            <a:r>
              <a:rPr lang="en-US" altLang="zh-CN" sz="1600" kern="100" dirty="0">
                <a:solidFill>
                  <a:schemeClr val="accent1">
                    <a:lumMod val="50000"/>
                  </a:schemeClr>
                </a:solidFill>
                <a:latin typeface="微软雅黑" charset="0"/>
                <a:ea typeface="微软雅黑" charset="0"/>
                <a:cs typeface="微软雅黑" charset="0"/>
                <a:sym typeface="+mn-ea"/>
              </a:rPr>
              <a:t>10.2.128.100</a:t>
            </a:r>
            <a:r>
              <a:rPr lang="zh-CN" altLang="en-US" sz="1600" kern="100" dirty="0">
                <a:solidFill>
                  <a:schemeClr val="accent1">
                    <a:lumMod val="50000"/>
                  </a:schemeClr>
                </a:solidFill>
                <a:latin typeface="微软雅黑" charset="0"/>
                <a:ea typeface="微软雅黑" charset="0"/>
                <a:cs typeface="微软雅黑" charset="0"/>
                <a:sym typeface="+mn-ea"/>
              </a:rPr>
              <a:t>（私有地 址）。题 </a:t>
            </a:r>
            <a:r>
              <a:rPr lang="en-US" altLang="zh-CN" sz="1600" kern="100" dirty="0">
                <a:solidFill>
                  <a:schemeClr val="accent1">
                    <a:lumMod val="50000"/>
                  </a:schemeClr>
                </a:solidFill>
                <a:latin typeface="微软雅黑" charset="0"/>
                <a:ea typeface="微软雅黑" charset="0"/>
                <a:cs typeface="微软雅黑" charset="0"/>
                <a:sym typeface="+mn-ea"/>
              </a:rPr>
              <a:t>47-a</a:t>
            </a:r>
            <a:r>
              <a:rPr lang="zh-CN" altLang="en-US" sz="1600" kern="100" dirty="0">
                <a:solidFill>
                  <a:schemeClr val="accent1">
                    <a:lumMod val="50000"/>
                  </a:schemeClr>
                </a:solidFill>
                <a:latin typeface="微软雅黑" charset="0"/>
                <a:ea typeface="微软雅黑" charset="0"/>
                <a:cs typeface="微软雅黑" charset="0"/>
                <a:sym typeface="+mn-ea"/>
              </a:rPr>
              <a:t>图是网络拓扑，题</a:t>
            </a:r>
            <a:r>
              <a:rPr lang="en-US" altLang="zh-CN" sz="1600" kern="100" dirty="0">
                <a:solidFill>
                  <a:schemeClr val="accent1">
                    <a:lumMod val="50000"/>
                  </a:schemeClr>
                </a:solidFill>
                <a:latin typeface="微软雅黑" charset="0"/>
                <a:ea typeface="微软雅黑" charset="0"/>
                <a:cs typeface="微软雅黑" charset="0"/>
                <a:sym typeface="+mn-ea"/>
              </a:rPr>
              <a:t>47-b</a:t>
            </a:r>
            <a:r>
              <a:rPr lang="zh-CN" altLang="en-US" sz="1600" kern="100" dirty="0">
                <a:solidFill>
                  <a:schemeClr val="accent1">
                    <a:lumMod val="50000"/>
                  </a:schemeClr>
                </a:solidFill>
                <a:latin typeface="微软雅黑" charset="0"/>
                <a:ea typeface="微软雅黑" charset="0"/>
                <a:cs typeface="微软雅黑" charset="0"/>
                <a:sym typeface="+mn-ea"/>
              </a:rPr>
              <a:t>图是该主机进行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请求的 </a:t>
            </a:r>
            <a:r>
              <a:rPr lang="en-US" altLang="zh-CN" sz="1600" kern="100" dirty="0">
                <a:solidFill>
                  <a:schemeClr val="accent1">
                    <a:lumMod val="50000"/>
                  </a:schemeClr>
                </a:solidFill>
                <a:latin typeface="微软雅黑" charset="0"/>
                <a:ea typeface="微软雅黑" charset="0"/>
                <a:cs typeface="微软雅黑" charset="0"/>
                <a:sym typeface="+mn-ea"/>
              </a:rPr>
              <a:t>1 </a:t>
            </a:r>
            <a:r>
              <a:rPr lang="zh-CN" altLang="en-US" sz="1600" kern="100" dirty="0">
                <a:solidFill>
                  <a:schemeClr val="accent1">
                    <a:lumMod val="50000"/>
                  </a:schemeClr>
                </a:solidFill>
                <a:latin typeface="微软雅黑" charset="0"/>
                <a:ea typeface="微软雅黑" charset="0"/>
                <a:cs typeface="微软雅黑" charset="0"/>
                <a:sym typeface="+mn-ea"/>
              </a:rPr>
              <a:t>个以太网数据帧前 </a:t>
            </a:r>
            <a:r>
              <a:rPr lang="en-US" altLang="zh-CN" sz="1600" kern="100" dirty="0">
                <a:solidFill>
                  <a:schemeClr val="accent1">
                    <a:lumMod val="50000"/>
                  </a:schemeClr>
                </a:solidFill>
                <a:latin typeface="微软雅黑" charset="0"/>
                <a:ea typeface="微软雅黑" charset="0"/>
                <a:cs typeface="微软雅黑" charset="0"/>
                <a:sym typeface="+mn-ea"/>
              </a:rPr>
              <a:t>80B </a:t>
            </a:r>
            <a:r>
              <a:rPr lang="zh-CN" altLang="en-US" sz="1600" kern="100" dirty="0">
                <a:solidFill>
                  <a:schemeClr val="accent1">
                    <a:lumMod val="50000"/>
                  </a:schemeClr>
                </a:solidFill>
                <a:latin typeface="微软雅黑" charset="0"/>
                <a:ea typeface="微软雅黑" charset="0"/>
                <a:cs typeface="微软雅黑" charset="0"/>
                <a:sym typeface="+mn-ea"/>
              </a:rPr>
              <a:t>的 十六进制及 </a:t>
            </a:r>
            <a:r>
              <a:rPr lang="en-US" altLang="zh-CN" sz="1600" kern="100" dirty="0">
                <a:solidFill>
                  <a:schemeClr val="accent1">
                    <a:lumMod val="50000"/>
                  </a:schemeClr>
                </a:solidFill>
                <a:latin typeface="微软雅黑" charset="0"/>
                <a:ea typeface="微软雅黑" charset="0"/>
                <a:cs typeface="微软雅黑" charset="0"/>
                <a:sym typeface="+mn-ea"/>
              </a:rPr>
              <a:t>ASCII </a:t>
            </a:r>
            <a:r>
              <a:rPr lang="zh-CN" altLang="en-US" sz="1600" kern="100" dirty="0">
                <a:solidFill>
                  <a:schemeClr val="accent1">
                    <a:lumMod val="50000"/>
                  </a:schemeClr>
                </a:solidFill>
                <a:latin typeface="微软雅黑" charset="0"/>
                <a:ea typeface="微软雅黑" charset="0"/>
                <a:cs typeface="微软雅黑" charset="0"/>
                <a:sym typeface="+mn-ea"/>
              </a:rPr>
              <a:t>码内容。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1</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服务器的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地址是什么？该主机的默认网关的 </a:t>
            </a:r>
            <a:r>
              <a:rPr lang="en-US" altLang="zh-CN" sz="1600" kern="100" dirty="0">
                <a:solidFill>
                  <a:schemeClr val="accent1">
                    <a:lumMod val="50000"/>
                  </a:schemeClr>
                </a:solidFill>
                <a:latin typeface="微软雅黑" charset="0"/>
                <a:ea typeface="微软雅黑" charset="0"/>
                <a:cs typeface="微软雅黑" charset="0"/>
                <a:sym typeface="+mn-ea"/>
              </a:rPr>
              <a:t>MAC </a:t>
            </a:r>
            <a:r>
              <a:rPr lang="zh-CN" altLang="en-US" sz="1600" kern="100" dirty="0">
                <a:solidFill>
                  <a:schemeClr val="accent1">
                    <a:lumMod val="50000"/>
                  </a:schemeClr>
                </a:solidFill>
                <a:latin typeface="微软雅黑" charset="0"/>
                <a:ea typeface="微软雅黑" charset="0"/>
                <a:cs typeface="微软雅黑" charset="0"/>
                <a:sym typeface="+mn-ea"/>
              </a:rPr>
              <a:t>地址是什么？ </a:t>
            </a:r>
            <a:endParaRPr lang="en-US" altLang="zh-CN"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2119" y="1664420"/>
            <a:ext cx="4679558" cy="1337017"/>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6397" y="3215370"/>
            <a:ext cx="6378766" cy="1627358"/>
          </a:xfrm>
          <a:prstGeom prst="rect">
            <a:avLst/>
          </a:prstGeom>
        </p:spPr>
      </p:pic>
    </p:spTree>
    <p:custDataLst>
      <p:tags r:id="rId1"/>
    </p:custData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56966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9 </a:t>
            </a:r>
            <a:r>
              <a:rPr lang="zh-CN" altLang="en-US" sz="1600" kern="100" dirty="0">
                <a:solidFill>
                  <a:schemeClr val="accent1">
                    <a:lumMod val="50000"/>
                  </a:schemeClr>
                </a:solidFill>
                <a:latin typeface="微软雅黑" charset="0"/>
                <a:ea typeface="微软雅黑" charset="0"/>
                <a:cs typeface="微软雅黑" charset="0"/>
                <a:sym typeface="+mn-ea"/>
              </a:rPr>
              <a:t>分）某主机的 </a:t>
            </a:r>
            <a:r>
              <a:rPr lang="en-US" altLang="zh-CN" sz="1600" kern="100" dirty="0">
                <a:solidFill>
                  <a:schemeClr val="accent1">
                    <a:lumMod val="50000"/>
                  </a:schemeClr>
                </a:solidFill>
                <a:latin typeface="微软雅黑" charset="0"/>
                <a:ea typeface="微软雅黑" charset="0"/>
                <a:cs typeface="微软雅黑" charset="0"/>
                <a:sym typeface="+mn-ea"/>
              </a:rPr>
              <a:t>MAC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00-15-C5-C1-5E-28</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10.2.128.100</a:t>
            </a:r>
            <a:r>
              <a:rPr lang="zh-CN" altLang="en-US" sz="1600" kern="100" dirty="0">
                <a:solidFill>
                  <a:schemeClr val="accent1">
                    <a:lumMod val="50000"/>
                  </a:schemeClr>
                </a:solidFill>
                <a:latin typeface="微软雅黑" charset="0"/>
                <a:ea typeface="微软雅黑" charset="0"/>
                <a:cs typeface="微软雅黑" charset="0"/>
                <a:sym typeface="+mn-ea"/>
              </a:rPr>
              <a:t>（私有地 址）。题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图是网络拓扑，题 </a:t>
            </a:r>
            <a:r>
              <a:rPr lang="en-US" altLang="zh-CN" sz="1600" kern="100" dirty="0">
                <a:solidFill>
                  <a:schemeClr val="accent1">
                    <a:lumMod val="50000"/>
                  </a:schemeClr>
                </a:solidFill>
                <a:latin typeface="微软雅黑" charset="0"/>
                <a:ea typeface="微软雅黑" charset="0"/>
                <a:cs typeface="微软雅黑" charset="0"/>
                <a:sym typeface="+mn-ea"/>
              </a:rPr>
              <a:t>47-b </a:t>
            </a:r>
            <a:r>
              <a:rPr lang="zh-CN" altLang="en-US" sz="1600" kern="100" dirty="0">
                <a:solidFill>
                  <a:schemeClr val="accent1">
                    <a:lumMod val="50000"/>
                  </a:schemeClr>
                </a:solidFill>
                <a:latin typeface="微软雅黑" charset="0"/>
                <a:ea typeface="微软雅黑" charset="0"/>
                <a:cs typeface="微软雅黑" charset="0"/>
                <a:sym typeface="+mn-ea"/>
              </a:rPr>
              <a:t>图是该主机进行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请求的 </a:t>
            </a:r>
            <a:r>
              <a:rPr lang="en-US" altLang="zh-CN" sz="1600" kern="100" dirty="0">
                <a:solidFill>
                  <a:schemeClr val="accent1">
                    <a:lumMod val="50000"/>
                  </a:schemeClr>
                </a:solidFill>
                <a:latin typeface="微软雅黑" charset="0"/>
                <a:ea typeface="微软雅黑" charset="0"/>
                <a:cs typeface="微软雅黑" charset="0"/>
                <a:sym typeface="+mn-ea"/>
              </a:rPr>
              <a:t>1 </a:t>
            </a:r>
            <a:r>
              <a:rPr lang="zh-CN" altLang="en-US" sz="1600" kern="100" dirty="0">
                <a:solidFill>
                  <a:schemeClr val="accent1">
                    <a:lumMod val="50000"/>
                  </a:schemeClr>
                </a:solidFill>
                <a:latin typeface="微软雅黑" charset="0"/>
                <a:ea typeface="微软雅黑" charset="0"/>
                <a:cs typeface="微软雅黑" charset="0"/>
                <a:sym typeface="+mn-ea"/>
              </a:rPr>
              <a:t>个以太网数据帧前 </a:t>
            </a:r>
            <a:r>
              <a:rPr lang="en-US" altLang="zh-CN" sz="1600" kern="100" dirty="0">
                <a:solidFill>
                  <a:schemeClr val="accent1">
                    <a:lumMod val="50000"/>
                  </a:schemeClr>
                </a:solidFill>
                <a:latin typeface="微软雅黑" charset="0"/>
                <a:ea typeface="微软雅黑" charset="0"/>
                <a:cs typeface="微软雅黑" charset="0"/>
                <a:sym typeface="+mn-ea"/>
              </a:rPr>
              <a:t>80B </a:t>
            </a:r>
            <a:r>
              <a:rPr lang="zh-CN" altLang="en-US" sz="1600" kern="100" dirty="0">
                <a:solidFill>
                  <a:schemeClr val="accent1">
                    <a:lumMod val="50000"/>
                  </a:schemeClr>
                </a:solidFill>
                <a:latin typeface="微软雅黑" charset="0"/>
                <a:ea typeface="微软雅黑" charset="0"/>
                <a:cs typeface="微软雅黑" charset="0"/>
                <a:sym typeface="+mn-ea"/>
              </a:rPr>
              <a:t>的 十六进制及 </a:t>
            </a:r>
            <a:r>
              <a:rPr lang="en-US" altLang="zh-CN" sz="1600" kern="100" dirty="0">
                <a:solidFill>
                  <a:schemeClr val="accent1">
                    <a:lumMod val="50000"/>
                  </a:schemeClr>
                </a:solidFill>
                <a:latin typeface="微软雅黑" charset="0"/>
                <a:ea typeface="微软雅黑" charset="0"/>
                <a:cs typeface="微软雅黑" charset="0"/>
                <a:sym typeface="+mn-ea"/>
              </a:rPr>
              <a:t>ASCII </a:t>
            </a:r>
            <a:r>
              <a:rPr lang="zh-CN" altLang="en-US" sz="1600" kern="100" dirty="0">
                <a:solidFill>
                  <a:schemeClr val="accent1">
                    <a:lumMod val="50000"/>
                  </a:schemeClr>
                </a:solidFill>
                <a:latin typeface="微软雅黑" charset="0"/>
                <a:ea typeface="微软雅黑" charset="0"/>
                <a:cs typeface="微软雅黑" charset="0"/>
                <a:sym typeface="+mn-ea"/>
              </a:rPr>
              <a:t>码内容。 </a:t>
            </a:r>
          </a:p>
          <a:p>
            <a:pPr marL="0" lvl="1" algn="just"/>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2</a:t>
            </a:r>
            <a:r>
              <a:rPr lang="zh-CN" altLang="en-US" sz="1600" kern="100" dirty="0">
                <a:solidFill>
                  <a:schemeClr val="accent1">
                    <a:lumMod val="50000"/>
                  </a:schemeClr>
                </a:solidFill>
                <a:latin typeface="微软雅黑" charset="0"/>
                <a:ea typeface="微软雅黑" charset="0"/>
                <a:cs typeface="微软雅黑" charset="0"/>
                <a:sym typeface="+mn-ea"/>
              </a:rPr>
              <a:t>）该主机在构造题 </a:t>
            </a:r>
            <a:r>
              <a:rPr lang="en-US" altLang="zh-CN" sz="1600" kern="100" dirty="0">
                <a:solidFill>
                  <a:schemeClr val="accent1">
                    <a:lumMod val="50000"/>
                  </a:schemeClr>
                </a:solidFill>
                <a:latin typeface="微软雅黑" charset="0"/>
                <a:ea typeface="微软雅黑" charset="0"/>
                <a:cs typeface="微软雅黑" charset="0"/>
                <a:sym typeface="+mn-ea"/>
              </a:rPr>
              <a:t>47-b </a:t>
            </a:r>
            <a:r>
              <a:rPr lang="zh-CN" altLang="en-US" sz="1600" kern="100" dirty="0">
                <a:solidFill>
                  <a:schemeClr val="accent1">
                    <a:lumMod val="50000"/>
                  </a:schemeClr>
                </a:solidFill>
                <a:latin typeface="微软雅黑" charset="0"/>
                <a:ea typeface="微软雅黑" charset="0"/>
                <a:cs typeface="微软雅黑" charset="0"/>
                <a:sym typeface="+mn-ea"/>
              </a:rPr>
              <a:t>图的数据帧时，使用什么协议确定目的 </a:t>
            </a:r>
            <a:r>
              <a:rPr lang="en-US" altLang="zh-CN" sz="1600" kern="100" dirty="0">
                <a:solidFill>
                  <a:schemeClr val="accent1">
                    <a:lumMod val="50000"/>
                  </a:schemeClr>
                </a:solidFill>
                <a:latin typeface="微软雅黑" charset="0"/>
                <a:ea typeface="微软雅黑" charset="0"/>
                <a:cs typeface="微软雅黑" charset="0"/>
                <a:sym typeface="+mn-ea"/>
              </a:rPr>
              <a:t>MAC </a:t>
            </a:r>
            <a:r>
              <a:rPr lang="zh-CN" altLang="en-US" sz="1600" kern="100" dirty="0">
                <a:solidFill>
                  <a:schemeClr val="accent1">
                    <a:lumMod val="50000"/>
                  </a:schemeClr>
                </a:solidFill>
                <a:latin typeface="微软雅黑" charset="0"/>
                <a:ea typeface="微软雅黑" charset="0"/>
                <a:cs typeface="微软雅黑" charset="0"/>
                <a:sym typeface="+mn-ea"/>
              </a:rPr>
              <a:t>地址？封装该协议请求报文的以太网帧的目的 </a:t>
            </a:r>
            <a:r>
              <a:rPr lang="en-US" altLang="zh-CN" sz="1600" kern="100" dirty="0">
                <a:solidFill>
                  <a:schemeClr val="accent1">
                    <a:lumMod val="50000"/>
                  </a:schemeClr>
                </a:solidFill>
                <a:latin typeface="微软雅黑" charset="0"/>
                <a:ea typeface="微软雅黑" charset="0"/>
                <a:cs typeface="微软雅黑" charset="0"/>
                <a:sym typeface="+mn-ea"/>
              </a:rPr>
              <a:t>MAC </a:t>
            </a:r>
            <a:r>
              <a:rPr lang="zh-CN" altLang="en-US" sz="1600" kern="100" dirty="0">
                <a:solidFill>
                  <a:schemeClr val="accent1">
                    <a:lumMod val="50000"/>
                  </a:schemeClr>
                </a:solidFill>
                <a:latin typeface="微软雅黑" charset="0"/>
                <a:ea typeface="微软雅黑" charset="0"/>
                <a:cs typeface="微软雅黑" charset="0"/>
                <a:sym typeface="+mn-ea"/>
              </a:rPr>
              <a:t>地址是什么？ </a:t>
            </a: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 </a:t>
            </a:r>
            <a:endParaRPr lang="en-US" altLang="zh-CN"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234" y="1954833"/>
            <a:ext cx="6378766" cy="1627358"/>
          </a:xfrm>
          <a:prstGeom prst="rect">
            <a:avLst/>
          </a:prstGeom>
        </p:spPr>
      </p:pic>
    </p:spTree>
    <p:custDataLst>
      <p:tags r:id="rId1"/>
    </p:custData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815882"/>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9 </a:t>
            </a:r>
            <a:r>
              <a:rPr lang="zh-CN" altLang="en-US" sz="1600" kern="100" dirty="0">
                <a:solidFill>
                  <a:schemeClr val="accent1">
                    <a:lumMod val="50000"/>
                  </a:schemeClr>
                </a:solidFill>
                <a:latin typeface="微软雅黑" charset="0"/>
                <a:ea typeface="微软雅黑" charset="0"/>
                <a:cs typeface="微软雅黑" charset="0"/>
                <a:sym typeface="+mn-ea"/>
              </a:rPr>
              <a:t>分）某主机的 </a:t>
            </a:r>
            <a:r>
              <a:rPr lang="en-US" altLang="zh-CN" sz="1600" kern="100" dirty="0">
                <a:solidFill>
                  <a:schemeClr val="accent1">
                    <a:lumMod val="50000"/>
                  </a:schemeClr>
                </a:solidFill>
                <a:latin typeface="微软雅黑" charset="0"/>
                <a:ea typeface="微软雅黑" charset="0"/>
                <a:cs typeface="微软雅黑" charset="0"/>
                <a:sym typeface="+mn-ea"/>
              </a:rPr>
              <a:t>MAC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00-15-C5-C1-5E-28</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10.2.128.100</a:t>
            </a:r>
            <a:r>
              <a:rPr lang="zh-CN" altLang="en-US" sz="1600" kern="100" dirty="0">
                <a:solidFill>
                  <a:schemeClr val="accent1">
                    <a:lumMod val="50000"/>
                  </a:schemeClr>
                </a:solidFill>
                <a:latin typeface="微软雅黑" charset="0"/>
                <a:ea typeface="微软雅黑" charset="0"/>
                <a:cs typeface="微软雅黑" charset="0"/>
                <a:sym typeface="+mn-ea"/>
              </a:rPr>
              <a:t>（私有地 址）。题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图是网络拓扑，题 </a:t>
            </a:r>
            <a:r>
              <a:rPr lang="en-US" altLang="zh-CN" sz="1600" kern="100" dirty="0">
                <a:solidFill>
                  <a:schemeClr val="accent1">
                    <a:lumMod val="50000"/>
                  </a:schemeClr>
                </a:solidFill>
                <a:latin typeface="微软雅黑" charset="0"/>
                <a:ea typeface="微软雅黑" charset="0"/>
                <a:cs typeface="微软雅黑" charset="0"/>
                <a:sym typeface="+mn-ea"/>
              </a:rPr>
              <a:t>47-b </a:t>
            </a:r>
            <a:r>
              <a:rPr lang="zh-CN" altLang="en-US" sz="1600" kern="100" dirty="0">
                <a:solidFill>
                  <a:schemeClr val="accent1">
                    <a:lumMod val="50000"/>
                  </a:schemeClr>
                </a:solidFill>
                <a:latin typeface="微软雅黑" charset="0"/>
                <a:ea typeface="微软雅黑" charset="0"/>
                <a:cs typeface="微软雅黑" charset="0"/>
                <a:sym typeface="+mn-ea"/>
              </a:rPr>
              <a:t>图是该主机进行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请求的 </a:t>
            </a:r>
            <a:r>
              <a:rPr lang="en-US" altLang="zh-CN" sz="1600" kern="100" dirty="0">
                <a:solidFill>
                  <a:schemeClr val="accent1">
                    <a:lumMod val="50000"/>
                  </a:schemeClr>
                </a:solidFill>
                <a:latin typeface="微软雅黑" charset="0"/>
                <a:ea typeface="微软雅黑" charset="0"/>
                <a:cs typeface="微软雅黑" charset="0"/>
                <a:sym typeface="+mn-ea"/>
              </a:rPr>
              <a:t>1 </a:t>
            </a:r>
            <a:r>
              <a:rPr lang="zh-CN" altLang="en-US" sz="1600" kern="100" dirty="0">
                <a:solidFill>
                  <a:schemeClr val="accent1">
                    <a:lumMod val="50000"/>
                  </a:schemeClr>
                </a:solidFill>
                <a:latin typeface="微软雅黑" charset="0"/>
                <a:ea typeface="微软雅黑" charset="0"/>
                <a:cs typeface="微软雅黑" charset="0"/>
                <a:sym typeface="+mn-ea"/>
              </a:rPr>
              <a:t>个以太网数据帧前 </a:t>
            </a:r>
            <a:r>
              <a:rPr lang="en-US" altLang="zh-CN" sz="1600" kern="100" dirty="0">
                <a:solidFill>
                  <a:schemeClr val="accent1">
                    <a:lumMod val="50000"/>
                  </a:schemeClr>
                </a:solidFill>
                <a:latin typeface="微软雅黑" charset="0"/>
                <a:ea typeface="微软雅黑" charset="0"/>
                <a:cs typeface="微软雅黑" charset="0"/>
                <a:sym typeface="+mn-ea"/>
              </a:rPr>
              <a:t>80B </a:t>
            </a:r>
            <a:r>
              <a:rPr lang="zh-CN" altLang="en-US" sz="1600" kern="100" dirty="0">
                <a:solidFill>
                  <a:schemeClr val="accent1">
                    <a:lumMod val="50000"/>
                  </a:schemeClr>
                </a:solidFill>
                <a:latin typeface="微软雅黑" charset="0"/>
                <a:ea typeface="微软雅黑" charset="0"/>
                <a:cs typeface="微软雅黑" charset="0"/>
                <a:sym typeface="+mn-ea"/>
              </a:rPr>
              <a:t>的 十六进制及 </a:t>
            </a:r>
            <a:r>
              <a:rPr lang="en-US" altLang="zh-CN" sz="1600" kern="100" dirty="0">
                <a:solidFill>
                  <a:schemeClr val="accent1">
                    <a:lumMod val="50000"/>
                  </a:schemeClr>
                </a:solidFill>
                <a:latin typeface="微软雅黑" charset="0"/>
                <a:ea typeface="微软雅黑" charset="0"/>
                <a:cs typeface="微软雅黑" charset="0"/>
                <a:sym typeface="+mn-ea"/>
              </a:rPr>
              <a:t>ASCII </a:t>
            </a:r>
            <a:r>
              <a:rPr lang="zh-CN" altLang="en-US" sz="1600" kern="100" dirty="0">
                <a:solidFill>
                  <a:schemeClr val="accent1">
                    <a:lumMod val="50000"/>
                  </a:schemeClr>
                </a:solidFill>
                <a:latin typeface="微软雅黑" charset="0"/>
                <a:ea typeface="微软雅黑" charset="0"/>
                <a:cs typeface="微软雅黑" charset="0"/>
                <a:sym typeface="+mn-ea"/>
              </a:rPr>
              <a:t>码内容。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3</a:t>
            </a:r>
            <a:r>
              <a:rPr lang="zh-CN" altLang="en-US" sz="1600" kern="100" dirty="0">
                <a:solidFill>
                  <a:schemeClr val="accent1">
                    <a:lumMod val="50000"/>
                  </a:schemeClr>
                </a:solidFill>
                <a:latin typeface="微软雅黑" charset="0"/>
                <a:ea typeface="微软雅黑" charset="0"/>
                <a:cs typeface="微软雅黑" charset="0"/>
                <a:sym typeface="+mn-ea"/>
              </a:rPr>
              <a:t>）假设 </a:t>
            </a:r>
            <a:r>
              <a:rPr lang="en-US" altLang="zh-CN" sz="1600" kern="100" dirty="0">
                <a:solidFill>
                  <a:schemeClr val="accent1">
                    <a:lumMod val="50000"/>
                  </a:schemeClr>
                </a:solidFill>
                <a:latin typeface="微软雅黑" charset="0"/>
                <a:ea typeface="微软雅黑" charset="0"/>
                <a:cs typeface="微软雅黑" charset="0"/>
                <a:sym typeface="+mn-ea"/>
              </a:rPr>
              <a:t>HTTP/1.1 </a:t>
            </a:r>
            <a:r>
              <a:rPr lang="zh-CN" altLang="en-US" sz="1600" kern="100" dirty="0">
                <a:solidFill>
                  <a:schemeClr val="accent1">
                    <a:lumMod val="50000"/>
                  </a:schemeClr>
                </a:solidFill>
                <a:latin typeface="微软雅黑" charset="0"/>
                <a:ea typeface="微软雅黑" charset="0"/>
                <a:cs typeface="微软雅黑" charset="0"/>
                <a:sym typeface="+mn-ea"/>
              </a:rPr>
              <a:t>协议以持续的非流水线方式工作，一次请求</a:t>
            </a:r>
            <a:r>
              <a:rPr lang="en-US" altLang="zh-CN" sz="1600" kern="100" dirty="0">
                <a:solidFill>
                  <a:schemeClr val="accent1">
                    <a:lumMod val="50000"/>
                  </a:schemeClr>
                </a:solidFill>
                <a:latin typeface="微软雅黑" charset="0"/>
                <a:ea typeface="微软雅黑" charset="0"/>
                <a:cs typeface="微软雅黑" charset="0"/>
                <a:sym typeface="+mn-ea"/>
              </a:rPr>
              <a:t>—</a:t>
            </a:r>
            <a:r>
              <a:rPr lang="zh-CN" altLang="en-US" sz="1600" kern="100" dirty="0">
                <a:solidFill>
                  <a:schemeClr val="accent1">
                    <a:lumMod val="50000"/>
                  </a:schemeClr>
                </a:solidFill>
                <a:latin typeface="微软雅黑" charset="0"/>
                <a:ea typeface="微软雅黑" charset="0"/>
                <a:cs typeface="微软雅黑" charset="0"/>
                <a:sym typeface="+mn-ea"/>
              </a:rPr>
              <a:t>响应时间为 </a:t>
            </a:r>
            <a:r>
              <a:rPr lang="en-US" altLang="zh-CN" sz="1600" kern="100" dirty="0">
                <a:solidFill>
                  <a:schemeClr val="accent1">
                    <a:lumMod val="50000"/>
                  </a:schemeClr>
                </a:solidFill>
                <a:latin typeface="微软雅黑" charset="0"/>
                <a:ea typeface="微软雅黑" charset="0"/>
                <a:cs typeface="微软雅黑" charset="0"/>
                <a:sym typeface="+mn-ea"/>
              </a:rPr>
              <a:t>RTT</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rfc.html </a:t>
            </a:r>
            <a:r>
              <a:rPr lang="zh-CN" altLang="en-US" sz="1600" kern="100" dirty="0">
                <a:solidFill>
                  <a:schemeClr val="accent1">
                    <a:lumMod val="50000"/>
                  </a:schemeClr>
                </a:solidFill>
                <a:latin typeface="微软雅黑" charset="0"/>
                <a:ea typeface="微软雅黑" charset="0"/>
                <a:cs typeface="微软雅黑" charset="0"/>
                <a:sym typeface="+mn-ea"/>
              </a:rPr>
              <a:t>页面引用了 </a:t>
            </a:r>
            <a:r>
              <a:rPr lang="en-US" altLang="zh-CN" sz="1600" kern="100" dirty="0">
                <a:solidFill>
                  <a:schemeClr val="accent1">
                    <a:lumMod val="50000"/>
                  </a:schemeClr>
                </a:solidFill>
                <a:latin typeface="微软雅黑" charset="0"/>
                <a:ea typeface="微软雅黑" charset="0"/>
                <a:cs typeface="微软雅黑" charset="0"/>
                <a:sym typeface="+mn-ea"/>
              </a:rPr>
              <a:t>5 </a:t>
            </a:r>
            <a:r>
              <a:rPr lang="zh-CN" altLang="en-US" sz="1600" kern="100" dirty="0">
                <a:solidFill>
                  <a:schemeClr val="accent1">
                    <a:lumMod val="50000"/>
                  </a:schemeClr>
                </a:solidFill>
                <a:latin typeface="微软雅黑" charset="0"/>
                <a:ea typeface="微软雅黑" charset="0"/>
                <a:cs typeface="微软雅黑" charset="0"/>
                <a:sym typeface="+mn-ea"/>
              </a:rPr>
              <a:t>个 </a:t>
            </a:r>
            <a:r>
              <a:rPr lang="en-US" altLang="zh-CN" sz="1600" kern="100" dirty="0">
                <a:solidFill>
                  <a:schemeClr val="accent1">
                    <a:lumMod val="50000"/>
                  </a:schemeClr>
                </a:solidFill>
                <a:latin typeface="微软雅黑" charset="0"/>
                <a:ea typeface="微软雅黑" charset="0"/>
                <a:cs typeface="微软雅黑" charset="0"/>
                <a:sym typeface="+mn-ea"/>
              </a:rPr>
              <a:t>JPEG </a:t>
            </a:r>
            <a:r>
              <a:rPr lang="zh-CN" altLang="en-US" sz="1600" kern="100" dirty="0">
                <a:solidFill>
                  <a:schemeClr val="accent1">
                    <a:lumMod val="50000"/>
                  </a:schemeClr>
                </a:solidFill>
                <a:latin typeface="微软雅黑" charset="0"/>
                <a:ea typeface="微软雅黑" charset="0"/>
                <a:cs typeface="微软雅黑" charset="0"/>
                <a:sym typeface="+mn-ea"/>
              </a:rPr>
              <a:t>小图像，则从发出题 </a:t>
            </a:r>
            <a:r>
              <a:rPr lang="en-US" altLang="zh-CN" sz="1600" kern="100" dirty="0">
                <a:solidFill>
                  <a:schemeClr val="accent1">
                    <a:lumMod val="50000"/>
                  </a:schemeClr>
                </a:solidFill>
                <a:latin typeface="微软雅黑" charset="0"/>
                <a:ea typeface="微软雅黑" charset="0"/>
                <a:cs typeface="微软雅黑" charset="0"/>
                <a:sym typeface="+mn-ea"/>
              </a:rPr>
              <a:t>47-b </a:t>
            </a:r>
            <a:r>
              <a:rPr lang="zh-CN" altLang="en-US" sz="1600" kern="100" dirty="0">
                <a:solidFill>
                  <a:schemeClr val="accent1">
                    <a:lumMod val="50000"/>
                  </a:schemeClr>
                </a:solidFill>
                <a:latin typeface="微软雅黑" charset="0"/>
                <a:ea typeface="微软雅黑" charset="0"/>
                <a:cs typeface="微软雅黑" charset="0"/>
                <a:sym typeface="+mn-ea"/>
              </a:rPr>
              <a:t>图中的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请求开始到浏览器收到全部内容为止，需要多少个 </a:t>
            </a:r>
            <a:r>
              <a:rPr lang="en-US" altLang="zh-CN" sz="1600" kern="100" dirty="0">
                <a:solidFill>
                  <a:schemeClr val="accent1">
                    <a:lumMod val="50000"/>
                  </a:schemeClr>
                </a:solidFill>
                <a:latin typeface="微软雅黑" charset="0"/>
                <a:ea typeface="微软雅黑" charset="0"/>
                <a:cs typeface="微软雅黑" charset="0"/>
                <a:sym typeface="+mn-ea"/>
              </a:rPr>
              <a:t>RTT</a:t>
            </a:r>
            <a:r>
              <a:rPr lang="zh-CN" altLang="en-US" sz="1600" kern="100" dirty="0">
                <a:solidFill>
                  <a:schemeClr val="accent1">
                    <a:lumMod val="50000"/>
                  </a:schemeClr>
                </a:solidFill>
                <a:latin typeface="微软雅黑" charset="0"/>
                <a:ea typeface="微软雅黑" charset="0"/>
                <a:cs typeface="微软雅黑" charset="0"/>
                <a:sym typeface="+mn-ea"/>
              </a:rPr>
              <a:t>？ </a:t>
            </a:r>
            <a:endParaRPr lang="en-US" altLang="zh-CN" sz="1600"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 </a:t>
            </a:r>
            <a:endParaRPr lang="en-US" altLang="zh-CN"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234" y="1954833"/>
            <a:ext cx="6378766" cy="1627358"/>
          </a:xfrm>
          <a:prstGeom prst="rect">
            <a:avLst/>
          </a:prstGeom>
        </p:spPr>
      </p:pic>
    </p:spTree>
    <p:custDataLst>
      <p:tags r:id="rId1"/>
    </p:custData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323439"/>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latin typeface="微软雅黑" charset="0"/>
                <a:ea typeface="微软雅黑" charset="0"/>
                <a:cs typeface="微软雅黑" charset="0"/>
                <a:sym typeface="+mn-ea"/>
              </a:rPr>
              <a:t>47</a:t>
            </a: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9 </a:t>
            </a:r>
            <a:r>
              <a:rPr lang="zh-CN" altLang="en-US" sz="1600" kern="100" dirty="0">
                <a:solidFill>
                  <a:schemeClr val="accent1">
                    <a:lumMod val="50000"/>
                  </a:schemeClr>
                </a:solidFill>
                <a:latin typeface="微软雅黑" charset="0"/>
                <a:ea typeface="微软雅黑" charset="0"/>
                <a:cs typeface="微软雅黑" charset="0"/>
                <a:sym typeface="+mn-ea"/>
              </a:rPr>
              <a:t>分）某主机的 </a:t>
            </a:r>
            <a:r>
              <a:rPr lang="en-US" altLang="zh-CN" sz="1600" kern="100" dirty="0">
                <a:solidFill>
                  <a:schemeClr val="accent1">
                    <a:lumMod val="50000"/>
                  </a:schemeClr>
                </a:solidFill>
                <a:latin typeface="微软雅黑" charset="0"/>
                <a:ea typeface="微软雅黑" charset="0"/>
                <a:cs typeface="微软雅黑" charset="0"/>
                <a:sym typeface="+mn-ea"/>
              </a:rPr>
              <a:t>MAC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00-15-C5-C1-5E-28</a:t>
            </a:r>
            <a:r>
              <a:rPr lang="zh-CN" altLang="en-US" sz="1600" kern="100" dirty="0">
                <a:solidFill>
                  <a:schemeClr val="accent1">
                    <a:lumMod val="50000"/>
                  </a:schemeClr>
                </a:solidFill>
                <a:latin typeface="微软雅黑" charset="0"/>
                <a:ea typeface="微软雅黑" charset="0"/>
                <a:cs typeface="微软雅黑" charset="0"/>
                <a:sym typeface="+mn-ea"/>
              </a:rPr>
              <a:t>，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地址为 </a:t>
            </a:r>
            <a:r>
              <a:rPr lang="en-US" altLang="zh-CN" sz="1600" kern="100" dirty="0">
                <a:solidFill>
                  <a:schemeClr val="accent1">
                    <a:lumMod val="50000"/>
                  </a:schemeClr>
                </a:solidFill>
                <a:latin typeface="微软雅黑" charset="0"/>
                <a:ea typeface="微软雅黑" charset="0"/>
                <a:cs typeface="微软雅黑" charset="0"/>
                <a:sym typeface="+mn-ea"/>
              </a:rPr>
              <a:t>10.2.128.100</a:t>
            </a:r>
            <a:r>
              <a:rPr lang="zh-CN" altLang="en-US" sz="1600" kern="100" dirty="0">
                <a:solidFill>
                  <a:schemeClr val="accent1">
                    <a:lumMod val="50000"/>
                  </a:schemeClr>
                </a:solidFill>
                <a:latin typeface="微软雅黑" charset="0"/>
                <a:ea typeface="微软雅黑" charset="0"/>
                <a:cs typeface="微软雅黑" charset="0"/>
                <a:sym typeface="+mn-ea"/>
              </a:rPr>
              <a:t>（私有地 址）。题 </a:t>
            </a:r>
            <a:r>
              <a:rPr lang="en-US" altLang="zh-CN" sz="1600" kern="100" dirty="0">
                <a:solidFill>
                  <a:schemeClr val="accent1">
                    <a:lumMod val="50000"/>
                  </a:schemeClr>
                </a:solidFill>
                <a:latin typeface="微软雅黑" charset="0"/>
                <a:ea typeface="微软雅黑" charset="0"/>
                <a:cs typeface="微软雅黑" charset="0"/>
                <a:sym typeface="+mn-ea"/>
              </a:rPr>
              <a:t>47-a </a:t>
            </a:r>
            <a:r>
              <a:rPr lang="zh-CN" altLang="en-US" sz="1600" kern="100" dirty="0">
                <a:solidFill>
                  <a:schemeClr val="accent1">
                    <a:lumMod val="50000"/>
                  </a:schemeClr>
                </a:solidFill>
                <a:latin typeface="微软雅黑" charset="0"/>
                <a:ea typeface="微软雅黑" charset="0"/>
                <a:cs typeface="微软雅黑" charset="0"/>
                <a:sym typeface="+mn-ea"/>
              </a:rPr>
              <a:t>图是网络拓扑，题 </a:t>
            </a:r>
            <a:r>
              <a:rPr lang="en-US" altLang="zh-CN" sz="1600" kern="100" dirty="0">
                <a:solidFill>
                  <a:schemeClr val="accent1">
                    <a:lumMod val="50000"/>
                  </a:schemeClr>
                </a:solidFill>
                <a:latin typeface="微软雅黑" charset="0"/>
                <a:ea typeface="微软雅黑" charset="0"/>
                <a:cs typeface="微软雅黑" charset="0"/>
                <a:sym typeface="+mn-ea"/>
              </a:rPr>
              <a:t>47-b </a:t>
            </a:r>
            <a:r>
              <a:rPr lang="zh-CN" altLang="en-US" sz="1600" kern="100" dirty="0">
                <a:solidFill>
                  <a:schemeClr val="accent1">
                    <a:lumMod val="50000"/>
                  </a:schemeClr>
                </a:solidFill>
                <a:latin typeface="微软雅黑" charset="0"/>
                <a:ea typeface="微软雅黑" charset="0"/>
                <a:cs typeface="微软雅黑" charset="0"/>
                <a:sym typeface="+mn-ea"/>
              </a:rPr>
              <a:t>图是该主机进行 </a:t>
            </a:r>
            <a:r>
              <a:rPr lang="en-US" altLang="zh-CN" sz="1600" kern="100" dirty="0">
                <a:solidFill>
                  <a:schemeClr val="accent1">
                    <a:lumMod val="50000"/>
                  </a:schemeClr>
                </a:solidFill>
                <a:latin typeface="微软雅黑" charset="0"/>
                <a:ea typeface="微软雅黑" charset="0"/>
                <a:cs typeface="微软雅黑" charset="0"/>
                <a:sym typeface="+mn-ea"/>
              </a:rPr>
              <a:t>Web </a:t>
            </a:r>
            <a:r>
              <a:rPr lang="zh-CN" altLang="en-US" sz="1600" kern="100" dirty="0">
                <a:solidFill>
                  <a:schemeClr val="accent1">
                    <a:lumMod val="50000"/>
                  </a:schemeClr>
                </a:solidFill>
                <a:latin typeface="微软雅黑" charset="0"/>
                <a:ea typeface="微软雅黑" charset="0"/>
                <a:cs typeface="微软雅黑" charset="0"/>
                <a:sym typeface="+mn-ea"/>
              </a:rPr>
              <a:t>请求的 </a:t>
            </a:r>
            <a:r>
              <a:rPr lang="en-US" altLang="zh-CN" sz="1600" kern="100" dirty="0">
                <a:solidFill>
                  <a:schemeClr val="accent1">
                    <a:lumMod val="50000"/>
                  </a:schemeClr>
                </a:solidFill>
                <a:latin typeface="微软雅黑" charset="0"/>
                <a:ea typeface="微软雅黑" charset="0"/>
                <a:cs typeface="微软雅黑" charset="0"/>
                <a:sym typeface="+mn-ea"/>
              </a:rPr>
              <a:t>1 </a:t>
            </a:r>
            <a:r>
              <a:rPr lang="zh-CN" altLang="en-US" sz="1600" kern="100" dirty="0">
                <a:solidFill>
                  <a:schemeClr val="accent1">
                    <a:lumMod val="50000"/>
                  </a:schemeClr>
                </a:solidFill>
                <a:latin typeface="微软雅黑" charset="0"/>
                <a:ea typeface="微软雅黑" charset="0"/>
                <a:cs typeface="微软雅黑" charset="0"/>
                <a:sym typeface="+mn-ea"/>
              </a:rPr>
              <a:t>个以太网数据帧前 </a:t>
            </a:r>
            <a:r>
              <a:rPr lang="en-US" altLang="zh-CN" sz="1600" kern="100" dirty="0">
                <a:solidFill>
                  <a:schemeClr val="accent1">
                    <a:lumMod val="50000"/>
                  </a:schemeClr>
                </a:solidFill>
                <a:latin typeface="微软雅黑" charset="0"/>
                <a:ea typeface="微软雅黑" charset="0"/>
                <a:cs typeface="微软雅黑" charset="0"/>
                <a:sym typeface="+mn-ea"/>
              </a:rPr>
              <a:t>80B </a:t>
            </a:r>
            <a:r>
              <a:rPr lang="zh-CN" altLang="en-US" sz="1600" kern="100" dirty="0">
                <a:solidFill>
                  <a:schemeClr val="accent1">
                    <a:lumMod val="50000"/>
                  </a:schemeClr>
                </a:solidFill>
                <a:latin typeface="微软雅黑" charset="0"/>
                <a:ea typeface="微软雅黑" charset="0"/>
                <a:cs typeface="微软雅黑" charset="0"/>
                <a:sym typeface="+mn-ea"/>
              </a:rPr>
              <a:t>的 十六进制及 </a:t>
            </a:r>
            <a:r>
              <a:rPr lang="en-US" altLang="zh-CN" sz="1600" kern="100" dirty="0">
                <a:solidFill>
                  <a:schemeClr val="accent1">
                    <a:lumMod val="50000"/>
                  </a:schemeClr>
                </a:solidFill>
                <a:latin typeface="微软雅黑" charset="0"/>
                <a:ea typeface="微软雅黑" charset="0"/>
                <a:cs typeface="微软雅黑" charset="0"/>
                <a:sym typeface="+mn-ea"/>
              </a:rPr>
              <a:t>ASCII </a:t>
            </a:r>
            <a:r>
              <a:rPr lang="zh-CN" altLang="en-US" sz="1600" kern="100" dirty="0">
                <a:solidFill>
                  <a:schemeClr val="accent1">
                    <a:lumMod val="50000"/>
                  </a:schemeClr>
                </a:solidFill>
                <a:latin typeface="微软雅黑" charset="0"/>
                <a:ea typeface="微软雅黑" charset="0"/>
                <a:cs typeface="微软雅黑" charset="0"/>
                <a:sym typeface="+mn-ea"/>
              </a:rPr>
              <a:t>码内容。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a:t>
            </a:r>
            <a:r>
              <a:rPr lang="en-US" altLang="zh-CN" sz="1600" kern="100" dirty="0">
                <a:solidFill>
                  <a:schemeClr val="accent1">
                    <a:lumMod val="50000"/>
                  </a:schemeClr>
                </a:solidFill>
                <a:latin typeface="微软雅黑" charset="0"/>
                <a:ea typeface="微软雅黑" charset="0"/>
                <a:cs typeface="微软雅黑" charset="0"/>
                <a:sym typeface="+mn-ea"/>
              </a:rPr>
              <a:t>4</a:t>
            </a:r>
            <a:r>
              <a:rPr lang="zh-CN" altLang="en-US" sz="1600" kern="100" dirty="0">
                <a:solidFill>
                  <a:schemeClr val="accent1">
                    <a:lumMod val="50000"/>
                  </a:schemeClr>
                </a:solidFill>
                <a:latin typeface="微软雅黑" charset="0"/>
                <a:ea typeface="微软雅黑" charset="0"/>
                <a:cs typeface="微软雅黑" charset="0"/>
                <a:sym typeface="+mn-ea"/>
              </a:rPr>
              <a:t>）该帧所封装的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分组经过路由器 </a:t>
            </a:r>
            <a:r>
              <a:rPr lang="en-US" altLang="zh-CN" sz="1600" kern="100" dirty="0">
                <a:solidFill>
                  <a:schemeClr val="accent1">
                    <a:lumMod val="50000"/>
                  </a:schemeClr>
                </a:solidFill>
                <a:latin typeface="微软雅黑" charset="0"/>
                <a:ea typeface="微软雅黑" charset="0"/>
                <a:cs typeface="微软雅黑" charset="0"/>
                <a:sym typeface="+mn-ea"/>
              </a:rPr>
              <a:t>R </a:t>
            </a:r>
            <a:r>
              <a:rPr lang="zh-CN" altLang="en-US" sz="1600" kern="100" dirty="0">
                <a:solidFill>
                  <a:schemeClr val="accent1">
                    <a:lumMod val="50000"/>
                  </a:schemeClr>
                </a:solidFill>
                <a:latin typeface="微软雅黑" charset="0"/>
                <a:ea typeface="微软雅黑" charset="0"/>
                <a:cs typeface="微软雅黑" charset="0"/>
                <a:sym typeface="+mn-ea"/>
              </a:rPr>
              <a:t>转发时，需修改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分组头中的哪些字段？ </a:t>
            </a:r>
          </a:p>
          <a:p>
            <a:pPr marL="0" lvl="1" algn="just">
              <a:lnSpc>
                <a:spcPct val="100000"/>
              </a:lnSpc>
              <a:buClrTx/>
              <a:buSzTx/>
              <a:buNone/>
            </a:pPr>
            <a:r>
              <a:rPr lang="zh-CN" altLang="en-US" sz="1600" kern="100" dirty="0">
                <a:solidFill>
                  <a:schemeClr val="accent1">
                    <a:lumMod val="50000"/>
                  </a:schemeClr>
                </a:solidFill>
                <a:latin typeface="微软雅黑" charset="0"/>
                <a:ea typeface="微软雅黑" charset="0"/>
                <a:cs typeface="微软雅黑" charset="0"/>
                <a:sym typeface="+mn-ea"/>
              </a:rPr>
              <a:t>注： 以太网数据帧结构和 </a:t>
            </a:r>
            <a:r>
              <a:rPr lang="en-US" altLang="zh-CN" sz="1600" kern="100" dirty="0">
                <a:solidFill>
                  <a:schemeClr val="accent1">
                    <a:lumMod val="50000"/>
                  </a:schemeClr>
                </a:solidFill>
                <a:latin typeface="微软雅黑" charset="0"/>
                <a:ea typeface="微软雅黑" charset="0"/>
                <a:cs typeface="微软雅黑" charset="0"/>
                <a:sym typeface="+mn-ea"/>
              </a:rPr>
              <a:t>IP </a:t>
            </a:r>
            <a:r>
              <a:rPr lang="zh-CN" altLang="en-US" sz="1600" kern="100" dirty="0">
                <a:solidFill>
                  <a:schemeClr val="accent1">
                    <a:lumMod val="50000"/>
                  </a:schemeClr>
                </a:solidFill>
                <a:latin typeface="微软雅黑" charset="0"/>
                <a:ea typeface="微软雅黑" charset="0"/>
                <a:cs typeface="微软雅黑" charset="0"/>
                <a:sym typeface="+mn-ea"/>
              </a:rPr>
              <a:t>分组头结构分别如题 </a:t>
            </a:r>
            <a:r>
              <a:rPr lang="en-US" altLang="zh-CN" sz="1600" kern="100" dirty="0">
                <a:solidFill>
                  <a:schemeClr val="accent1">
                    <a:lumMod val="50000"/>
                  </a:schemeClr>
                </a:solidFill>
                <a:latin typeface="微软雅黑" charset="0"/>
                <a:ea typeface="微软雅黑" charset="0"/>
                <a:cs typeface="微软雅黑" charset="0"/>
                <a:sym typeface="+mn-ea"/>
              </a:rPr>
              <a:t>47-c </a:t>
            </a:r>
            <a:r>
              <a:rPr lang="zh-CN" altLang="en-US" sz="1600" kern="100" dirty="0">
                <a:solidFill>
                  <a:schemeClr val="accent1">
                    <a:lumMod val="50000"/>
                  </a:schemeClr>
                </a:solidFill>
                <a:latin typeface="微软雅黑" charset="0"/>
                <a:ea typeface="微软雅黑" charset="0"/>
                <a:cs typeface="微软雅黑" charset="0"/>
                <a:sym typeface="+mn-ea"/>
              </a:rPr>
              <a:t>图、题 </a:t>
            </a:r>
            <a:r>
              <a:rPr lang="en-US" altLang="zh-CN" sz="1600" kern="100" dirty="0">
                <a:solidFill>
                  <a:schemeClr val="accent1">
                    <a:lumMod val="50000"/>
                  </a:schemeClr>
                </a:solidFill>
                <a:latin typeface="微软雅黑" charset="0"/>
                <a:ea typeface="微软雅黑" charset="0"/>
                <a:cs typeface="微软雅黑" charset="0"/>
                <a:sym typeface="+mn-ea"/>
              </a:rPr>
              <a:t>47-d </a:t>
            </a:r>
            <a:r>
              <a:rPr lang="zh-CN" altLang="en-US" sz="1600" kern="100" dirty="0">
                <a:solidFill>
                  <a:schemeClr val="accent1">
                    <a:lumMod val="50000"/>
                  </a:schemeClr>
                </a:solidFill>
                <a:latin typeface="微软雅黑" charset="0"/>
                <a:ea typeface="微软雅黑" charset="0"/>
                <a:cs typeface="微软雅黑" charset="0"/>
                <a:sym typeface="+mn-ea"/>
              </a:rPr>
              <a:t>图所示。 </a:t>
            </a:r>
            <a:endParaRPr lang="en-US" altLang="zh-CN" sz="1600"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630" y="2075894"/>
            <a:ext cx="4022370" cy="2400786"/>
          </a:xfrm>
          <a:prstGeom prst="rect">
            <a:avLst/>
          </a:prstGeom>
        </p:spPr>
      </p:pic>
    </p:spTree>
    <p:custDataLst>
      <p:tags r:id="rId1"/>
    </p:custData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2010</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428169519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50800" cmpd="dbl">
            <a:solidFill>
              <a:srgbClr val="7E8AEA"/>
            </a:solidFill>
            <a:prstDash val="sysDash"/>
          </a:ln>
          <a:extLst>
            <a:ext uri="{909E8E84-426E-40DD-AFC4-6F175D3DCCD1}">
              <a14:hiddenFill xmlns:a14="http://schemas.microsoft.com/office/drawing/2010/main">
                <a:solidFill>
                  <a:srgbClr val="F7A300"/>
                </a:solidFill>
              </a14:hiddenFill>
            </a:ext>
          </a:extLst>
        </p:spPr>
        <p:txBody>
          <a:bodyPr anchor="ctr" anchorCtr="0"/>
          <a:lstStyle/>
          <a:p>
            <a:r>
              <a:rPr lang="en-US" altLang="zh-CN" sz="6600" dirty="0">
                <a:solidFill>
                  <a:srgbClr val="7384FB"/>
                </a:solidFill>
              </a:rPr>
              <a:t>2009</a:t>
            </a:r>
            <a:r>
              <a:rPr lang="zh-CN" altLang="en-US" sz="6600" dirty="0">
                <a:solidFill>
                  <a:srgbClr val="7384FB"/>
                </a:solidFill>
              </a:rPr>
              <a:t>年</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6496"/>
            <a:ext cx="9144000" cy="3329836"/>
          </a:xfrm>
          <a:prstGeom prst="rect">
            <a:avLst/>
          </a:prstGeom>
        </p:spPr>
      </p:pic>
    </p:spTree>
    <p:custDataLst>
      <p:tags r:id="rId1"/>
    </p:custDataLst>
    <p:extLst>
      <p:ext uri="{BB962C8B-B14F-4D97-AF65-F5344CB8AC3E}">
        <p14:creationId xmlns:p14="http://schemas.microsoft.com/office/powerpoint/2010/main" val="35915641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 下列选项中， 不属于网络体系结构所描述的内容是（    ）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．网络的层次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．每层使用的协议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．协议的内部实现细节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．每层必须完成的功能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409880" y="615787"/>
            <a:ext cx="8497614"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35.  若某主机的 IP 地址是 183.80.72.48，子网掩码是 255.255.192.0，则该主机所在网络的网络地址是(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A. 183.80.0.0</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B. 183.80.64.0</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C. 183.80.72.0</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D. 183.80.192.0 </a:t>
            </a:r>
          </a:p>
        </p:txBody>
      </p:sp>
      <p:pic>
        <p:nvPicPr>
          <p:cNvPr id="2" name="图片 1"/>
          <p:cNvPicPr>
            <a:picLocks noChangeAspect="1"/>
          </p:cNvPicPr>
          <p:nvPr/>
        </p:nvPicPr>
        <p:blipFill>
          <a:blip r:embed="rId4"/>
          <a:stretch>
            <a:fillRect/>
          </a:stretch>
        </p:blipFill>
        <p:spPr>
          <a:xfrm>
            <a:off x="2715299" y="1492950"/>
            <a:ext cx="6192195" cy="342075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 下列选项中， 不属于网络体系结构所描述的内容是（    ）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．网络的层次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．每层使用的协议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．协议的内部实现细节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．每层必须完成的功能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rotWithShape="1">
          <a:blip r:embed="rId4"/>
          <a:srcRect b="7255"/>
          <a:stretch>
            <a:fillRect/>
          </a:stretch>
        </p:blipFill>
        <p:spPr>
          <a:xfrm>
            <a:off x="2907324" y="1174317"/>
            <a:ext cx="6098881" cy="2110932"/>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49626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61340"/>
            <a:ext cx="8907780" cy="23069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 在图 </a:t>
            </a:r>
            <a:r>
              <a:rPr lang="en-US" altLang="zh-CN" kern="100" dirty="0">
                <a:solidFill>
                  <a:schemeClr val="accent1">
                    <a:lumMod val="50000"/>
                  </a:schemeClr>
                </a:solidFill>
                <a:latin typeface="微软雅黑" charset="0"/>
                <a:ea typeface="微软雅黑" charset="0"/>
                <a:cs typeface="微软雅黑" charset="0"/>
                <a:sym typeface="+mn-ea"/>
              </a:rPr>
              <a:t>B-3 </a:t>
            </a:r>
            <a:r>
              <a:rPr lang="zh-CN" altLang="en-US" kern="100" dirty="0">
                <a:solidFill>
                  <a:schemeClr val="accent1">
                    <a:lumMod val="50000"/>
                  </a:schemeClr>
                </a:solidFill>
                <a:latin typeface="微软雅黑" charset="0"/>
                <a:ea typeface="微软雅黑" charset="0"/>
                <a:cs typeface="微软雅黑" charset="0"/>
                <a:sym typeface="+mn-ea"/>
              </a:rPr>
              <a:t>所示的采用“存储</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转发” 方式的分组交换网络中，所有链路的数据传输速率为 </a:t>
            </a:r>
            <a:r>
              <a:rPr lang="en-US" altLang="zh-CN" kern="100" dirty="0">
                <a:solidFill>
                  <a:schemeClr val="accent1">
                    <a:lumMod val="50000"/>
                  </a:schemeClr>
                </a:solidFill>
                <a:latin typeface="微软雅黑" charset="0"/>
                <a:ea typeface="微软雅黑" charset="0"/>
                <a:cs typeface="微软雅黑" charset="0"/>
                <a:sym typeface="+mn-ea"/>
              </a:rPr>
              <a:t>100Mbit/s</a:t>
            </a:r>
            <a:r>
              <a:rPr lang="zh-CN" altLang="en-US" kern="100" dirty="0">
                <a:solidFill>
                  <a:schemeClr val="accent1">
                    <a:lumMod val="50000"/>
                  </a:schemeClr>
                </a:solidFill>
                <a:latin typeface="微软雅黑" charset="0"/>
                <a:ea typeface="微软雅黑" charset="0"/>
                <a:cs typeface="微软雅黑" charset="0"/>
                <a:sym typeface="+mn-ea"/>
              </a:rPr>
              <a:t>，分组大小为 </a:t>
            </a:r>
            <a:r>
              <a:rPr lang="en-US" altLang="zh-CN" kern="100" dirty="0">
                <a:solidFill>
                  <a:schemeClr val="accent1">
                    <a:lumMod val="50000"/>
                  </a:schemeClr>
                </a:solidFill>
                <a:latin typeface="微软雅黑" charset="0"/>
                <a:ea typeface="微软雅黑" charset="0"/>
                <a:cs typeface="微软雅黑" charset="0"/>
                <a:sym typeface="+mn-ea"/>
              </a:rPr>
              <a:t>1000B</a:t>
            </a:r>
            <a:r>
              <a:rPr lang="zh-CN" altLang="en-US" kern="100" dirty="0">
                <a:solidFill>
                  <a:schemeClr val="accent1">
                    <a:lumMod val="50000"/>
                  </a:schemeClr>
                </a:solidFill>
                <a:latin typeface="微软雅黑" charset="0"/>
                <a:ea typeface="微软雅黑" charset="0"/>
                <a:cs typeface="微软雅黑" charset="0"/>
                <a:sym typeface="+mn-ea"/>
              </a:rPr>
              <a:t>，其中分组头大小为 </a:t>
            </a:r>
            <a:r>
              <a:rPr lang="en-US" altLang="zh-CN" kern="100" dirty="0">
                <a:solidFill>
                  <a:schemeClr val="accent1">
                    <a:lumMod val="50000"/>
                  </a:schemeClr>
                </a:solidFill>
                <a:latin typeface="微软雅黑" charset="0"/>
                <a:ea typeface="微软雅黑" charset="0"/>
                <a:cs typeface="微软雅黑" charset="0"/>
                <a:sym typeface="+mn-ea"/>
              </a:rPr>
              <a:t>20B</a:t>
            </a:r>
            <a:r>
              <a:rPr lang="zh-CN" altLang="en-US" kern="100" dirty="0">
                <a:solidFill>
                  <a:schemeClr val="accent1">
                    <a:lumMod val="50000"/>
                  </a:schemeClr>
                </a:solidFill>
                <a:latin typeface="微软雅黑" charset="0"/>
                <a:ea typeface="微软雅黑" charset="0"/>
                <a:cs typeface="微软雅黑" charset="0"/>
                <a:sym typeface="+mn-ea"/>
              </a:rPr>
              <a:t>。若主机 </a:t>
            </a:r>
            <a:r>
              <a:rPr lang="en-US" altLang="zh-CN" kern="100" dirty="0">
                <a:solidFill>
                  <a:schemeClr val="accent1">
                    <a:lumMod val="50000"/>
                  </a:schemeClr>
                </a:solidFill>
                <a:latin typeface="微软雅黑" charset="0"/>
                <a:ea typeface="微软雅黑" charset="0"/>
                <a:cs typeface="微软雅黑" charset="0"/>
                <a:sym typeface="+mn-ea"/>
              </a:rPr>
              <a:t>H1 </a:t>
            </a:r>
            <a:r>
              <a:rPr lang="zh-CN" altLang="en-US" kern="100" dirty="0">
                <a:solidFill>
                  <a:schemeClr val="accent1">
                    <a:lumMod val="50000"/>
                  </a:schemeClr>
                </a:solidFill>
                <a:latin typeface="微软雅黑" charset="0"/>
                <a:ea typeface="微软雅黑" charset="0"/>
                <a:cs typeface="微软雅黑" charset="0"/>
                <a:sym typeface="+mn-ea"/>
              </a:rPr>
              <a:t>向主机 </a:t>
            </a:r>
            <a:r>
              <a:rPr lang="en-US" altLang="zh-CN" kern="100" dirty="0">
                <a:solidFill>
                  <a:schemeClr val="accent1">
                    <a:lumMod val="50000"/>
                  </a:schemeClr>
                </a:solidFill>
                <a:latin typeface="微软雅黑" charset="0"/>
                <a:ea typeface="微软雅黑" charset="0"/>
                <a:cs typeface="微软雅黑" charset="0"/>
                <a:sym typeface="+mn-ea"/>
              </a:rPr>
              <a:t>H2 </a:t>
            </a:r>
            <a:r>
              <a:rPr lang="zh-CN" altLang="en-US" kern="100" dirty="0">
                <a:solidFill>
                  <a:schemeClr val="accent1">
                    <a:lumMod val="50000"/>
                  </a:schemeClr>
                </a:solidFill>
                <a:latin typeface="微软雅黑" charset="0"/>
                <a:ea typeface="微软雅黑" charset="0"/>
                <a:cs typeface="微软雅黑" charset="0"/>
                <a:sym typeface="+mn-ea"/>
              </a:rPr>
              <a:t>发送一个大小为 </a:t>
            </a:r>
            <a:r>
              <a:rPr lang="en-US" altLang="zh-CN" kern="100" dirty="0">
                <a:solidFill>
                  <a:schemeClr val="accent1">
                    <a:lumMod val="50000"/>
                  </a:schemeClr>
                </a:solidFill>
                <a:latin typeface="微软雅黑" charset="0"/>
                <a:ea typeface="微软雅黑" charset="0"/>
                <a:cs typeface="微软雅黑" charset="0"/>
                <a:sym typeface="+mn-ea"/>
              </a:rPr>
              <a:t>980000B </a:t>
            </a:r>
            <a:r>
              <a:rPr lang="zh-CN" altLang="en-US" kern="100" dirty="0">
                <a:solidFill>
                  <a:schemeClr val="accent1">
                    <a:lumMod val="50000"/>
                  </a:schemeClr>
                </a:solidFill>
                <a:latin typeface="微软雅黑" charset="0"/>
                <a:ea typeface="微软雅黑" charset="0"/>
                <a:cs typeface="微软雅黑" charset="0"/>
                <a:sym typeface="+mn-ea"/>
              </a:rPr>
              <a:t>的文件，则在不考虑分组拆装时间和传播延迟的情况下，从 </a:t>
            </a:r>
            <a:r>
              <a:rPr lang="en-US" altLang="zh-CN" kern="100" dirty="0">
                <a:solidFill>
                  <a:schemeClr val="accent1">
                    <a:lumMod val="50000"/>
                  </a:schemeClr>
                </a:solidFill>
                <a:latin typeface="微软雅黑" charset="0"/>
                <a:ea typeface="微软雅黑" charset="0"/>
                <a:cs typeface="微软雅黑" charset="0"/>
                <a:sym typeface="+mn-ea"/>
              </a:rPr>
              <a:t>H1 </a:t>
            </a:r>
            <a:r>
              <a:rPr lang="zh-CN" altLang="en-US" kern="100" dirty="0">
                <a:solidFill>
                  <a:schemeClr val="accent1">
                    <a:lumMod val="50000"/>
                  </a:schemeClr>
                </a:solidFill>
                <a:latin typeface="微软雅黑" charset="0"/>
                <a:ea typeface="微软雅黑" charset="0"/>
                <a:cs typeface="微软雅黑" charset="0"/>
                <a:sym typeface="+mn-ea"/>
              </a:rPr>
              <a:t>发送开始到 </a:t>
            </a:r>
            <a:r>
              <a:rPr lang="en-US" altLang="zh-CN" kern="100" dirty="0">
                <a:solidFill>
                  <a:schemeClr val="accent1">
                    <a:lumMod val="50000"/>
                  </a:schemeClr>
                </a:solidFill>
                <a:latin typeface="微软雅黑" charset="0"/>
                <a:ea typeface="微软雅黑" charset="0"/>
                <a:cs typeface="微软雅黑" charset="0"/>
                <a:sym typeface="+mn-ea"/>
              </a:rPr>
              <a:t>H2 </a:t>
            </a:r>
            <a:r>
              <a:rPr lang="zh-CN" altLang="en-US" kern="100" dirty="0">
                <a:solidFill>
                  <a:schemeClr val="accent1">
                    <a:lumMod val="50000"/>
                  </a:schemeClr>
                </a:solidFill>
                <a:latin typeface="微软雅黑" charset="0"/>
                <a:ea typeface="微软雅黑" charset="0"/>
                <a:cs typeface="微软雅黑" charset="0"/>
                <a:sym typeface="+mn-ea"/>
              </a:rPr>
              <a:t>接收完为止，需要的时间至少是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80ms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80.08ms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80.16ms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80.24ms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120" y="1837711"/>
            <a:ext cx="3609975" cy="1943100"/>
          </a:xfrm>
          <a:prstGeom prst="rect">
            <a:avLst/>
          </a:prstGeom>
        </p:spPr>
      </p:pic>
      <p:pic>
        <p:nvPicPr>
          <p:cNvPr id="13"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31465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 某自治系统内采用 </a:t>
            </a:r>
            <a:r>
              <a:rPr lang="en-US" altLang="zh-CN" kern="100" dirty="0">
                <a:solidFill>
                  <a:schemeClr val="accent1">
                    <a:lumMod val="50000"/>
                  </a:schemeClr>
                </a:solidFill>
                <a:latin typeface="微软雅黑" charset="0"/>
                <a:ea typeface="微软雅黑" charset="0"/>
                <a:cs typeface="微软雅黑" charset="0"/>
                <a:sym typeface="+mn-ea"/>
              </a:rPr>
              <a:t>RIP </a:t>
            </a:r>
            <a:r>
              <a:rPr lang="zh-CN" altLang="en-US" kern="100" dirty="0">
                <a:solidFill>
                  <a:schemeClr val="accent1">
                    <a:lumMod val="50000"/>
                  </a:schemeClr>
                </a:solidFill>
                <a:latin typeface="微软雅黑" charset="0"/>
                <a:ea typeface="微软雅黑" charset="0"/>
                <a:cs typeface="微软雅黑" charset="0"/>
                <a:sym typeface="+mn-ea"/>
              </a:rPr>
              <a:t>协议，若该自治系统内的路由器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收到其邻居路由器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的距离矢量，距离矢量中包含信息</a:t>
            </a:r>
            <a:r>
              <a:rPr lang="en-US" altLang="zh-CN" kern="100" dirty="0">
                <a:solidFill>
                  <a:schemeClr val="accent1">
                    <a:lumMod val="50000"/>
                  </a:schemeClr>
                </a:solidFill>
                <a:latin typeface="微软雅黑" charset="0"/>
                <a:ea typeface="微软雅黑" charset="0"/>
                <a:cs typeface="微软雅黑" charset="0"/>
                <a:sym typeface="+mn-ea"/>
              </a:rPr>
              <a:t>&lt;net1, 16&gt;</a:t>
            </a:r>
            <a:r>
              <a:rPr lang="zh-CN" altLang="en-US" kern="100" dirty="0">
                <a:solidFill>
                  <a:schemeClr val="accent1">
                    <a:lumMod val="50000"/>
                  </a:schemeClr>
                </a:solidFill>
                <a:latin typeface="微软雅黑" charset="0"/>
                <a:ea typeface="微软雅黑" charset="0"/>
                <a:cs typeface="微软雅黑" charset="0"/>
                <a:sym typeface="+mn-ea"/>
              </a:rPr>
              <a:t>，则能得出的结论是（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可以经过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到达 </a:t>
            </a:r>
            <a:r>
              <a:rPr lang="en-US" altLang="zh-CN" kern="100" dirty="0">
                <a:solidFill>
                  <a:schemeClr val="accent1">
                    <a:lumMod val="50000"/>
                  </a:schemeClr>
                </a:solidFill>
                <a:latin typeface="微软雅黑" charset="0"/>
                <a:ea typeface="微软雅黑" charset="0"/>
                <a:cs typeface="微软雅黑" charset="0"/>
                <a:sym typeface="+mn-ea"/>
              </a:rPr>
              <a:t>net1</a:t>
            </a:r>
            <a:r>
              <a:rPr lang="zh-CN" altLang="en-US" kern="100" dirty="0">
                <a:solidFill>
                  <a:schemeClr val="accent1">
                    <a:lumMod val="50000"/>
                  </a:schemeClr>
                </a:solidFill>
                <a:latin typeface="微软雅黑" charset="0"/>
                <a:ea typeface="微软雅黑" charset="0"/>
                <a:cs typeface="微软雅黑" charset="0"/>
                <a:sym typeface="+mn-ea"/>
              </a:rPr>
              <a:t>，跳数为 </a:t>
            </a:r>
            <a:r>
              <a:rPr lang="en-US" altLang="zh-CN" kern="100" dirty="0">
                <a:solidFill>
                  <a:schemeClr val="accent1">
                    <a:lumMod val="50000"/>
                  </a:schemeClr>
                </a:solidFill>
                <a:latin typeface="微软雅黑" charset="0"/>
                <a:ea typeface="微软雅黑" charset="0"/>
                <a:cs typeface="微软雅黑" charset="0"/>
                <a:sym typeface="+mn-ea"/>
              </a:rPr>
              <a:t>17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可以到达 </a:t>
            </a:r>
            <a:r>
              <a:rPr lang="en-US" altLang="zh-CN" kern="100" dirty="0">
                <a:solidFill>
                  <a:schemeClr val="accent1">
                    <a:lumMod val="50000"/>
                  </a:schemeClr>
                </a:solidFill>
                <a:latin typeface="微软雅黑" charset="0"/>
                <a:ea typeface="微软雅黑" charset="0"/>
                <a:cs typeface="微软雅黑" charset="0"/>
                <a:sym typeface="+mn-ea"/>
              </a:rPr>
              <a:t>net1</a:t>
            </a:r>
            <a:r>
              <a:rPr lang="zh-CN" altLang="en-US" kern="100" dirty="0">
                <a:solidFill>
                  <a:schemeClr val="accent1">
                    <a:lumMod val="50000"/>
                  </a:schemeClr>
                </a:solidFill>
                <a:latin typeface="微软雅黑" charset="0"/>
                <a:ea typeface="微软雅黑" charset="0"/>
                <a:cs typeface="微软雅黑" charset="0"/>
                <a:sym typeface="+mn-ea"/>
              </a:rPr>
              <a:t>，跳数为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可以经过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到达 </a:t>
            </a:r>
            <a:r>
              <a:rPr lang="en-US" altLang="zh-CN" kern="100" dirty="0">
                <a:solidFill>
                  <a:schemeClr val="accent1">
                    <a:lumMod val="50000"/>
                  </a:schemeClr>
                </a:solidFill>
                <a:latin typeface="微软雅黑" charset="0"/>
                <a:ea typeface="微软雅黑" charset="0"/>
                <a:cs typeface="微软雅黑" charset="0"/>
                <a:sym typeface="+mn-ea"/>
              </a:rPr>
              <a:t>net1</a:t>
            </a:r>
            <a:r>
              <a:rPr lang="zh-CN" altLang="en-US" kern="100" dirty="0">
                <a:solidFill>
                  <a:schemeClr val="accent1">
                    <a:lumMod val="50000"/>
                  </a:schemeClr>
                </a:solidFill>
                <a:latin typeface="微软雅黑" charset="0"/>
                <a:ea typeface="微软雅黑" charset="0"/>
                <a:cs typeface="微软雅黑" charset="0"/>
                <a:sym typeface="+mn-ea"/>
              </a:rPr>
              <a:t>， 跳数为 </a:t>
            </a:r>
            <a:r>
              <a:rPr lang="en-US" altLang="zh-CN" kern="100" dirty="0">
                <a:solidFill>
                  <a:schemeClr val="accent1">
                    <a:lumMod val="50000"/>
                  </a:schemeClr>
                </a:solidFill>
                <a:latin typeface="微软雅黑" charset="0"/>
                <a:ea typeface="微软雅黑" charset="0"/>
                <a:cs typeface="微软雅黑" charset="0"/>
                <a:sym typeface="+mn-ea"/>
              </a:rPr>
              <a:t>17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不能经过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到达 </a:t>
            </a:r>
            <a:r>
              <a:rPr lang="en-US" altLang="zh-CN" kern="100" dirty="0">
                <a:solidFill>
                  <a:schemeClr val="accent1">
                    <a:lumMod val="50000"/>
                  </a:schemeClr>
                </a:solidFill>
                <a:latin typeface="微软雅黑" charset="0"/>
                <a:ea typeface="微软雅黑" charset="0"/>
                <a:cs typeface="微软雅黑" charset="0"/>
                <a:sym typeface="+mn-ea"/>
              </a:rPr>
              <a:t>net1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 某自治系统内采用 </a:t>
            </a:r>
            <a:r>
              <a:rPr lang="en-US" altLang="zh-CN" kern="100" dirty="0">
                <a:solidFill>
                  <a:schemeClr val="accent1">
                    <a:lumMod val="50000"/>
                  </a:schemeClr>
                </a:solidFill>
                <a:latin typeface="微软雅黑" charset="0"/>
                <a:ea typeface="微软雅黑" charset="0"/>
                <a:cs typeface="微软雅黑" charset="0"/>
                <a:sym typeface="+mn-ea"/>
              </a:rPr>
              <a:t>RIP </a:t>
            </a:r>
            <a:r>
              <a:rPr lang="zh-CN" altLang="en-US" kern="100" dirty="0">
                <a:solidFill>
                  <a:schemeClr val="accent1">
                    <a:lumMod val="50000"/>
                  </a:schemeClr>
                </a:solidFill>
                <a:latin typeface="微软雅黑" charset="0"/>
                <a:ea typeface="微软雅黑" charset="0"/>
                <a:cs typeface="微软雅黑" charset="0"/>
                <a:sym typeface="+mn-ea"/>
              </a:rPr>
              <a:t>协议，若该自治系统内的路由器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收到其邻居路由器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的距离矢量，距离矢量中包含信息</a:t>
            </a:r>
            <a:r>
              <a:rPr lang="en-US" altLang="zh-CN" kern="100" dirty="0">
                <a:solidFill>
                  <a:schemeClr val="accent1">
                    <a:lumMod val="50000"/>
                  </a:schemeClr>
                </a:solidFill>
                <a:latin typeface="微软雅黑" charset="0"/>
                <a:ea typeface="微软雅黑" charset="0"/>
                <a:cs typeface="微软雅黑" charset="0"/>
                <a:sym typeface="+mn-ea"/>
              </a:rPr>
              <a:t>&lt;net1, 16&gt;</a:t>
            </a:r>
            <a:r>
              <a:rPr lang="zh-CN" altLang="en-US" kern="100" dirty="0">
                <a:solidFill>
                  <a:schemeClr val="accent1">
                    <a:lumMod val="50000"/>
                  </a:schemeClr>
                </a:solidFill>
                <a:latin typeface="微软雅黑" charset="0"/>
                <a:ea typeface="微软雅黑" charset="0"/>
                <a:cs typeface="微软雅黑" charset="0"/>
                <a:sym typeface="+mn-ea"/>
              </a:rPr>
              <a:t>，则能得出的结论是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可以经过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到达 </a:t>
            </a:r>
            <a:r>
              <a:rPr lang="en-US" altLang="zh-CN" kern="100" dirty="0">
                <a:solidFill>
                  <a:schemeClr val="accent1">
                    <a:lumMod val="50000"/>
                  </a:schemeClr>
                </a:solidFill>
                <a:latin typeface="微软雅黑" charset="0"/>
                <a:ea typeface="微软雅黑" charset="0"/>
                <a:cs typeface="微软雅黑" charset="0"/>
                <a:sym typeface="+mn-ea"/>
              </a:rPr>
              <a:t>net1</a:t>
            </a:r>
            <a:r>
              <a:rPr lang="zh-CN" altLang="en-US" kern="100" dirty="0">
                <a:solidFill>
                  <a:schemeClr val="accent1">
                    <a:lumMod val="50000"/>
                  </a:schemeClr>
                </a:solidFill>
                <a:latin typeface="微软雅黑" charset="0"/>
                <a:ea typeface="微软雅黑" charset="0"/>
                <a:cs typeface="微软雅黑" charset="0"/>
                <a:sym typeface="+mn-ea"/>
              </a:rPr>
              <a:t>，跳数为 </a:t>
            </a:r>
            <a:r>
              <a:rPr lang="en-US" altLang="zh-CN" kern="100" dirty="0">
                <a:solidFill>
                  <a:schemeClr val="accent1">
                    <a:lumMod val="50000"/>
                  </a:schemeClr>
                </a:solidFill>
                <a:latin typeface="微软雅黑" charset="0"/>
                <a:ea typeface="微软雅黑" charset="0"/>
                <a:cs typeface="微软雅黑" charset="0"/>
                <a:sym typeface="+mn-ea"/>
              </a:rPr>
              <a:t>17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可以到达 </a:t>
            </a:r>
            <a:r>
              <a:rPr lang="en-US" altLang="zh-CN" kern="100" dirty="0">
                <a:solidFill>
                  <a:schemeClr val="accent1">
                    <a:lumMod val="50000"/>
                  </a:schemeClr>
                </a:solidFill>
                <a:latin typeface="微软雅黑" charset="0"/>
                <a:ea typeface="微软雅黑" charset="0"/>
                <a:cs typeface="微软雅黑" charset="0"/>
                <a:sym typeface="+mn-ea"/>
              </a:rPr>
              <a:t>net1</a:t>
            </a:r>
            <a:r>
              <a:rPr lang="zh-CN" altLang="en-US" kern="100" dirty="0">
                <a:solidFill>
                  <a:schemeClr val="accent1">
                    <a:lumMod val="50000"/>
                  </a:schemeClr>
                </a:solidFill>
                <a:latin typeface="微软雅黑" charset="0"/>
                <a:ea typeface="微软雅黑" charset="0"/>
                <a:cs typeface="微软雅黑" charset="0"/>
                <a:sym typeface="+mn-ea"/>
              </a:rPr>
              <a:t>，跳数为 </a:t>
            </a:r>
            <a:r>
              <a:rPr lang="en-US" altLang="zh-CN" kern="100" dirty="0">
                <a:solidFill>
                  <a:schemeClr val="accent1">
                    <a:lumMod val="50000"/>
                  </a:schemeClr>
                </a:solidFill>
                <a:latin typeface="微软雅黑" charset="0"/>
                <a:ea typeface="微软雅黑" charset="0"/>
                <a:cs typeface="微软雅黑" charset="0"/>
                <a:sym typeface="+mn-ea"/>
              </a:rPr>
              <a:t>16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可以经过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到达 </a:t>
            </a:r>
            <a:r>
              <a:rPr lang="en-US" altLang="zh-CN" kern="100" dirty="0">
                <a:solidFill>
                  <a:schemeClr val="accent1">
                    <a:lumMod val="50000"/>
                  </a:schemeClr>
                </a:solidFill>
                <a:latin typeface="微软雅黑" charset="0"/>
                <a:ea typeface="微软雅黑" charset="0"/>
                <a:cs typeface="微软雅黑" charset="0"/>
                <a:sym typeface="+mn-ea"/>
              </a:rPr>
              <a:t>net1</a:t>
            </a:r>
            <a:r>
              <a:rPr lang="zh-CN" altLang="en-US" kern="100" dirty="0">
                <a:solidFill>
                  <a:schemeClr val="accent1">
                    <a:lumMod val="50000"/>
                  </a:schemeClr>
                </a:solidFill>
                <a:latin typeface="微软雅黑" charset="0"/>
                <a:ea typeface="微软雅黑" charset="0"/>
                <a:cs typeface="微软雅黑" charset="0"/>
                <a:sym typeface="+mn-ea"/>
              </a:rPr>
              <a:t>， 跳数为 </a:t>
            </a:r>
            <a:r>
              <a:rPr lang="en-US" altLang="zh-CN" kern="100" dirty="0">
                <a:solidFill>
                  <a:schemeClr val="accent1">
                    <a:lumMod val="50000"/>
                  </a:schemeClr>
                </a:solidFill>
                <a:latin typeface="微软雅黑" charset="0"/>
                <a:ea typeface="微软雅黑" charset="0"/>
                <a:cs typeface="微软雅黑" charset="0"/>
                <a:sym typeface="+mn-ea"/>
              </a:rPr>
              <a:t>17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R1 </a:t>
            </a:r>
            <a:r>
              <a:rPr lang="zh-CN" altLang="en-US" kern="100" dirty="0">
                <a:solidFill>
                  <a:schemeClr val="accent1">
                    <a:lumMod val="50000"/>
                  </a:schemeClr>
                </a:solidFill>
                <a:latin typeface="微软雅黑" charset="0"/>
                <a:ea typeface="微软雅黑" charset="0"/>
                <a:cs typeface="微软雅黑" charset="0"/>
                <a:sym typeface="+mn-ea"/>
              </a:rPr>
              <a:t>不能经过 </a:t>
            </a:r>
            <a:r>
              <a:rPr lang="en-US" altLang="zh-CN" kern="100" dirty="0">
                <a:solidFill>
                  <a:schemeClr val="accent1">
                    <a:lumMod val="50000"/>
                  </a:schemeClr>
                </a:solidFill>
                <a:latin typeface="微软雅黑" charset="0"/>
                <a:ea typeface="微软雅黑" charset="0"/>
                <a:cs typeface="微软雅黑" charset="0"/>
                <a:sym typeface="+mn-ea"/>
              </a:rPr>
              <a:t>R2 </a:t>
            </a:r>
            <a:r>
              <a:rPr lang="zh-CN" altLang="en-US" kern="100" dirty="0">
                <a:solidFill>
                  <a:schemeClr val="accent1">
                    <a:lumMod val="50000"/>
                  </a:schemeClr>
                </a:solidFill>
                <a:latin typeface="微软雅黑" charset="0"/>
                <a:ea typeface="微软雅黑" charset="0"/>
                <a:cs typeface="微软雅黑" charset="0"/>
                <a:sym typeface="+mn-ea"/>
              </a:rPr>
              <a:t>到达 </a:t>
            </a:r>
            <a:r>
              <a:rPr lang="en-US" altLang="zh-CN" kern="100" dirty="0">
                <a:solidFill>
                  <a:schemeClr val="accent1">
                    <a:lumMod val="50000"/>
                  </a:schemeClr>
                </a:solidFill>
                <a:latin typeface="微软雅黑" charset="0"/>
                <a:ea typeface="微软雅黑" charset="0"/>
                <a:cs typeface="微软雅黑" charset="0"/>
                <a:sym typeface="+mn-ea"/>
              </a:rPr>
              <a:t>net1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3" name="ï$liḓe"/>
          <p:cNvSpPr/>
          <p:nvPr/>
        </p:nvSpPr>
        <p:spPr>
          <a:xfrm>
            <a:off x="2453172" y="3197016"/>
            <a:ext cx="837799" cy="441149"/>
          </a:xfrm>
          <a:prstGeom prst="ellipse">
            <a:avLst/>
          </a:prstGeom>
          <a:solidFill>
            <a:srgbClr val="FFC7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400" dirty="0">
                <a:solidFill>
                  <a:srgbClr val="6B0204"/>
                </a:solidFill>
                <a:latin typeface="Monaco" pitchFamily="49" charset="0"/>
                <a:cs typeface="+mn-ea"/>
                <a:sym typeface="+mn-lt"/>
              </a:rPr>
              <a:t>R2</a:t>
            </a:r>
            <a:endParaRPr lang="zh-CN" altLang="en-US" sz="2400" dirty="0">
              <a:solidFill>
                <a:srgbClr val="6B0204"/>
              </a:solidFill>
              <a:latin typeface="Monaco" pitchFamily="49" charset="0"/>
              <a:cs typeface="+mn-ea"/>
              <a:sym typeface="+mn-lt"/>
            </a:endParaRPr>
          </a:p>
        </p:txBody>
      </p:sp>
      <p:sp>
        <p:nvSpPr>
          <p:cNvPr id="16" name="ï$liḓe"/>
          <p:cNvSpPr/>
          <p:nvPr/>
        </p:nvSpPr>
        <p:spPr>
          <a:xfrm>
            <a:off x="543212" y="3080087"/>
            <a:ext cx="879073" cy="67500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400" dirty="0">
                <a:solidFill>
                  <a:srgbClr val="6B0204"/>
                </a:solidFill>
                <a:latin typeface="Monaco" pitchFamily="49" charset="0"/>
                <a:cs typeface="+mn-ea"/>
                <a:sym typeface="+mn-lt"/>
              </a:rPr>
              <a:t>R1</a:t>
            </a:r>
            <a:endParaRPr lang="zh-CN" altLang="en-US" sz="2400" dirty="0">
              <a:solidFill>
                <a:srgbClr val="6B0204"/>
              </a:solidFill>
              <a:latin typeface="Monaco" pitchFamily="49" charset="0"/>
              <a:cs typeface="+mn-ea"/>
              <a:sym typeface="+mn-lt"/>
            </a:endParaRPr>
          </a:p>
        </p:txBody>
      </p:sp>
      <p:cxnSp>
        <p:nvCxnSpPr>
          <p:cNvPr id="18" name="直接连接符 17"/>
          <p:cNvCxnSpPr>
            <a:stCxn id="16" idx="6"/>
            <a:endCxn id="13" idx="2"/>
          </p:cNvCxnSpPr>
          <p:nvPr/>
        </p:nvCxnSpPr>
        <p:spPr>
          <a:xfrm>
            <a:off x="1422285" y="3417590"/>
            <a:ext cx="1030887" cy="1"/>
          </a:xfrm>
          <a:prstGeom prst="line">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2903918" y="3907721"/>
                <a:ext cx="1733167" cy="369332"/>
              </a:xfrm>
              <a:prstGeom prst="rect">
                <a:avLst/>
              </a:prstGeom>
              <a:noFill/>
            </p:spPr>
            <p:txBody>
              <a:bodyPr wrap="none" rtlCol="0">
                <a:spAutoFit/>
              </a:bodyPr>
              <a:lstStyle/>
              <a:p>
                <a14:m>
                  <m:oMath xmlns:m="http://schemas.openxmlformats.org/officeDocument/2006/math">
                    <m: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t>𝟏𝟔</m:t>
                    </m:r>
                    <m: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t>:</m:t>
                    </m:r>
                    <m:r>
                      <a:rPr lang="zh-CN" altLang="en-US" b="1" i="1">
                        <a:solidFill>
                          <a:schemeClr val="accent5">
                            <a:lumMod val="75000"/>
                          </a:schemeClr>
                        </a:solidFill>
                        <a:latin typeface="Cambria Math" panose="02040503050406030204" pitchFamily="18" charset="0"/>
                        <a:ea typeface="方正兰亭圆简体" panose="02000500000000000000" pitchFamily="50" charset="-122"/>
                      </a:rPr>
                      <m:t>表示</m:t>
                    </m:r>
                  </m:oMath>
                </a14:m>
                <a:r>
                  <a:rPr lang="zh-CN" altLang="en-US" b="1" dirty="0">
                    <a:solidFill>
                      <a:schemeClr val="accent5">
                        <a:lumMod val="75000"/>
                      </a:schemeClr>
                    </a:solidFill>
                    <a:latin typeface="方正兰亭圆简体" panose="02000500000000000000" pitchFamily="50" charset="-122"/>
                    <a:ea typeface="方正兰亭圆简体" panose="02000500000000000000" pitchFamily="50" charset="-122"/>
                  </a:rPr>
                  <a:t>不可达</a:t>
                </a:r>
              </a:p>
            </p:txBody>
          </p:sp>
        </mc:Choice>
        <mc:Fallback xmlns="">
          <p:sp>
            <p:nvSpPr>
              <p:cNvPr id="27" name="文本框 26"/>
              <p:cNvSpPr txBox="1">
                <a:spLocks noRot="1" noChangeAspect="1" noMove="1" noResize="1" noEditPoints="1" noAdjustHandles="1" noChangeArrowheads="1" noChangeShapeType="1" noTextEdit="1"/>
              </p:cNvSpPr>
              <p:nvPr/>
            </p:nvSpPr>
            <p:spPr>
              <a:xfrm>
                <a:off x="2903918" y="3907721"/>
                <a:ext cx="1733167" cy="369332"/>
              </a:xfrm>
              <a:prstGeom prst="rect">
                <a:avLst/>
              </a:prstGeom>
              <a:blipFill rotWithShape="1">
                <a:blip r:embed="rId4"/>
                <a:stretch>
                  <a:fillRect l="-4" t="-153" r="18" b="89"/>
                </a:stretch>
              </a:blipFill>
            </p:spPr>
            <p:txBody>
              <a:bodyPr/>
              <a:lstStyle/>
              <a:p>
                <a:r>
                  <a:rPr lang="zh-CN" altLang="en-US">
                    <a:noFill/>
                  </a:rPr>
                  <a:t> </a:t>
                </a:r>
              </a:p>
            </p:txBody>
          </p:sp>
        </mc:Fallback>
      </mc:AlternateContent>
      <p:sp>
        <p:nvSpPr>
          <p:cNvPr id="40" name="ï$liḓe"/>
          <p:cNvSpPr/>
          <p:nvPr/>
        </p:nvSpPr>
        <p:spPr>
          <a:xfrm>
            <a:off x="4250033" y="3132998"/>
            <a:ext cx="1602998" cy="577832"/>
          </a:xfrm>
          <a:prstGeom prst="ellipse">
            <a:avLst/>
          </a:prstGeom>
          <a:solidFill>
            <a:srgbClr val="FFC7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400" dirty="0">
                <a:solidFill>
                  <a:srgbClr val="6B0204"/>
                </a:solidFill>
                <a:latin typeface="Monaco" pitchFamily="49" charset="0"/>
                <a:cs typeface="+mn-ea"/>
                <a:sym typeface="+mn-lt"/>
              </a:rPr>
              <a:t>net1</a:t>
            </a:r>
            <a:endParaRPr lang="zh-CN" altLang="en-US" sz="2400" dirty="0">
              <a:solidFill>
                <a:srgbClr val="6B0204"/>
              </a:solidFill>
              <a:latin typeface="Monaco" pitchFamily="49" charset="0"/>
              <a:cs typeface="+mn-ea"/>
              <a:sym typeface="+mn-lt"/>
            </a:endParaRPr>
          </a:p>
        </p:txBody>
      </p:sp>
      <p:cxnSp>
        <p:nvCxnSpPr>
          <p:cNvPr id="41" name="直接连接符 40"/>
          <p:cNvCxnSpPr>
            <a:stCxn id="13" idx="6"/>
            <a:endCxn id="40" idx="2"/>
          </p:cNvCxnSpPr>
          <p:nvPr/>
        </p:nvCxnSpPr>
        <p:spPr>
          <a:xfrm>
            <a:off x="3290971" y="3417591"/>
            <a:ext cx="959062" cy="4323"/>
          </a:xfrm>
          <a:prstGeom prst="line">
            <a:avLst/>
          </a:prstGeom>
          <a:ln w="31750">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p:cNvSpPr txBox="1"/>
              <p:nvPr/>
            </p:nvSpPr>
            <p:spPr>
              <a:xfrm>
                <a:off x="3423995" y="3084385"/>
                <a:ext cx="5309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t>𝟏𝟔</m:t>
                      </m:r>
                    </m:oMath>
                  </m:oMathPara>
                </a14:m>
                <a:endParaRPr lang="zh-CN" altLang="en-US"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3423995" y="3084385"/>
                <a:ext cx="530915" cy="369332"/>
              </a:xfrm>
              <a:prstGeom prst="rect">
                <a:avLst/>
              </a:prstGeom>
              <a:blipFill rotWithShape="1">
                <a:blip r:embed="rId5"/>
                <a:stretch>
                  <a:fillRect l="-14" t="-51" r="24" b="1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657502" y="3084385"/>
                <a:ext cx="4427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t>𝟏</m:t>
                      </m:r>
                    </m:oMath>
                  </m:oMathPara>
                </a14:m>
                <a:endParaRPr lang="zh-CN" altLang="en-US"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1657502" y="3084385"/>
                <a:ext cx="442712" cy="369332"/>
              </a:xfrm>
              <a:prstGeom prst="rect">
                <a:avLst/>
              </a:prstGeom>
              <a:blipFill rotWithShape="1">
                <a:blip r:embed="rId6"/>
                <a:stretch>
                  <a:fillRect l="-34" t="-51" r="61" b="159"/>
                </a:stretch>
              </a:blipFill>
            </p:spPr>
            <p:txBody>
              <a:bodyPr/>
              <a:lstStyle/>
              <a:p>
                <a:r>
                  <a:rPr lang="zh-CN" altLang="en-US">
                    <a:noFill/>
                  </a:rPr>
                  <a:t> </a:t>
                </a:r>
              </a:p>
            </p:txBody>
          </p:sp>
        </mc:Fallback>
      </mc:AlternateContent>
      <p:pic>
        <p:nvPicPr>
          <p:cNvPr id="21" name="对1"/>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190236" y="203575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 若路由器 </a:t>
            </a:r>
            <a:r>
              <a:rPr lang="en-US" altLang="zh-CN" kern="100" dirty="0">
                <a:solidFill>
                  <a:schemeClr val="accent1">
                    <a:lumMod val="50000"/>
                  </a:schemeClr>
                </a:solidFill>
                <a:latin typeface="微软雅黑" charset="0"/>
                <a:ea typeface="微软雅黑" charset="0"/>
                <a:cs typeface="微软雅黑" charset="0"/>
                <a:sym typeface="+mn-ea"/>
              </a:rPr>
              <a:t>R </a:t>
            </a:r>
            <a:r>
              <a:rPr lang="zh-CN" altLang="en-US" kern="100" dirty="0">
                <a:solidFill>
                  <a:schemeClr val="accent1">
                    <a:lumMod val="50000"/>
                  </a:schemeClr>
                </a:solidFill>
                <a:latin typeface="微软雅黑" charset="0"/>
                <a:ea typeface="微软雅黑" charset="0"/>
                <a:cs typeface="微软雅黑" charset="0"/>
                <a:sym typeface="+mn-ea"/>
              </a:rPr>
              <a:t>因为拥塞丢弃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分组，则此时 </a:t>
            </a:r>
            <a:r>
              <a:rPr lang="en-US" altLang="zh-CN" kern="100" dirty="0">
                <a:solidFill>
                  <a:schemeClr val="accent1">
                    <a:lumMod val="50000"/>
                  </a:schemeClr>
                </a:solidFill>
                <a:latin typeface="微软雅黑" charset="0"/>
                <a:ea typeface="微软雅黑" charset="0"/>
                <a:cs typeface="微软雅黑" charset="0"/>
                <a:sym typeface="+mn-ea"/>
              </a:rPr>
              <a:t>R </a:t>
            </a:r>
            <a:r>
              <a:rPr lang="zh-CN" altLang="en-US" kern="100" dirty="0">
                <a:solidFill>
                  <a:schemeClr val="accent1">
                    <a:lumMod val="50000"/>
                  </a:schemeClr>
                </a:solidFill>
                <a:latin typeface="微软雅黑" charset="0"/>
                <a:ea typeface="微软雅黑" charset="0"/>
                <a:cs typeface="微软雅黑" charset="0"/>
                <a:sym typeface="+mn-ea"/>
              </a:rPr>
              <a:t>可向发出该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分组的源主机发送的 </a:t>
            </a:r>
            <a:r>
              <a:rPr lang="en-US" altLang="zh-CN" kern="100" dirty="0">
                <a:solidFill>
                  <a:schemeClr val="accent1">
                    <a:lumMod val="50000"/>
                  </a:schemeClr>
                </a:solidFill>
                <a:latin typeface="微软雅黑" charset="0"/>
                <a:ea typeface="微软雅黑" charset="0"/>
                <a:cs typeface="微软雅黑" charset="0"/>
                <a:sym typeface="+mn-ea"/>
              </a:rPr>
              <a:t>ICMP </a:t>
            </a:r>
            <a:r>
              <a:rPr lang="zh-CN" altLang="en-US" kern="100" dirty="0">
                <a:solidFill>
                  <a:schemeClr val="accent1">
                    <a:lumMod val="50000"/>
                  </a:schemeClr>
                </a:solidFill>
                <a:latin typeface="微软雅黑" charset="0"/>
                <a:ea typeface="微软雅黑" charset="0"/>
                <a:cs typeface="微软雅黑" charset="0"/>
                <a:sym typeface="+mn-ea"/>
              </a:rPr>
              <a:t>报文类型是 （    ）。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．路由重定向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．目的不可达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．源点抑制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．超时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798014"/>
            <a:ext cx="427648" cy="369332"/>
          </a:xfrm>
          <a:prstGeom prst="rect">
            <a:avLst/>
          </a:prstGeom>
        </p:spPr>
      </p:pic>
      <p:sp>
        <p:nvSpPr>
          <p:cNvPr id="2" name="文本框 1"/>
          <p:cNvSpPr txBox="1"/>
          <p:nvPr/>
        </p:nvSpPr>
        <p:spPr>
          <a:xfrm>
            <a:off x="3027045" y="1557020"/>
            <a:ext cx="3381375" cy="2245360"/>
          </a:xfrm>
          <a:prstGeom prst="rect">
            <a:avLst/>
          </a:prstGeom>
          <a:noFill/>
        </p:spPr>
        <p:txBody>
          <a:bodyPr wrap="none" rtlCol="0" anchor="t">
            <a:spAutoFit/>
          </a:bodyPr>
          <a:lstStyle/>
          <a:p>
            <a:r>
              <a:rPr lang="en-US" altLang="zh-CN" sz="2000" dirty="0">
                <a:solidFill>
                  <a:srgbClr val="FF0000"/>
                </a:solidFill>
                <a:effectLst/>
                <a:latin typeface="楷体" charset="0"/>
                <a:ea typeface="楷体" charset="0"/>
                <a:cs typeface="楷体" charset="0"/>
                <a:sym typeface="+mn-ea"/>
              </a:rPr>
              <a:t>ICMP </a:t>
            </a:r>
            <a:r>
              <a:rPr lang="zh-CN" altLang="en-US" sz="2000" dirty="0">
                <a:solidFill>
                  <a:srgbClr val="FF0000"/>
                </a:solidFill>
                <a:effectLst/>
                <a:latin typeface="楷体" charset="0"/>
                <a:ea typeface="楷体" charset="0"/>
                <a:cs typeface="楷体" charset="0"/>
                <a:sym typeface="+mn-ea"/>
              </a:rPr>
              <a:t>差错报告报文有 </a:t>
            </a:r>
            <a:r>
              <a:rPr lang="en-US" altLang="zh-CN" sz="2000" dirty="0">
                <a:solidFill>
                  <a:srgbClr val="FF0000"/>
                </a:solidFill>
                <a:effectLst/>
                <a:latin typeface="楷体" charset="0"/>
                <a:ea typeface="楷体" charset="0"/>
                <a:cs typeface="楷体" charset="0"/>
                <a:sym typeface="+mn-ea"/>
              </a:rPr>
              <a:t>5 </a:t>
            </a:r>
            <a:r>
              <a:rPr lang="zh-CN" altLang="en-US" sz="2000" dirty="0">
                <a:solidFill>
                  <a:srgbClr val="FF0000"/>
                </a:solidFill>
                <a:effectLst/>
                <a:latin typeface="楷体" charset="0"/>
                <a:ea typeface="楷体" charset="0"/>
                <a:cs typeface="楷体" charset="0"/>
                <a:sym typeface="+mn-ea"/>
              </a:rPr>
              <a:t>种：</a:t>
            </a:r>
          </a:p>
          <a:p>
            <a:endParaRPr lang="zh-CN" altLang="en-US" sz="2000" dirty="0">
              <a:solidFill>
                <a:srgbClr val="FF0000"/>
              </a:solidFill>
              <a:effectLst/>
              <a:latin typeface="楷体" charset="0"/>
              <a:ea typeface="楷体" charset="0"/>
              <a:cs typeface="楷体" charset="0"/>
              <a:sym typeface="+mn-ea"/>
            </a:endParaRPr>
          </a:p>
          <a:p>
            <a:r>
              <a:rPr lang="zh-CN" altLang="en-US" sz="2000" dirty="0">
                <a:solidFill>
                  <a:srgbClr val="FF0000"/>
                </a:solidFill>
                <a:effectLst/>
                <a:latin typeface="楷体" charset="0"/>
                <a:ea typeface="楷体" charset="0"/>
                <a:cs typeface="楷体" charset="0"/>
                <a:sym typeface="+mn-ea"/>
              </a:rPr>
              <a:t>终点不可达</a:t>
            </a:r>
          </a:p>
          <a:p>
            <a:r>
              <a:rPr lang="zh-CN" altLang="en-US" sz="2000" dirty="0">
                <a:solidFill>
                  <a:srgbClr val="FF0000"/>
                </a:solidFill>
                <a:effectLst/>
                <a:latin typeface="楷体" charset="0"/>
                <a:ea typeface="楷体" charset="0"/>
                <a:cs typeface="楷体" charset="0"/>
                <a:sym typeface="+mn-ea"/>
              </a:rPr>
              <a:t>源点抑制</a:t>
            </a:r>
          </a:p>
          <a:p>
            <a:r>
              <a:rPr lang="zh-CN" altLang="en-US" sz="2000" dirty="0">
                <a:solidFill>
                  <a:srgbClr val="FF0000"/>
                </a:solidFill>
                <a:effectLst/>
                <a:latin typeface="楷体" charset="0"/>
                <a:ea typeface="楷体" charset="0"/>
                <a:cs typeface="楷体" charset="0"/>
                <a:sym typeface="+mn-ea"/>
              </a:rPr>
              <a:t>超时</a:t>
            </a:r>
          </a:p>
          <a:p>
            <a:r>
              <a:rPr lang="zh-CN" altLang="en-US" sz="2000" dirty="0">
                <a:solidFill>
                  <a:srgbClr val="FF0000"/>
                </a:solidFill>
                <a:effectLst/>
                <a:latin typeface="楷体" charset="0"/>
                <a:ea typeface="楷体" charset="0"/>
                <a:cs typeface="楷体" charset="0"/>
                <a:sym typeface="+mn-ea"/>
              </a:rPr>
              <a:t>参数问题</a:t>
            </a:r>
          </a:p>
          <a:p>
            <a:r>
              <a:rPr lang="zh-CN" altLang="en-US" sz="2000" dirty="0">
                <a:solidFill>
                  <a:srgbClr val="FF0000"/>
                </a:solidFill>
                <a:effectLst/>
                <a:latin typeface="楷体" charset="0"/>
                <a:ea typeface="楷体" charset="0"/>
                <a:cs typeface="楷体" charset="0"/>
                <a:sym typeface="+mn-ea"/>
              </a:rPr>
              <a:t>改变路由（重定向）</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 某网络的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地址空间为 </a:t>
            </a:r>
            <a:r>
              <a:rPr lang="en-US" altLang="zh-CN" kern="100" dirty="0">
                <a:solidFill>
                  <a:schemeClr val="accent1">
                    <a:lumMod val="50000"/>
                  </a:schemeClr>
                </a:solidFill>
                <a:latin typeface="微软雅黑" charset="0"/>
                <a:ea typeface="微软雅黑" charset="0"/>
                <a:cs typeface="微软雅黑" charset="0"/>
                <a:sym typeface="+mn-ea"/>
              </a:rPr>
              <a:t>192.168.5.0/24</a:t>
            </a:r>
            <a:r>
              <a:rPr lang="zh-CN" altLang="en-US" kern="100" dirty="0">
                <a:solidFill>
                  <a:schemeClr val="accent1">
                    <a:lumMod val="50000"/>
                  </a:schemeClr>
                </a:solidFill>
                <a:latin typeface="微软雅黑" charset="0"/>
                <a:ea typeface="微软雅黑" charset="0"/>
                <a:cs typeface="微软雅黑" charset="0"/>
                <a:sym typeface="+mn-ea"/>
              </a:rPr>
              <a:t>，采用定长子网划分，子网掩码为 </a:t>
            </a:r>
            <a:r>
              <a:rPr lang="en-US" altLang="zh-CN" kern="100" dirty="0">
                <a:solidFill>
                  <a:schemeClr val="accent1">
                    <a:lumMod val="50000"/>
                  </a:schemeClr>
                </a:solidFill>
                <a:latin typeface="微软雅黑" charset="0"/>
                <a:ea typeface="微软雅黑" charset="0"/>
                <a:cs typeface="微软雅黑" charset="0"/>
                <a:sym typeface="+mn-ea"/>
              </a:rPr>
              <a:t>255.255.255.248</a:t>
            </a:r>
            <a:r>
              <a:rPr lang="zh-CN" altLang="en-US" kern="100" dirty="0">
                <a:solidFill>
                  <a:schemeClr val="accent1">
                    <a:lumMod val="50000"/>
                  </a:schemeClr>
                </a:solidFill>
                <a:latin typeface="微软雅黑" charset="0"/>
                <a:ea typeface="微软雅黑" charset="0"/>
                <a:cs typeface="微软雅黑" charset="0"/>
                <a:sym typeface="+mn-ea"/>
              </a:rPr>
              <a:t>，则该网络中的最大子网个数、每个子网内的最大可分配地址个数分别是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30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1459371" y="1370404"/>
            <a:ext cx="7151228" cy="3487214"/>
          </a:xfrm>
          <a:prstGeom prst="rect">
            <a:avLst/>
          </a:prstGeom>
        </p:spPr>
      </p:pic>
    </p:spTree>
    <p:custDataLst>
      <p:tags r:id="rId1"/>
    </p:custData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 某网络的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地址空间为 </a:t>
            </a:r>
            <a:r>
              <a:rPr lang="en-US" altLang="zh-CN" kern="100" dirty="0">
                <a:solidFill>
                  <a:schemeClr val="accent1">
                    <a:lumMod val="50000"/>
                  </a:schemeClr>
                </a:solidFill>
                <a:latin typeface="微软雅黑" charset="0"/>
                <a:ea typeface="微软雅黑" charset="0"/>
                <a:cs typeface="微软雅黑" charset="0"/>
                <a:sym typeface="+mn-ea"/>
              </a:rPr>
              <a:t>192.168.5.0/24</a:t>
            </a:r>
            <a:r>
              <a:rPr lang="zh-CN" altLang="en-US" kern="100" dirty="0">
                <a:solidFill>
                  <a:schemeClr val="accent1">
                    <a:lumMod val="50000"/>
                  </a:schemeClr>
                </a:solidFill>
                <a:latin typeface="微软雅黑" charset="0"/>
                <a:ea typeface="微软雅黑" charset="0"/>
                <a:cs typeface="微软雅黑" charset="0"/>
                <a:sym typeface="+mn-ea"/>
              </a:rPr>
              <a:t>，采用定长子网划分，子网掩码为 </a:t>
            </a:r>
            <a:r>
              <a:rPr lang="en-US" altLang="zh-CN" kern="100" dirty="0">
                <a:solidFill>
                  <a:schemeClr val="accent1">
                    <a:lumMod val="50000"/>
                  </a:schemeClr>
                </a:solidFill>
                <a:latin typeface="微软雅黑" charset="0"/>
                <a:ea typeface="微软雅黑" charset="0"/>
                <a:cs typeface="微软雅黑" charset="0"/>
                <a:sym typeface="+mn-ea"/>
              </a:rPr>
              <a:t>255.255.255.248</a:t>
            </a:r>
            <a:r>
              <a:rPr lang="zh-CN" altLang="en-US" kern="100" dirty="0">
                <a:solidFill>
                  <a:schemeClr val="accent1">
                    <a:lumMod val="50000"/>
                  </a:schemeClr>
                </a:solidFill>
                <a:latin typeface="微软雅黑" charset="0"/>
                <a:ea typeface="微软雅黑" charset="0"/>
                <a:cs typeface="微软雅黑" charset="0"/>
                <a:sym typeface="+mn-ea"/>
              </a:rPr>
              <a:t>，则该网络中的最大子网个数、每个子网内的最大可分配地址个数分别是（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30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grpSp>
        <p:nvGrpSpPr>
          <p:cNvPr id="16" name="组合 15"/>
          <p:cNvGrpSpPr/>
          <p:nvPr/>
        </p:nvGrpSpPr>
        <p:grpSpPr>
          <a:xfrm>
            <a:off x="3013403" y="1583138"/>
            <a:ext cx="1350475" cy="369333"/>
            <a:chOff x="5065443" y="3750157"/>
            <a:chExt cx="2978390" cy="1623237"/>
          </a:xfrm>
        </p:grpSpPr>
        <p:sp>
          <p:nvSpPr>
            <p:cNvPr id="17"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mj-ea"/>
                  <a:ea typeface="+mj-ea"/>
                </a:rPr>
                <a:t>IP </a:t>
              </a:r>
              <a:r>
                <a:rPr kumimoji="1" lang="zh-CN" altLang="en-US" dirty="0">
                  <a:solidFill>
                    <a:prstClr val="white"/>
                  </a:solidFill>
                  <a:latin typeface="+mj-ea"/>
                  <a:ea typeface="+mj-ea"/>
                </a:rPr>
                <a:t>地址</a:t>
              </a:r>
            </a:p>
          </p:txBody>
        </p:sp>
        <p:sp>
          <p:nvSpPr>
            <p:cNvPr id="18" name="矩形 17"/>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19" name="组合 18"/>
          <p:cNvGrpSpPr/>
          <p:nvPr/>
        </p:nvGrpSpPr>
        <p:grpSpPr>
          <a:xfrm>
            <a:off x="3028516" y="2707495"/>
            <a:ext cx="1350475" cy="369332"/>
            <a:chOff x="5065443" y="3750157"/>
            <a:chExt cx="2978390" cy="1623237"/>
          </a:xfrm>
        </p:grpSpPr>
        <p:sp>
          <p:nvSpPr>
            <p:cNvPr id="20"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子网掩码</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21" name="矩形 20"/>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22" name="圆角矩形 16"/>
          <p:cNvSpPr/>
          <p:nvPr/>
        </p:nvSpPr>
        <p:spPr>
          <a:xfrm>
            <a:off x="4634230" y="2713990"/>
            <a:ext cx="2988310" cy="3867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255.255.255.248</a:t>
            </a:r>
          </a:p>
        </p:txBody>
      </p:sp>
      <p:sp>
        <p:nvSpPr>
          <p:cNvPr id="32" name="圆角矩形 16"/>
          <p:cNvSpPr/>
          <p:nvPr/>
        </p:nvSpPr>
        <p:spPr>
          <a:xfrm>
            <a:off x="4634230" y="1522730"/>
            <a:ext cx="2988945" cy="42989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a:solidFill>
                  <a:prstClr val="white"/>
                </a:solidFill>
                <a:latin typeface="+mj-ea"/>
              </a:rPr>
              <a:t>192.168.5.0/24</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37" name="圆角矩形 16"/>
          <p:cNvSpPr/>
          <p:nvPr/>
        </p:nvSpPr>
        <p:spPr>
          <a:xfrm>
            <a:off x="4634058" y="2118360"/>
            <a:ext cx="2988475" cy="429895"/>
          </a:xfrm>
          <a:prstGeom prst="roundRect">
            <a:avLst>
              <a:gd name="adj" fmla="val 17781"/>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192.168.5.</a:t>
            </a:r>
            <a:r>
              <a:rPr kumimoji="1" lang="en-US" altLang="zh-CN" b="1" dirty="0">
                <a:solidFill>
                  <a:prstClr val="white"/>
                </a:solidFill>
                <a:latin typeface="+mj-ea"/>
              </a:rPr>
              <a:t>0000 0000</a:t>
            </a:r>
            <a:endParaRPr kumimoji="1" lang="zh-CN" altLang="en-US" b="1" i="0" u="none" strike="noStrike" kern="1200" cap="none" spc="0" normalizeH="0" baseline="0" noProof="0" dirty="0">
              <a:ln>
                <a:noFill/>
              </a:ln>
              <a:solidFill>
                <a:prstClr val="white"/>
              </a:solidFill>
              <a:effectLst/>
              <a:uLnTx/>
              <a:uFillTx/>
              <a:latin typeface="+mj-ea"/>
              <a:ea typeface="+mj-ea"/>
            </a:endParaRPr>
          </a:p>
        </p:txBody>
      </p:sp>
      <p:sp>
        <p:nvSpPr>
          <p:cNvPr id="38" name="圆角矩形 16"/>
          <p:cNvSpPr/>
          <p:nvPr/>
        </p:nvSpPr>
        <p:spPr>
          <a:xfrm>
            <a:off x="4634058" y="3266440"/>
            <a:ext cx="2989216" cy="386080"/>
          </a:xfrm>
          <a:prstGeom prst="roundRect">
            <a:avLst>
              <a:gd name="adj" fmla="val 17781"/>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255.255.255.</a:t>
            </a:r>
            <a:r>
              <a:rPr kumimoji="1" lang="en-US" altLang="zh-CN" b="1" dirty="0">
                <a:solidFill>
                  <a:srgbClr val="FF0000"/>
                </a:solidFill>
                <a:latin typeface="+mj-ea"/>
              </a:rPr>
              <a:t>1111</a:t>
            </a:r>
            <a:r>
              <a:rPr kumimoji="1" lang="en-US" altLang="zh-CN" dirty="0">
                <a:solidFill>
                  <a:srgbClr val="FF0000"/>
                </a:solidFill>
                <a:latin typeface="+mj-ea"/>
              </a:rPr>
              <a:t> </a:t>
            </a:r>
            <a:r>
              <a:rPr kumimoji="1" lang="en-US" altLang="zh-CN" b="1" dirty="0">
                <a:solidFill>
                  <a:srgbClr val="FF0000"/>
                </a:solidFill>
                <a:latin typeface="+mj-ea"/>
              </a:rPr>
              <a:t>1</a:t>
            </a:r>
            <a:r>
              <a:rPr kumimoji="1" lang="en-US" altLang="zh-CN" b="1" dirty="0">
                <a:solidFill>
                  <a:prstClr val="white"/>
                </a:solidFill>
                <a:latin typeface="+mj-ea"/>
              </a:rPr>
              <a:t>000</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32" grpId="0" bldLvl="0" animBg="1"/>
      <p:bldP spid="37" grpId="0" bldLvl="0" animBg="1"/>
      <p:bldP spid="38" grpId="0" bldLvl="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 某网络的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地址空间为 </a:t>
            </a:r>
            <a:r>
              <a:rPr lang="en-US" altLang="zh-CN" kern="100" dirty="0">
                <a:solidFill>
                  <a:schemeClr val="accent1">
                    <a:lumMod val="50000"/>
                  </a:schemeClr>
                </a:solidFill>
                <a:latin typeface="微软雅黑" charset="0"/>
                <a:ea typeface="微软雅黑" charset="0"/>
                <a:cs typeface="微软雅黑" charset="0"/>
                <a:sym typeface="+mn-ea"/>
              </a:rPr>
              <a:t>192.168.5.0/24</a:t>
            </a:r>
            <a:r>
              <a:rPr lang="zh-CN" altLang="en-US" kern="100" dirty="0">
                <a:solidFill>
                  <a:schemeClr val="accent1">
                    <a:lumMod val="50000"/>
                  </a:schemeClr>
                </a:solidFill>
                <a:latin typeface="微软雅黑" charset="0"/>
                <a:ea typeface="微软雅黑" charset="0"/>
                <a:cs typeface="微软雅黑" charset="0"/>
                <a:sym typeface="+mn-ea"/>
              </a:rPr>
              <a:t>，采用定长子网划分，子网掩码为 </a:t>
            </a:r>
            <a:r>
              <a:rPr lang="en-US" altLang="zh-CN" kern="100" dirty="0">
                <a:solidFill>
                  <a:schemeClr val="accent1">
                    <a:lumMod val="50000"/>
                  </a:schemeClr>
                </a:solidFill>
                <a:latin typeface="微软雅黑" charset="0"/>
                <a:ea typeface="微软雅黑" charset="0"/>
                <a:cs typeface="微软雅黑" charset="0"/>
                <a:sym typeface="+mn-ea"/>
              </a:rPr>
              <a:t>255.255.255.248</a:t>
            </a:r>
            <a:r>
              <a:rPr lang="zh-CN" altLang="en-US" kern="100" dirty="0">
                <a:solidFill>
                  <a:schemeClr val="accent1">
                    <a:lumMod val="50000"/>
                  </a:schemeClr>
                </a:solidFill>
                <a:latin typeface="微软雅黑" charset="0"/>
                <a:ea typeface="微软雅黑" charset="0"/>
                <a:cs typeface="微软雅黑" charset="0"/>
                <a:sym typeface="+mn-ea"/>
              </a:rPr>
              <a:t>，则该网络中的最大子网个数、每个子网内的最大可分配地址个数分别是（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30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grpSp>
        <p:nvGrpSpPr>
          <p:cNvPr id="16" name="组合 15"/>
          <p:cNvGrpSpPr/>
          <p:nvPr/>
        </p:nvGrpSpPr>
        <p:grpSpPr>
          <a:xfrm>
            <a:off x="3013403" y="1583138"/>
            <a:ext cx="1350475" cy="369333"/>
            <a:chOff x="5065443" y="3750157"/>
            <a:chExt cx="2978390" cy="1623237"/>
          </a:xfrm>
        </p:grpSpPr>
        <p:sp>
          <p:nvSpPr>
            <p:cNvPr id="17"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mj-ea"/>
                  <a:ea typeface="+mj-ea"/>
                </a:rPr>
                <a:t>IP </a:t>
              </a:r>
              <a:r>
                <a:rPr kumimoji="1" lang="zh-CN" altLang="en-US" dirty="0">
                  <a:solidFill>
                    <a:prstClr val="white"/>
                  </a:solidFill>
                  <a:latin typeface="+mj-ea"/>
                  <a:ea typeface="+mj-ea"/>
                </a:rPr>
                <a:t>地址</a:t>
              </a:r>
            </a:p>
          </p:txBody>
        </p:sp>
        <p:sp>
          <p:nvSpPr>
            <p:cNvPr id="18" name="矩形 17"/>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19" name="组合 18"/>
          <p:cNvGrpSpPr/>
          <p:nvPr/>
        </p:nvGrpSpPr>
        <p:grpSpPr>
          <a:xfrm>
            <a:off x="3028516" y="2707495"/>
            <a:ext cx="1350475" cy="369332"/>
            <a:chOff x="5065443" y="3750157"/>
            <a:chExt cx="2978390" cy="1623237"/>
          </a:xfrm>
        </p:grpSpPr>
        <p:sp>
          <p:nvSpPr>
            <p:cNvPr id="20"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子网掩码</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21" name="矩形 20"/>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22" name="圆角矩形 16"/>
          <p:cNvSpPr/>
          <p:nvPr/>
        </p:nvSpPr>
        <p:spPr>
          <a:xfrm>
            <a:off x="4634230" y="2713990"/>
            <a:ext cx="2988310" cy="3867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255.255.255.248</a:t>
            </a:r>
          </a:p>
        </p:txBody>
      </p:sp>
      <p:grpSp>
        <p:nvGrpSpPr>
          <p:cNvPr id="23" name="组合 22"/>
          <p:cNvGrpSpPr/>
          <p:nvPr/>
        </p:nvGrpSpPr>
        <p:grpSpPr>
          <a:xfrm>
            <a:off x="3066727" y="3756044"/>
            <a:ext cx="1350475" cy="369332"/>
            <a:chOff x="5065443" y="3750157"/>
            <a:chExt cx="2978390" cy="1623237"/>
          </a:xfrm>
        </p:grpSpPr>
        <p:sp>
          <p:nvSpPr>
            <p:cNvPr id="24"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最大子网</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25" name="矩形 24"/>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32" name="圆角矩形 16"/>
          <p:cNvSpPr/>
          <p:nvPr/>
        </p:nvSpPr>
        <p:spPr>
          <a:xfrm>
            <a:off x="4634230" y="1522730"/>
            <a:ext cx="2988945" cy="42989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a:solidFill>
                  <a:prstClr val="white"/>
                </a:solidFill>
                <a:latin typeface="+mj-ea"/>
              </a:rPr>
              <a:t>192.168.5.0/24</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mc:AlternateContent xmlns:mc="http://schemas.openxmlformats.org/markup-compatibility/2006" xmlns:a14="http://schemas.microsoft.com/office/drawing/2010/main">
        <mc:Choice Requires="a14">
          <p:sp>
            <p:nvSpPr>
              <p:cNvPr id="35" name="圆角矩形 16"/>
              <p:cNvSpPr/>
              <p:nvPr/>
            </p:nvSpPr>
            <p:spPr>
              <a:xfrm>
                <a:off x="4634230" y="3818255"/>
                <a:ext cx="2988310" cy="3867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14:m>
                  <m:oMath xmlns:m="http://schemas.openxmlformats.org/officeDocument/2006/math">
                    <m:sSup>
                      <m:sSupPr>
                        <m:ctrlPr>
                          <a:rPr kumimoji="1" lang="en-US" altLang="zh-CN" i="1" smtClean="0">
                            <a:solidFill>
                              <a:prstClr val="white"/>
                            </a:solidFill>
                            <a:latin typeface="Cambria Math" panose="02040503050406030204" pitchFamily="18" charset="0"/>
                          </a:rPr>
                        </m:ctrlPr>
                      </m:sSupPr>
                      <m:e>
                        <m:r>
                          <a:rPr kumimoji="1" lang="en-US" altLang="zh-CN" b="0" i="1" smtClean="0">
                            <a:solidFill>
                              <a:prstClr val="white"/>
                            </a:solidFill>
                            <a:latin typeface="Cambria Math" panose="02040503050406030204" pitchFamily="18" charset="0"/>
                          </a:rPr>
                          <m:t>2</m:t>
                        </m:r>
                      </m:e>
                      <m:sup>
                        <m:r>
                          <a:rPr kumimoji="1" lang="en-US" altLang="zh-CN" b="0" i="1" smtClean="0">
                            <a:solidFill>
                              <a:prstClr val="white"/>
                            </a:solidFill>
                            <a:latin typeface="Cambria Math" panose="02040503050406030204" pitchFamily="18" charset="0"/>
                          </a:rPr>
                          <m:t>5</m:t>
                        </m:r>
                      </m:sup>
                    </m:sSup>
                  </m:oMath>
                </a14:m>
                <a:r>
                  <a:rPr kumimoji="1" lang="en-US" altLang="zh-CN" dirty="0">
                    <a:solidFill>
                      <a:prstClr val="white"/>
                    </a:solidFill>
                    <a:latin typeface="+mj-ea"/>
                  </a:rPr>
                  <a:t> = 32</a:t>
                </a:r>
                <a:r>
                  <a:rPr kumimoji="1" lang="zh-CN" altLang="en-US" dirty="0">
                    <a:solidFill>
                      <a:prstClr val="white"/>
                    </a:solidFill>
                    <a:latin typeface="+mj-ea"/>
                  </a:rPr>
                  <a:t>个</a:t>
                </a:r>
                <a:endParaRPr kumimoji="1" lang="en-US" altLang="zh-CN" dirty="0">
                  <a:solidFill>
                    <a:prstClr val="white"/>
                  </a:solidFill>
                  <a:latin typeface="+mj-ea"/>
                </a:endParaRPr>
              </a:p>
            </p:txBody>
          </p:sp>
        </mc:Choice>
        <mc:Fallback xmlns="">
          <p:sp>
            <p:nvSpPr>
              <p:cNvPr id="35" name="圆角矩形 16"/>
              <p:cNvSpPr>
                <a:spLocks noRot="1" noChangeAspect="1" noMove="1" noResize="1" noEditPoints="1" noAdjustHandles="1" noChangeArrowheads="1" noChangeShapeType="1" noTextEdit="1"/>
              </p:cNvSpPr>
              <p:nvPr/>
            </p:nvSpPr>
            <p:spPr>
              <a:xfrm>
                <a:off x="4634230" y="3818255"/>
                <a:ext cx="2988310" cy="386715"/>
              </a:xfrm>
              <a:prstGeom prst="roundRect">
                <a:avLst>
                  <a:gd name="adj" fmla="val 17781"/>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7" name="圆角矩形 16"/>
          <p:cNvSpPr/>
          <p:nvPr/>
        </p:nvSpPr>
        <p:spPr>
          <a:xfrm>
            <a:off x="4634058" y="2118360"/>
            <a:ext cx="2988475" cy="429895"/>
          </a:xfrm>
          <a:prstGeom prst="roundRect">
            <a:avLst>
              <a:gd name="adj" fmla="val 17781"/>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192.168.5.</a:t>
            </a:r>
            <a:r>
              <a:rPr kumimoji="1" lang="en-US" altLang="zh-CN" b="1" dirty="0">
                <a:solidFill>
                  <a:prstClr val="white"/>
                </a:solidFill>
                <a:latin typeface="+mj-ea"/>
              </a:rPr>
              <a:t>0000 0000</a:t>
            </a:r>
            <a:endParaRPr kumimoji="1" lang="zh-CN" altLang="en-US" b="1" i="0" u="none" strike="noStrike" kern="1200" cap="none" spc="0" normalizeH="0" baseline="0" noProof="0" dirty="0">
              <a:ln>
                <a:noFill/>
              </a:ln>
              <a:solidFill>
                <a:prstClr val="white"/>
              </a:solidFill>
              <a:effectLst/>
              <a:uLnTx/>
              <a:uFillTx/>
              <a:latin typeface="+mj-ea"/>
              <a:ea typeface="+mj-ea"/>
            </a:endParaRPr>
          </a:p>
        </p:txBody>
      </p:sp>
      <p:sp>
        <p:nvSpPr>
          <p:cNvPr id="38" name="圆角矩形 16"/>
          <p:cNvSpPr/>
          <p:nvPr/>
        </p:nvSpPr>
        <p:spPr>
          <a:xfrm>
            <a:off x="4634058" y="3266440"/>
            <a:ext cx="2989216" cy="386080"/>
          </a:xfrm>
          <a:prstGeom prst="roundRect">
            <a:avLst>
              <a:gd name="adj" fmla="val 17781"/>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255.255.255.</a:t>
            </a:r>
            <a:r>
              <a:rPr kumimoji="1" lang="en-US" altLang="zh-CN" b="1" dirty="0">
                <a:solidFill>
                  <a:srgbClr val="FF0000"/>
                </a:solidFill>
                <a:latin typeface="+mj-ea"/>
              </a:rPr>
              <a:t>1111</a:t>
            </a:r>
            <a:r>
              <a:rPr kumimoji="1" lang="en-US" altLang="zh-CN" dirty="0">
                <a:solidFill>
                  <a:srgbClr val="FF0000"/>
                </a:solidFill>
                <a:latin typeface="+mj-ea"/>
              </a:rPr>
              <a:t> </a:t>
            </a:r>
            <a:r>
              <a:rPr kumimoji="1" lang="en-US" altLang="zh-CN" b="1" dirty="0">
                <a:solidFill>
                  <a:srgbClr val="FF0000"/>
                </a:solidFill>
                <a:latin typeface="+mj-ea"/>
              </a:rPr>
              <a:t>1</a:t>
            </a:r>
            <a:r>
              <a:rPr kumimoji="1" lang="en-US" altLang="zh-CN" b="1" dirty="0">
                <a:solidFill>
                  <a:prstClr val="white"/>
                </a:solidFill>
                <a:latin typeface="+mj-ea"/>
              </a:rPr>
              <a:t>000</a:t>
            </a:r>
          </a:p>
        </p:txBody>
      </p:sp>
    </p:spTree>
    <p:custDataLst>
      <p:tags r:id="rId1"/>
    </p:custData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 某网络的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地址空间为 </a:t>
            </a:r>
            <a:r>
              <a:rPr lang="en-US" altLang="zh-CN" kern="100" dirty="0">
                <a:solidFill>
                  <a:schemeClr val="accent1">
                    <a:lumMod val="50000"/>
                  </a:schemeClr>
                </a:solidFill>
                <a:latin typeface="微软雅黑" charset="0"/>
                <a:ea typeface="微软雅黑" charset="0"/>
                <a:cs typeface="微软雅黑" charset="0"/>
                <a:sym typeface="+mn-ea"/>
              </a:rPr>
              <a:t>192.168.5.0/24</a:t>
            </a:r>
            <a:r>
              <a:rPr lang="zh-CN" altLang="en-US" kern="100" dirty="0">
                <a:solidFill>
                  <a:schemeClr val="accent1">
                    <a:lumMod val="50000"/>
                  </a:schemeClr>
                </a:solidFill>
                <a:latin typeface="微软雅黑" charset="0"/>
                <a:ea typeface="微软雅黑" charset="0"/>
                <a:cs typeface="微软雅黑" charset="0"/>
                <a:sym typeface="+mn-ea"/>
              </a:rPr>
              <a:t>，采用定长子网划分，子网掩码为 </a:t>
            </a:r>
            <a:r>
              <a:rPr lang="en-US" altLang="zh-CN" kern="100" dirty="0">
                <a:solidFill>
                  <a:schemeClr val="accent1">
                    <a:lumMod val="50000"/>
                  </a:schemeClr>
                </a:solidFill>
                <a:latin typeface="微软雅黑" charset="0"/>
                <a:ea typeface="微软雅黑" charset="0"/>
                <a:cs typeface="微软雅黑" charset="0"/>
                <a:sym typeface="+mn-ea"/>
              </a:rPr>
              <a:t>255.255.255.248</a:t>
            </a:r>
            <a:r>
              <a:rPr lang="zh-CN" altLang="en-US" kern="100" dirty="0">
                <a:solidFill>
                  <a:schemeClr val="accent1">
                    <a:lumMod val="50000"/>
                  </a:schemeClr>
                </a:solidFill>
                <a:latin typeface="微软雅黑" charset="0"/>
                <a:ea typeface="微软雅黑" charset="0"/>
                <a:cs typeface="微软雅黑" charset="0"/>
                <a:sym typeface="+mn-ea"/>
              </a:rPr>
              <a:t>，则该网络中的最大子网个数、每个子网内的最大可分配地址个数分别是（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6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30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grpSp>
        <p:nvGrpSpPr>
          <p:cNvPr id="16" name="组合 15"/>
          <p:cNvGrpSpPr/>
          <p:nvPr/>
        </p:nvGrpSpPr>
        <p:grpSpPr>
          <a:xfrm>
            <a:off x="3013403" y="1583138"/>
            <a:ext cx="1350475" cy="369333"/>
            <a:chOff x="5065443" y="3750157"/>
            <a:chExt cx="2978390" cy="1623237"/>
          </a:xfrm>
        </p:grpSpPr>
        <p:sp>
          <p:nvSpPr>
            <p:cNvPr id="17"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mj-ea"/>
                  <a:ea typeface="+mj-ea"/>
                </a:rPr>
                <a:t>IP </a:t>
              </a:r>
              <a:r>
                <a:rPr kumimoji="1" lang="zh-CN" altLang="en-US" dirty="0">
                  <a:solidFill>
                    <a:prstClr val="white"/>
                  </a:solidFill>
                  <a:latin typeface="+mj-ea"/>
                  <a:ea typeface="+mj-ea"/>
                </a:rPr>
                <a:t>地址</a:t>
              </a:r>
            </a:p>
          </p:txBody>
        </p:sp>
        <p:sp>
          <p:nvSpPr>
            <p:cNvPr id="18" name="矩形 17"/>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19" name="组合 18"/>
          <p:cNvGrpSpPr/>
          <p:nvPr/>
        </p:nvGrpSpPr>
        <p:grpSpPr>
          <a:xfrm>
            <a:off x="3028516" y="2707495"/>
            <a:ext cx="1350475" cy="369332"/>
            <a:chOff x="5065443" y="3750157"/>
            <a:chExt cx="2978390" cy="1623237"/>
          </a:xfrm>
        </p:grpSpPr>
        <p:sp>
          <p:nvSpPr>
            <p:cNvPr id="20"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子网掩码</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21" name="矩形 20"/>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22" name="圆角矩形 16"/>
          <p:cNvSpPr/>
          <p:nvPr/>
        </p:nvSpPr>
        <p:spPr>
          <a:xfrm>
            <a:off x="4634230" y="2713990"/>
            <a:ext cx="2988310" cy="3867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255.255.255.248</a:t>
            </a:r>
          </a:p>
        </p:txBody>
      </p:sp>
      <p:grpSp>
        <p:nvGrpSpPr>
          <p:cNvPr id="23" name="组合 22"/>
          <p:cNvGrpSpPr/>
          <p:nvPr/>
        </p:nvGrpSpPr>
        <p:grpSpPr>
          <a:xfrm>
            <a:off x="3066727" y="3756044"/>
            <a:ext cx="1350475" cy="369332"/>
            <a:chOff x="5065443" y="3750157"/>
            <a:chExt cx="2978390" cy="1623237"/>
          </a:xfrm>
        </p:grpSpPr>
        <p:sp>
          <p:nvSpPr>
            <p:cNvPr id="24"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最大子网</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25" name="矩形 24"/>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sp>
        <p:nvSpPr>
          <p:cNvPr id="32" name="圆角矩形 16"/>
          <p:cNvSpPr/>
          <p:nvPr/>
        </p:nvSpPr>
        <p:spPr>
          <a:xfrm>
            <a:off x="4634230" y="1522730"/>
            <a:ext cx="2988945" cy="42989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a:solidFill>
                  <a:prstClr val="white"/>
                </a:solidFill>
                <a:latin typeface="+mj-ea"/>
              </a:rPr>
              <a:t>192.168.5.0/24</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mc:AlternateContent xmlns:mc="http://schemas.openxmlformats.org/markup-compatibility/2006" xmlns:a14="http://schemas.microsoft.com/office/drawing/2010/main">
        <mc:Choice Requires="a14">
          <p:sp>
            <p:nvSpPr>
              <p:cNvPr id="35" name="圆角矩形 16"/>
              <p:cNvSpPr/>
              <p:nvPr/>
            </p:nvSpPr>
            <p:spPr>
              <a:xfrm>
                <a:off x="4634230" y="3818255"/>
                <a:ext cx="2988310" cy="3867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14:m>
                  <m:oMath xmlns:m="http://schemas.openxmlformats.org/officeDocument/2006/math">
                    <m:sSup>
                      <m:sSupPr>
                        <m:ctrlPr>
                          <a:rPr kumimoji="1" lang="en-US" altLang="zh-CN" i="1" smtClean="0">
                            <a:solidFill>
                              <a:prstClr val="white"/>
                            </a:solidFill>
                            <a:latin typeface="Cambria Math" panose="02040503050406030204" pitchFamily="18" charset="0"/>
                          </a:rPr>
                        </m:ctrlPr>
                      </m:sSupPr>
                      <m:e>
                        <m:r>
                          <a:rPr kumimoji="1" lang="en-US" altLang="zh-CN" b="0" i="1" smtClean="0">
                            <a:solidFill>
                              <a:prstClr val="white"/>
                            </a:solidFill>
                            <a:latin typeface="Cambria Math" panose="02040503050406030204" pitchFamily="18" charset="0"/>
                          </a:rPr>
                          <m:t>2</m:t>
                        </m:r>
                      </m:e>
                      <m:sup>
                        <m:r>
                          <a:rPr kumimoji="1" lang="en-US" altLang="zh-CN" b="0" i="1" smtClean="0">
                            <a:solidFill>
                              <a:prstClr val="white"/>
                            </a:solidFill>
                            <a:latin typeface="Cambria Math" panose="02040503050406030204" pitchFamily="18" charset="0"/>
                          </a:rPr>
                          <m:t>5</m:t>
                        </m:r>
                      </m:sup>
                    </m:sSup>
                  </m:oMath>
                </a14:m>
                <a:r>
                  <a:rPr kumimoji="1" lang="en-US" altLang="zh-CN" dirty="0">
                    <a:solidFill>
                      <a:prstClr val="white"/>
                    </a:solidFill>
                    <a:latin typeface="+mj-ea"/>
                  </a:rPr>
                  <a:t> = 32</a:t>
                </a:r>
                <a:r>
                  <a:rPr kumimoji="1" lang="zh-CN" altLang="en-US" dirty="0">
                    <a:solidFill>
                      <a:prstClr val="white"/>
                    </a:solidFill>
                    <a:latin typeface="+mj-ea"/>
                  </a:rPr>
                  <a:t>个</a:t>
                </a:r>
                <a:endParaRPr kumimoji="1" lang="en-US" altLang="zh-CN" dirty="0">
                  <a:solidFill>
                    <a:prstClr val="white"/>
                  </a:solidFill>
                  <a:latin typeface="+mj-ea"/>
                </a:endParaRPr>
              </a:p>
            </p:txBody>
          </p:sp>
        </mc:Choice>
        <mc:Fallback xmlns="">
          <p:sp>
            <p:nvSpPr>
              <p:cNvPr id="35" name="圆角矩形 16"/>
              <p:cNvSpPr>
                <a:spLocks noRot="1" noChangeAspect="1" noMove="1" noResize="1" noEditPoints="1" noAdjustHandles="1" noChangeArrowheads="1" noChangeShapeType="1" noTextEdit="1"/>
              </p:cNvSpPr>
              <p:nvPr/>
            </p:nvSpPr>
            <p:spPr>
              <a:xfrm>
                <a:off x="4634230" y="3818255"/>
                <a:ext cx="2988310" cy="386715"/>
              </a:xfrm>
              <a:prstGeom prst="roundRect">
                <a:avLst>
                  <a:gd name="adj" fmla="val 17781"/>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7" name="圆角矩形 16"/>
          <p:cNvSpPr/>
          <p:nvPr/>
        </p:nvSpPr>
        <p:spPr>
          <a:xfrm>
            <a:off x="4634058" y="2118360"/>
            <a:ext cx="2988475" cy="429895"/>
          </a:xfrm>
          <a:prstGeom prst="roundRect">
            <a:avLst>
              <a:gd name="adj" fmla="val 17781"/>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192.168.5.</a:t>
            </a:r>
            <a:r>
              <a:rPr kumimoji="1" lang="en-US" altLang="zh-CN" b="1" dirty="0">
                <a:solidFill>
                  <a:prstClr val="white"/>
                </a:solidFill>
                <a:latin typeface="+mj-ea"/>
              </a:rPr>
              <a:t>0000 0000</a:t>
            </a:r>
            <a:endParaRPr kumimoji="1" lang="zh-CN" altLang="en-US" b="1" i="0" u="none" strike="noStrike" kern="1200" cap="none" spc="0" normalizeH="0" baseline="0" noProof="0" dirty="0">
              <a:ln>
                <a:noFill/>
              </a:ln>
              <a:solidFill>
                <a:prstClr val="white"/>
              </a:solidFill>
              <a:effectLst/>
              <a:uLnTx/>
              <a:uFillTx/>
              <a:latin typeface="+mj-ea"/>
              <a:ea typeface="+mj-ea"/>
            </a:endParaRPr>
          </a:p>
        </p:txBody>
      </p:sp>
      <p:sp>
        <p:nvSpPr>
          <p:cNvPr id="38" name="圆角矩形 16"/>
          <p:cNvSpPr/>
          <p:nvPr/>
        </p:nvSpPr>
        <p:spPr>
          <a:xfrm>
            <a:off x="4634058" y="3266440"/>
            <a:ext cx="2989216" cy="386080"/>
          </a:xfrm>
          <a:prstGeom prst="roundRect">
            <a:avLst>
              <a:gd name="adj" fmla="val 17781"/>
            </a:avLst>
          </a:prstGeom>
          <a:solidFill>
            <a:srgbClr val="D1E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255.255.255.</a:t>
            </a:r>
            <a:r>
              <a:rPr kumimoji="1" lang="en-US" altLang="zh-CN" b="1" dirty="0">
                <a:solidFill>
                  <a:srgbClr val="FF0000"/>
                </a:solidFill>
                <a:latin typeface="+mj-ea"/>
              </a:rPr>
              <a:t>1111</a:t>
            </a:r>
            <a:r>
              <a:rPr kumimoji="1" lang="en-US" altLang="zh-CN" dirty="0">
                <a:solidFill>
                  <a:srgbClr val="FF0000"/>
                </a:solidFill>
                <a:latin typeface="+mj-ea"/>
              </a:rPr>
              <a:t> </a:t>
            </a:r>
            <a:r>
              <a:rPr kumimoji="1" lang="en-US" altLang="zh-CN" b="1" dirty="0">
                <a:solidFill>
                  <a:srgbClr val="FF0000"/>
                </a:solidFill>
                <a:latin typeface="+mj-ea"/>
              </a:rPr>
              <a:t>1</a:t>
            </a:r>
            <a:r>
              <a:rPr kumimoji="1" lang="en-US" altLang="zh-CN" b="1" dirty="0">
                <a:solidFill>
                  <a:prstClr val="white"/>
                </a:solidFill>
                <a:latin typeface="+mj-ea"/>
              </a:rPr>
              <a:t>000</a:t>
            </a:r>
          </a:p>
        </p:txBody>
      </p:sp>
      <p:grpSp>
        <p:nvGrpSpPr>
          <p:cNvPr id="40" name="组合 39"/>
          <p:cNvGrpSpPr/>
          <p:nvPr/>
        </p:nvGrpSpPr>
        <p:grpSpPr>
          <a:xfrm>
            <a:off x="2850884" y="4370492"/>
            <a:ext cx="1566207" cy="384593"/>
            <a:chOff x="5065443" y="3750157"/>
            <a:chExt cx="2978390" cy="1623237"/>
          </a:xfrm>
        </p:grpSpPr>
        <p:sp>
          <p:nvSpPr>
            <p:cNvPr id="41"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子网内地址</a:t>
              </a:r>
              <a:endParaRPr kumimoji="1" lang="zh-CN" altLang="en-US" b="0" i="0" u="none" strike="noStrike" kern="1200" cap="none" spc="0" normalizeH="0" baseline="0" noProof="0" dirty="0">
                <a:ln>
                  <a:noFill/>
                </a:ln>
                <a:solidFill>
                  <a:prstClr val="white"/>
                </a:solidFill>
                <a:effectLst/>
                <a:uLnTx/>
                <a:uFillTx/>
                <a:latin typeface="+mj-ea"/>
                <a:ea typeface="+mj-ea"/>
                <a:cs typeface="+mn-cs"/>
              </a:endParaRPr>
            </a:p>
          </p:txBody>
        </p:sp>
        <p:sp>
          <p:nvSpPr>
            <p:cNvPr id="42" name="矩形 41"/>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mc:AlternateContent xmlns:mc="http://schemas.openxmlformats.org/markup-compatibility/2006" xmlns:a14="http://schemas.microsoft.com/office/drawing/2010/main">
        <mc:Choice Requires="a14">
          <p:sp>
            <p:nvSpPr>
              <p:cNvPr id="43" name="圆角矩形 16"/>
              <p:cNvSpPr/>
              <p:nvPr/>
            </p:nvSpPr>
            <p:spPr>
              <a:xfrm>
                <a:off x="4634230" y="4370705"/>
                <a:ext cx="2989580" cy="386715"/>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14:m>
                  <m:oMath xmlns:m="http://schemas.openxmlformats.org/officeDocument/2006/math">
                    <m:sSup>
                      <m:sSupPr>
                        <m:ctrlPr>
                          <a:rPr kumimoji="1" lang="en-US" altLang="zh-CN" i="1" smtClean="0">
                            <a:solidFill>
                              <a:prstClr val="white"/>
                            </a:solidFill>
                            <a:latin typeface="Cambria Math" panose="02040503050406030204" pitchFamily="18" charset="0"/>
                          </a:rPr>
                        </m:ctrlPr>
                      </m:sSupPr>
                      <m:e>
                        <m:r>
                          <a:rPr kumimoji="1" lang="en-US" altLang="zh-CN" i="1">
                            <a:solidFill>
                              <a:prstClr val="white"/>
                            </a:solidFill>
                            <a:latin typeface="Cambria Math" panose="02040503050406030204" pitchFamily="18" charset="0"/>
                          </a:rPr>
                          <m:t>2</m:t>
                        </m:r>
                      </m:e>
                      <m:sup>
                        <m:r>
                          <a:rPr kumimoji="1" lang="en-US" altLang="zh-CN" b="0" i="1" smtClean="0">
                            <a:solidFill>
                              <a:prstClr val="white"/>
                            </a:solidFill>
                            <a:latin typeface="Cambria Math" panose="02040503050406030204" pitchFamily="18" charset="0"/>
                          </a:rPr>
                          <m:t>3</m:t>
                        </m:r>
                      </m:sup>
                    </m:sSup>
                  </m:oMath>
                </a14:m>
                <a:r>
                  <a:rPr kumimoji="1" lang="en-US" altLang="zh-CN" dirty="0">
                    <a:solidFill>
                      <a:prstClr val="white"/>
                    </a:solidFill>
                    <a:latin typeface="+mj-ea"/>
                  </a:rPr>
                  <a:t> - 2 = 6</a:t>
                </a:r>
                <a:r>
                  <a:rPr kumimoji="1" lang="zh-CN" altLang="en-US" dirty="0">
                    <a:solidFill>
                      <a:prstClr val="white"/>
                    </a:solidFill>
                    <a:latin typeface="+mj-ea"/>
                  </a:rPr>
                  <a:t>个</a:t>
                </a:r>
                <a:endParaRPr kumimoji="1" lang="en-US" altLang="zh-CN" dirty="0">
                  <a:solidFill>
                    <a:prstClr val="white"/>
                  </a:solidFill>
                  <a:latin typeface="+mj-ea"/>
                </a:endParaRPr>
              </a:p>
            </p:txBody>
          </p:sp>
        </mc:Choice>
        <mc:Fallback xmlns="">
          <p:sp>
            <p:nvSpPr>
              <p:cNvPr id="43" name="圆角矩形 16"/>
              <p:cNvSpPr>
                <a:spLocks noRot="1" noChangeAspect="1" noMove="1" noResize="1" noEditPoints="1" noAdjustHandles="1" noChangeArrowheads="1" noChangeShapeType="1" noTextEdit="1"/>
              </p:cNvSpPr>
              <p:nvPr/>
            </p:nvSpPr>
            <p:spPr>
              <a:xfrm>
                <a:off x="4634230" y="4370705"/>
                <a:ext cx="2989580" cy="386715"/>
              </a:xfrm>
              <a:prstGeom prst="roundRect">
                <a:avLst>
                  <a:gd name="adj" fmla="val 17781"/>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39"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37531" y="174848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r>
              <a:rPr lang="en-US" altLang="zh-CN" kern="100" dirty="0">
                <a:solidFill>
                  <a:schemeClr val="accent1">
                    <a:lumMod val="50000"/>
                  </a:schemeClr>
                </a:solidFill>
                <a:latin typeface="微软雅黑" charset="0"/>
                <a:ea typeface="微软雅黑" charset="0"/>
              </a:rPr>
              <a:t>38</a:t>
            </a:r>
            <a:r>
              <a:rPr lang="zh-CN" altLang="en-US" kern="100" dirty="0">
                <a:solidFill>
                  <a:schemeClr val="accent1">
                    <a:lumMod val="50000"/>
                  </a:schemeClr>
                </a:solidFill>
                <a:latin typeface="微软雅黑" charset="0"/>
                <a:ea typeface="微软雅黑" charset="0"/>
              </a:rPr>
              <a:t>． 下列网络设备中，能够抑制广播风暴的是 （    ）。</a:t>
            </a:r>
          </a:p>
          <a:p>
            <a:pPr marL="0" lvl="1" algn="just"/>
            <a:r>
              <a:rPr lang="en-US" altLang="zh-CN" kern="100" dirty="0">
                <a:solidFill>
                  <a:schemeClr val="accent1">
                    <a:lumMod val="50000"/>
                  </a:schemeClr>
                </a:solidFill>
                <a:latin typeface="微软雅黑" charset="0"/>
                <a:ea typeface="微软雅黑" charset="0"/>
              </a:rPr>
              <a:t>Ⅰ </a:t>
            </a:r>
            <a:r>
              <a:rPr lang="zh-CN" altLang="en-US" kern="100" dirty="0">
                <a:solidFill>
                  <a:schemeClr val="accent1">
                    <a:lumMod val="50000"/>
                  </a:schemeClr>
                </a:solidFill>
                <a:latin typeface="微软雅黑" charset="0"/>
                <a:ea typeface="微软雅黑" charset="0"/>
              </a:rPr>
              <a:t>．中继器       </a:t>
            </a:r>
            <a:r>
              <a:rPr lang="en-US" altLang="zh-CN" kern="100" dirty="0">
                <a:solidFill>
                  <a:schemeClr val="accent1">
                    <a:lumMod val="50000"/>
                  </a:schemeClr>
                </a:solidFill>
                <a:latin typeface="微软雅黑" charset="0"/>
                <a:ea typeface="微软雅黑" charset="0"/>
              </a:rPr>
              <a:t>Ⅱ </a:t>
            </a:r>
            <a:r>
              <a:rPr lang="zh-CN" altLang="en-US" kern="100" dirty="0">
                <a:solidFill>
                  <a:schemeClr val="accent1">
                    <a:lumMod val="50000"/>
                  </a:schemeClr>
                </a:solidFill>
                <a:latin typeface="微软雅黑" charset="0"/>
                <a:ea typeface="微软雅黑" charset="0"/>
              </a:rPr>
              <a:t>．集线器       </a:t>
            </a:r>
            <a:r>
              <a:rPr lang="en-US" altLang="zh-CN" kern="100" dirty="0">
                <a:solidFill>
                  <a:schemeClr val="accent1">
                    <a:lumMod val="50000"/>
                  </a:schemeClr>
                </a:solidFill>
                <a:latin typeface="微软雅黑" charset="0"/>
                <a:ea typeface="微软雅黑" charset="0"/>
              </a:rPr>
              <a:t>Ⅲ</a:t>
            </a:r>
            <a:r>
              <a:rPr lang="zh-CN" altLang="en-US" kern="100" dirty="0">
                <a:solidFill>
                  <a:schemeClr val="accent1">
                    <a:lumMod val="50000"/>
                  </a:schemeClr>
                </a:solidFill>
                <a:latin typeface="微软雅黑" charset="0"/>
                <a:ea typeface="微软雅黑" charset="0"/>
              </a:rPr>
              <a:t>．网桥          </a:t>
            </a:r>
            <a:r>
              <a:rPr lang="en-US" altLang="zh-CN" kern="100" dirty="0">
                <a:solidFill>
                  <a:schemeClr val="accent1">
                    <a:lumMod val="50000"/>
                  </a:schemeClr>
                </a:solidFill>
                <a:latin typeface="微软雅黑" charset="0"/>
                <a:ea typeface="微软雅黑" charset="0"/>
              </a:rPr>
              <a:t>Ⅳ</a:t>
            </a:r>
            <a:r>
              <a:rPr lang="zh-CN" altLang="en-US" kern="100" dirty="0">
                <a:solidFill>
                  <a:schemeClr val="accent1">
                    <a:lumMod val="50000"/>
                  </a:schemeClr>
                </a:solidFill>
                <a:latin typeface="微软雅黑" charset="0"/>
                <a:ea typeface="微软雅黑" charset="0"/>
              </a:rPr>
              <a:t>．路由器 </a:t>
            </a:r>
          </a:p>
          <a:p>
            <a:pPr marL="0" lvl="1" algn="just"/>
            <a:r>
              <a:rPr lang="en-US" altLang="zh-CN" kern="100" dirty="0">
                <a:solidFill>
                  <a:schemeClr val="accent1">
                    <a:lumMod val="50000"/>
                  </a:schemeClr>
                </a:solidFill>
                <a:latin typeface="微软雅黑" charset="0"/>
                <a:ea typeface="微软雅黑" charset="0"/>
              </a:rPr>
              <a:t>A</a:t>
            </a:r>
            <a:r>
              <a:rPr lang="zh-CN" altLang="en-US" kern="100" dirty="0">
                <a:solidFill>
                  <a:schemeClr val="accent1">
                    <a:lumMod val="50000"/>
                  </a:schemeClr>
                </a:solidFill>
                <a:latin typeface="微软雅黑" charset="0"/>
                <a:ea typeface="微软雅黑" charset="0"/>
              </a:rPr>
              <a:t>．仅</a:t>
            </a:r>
            <a:r>
              <a:rPr lang="en-US" altLang="zh-CN" kern="100" dirty="0">
                <a:solidFill>
                  <a:schemeClr val="accent1">
                    <a:lumMod val="50000"/>
                  </a:schemeClr>
                </a:solidFill>
                <a:latin typeface="微软雅黑" charset="0"/>
                <a:ea typeface="微软雅黑" charset="0"/>
              </a:rPr>
              <a:t>Ⅰ </a:t>
            </a:r>
            <a:r>
              <a:rPr lang="zh-CN" altLang="en-US" kern="100" dirty="0">
                <a:solidFill>
                  <a:schemeClr val="accent1">
                    <a:lumMod val="50000"/>
                  </a:schemeClr>
                </a:solidFill>
                <a:latin typeface="微软雅黑" charset="0"/>
                <a:ea typeface="微软雅黑" charset="0"/>
              </a:rPr>
              <a:t>和</a:t>
            </a:r>
            <a:r>
              <a:rPr lang="en-US" altLang="zh-CN" kern="100" dirty="0">
                <a:solidFill>
                  <a:schemeClr val="accent1">
                    <a:lumMod val="50000"/>
                  </a:schemeClr>
                </a:solidFill>
                <a:latin typeface="微软雅黑" charset="0"/>
                <a:ea typeface="微软雅黑" charset="0"/>
              </a:rPr>
              <a:t>Ⅱ </a:t>
            </a:r>
          </a:p>
          <a:p>
            <a:pPr marL="0" lvl="1" algn="just"/>
            <a:r>
              <a:rPr lang="en-US" altLang="zh-CN" kern="100" dirty="0">
                <a:solidFill>
                  <a:schemeClr val="accent1">
                    <a:lumMod val="50000"/>
                  </a:schemeClr>
                </a:solidFill>
                <a:latin typeface="微软雅黑" charset="0"/>
                <a:ea typeface="微软雅黑" charset="0"/>
              </a:rPr>
              <a:t>B</a:t>
            </a:r>
            <a:r>
              <a:rPr lang="zh-CN" altLang="en-US" kern="100" dirty="0">
                <a:solidFill>
                  <a:schemeClr val="accent1">
                    <a:lumMod val="50000"/>
                  </a:schemeClr>
                </a:solidFill>
                <a:latin typeface="微软雅黑" charset="0"/>
                <a:ea typeface="微软雅黑" charset="0"/>
              </a:rPr>
              <a:t>．仅</a:t>
            </a:r>
            <a:r>
              <a:rPr lang="en-US" altLang="zh-CN" kern="100" dirty="0">
                <a:solidFill>
                  <a:schemeClr val="accent1">
                    <a:lumMod val="50000"/>
                  </a:schemeClr>
                </a:solidFill>
                <a:latin typeface="微软雅黑" charset="0"/>
                <a:ea typeface="微软雅黑" charset="0"/>
              </a:rPr>
              <a:t>Ⅲ</a:t>
            </a:r>
          </a:p>
          <a:p>
            <a:pPr marL="0" lvl="1" algn="just"/>
            <a:r>
              <a:rPr lang="en-US" altLang="zh-CN" kern="100" dirty="0">
                <a:solidFill>
                  <a:schemeClr val="accent1">
                    <a:lumMod val="50000"/>
                  </a:schemeClr>
                </a:solidFill>
                <a:latin typeface="微软雅黑" charset="0"/>
                <a:ea typeface="微软雅黑" charset="0"/>
              </a:rPr>
              <a:t>C</a:t>
            </a:r>
            <a:r>
              <a:rPr lang="zh-CN" altLang="en-US" kern="100" dirty="0">
                <a:solidFill>
                  <a:schemeClr val="accent1">
                    <a:lumMod val="50000"/>
                  </a:schemeClr>
                </a:solidFill>
                <a:latin typeface="微软雅黑" charset="0"/>
                <a:ea typeface="微软雅黑" charset="0"/>
              </a:rPr>
              <a:t>．仅</a:t>
            </a:r>
            <a:r>
              <a:rPr lang="en-US" altLang="zh-CN" kern="100" dirty="0">
                <a:solidFill>
                  <a:schemeClr val="accent1">
                    <a:lumMod val="50000"/>
                  </a:schemeClr>
                </a:solidFill>
                <a:latin typeface="微软雅黑" charset="0"/>
                <a:ea typeface="微软雅黑" charset="0"/>
              </a:rPr>
              <a:t>Ⅲ</a:t>
            </a:r>
            <a:r>
              <a:rPr lang="zh-CN" altLang="en-US" kern="100" dirty="0">
                <a:solidFill>
                  <a:schemeClr val="accent1">
                    <a:lumMod val="50000"/>
                  </a:schemeClr>
                </a:solidFill>
                <a:latin typeface="微软雅黑" charset="0"/>
                <a:ea typeface="微软雅黑" charset="0"/>
              </a:rPr>
              <a:t>和</a:t>
            </a:r>
            <a:r>
              <a:rPr lang="en-US" altLang="zh-CN" kern="100" dirty="0">
                <a:solidFill>
                  <a:schemeClr val="accent1">
                    <a:lumMod val="50000"/>
                  </a:schemeClr>
                </a:solidFill>
                <a:latin typeface="微软雅黑" charset="0"/>
                <a:ea typeface="微软雅黑" charset="0"/>
              </a:rPr>
              <a:t>Ⅳ </a:t>
            </a:r>
          </a:p>
          <a:p>
            <a:pPr marL="0" lvl="1" algn="just"/>
            <a:r>
              <a:rPr lang="en-US" altLang="zh-CN" kern="100" dirty="0">
                <a:solidFill>
                  <a:schemeClr val="accent1">
                    <a:lumMod val="50000"/>
                  </a:schemeClr>
                </a:solidFill>
                <a:latin typeface="微软雅黑" charset="0"/>
                <a:ea typeface="微软雅黑" charset="0"/>
              </a:rPr>
              <a:t>D</a:t>
            </a:r>
            <a:r>
              <a:rPr lang="zh-CN" altLang="en-US" kern="100" dirty="0">
                <a:solidFill>
                  <a:schemeClr val="accent1">
                    <a:lumMod val="50000"/>
                  </a:schemeClr>
                </a:solidFill>
                <a:latin typeface="微软雅黑" charset="0"/>
                <a:ea typeface="微软雅黑" charset="0"/>
              </a:rPr>
              <a:t>．仅</a:t>
            </a:r>
            <a:r>
              <a:rPr lang="en-US" altLang="zh-CN" kern="100" dirty="0">
                <a:solidFill>
                  <a:schemeClr val="accent1">
                    <a:lumMod val="50000"/>
                  </a:schemeClr>
                </a:solidFill>
                <a:latin typeface="微软雅黑" charset="0"/>
                <a:ea typeface="微软雅黑" charset="0"/>
              </a:rPr>
              <a:t>Ⅳ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rotWithShape="1">
          <a:blip r:embed="rId4"/>
          <a:srcRect r="10277"/>
          <a:stretch>
            <a:fillRect/>
          </a:stretch>
        </p:blipFill>
        <p:spPr>
          <a:xfrm>
            <a:off x="3353384" y="1484223"/>
            <a:ext cx="5021472" cy="3286922"/>
          </a:xfrm>
          <a:prstGeom prst="rect">
            <a:avLst/>
          </a:prstGeom>
        </p:spPr>
      </p:pic>
      <p:pic>
        <p:nvPicPr>
          <p:cNvPr id="15"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206319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楷体" panose="02010609060101010101" pitchFamily="49" charset="-122"/>
                <a:ea typeface="楷体" panose="02010609060101010101" pitchFamily="49" charset="-122"/>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楷体" panose="02010609060101010101" pitchFamily="49" charset="-122"/>
                <a:ea typeface="楷体" panose="02010609060101010101" pitchFamily="49" charset="-122"/>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楷体" panose="02010609060101010101" pitchFamily="49" charset="-122"/>
                <a:ea typeface="楷体" panose="02010609060101010101" pitchFamily="49" charset="-122"/>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楷体" panose="02010609060101010101" pitchFamily="49" charset="-122"/>
                <a:ea typeface="楷体" panose="02010609060101010101" pitchFamily="49" charset="-122"/>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楷体" panose="02010609060101010101" pitchFamily="49" charset="-122"/>
                <a:ea typeface="楷体" panose="02010609060101010101" pitchFamily="49" charset="-122"/>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楷体" panose="02010609060101010101" pitchFamily="49" charset="-122"/>
                <a:ea typeface="楷体" panose="02010609060101010101" pitchFamily="49" charset="-122"/>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楷体" panose="02010609060101010101" pitchFamily="49" charset="-122"/>
                <a:ea typeface="楷体" panose="02010609060101010101" pitchFamily="49" charset="-122"/>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IP</a:t>
            </a:r>
            <a:r>
              <a:rPr lang="zh-CN" altLang="en-US" sz="2800" kern="100" dirty="0">
                <a:solidFill>
                  <a:schemeClr val="accent1">
                    <a:lumMod val="50000"/>
                  </a:schemeClr>
                </a:solidFill>
                <a:effectLst/>
                <a:latin typeface="楷体" panose="02010609060101010101" pitchFamily="49" charset="-122"/>
                <a:ea typeface="楷体" panose="02010609060101010101" pitchFamily="49" charset="-122"/>
                <a:cs typeface="微软雅黑" charset="0"/>
                <a:sym typeface="+mn-ea"/>
              </a:rPr>
              <a:t>地址</a:t>
            </a:r>
          </a:p>
        </p:txBody>
      </p:sp>
      <p:sp>
        <p:nvSpPr>
          <p:cNvPr id="15" name="圆角矩形 14"/>
          <p:cNvSpPr/>
          <p:nvPr/>
        </p:nvSpPr>
        <p:spPr>
          <a:xfrm>
            <a:off x="518340" y="3362796"/>
            <a:ext cx="1631867" cy="519973"/>
          </a:xfrm>
          <a:prstGeom prst="roundRect">
            <a:avLst/>
          </a:prstGeom>
          <a:solidFill>
            <a:srgbClr val="F7A3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kern="100" dirty="0">
                <a:solidFill>
                  <a:schemeClr val="bg1"/>
                </a:solidFill>
                <a:latin typeface="楷体" panose="02010609060101010101" pitchFamily="49" charset="-122"/>
                <a:ea typeface="楷体" panose="02010609060101010101" pitchFamily="49" charset="-122"/>
                <a:cs typeface="微软雅黑" charset="0"/>
                <a:sym typeface="+mn-ea"/>
              </a:rPr>
              <a:t>子网掩码</a:t>
            </a:r>
            <a:endParaRPr lang="en-US" altLang="zh-CN" kern="100" dirty="0">
              <a:solidFill>
                <a:schemeClr val="bg1"/>
              </a:solidFill>
              <a:effectLst/>
              <a:latin typeface="楷体" panose="02010609060101010101" pitchFamily="49" charset="-122"/>
              <a:ea typeface="楷体" panose="02010609060101010101" pitchFamily="49" charset="-122"/>
              <a:cs typeface="微软雅黑" charset="0"/>
              <a:sym typeface="+mn-ea"/>
            </a:endParaRPr>
          </a:p>
        </p:txBody>
      </p:sp>
      <p:sp>
        <p:nvSpPr>
          <p:cNvPr id="24" name="圆角矩形 16"/>
          <p:cNvSpPr/>
          <p:nvPr/>
        </p:nvSpPr>
        <p:spPr>
          <a:xfrm>
            <a:off x="518340" y="1532780"/>
            <a:ext cx="1631868" cy="51997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网络地址</a:t>
            </a:r>
          </a:p>
        </p:txBody>
      </p:sp>
      <p:sp>
        <p:nvSpPr>
          <p:cNvPr id="31" name="圆角矩形 13"/>
          <p:cNvSpPr/>
          <p:nvPr/>
        </p:nvSpPr>
        <p:spPr>
          <a:xfrm>
            <a:off x="518340" y="2154409"/>
            <a:ext cx="1631867" cy="519973"/>
          </a:xfrm>
          <a:prstGeom prst="roundRect">
            <a:avLst/>
          </a:prstGeom>
          <a:solidFill>
            <a:srgbClr val="FDA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楷体" panose="02010609060101010101" pitchFamily="49" charset="-122"/>
                <a:ea typeface="楷体" panose="02010609060101010101" pitchFamily="49" charset="-122"/>
              </a:rPr>
              <a:t>主机地址</a:t>
            </a:r>
          </a:p>
        </p:txBody>
      </p:sp>
      <p:sp>
        <p:nvSpPr>
          <p:cNvPr id="36" name="圆角矩形 14"/>
          <p:cNvSpPr/>
          <p:nvPr/>
        </p:nvSpPr>
        <p:spPr>
          <a:xfrm>
            <a:off x="2677406" y="3343464"/>
            <a:ext cx="2462064" cy="519973"/>
          </a:xfrm>
          <a:prstGeom prst="roundRect">
            <a:avLst/>
          </a:prstGeom>
          <a:solidFill>
            <a:srgbClr val="F7A3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kern="100" dirty="0">
                <a:solidFill>
                  <a:schemeClr val="bg1"/>
                </a:solidFill>
                <a:effectLst/>
                <a:latin typeface="楷体" panose="02010609060101010101" pitchFamily="49" charset="-122"/>
                <a:ea typeface="楷体" panose="02010609060101010101" pitchFamily="49" charset="-122"/>
                <a:cs typeface="微软雅黑" charset="0"/>
                <a:sym typeface="+mn-ea"/>
              </a:rPr>
              <a:t>第</a:t>
            </a:r>
            <a:r>
              <a:rPr lang="en-US" altLang="zh-CN" kern="100" dirty="0">
                <a:solidFill>
                  <a:schemeClr val="bg1"/>
                </a:solidFill>
                <a:effectLst/>
                <a:latin typeface="楷体" panose="02010609060101010101" pitchFamily="49" charset="-122"/>
                <a:ea typeface="楷体" panose="02010609060101010101" pitchFamily="49" charset="-122"/>
                <a:cs typeface="微软雅黑" charset="0"/>
                <a:sym typeface="+mn-ea"/>
              </a:rPr>
              <a:t>1</a:t>
            </a:r>
            <a:r>
              <a:rPr lang="zh-CN" altLang="en-US" kern="100" dirty="0">
                <a:solidFill>
                  <a:schemeClr val="bg1"/>
                </a:solidFill>
                <a:effectLst/>
                <a:latin typeface="楷体" panose="02010609060101010101" pitchFamily="49" charset="-122"/>
                <a:ea typeface="楷体" panose="02010609060101010101" pitchFamily="49" charset="-122"/>
                <a:cs typeface="微软雅黑" charset="0"/>
                <a:sym typeface="+mn-ea"/>
              </a:rPr>
              <a:t>个字或者前两个字是姓，后面是名</a:t>
            </a:r>
            <a:endParaRPr lang="en-US" altLang="zh-CN" kern="100" dirty="0">
              <a:solidFill>
                <a:schemeClr val="bg1"/>
              </a:solidFill>
              <a:effectLst/>
              <a:latin typeface="楷体" panose="02010609060101010101" pitchFamily="49" charset="-122"/>
              <a:ea typeface="楷体" panose="02010609060101010101" pitchFamily="49" charset="-122"/>
              <a:cs typeface="微软雅黑" charset="0"/>
              <a:sym typeface="+mn-ea"/>
            </a:endParaRPr>
          </a:p>
        </p:txBody>
      </p:sp>
      <p:sp>
        <p:nvSpPr>
          <p:cNvPr id="37" name="圆角矩形 16"/>
          <p:cNvSpPr/>
          <p:nvPr/>
        </p:nvSpPr>
        <p:spPr>
          <a:xfrm>
            <a:off x="2677406" y="1513448"/>
            <a:ext cx="2462066" cy="51997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刘</a:t>
            </a:r>
          </a:p>
        </p:txBody>
      </p:sp>
      <p:sp>
        <p:nvSpPr>
          <p:cNvPr id="38" name="圆角矩形 13"/>
          <p:cNvSpPr/>
          <p:nvPr/>
        </p:nvSpPr>
        <p:spPr>
          <a:xfrm>
            <a:off x="2677406" y="2135077"/>
            <a:ext cx="2462064" cy="519973"/>
          </a:xfrm>
          <a:prstGeom prst="roundRect">
            <a:avLst/>
          </a:prstGeom>
          <a:solidFill>
            <a:srgbClr val="FDA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楷体" panose="02010609060101010101" pitchFamily="49" charset="-122"/>
                <a:ea typeface="楷体" panose="02010609060101010101" pitchFamily="49" charset="-122"/>
              </a:rPr>
              <a:t>刘备</a:t>
            </a:r>
          </a:p>
        </p:txBody>
      </p:sp>
      <p:sp>
        <p:nvSpPr>
          <p:cNvPr id="39" name="圆角矩形 14"/>
          <p:cNvSpPr/>
          <p:nvPr/>
        </p:nvSpPr>
        <p:spPr>
          <a:xfrm>
            <a:off x="5640718" y="3343050"/>
            <a:ext cx="2462064" cy="519973"/>
          </a:xfrm>
          <a:prstGeom prst="roundRect">
            <a:avLst/>
          </a:prstGeom>
          <a:solidFill>
            <a:srgbClr val="F7A3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kern="100" dirty="0">
                <a:solidFill>
                  <a:schemeClr val="bg1"/>
                </a:solidFill>
                <a:effectLst/>
                <a:latin typeface="楷体" panose="02010609060101010101" pitchFamily="49" charset="-122"/>
                <a:ea typeface="楷体" panose="02010609060101010101" pitchFamily="49" charset="-122"/>
                <a:cs typeface="微软雅黑" charset="0"/>
                <a:sym typeface="+mn-ea"/>
              </a:rPr>
              <a:t>前面是名，后面是姓</a:t>
            </a:r>
            <a:endParaRPr lang="en-US" altLang="zh-CN" kern="100" dirty="0">
              <a:solidFill>
                <a:schemeClr val="bg1"/>
              </a:solidFill>
              <a:effectLst/>
              <a:latin typeface="楷体" panose="02010609060101010101" pitchFamily="49" charset="-122"/>
              <a:ea typeface="楷体" panose="02010609060101010101" pitchFamily="49" charset="-122"/>
              <a:cs typeface="微软雅黑" charset="0"/>
              <a:sym typeface="+mn-ea"/>
            </a:endParaRPr>
          </a:p>
        </p:txBody>
      </p:sp>
      <p:sp>
        <p:nvSpPr>
          <p:cNvPr id="40" name="圆角矩形 16"/>
          <p:cNvSpPr/>
          <p:nvPr/>
        </p:nvSpPr>
        <p:spPr>
          <a:xfrm>
            <a:off x="5640718" y="1513034"/>
            <a:ext cx="2462066" cy="51997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dirty="0">
                <a:latin typeface="楷体" panose="02010609060101010101" pitchFamily="49" charset="-122"/>
                <a:ea typeface="楷体" panose="02010609060101010101" pitchFamily="49" charset="-122"/>
              </a:rPr>
              <a:t>Gates</a:t>
            </a:r>
            <a:endParaRPr kumimoji="1" lang="zh-CN" altLang="en-US" dirty="0">
              <a:solidFill>
                <a:prstClr val="white"/>
              </a:solidFill>
              <a:latin typeface="楷体" panose="02010609060101010101" pitchFamily="49" charset="-122"/>
              <a:ea typeface="楷体" panose="02010609060101010101" pitchFamily="49" charset="-122"/>
            </a:endParaRPr>
          </a:p>
        </p:txBody>
      </p:sp>
      <p:sp>
        <p:nvSpPr>
          <p:cNvPr id="41" name="圆角矩形 13"/>
          <p:cNvSpPr/>
          <p:nvPr/>
        </p:nvSpPr>
        <p:spPr>
          <a:xfrm>
            <a:off x="5640718" y="2134663"/>
            <a:ext cx="2462064" cy="519973"/>
          </a:xfrm>
          <a:prstGeom prst="roundRect">
            <a:avLst/>
          </a:prstGeom>
          <a:solidFill>
            <a:srgbClr val="FDA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dirty="0">
                <a:latin typeface="楷体" panose="02010609060101010101" pitchFamily="49" charset="-122"/>
                <a:ea typeface="楷体" panose="02010609060101010101" pitchFamily="49" charset="-122"/>
              </a:rPr>
              <a:t>Bill Gates</a:t>
            </a:r>
            <a:endParaRPr kumimoji="1" lang="zh-CN" altLang="en-US" dirty="0">
              <a:solidFill>
                <a:prstClr val="white"/>
              </a:solidFill>
              <a:latin typeface="楷体" panose="02010609060101010101" pitchFamily="49" charset="-122"/>
              <a:ea typeface="楷体" panose="02010609060101010101" pitchFamily="49" charset="-122"/>
            </a:endParaRPr>
          </a:p>
        </p:txBody>
      </p:sp>
      <p:pic>
        <p:nvPicPr>
          <p:cNvPr id="42" name="图片 41"/>
          <p:cNvPicPr>
            <a:picLocks noChangeAspect="1"/>
          </p:cNvPicPr>
          <p:nvPr/>
        </p:nvPicPr>
        <p:blipFill>
          <a:blip r:embed="rId4"/>
          <a:stretch>
            <a:fillRect/>
          </a:stretch>
        </p:blipFill>
        <p:spPr>
          <a:xfrm>
            <a:off x="733239" y="4218833"/>
            <a:ext cx="1202067" cy="924667"/>
          </a:xfrm>
          <a:prstGeom prst="rect">
            <a:avLst/>
          </a:prstGeom>
        </p:spPr>
      </p:pic>
      <p:pic>
        <p:nvPicPr>
          <p:cNvPr id="18" name="图片 17"/>
          <p:cNvPicPr>
            <a:picLocks noChangeAspect="1"/>
          </p:cNvPicPr>
          <p:nvPr/>
        </p:nvPicPr>
        <p:blipFill rotWithShape="1">
          <a:blip r:embed="rId5" cstate="print">
            <a:extLst>
              <a:ext uri="{28A0092B-C50C-407E-A947-70E740481C1C}">
                <a14:useLocalDpi xmlns:a14="http://schemas.microsoft.com/office/drawing/2010/main" val="0"/>
              </a:ext>
            </a:extLst>
          </a:blip>
          <a:srcRect l="69755" t="32364" r="-3452" b="-1"/>
          <a:stretch>
            <a:fillRect/>
          </a:stretch>
        </p:blipFill>
        <p:spPr>
          <a:xfrm>
            <a:off x="6650545" y="4137995"/>
            <a:ext cx="819722" cy="1005505"/>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7240" y="4072676"/>
            <a:ext cx="1136142" cy="1136142"/>
          </a:xfrm>
          <a:prstGeom prst="rect">
            <a:avLst/>
          </a:prstGeom>
        </p:spPr>
      </p:pic>
      <p:sp>
        <p:nvSpPr>
          <p:cNvPr id="50" name="圆角矩形 16"/>
          <p:cNvSpPr/>
          <p:nvPr/>
        </p:nvSpPr>
        <p:spPr>
          <a:xfrm>
            <a:off x="5139470" y="563321"/>
            <a:ext cx="790586" cy="316292"/>
          </a:xfrm>
          <a:prstGeom prst="roundRect">
            <a:avLst/>
          </a:prstGeom>
          <a:solidFill>
            <a:srgbClr val="FDA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rPr>
              <a:t>网络号</a:t>
            </a:r>
          </a:p>
        </p:txBody>
      </p:sp>
      <p:grpSp>
        <p:nvGrpSpPr>
          <p:cNvPr id="51" name="组合 50"/>
          <p:cNvGrpSpPr/>
          <p:nvPr/>
        </p:nvGrpSpPr>
        <p:grpSpPr>
          <a:xfrm>
            <a:off x="6423484" y="568692"/>
            <a:ext cx="794768" cy="334557"/>
            <a:chOff x="6655537" y="3712512"/>
            <a:chExt cx="1303437" cy="470299"/>
          </a:xfrm>
        </p:grpSpPr>
        <p:sp>
          <p:nvSpPr>
            <p:cNvPr id="52" name="圆角矩形 16"/>
            <p:cNvSpPr/>
            <p:nvPr/>
          </p:nvSpPr>
          <p:spPr>
            <a:xfrm>
              <a:off x="6655537" y="3712512"/>
              <a:ext cx="1303437" cy="444623"/>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sz="1400" b="1" dirty="0">
                  <a:solidFill>
                    <a:prstClr val="white"/>
                  </a:solidFill>
                  <a:latin typeface="楷体" panose="02010609060101010101" pitchFamily="49" charset="-122"/>
                  <a:ea typeface="楷体" panose="02010609060101010101" pitchFamily="49" charset="-122"/>
                </a:rPr>
                <a:t>主机号</a:t>
              </a:r>
            </a:p>
          </p:txBody>
        </p:sp>
        <p:sp>
          <p:nvSpPr>
            <p:cNvPr id="53" name="矩形 52"/>
            <p:cNvSpPr/>
            <p:nvPr/>
          </p:nvSpPr>
          <p:spPr>
            <a:xfrm>
              <a:off x="6655537" y="3750158"/>
              <a:ext cx="1303437" cy="432653"/>
            </a:xfrm>
            <a:prstGeom prst="rect">
              <a:avLst/>
            </a:prstGeom>
          </p:spPr>
          <p:txBody>
            <a:bodyPr wrap="square">
              <a:spAutoFit/>
            </a:bodyPr>
            <a:lstStyle/>
            <a:p>
              <a:pPr lvl="0" algn="ctr">
                <a:defRPr/>
              </a:pPr>
              <a:endParaRPr kumimoji="1" lang="zh-CN" altLang="en-US" sz="1400" b="1" dirty="0">
                <a:solidFill>
                  <a:prstClr val="white"/>
                </a:solidFill>
                <a:latin typeface="楷体" panose="02010609060101010101" pitchFamily="49" charset="-122"/>
                <a:ea typeface="楷体" panose="02010609060101010101" pitchFamily="49" charset="-122"/>
              </a:endParaRPr>
            </a:p>
          </p:txBody>
        </p:sp>
      </p:grpSp>
      <p:pic>
        <p:nvPicPr>
          <p:cNvPr id="54" name="+"/>
          <p:cNvPicPr>
            <a:picLocks noChangeAspect="1"/>
          </p:cNvPicPr>
          <p:nvPr/>
        </p:nvPicPr>
        <p:blipFill>
          <a:blip r:embed="rId7"/>
          <a:stretch>
            <a:fillRect/>
          </a:stretch>
        </p:blipFill>
        <p:spPr>
          <a:xfrm>
            <a:off x="6018624" y="552066"/>
            <a:ext cx="316292" cy="316292"/>
          </a:xfrm>
          <a:prstGeom prst="rect">
            <a:avLst/>
          </a:prstGeom>
        </p:spPr>
      </p:pic>
      <p:sp>
        <p:nvSpPr>
          <p:cNvPr id="55" name="圆角矩形 13"/>
          <p:cNvSpPr/>
          <p:nvPr/>
        </p:nvSpPr>
        <p:spPr>
          <a:xfrm>
            <a:off x="518340" y="2754245"/>
            <a:ext cx="1631867" cy="5199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楷体" panose="02010609060101010101" pitchFamily="49" charset="-122"/>
                <a:ea typeface="楷体" panose="02010609060101010101" pitchFamily="49" charset="-122"/>
              </a:rPr>
              <a:t>广播地址</a:t>
            </a:r>
          </a:p>
        </p:txBody>
      </p:sp>
      <p:sp>
        <p:nvSpPr>
          <p:cNvPr id="56" name="圆角矩形 13"/>
          <p:cNvSpPr/>
          <p:nvPr/>
        </p:nvSpPr>
        <p:spPr>
          <a:xfrm>
            <a:off x="2677406" y="2734913"/>
            <a:ext cx="2462064" cy="5199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楷体" panose="02010609060101010101" pitchFamily="49" charset="-122"/>
                <a:ea typeface="楷体" panose="02010609060101010101" pitchFamily="49" charset="-122"/>
              </a:rPr>
              <a:t>姓刘的</a:t>
            </a:r>
          </a:p>
        </p:txBody>
      </p:sp>
      <p:sp>
        <p:nvSpPr>
          <p:cNvPr id="57" name="圆角矩形 13"/>
          <p:cNvSpPr/>
          <p:nvPr/>
        </p:nvSpPr>
        <p:spPr>
          <a:xfrm>
            <a:off x="5640718" y="2734499"/>
            <a:ext cx="2462064" cy="5199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dirty="0">
                <a:latin typeface="楷体" panose="02010609060101010101" pitchFamily="49" charset="-122"/>
                <a:ea typeface="楷体" panose="02010609060101010101" pitchFamily="49" charset="-122"/>
              </a:rPr>
              <a:t>Gates</a:t>
            </a:r>
            <a:endParaRPr kumimoji="1" lang="zh-CN" altLang="en-US" dirty="0">
              <a:solidFill>
                <a:prstClr val="white"/>
              </a:solidFill>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483800"/>
            <a:ext cx="8907780" cy="230832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 主机甲和主机乙之间已建立了一个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最大段长度为 </a:t>
            </a:r>
            <a:r>
              <a:rPr lang="en-US" altLang="zh-CN" kern="100" dirty="0">
                <a:solidFill>
                  <a:schemeClr val="accent1">
                    <a:lumMod val="50000"/>
                  </a:schemeClr>
                </a:solidFill>
                <a:latin typeface="微软雅黑" charset="0"/>
                <a:ea typeface="微软雅黑" charset="0"/>
                <a:cs typeface="微软雅黑" charset="0"/>
                <a:sym typeface="+mn-ea"/>
              </a:rPr>
              <a:t>1000B</a:t>
            </a:r>
            <a:r>
              <a:rPr lang="zh-CN" altLang="en-US" kern="100" dirty="0">
                <a:solidFill>
                  <a:schemeClr val="accent1">
                    <a:lumMod val="50000"/>
                  </a:schemeClr>
                </a:solidFill>
                <a:latin typeface="微软雅黑" charset="0"/>
                <a:ea typeface="微软雅黑" charset="0"/>
                <a:cs typeface="微软雅黑" charset="0"/>
                <a:sym typeface="+mn-ea"/>
              </a:rPr>
              <a:t>。若主机甲的当前拥塞窗口为 </a:t>
            </a:r>
            <a:r>
              <a:rPr lang="en-US" altLang="zh-CN" kern="100" dirty="0">
                <a:solidFill>
                  <a:schemeClr val="accent1">
                    <a:lumMod val="50000"/>
                  </a:schemeClr>
                </a:solidFill>
                <a:latin typeface="微软雅黑" charset="0"/>
                <a:ea typeface="微软雅黑" charset="0"/>
                <a:cs typeface="微软雅黑" charset="0"/>
                <a:sym typeface="+mn-ea"/>
              </a:rPr>
              <a:t>4000B</a:t>
            </a:r>
            <a:r>
              <a:rPr lang="zh-CN" altLang="en-US" kern="100" dirty="0">
                <a:solidFill>
                  <a:schemeClr val="accent1">
                    <a:lumMod val="50000"/>
                  </a:schemeClr>
                </a:solidFill>
                <a:latin typeface="微软雅黑" charset="0"/>
                <a:ea typeface="微软雅黑" charset="0"/>
                <a:cs typeface="微软雅黑" charset="0"/>
                <a:sym typeface="+mn-ea"/>
              </a:rPr>
              <a:t>，在主机甲向主机乙连续发送两个最大段后，成功收到主机乙发送的第一个段的确认段，确认段中通告的接收窗口大小为 </a:t>
            </a:r>
            <a:r>
              <a:rPr lang="en-US" altLang="zh-CN" kern="100" dirty="0">
                <a:solidFill>
                  <a:schemeClr val="accent1">
                    <a:lumMod val="50000"/>
                  </a:schemeClr>
                </a:solidFill>
                <a:latin typeface="微软雅黑" charset="0"/>
                <a:ea typeface="微软雅黑" charset="0"/>
                <a:cs typeface="微软雅黑" charset="0"/>
                <a:sym typeface="+mn-ea"/>
              </a:rPr>
              <a:t>2000B</a:t>
            </a:r>
            <a:r>
              <a:rPr lang="zh-CN" altLang="en-US" kern="100" dirty="0">
                <a:solidFill>
                  <a:schemeClr val="accent1">
                    <a:lumMod val="50000"/>
                  </a:schemeClr>
                </a:solidFill>
                <a:latin typeface="微软雅黑" charset="0"/>
                <a:ea typeface="微软雅黑" charset="0"/>
                <a:cs typeface="微软雅黑" charset="0"/>
                <a:sym typeface="+mn-ea"/>
              </a:rPr>
              <a:t>，则此时主机甲还可以向主机乙发送的最大字节数是 （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1000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2000</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3000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4000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8"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62427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 如果本地域名服务器无缓存，当采用递归方法解析另一网络某主机域名时，用户主机、本地域名服务器发送的域名请求消息数分别为（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．一条、一条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．一条、多条</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．多条、一条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．多条、多条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5"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25851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47</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9 </a:t>
            </a:r>
            <a:r>
              <a:rPr lang="zh-CN" altLang="en-US" kern="100" dirty="0">
                <a:solidFill>
                  <a:schemeClr val="accent1">
                    <a:lumMod val="50000"/>
                  </a:schemeClr>
                </a:solidFill>
                <a:latin typeface="微软雅黑" charset="0"/>
                <a:ea typeface="微软雅黑" charset="0"/>
                <a:cs typeface="微软雅黑" charset="0"/>
                <a:sym typeface="+mn-ea"/>
              </a:rPr>
              <a:t>分）某局域网采用 </a:t>
            </a:r>
            <a:r>
              <a:rPr lang="en-US" altLang="zh-CN" kern="100" dirty="0">
                <a:solidFill>
                  <a:schemeClr val="accent1">
                    <a:lumMod val="50000"/>
                  </a:schemeClr>
                </a:solidFill>
                <a:latin typeface="微软雅黑" charset="0"/>
                <a:ea typeface="微软雅黑" charset="0"/>
                <a:cs typeface="微软雅黑" charset="0"/>
                <a:sym typeface="+mn-ea"/>
              </a:rPr>
              <a:t>CSMA/CD </a:t>
            </a:r>
            <a:r>
              <a:rPr lang="zh-CN" altLang="en-US" kern="100" dirty="0">
                <a:solidFill>
                  <a:schemeClr val="accent1">
                    <a:lumMod val="50000"/>
                  </a:schemeClr>
                </a:solidFill>
                <a:latin typeface="微软雅黑" charset="0"/>
                <a:ea typeface="微软雅黑" charset="0"/>
                <a:cs typeface="微软雅黑" charset="0"/>
                <a:sym typeface="+mn-ea"/>
              </a:rPr>
              <a:t>协议实现介质访问控制，数据传输速率为 </a:t>
            </a:r>
            <a:r>
              <a:rPr lang="en-US" altLang="zh-CN" kern="100" dirty="0">
                <a:solidFill>
                  <a:schemeClr val="accent1">
                    <a:lumMod val="50000"/>
                  </a:schemeClr>
                </a:solidFill>
                <a:latin typeface="微软雅黑" charset="0"/>
                <a:ea typeface="微软雅黑" charset="0"/>
                <a:cs typeface="微软雅黑" charset="0"/>
                <a:sym typeface="+mn-ea"/>
              </a:rPr>
              <a:t>10Mbit/s</a:t>
            </a:r>
            <a:r>
              <a:rPr lang="zh-CN" altLang="en-US" kern="100" dirty="0">
                <a:solidFill>
                  <a:schemeClr val="accent1">
                    <a:lumMod val="50000"/>
                  </a:schemeClr>
                </a:solidFill>
                <a:latin typeface="微软雅黑" charset="0"/>
                <a:ea typeface="微软雅黑" charset="0"/>
                <a:cs typeface="微软雅黑" charset="0"/>
                <a:sym typeface="+mn-ea"/>
              </a:rPr>
              <a:t>， 主机甲和主机乙之间的距离为 </a:t>
            </a:r>
            <a:r>
              <a:rPr lang="en-US" altLang="zh-CN" kern="100" dirty="0">
                <a:solidFill>
                  <a:schemeClr val="accent1">
                    <a:lumMod val="50000"/>
                  </a:schemeClr>
                </a:solidFill>
                <a:latin typeface="微软雅黑" charset="0"/>
                <a:ea typeface="微软雅黑" charset="0"/>
                <a:cs typeface="微软雅黑" charset="0"/>
                <a:sym typeface="+mn-ea"/>
              </a:rPr>
              <a:t>2km</a:t>
            </a:r>
            <a:r>
              <a:rPr lang="zh-CN" altLang="en-US" kern="100" dirty="0">
                <a:solidFill>
                  <a:schemeClr val="accent1">
                    <a:lumMod val="50000"/>
                  </a:schemeClr>
                </a:solidFill>
                <a:latin typeface="微软雅黑" charset="0"/>
                <a:ea typeface="微软雅黑" charset="0"/>
                <a:cs typeface="微软雅黑" charset="0"/>
                <a:sym typeface="+mn-ea"/>
              </a:rPr>
              <a:t>，信号传播速度为 </a:t>
            </a:r>
            <a:r>
              <a:rPr lang="en-US" altLang="zh-CN" kern="100" dirty="0">
                <a:solidFill>
                  <a:schemeClr val="accent1">
                    <a:lumMod val="50000"/>
                  </a:schemeClr>
                </a:solidFill>
                <a:latin typeface="微软雅黑" charset="0"/>
                <a:ea typeface="微软雅黑" charset="0"/>
                <a:cs typeface="微软雅黑" charset="0"/>
                <a:sym typeface="+mn-ea"/>
              </a:rPr>
              <a:t>200 000km/s</a:t>
            </a:r>
            <a:r>
              <a:rPr lang="zh-CN" altLang="en-US" kern="100" dirty="0">
                <a:solidFill>
                  <a:schemeClr val="accent1">
                    <a:lumMod val="50000"/>
                  </a:schemeClr>
                </a:solidFill>
                <a:latin typeface="微软雅黑" charset="0"/>
                <a:ea typeface="微软雅黑" charset="0"/>
                <a:cs typeface="微软雅黑" charset="0"/>
                <a:sym typeface="+mn-ea"/>
              </a:rPr>
              <a:t>。请回答下列问题，要求 说明理由或写出计算过程。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 若主机甲和主机乙发送数据时发生冲突，则从开始发送数据时刻起，到两台主机均 检测到冲突时刻止，最短需经过多长时间？最长需经过多长时间（假设主机甲和主机乙发送 数据过程中，其他主机不发送数据）？ </a:t>
            </a: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47</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9 </a:t>
            </a:r>
            <a:r>
              <a:rPr lang="zh-CN" altLang="en-US" kern="100" dirty="0">
                <a:solidFill>
                  <a:schemeClr val="accent1">
                    <a:lumMod val="50000"/>
                  </a:schemeClr>
                </a:solidFill>
                <a:latin typeface="微软雅黑" charset="0"/>
                <a:ea typeface="微软雅黑" charset="0"/>
                <a:cs typeface="微软雅黑" charset="0"/>
                <a:sym typeface="+mn-ea"/>
              </a:rPr>
              <a:t>分）某局域网采用 </a:t>
            </a:r>
            <a:r>
              <a:rPr lang="en-US" altLang="zh-CN" kern="100" dirty="0">
                <a:solidFill>
                  <a:schemeClr val="accent1">
                    <a:lumMod val="50000"/>
                  </a:schemeClr>
                </a:solidFill>
                <a:latin typeface="微软雅黑" charset="0"/>
                <a:ea typeface="微软雅黑" charset="0"/>
                <a:cs typeface="微软雅黑" charset="0"/>
                <a:sym typeface="+mn-ea"/>
              </a:rPr>
              <a:t>CSMA/CD </a:t>
            </a:r>
            <a:r>
              <a:rPr lang="zh-CN" altLang="en-US" kern="100" dirty="0">
                <a:solidFill>
                  <a:schemeClr val="accent1">
                    <a:lumMod val="50000"/>
                  </a:schemeClr>
                </a:solidFill>
                <a:latin typeface="微软雅黑" charset="0"/>
                <a:ea typeface="微软雅黑" charset="0"/>
                <a:cs typeface="微软雅黑" charset="0"/>
                <a:sym typeface="+mn-ea"/>
              </a:rPr>
              <a:t>协议实现介质访问控制，数据传输速率为 </a:t>
            </a:r>
            <a:r>
              <a:rPr lang="en-US" altLang="zh-CN" kern="100" dirty="0">
                <a:solidFill>
                  <a:schemeClr val="accent1">
                    <a:lumMod val="50000"/>
                  </a:schemeClr>
                </a:solidFill>
                <a:latin typeface="微软雅黑" charset="0"/>
                <a:ea typeface="微软雅黑" charset="0"/>
                <a:cs typeface="微软雅黑" charset="0"/>
                <a:sym typeface="+mn-ea"/>
              </a:rPr>
              <a:t>10Mbit/s</a:t>
            </a:r>
            <a:r>
              <a:rPr lang="zh-CN" altLang="en-US" kern="100" dirty="0">
                <a:solidFill>
                  <a:schemeClr val="accent1">
                    <a:lumMod val="50000"/>
                  </a:schemeClr>
                </a:solidFill>
                <a:latin typeface="微软雅黑" charset="0"/>
                <a:ea typeface="微软雅黑" charset="0"/>
                <a:cs typeface="微软雅黑" charset="0"/>
                <a:sym typeface="+mn-ea"/>
              </a:rPr>
              <a:t>， 主机甲和主机乙之间的距离为 </a:t>
            </a:r>
            <a:r>
              <a:rPr lang="en-US" altLang="zh-CN" kern="100" dirty="0">
                <a:solidFill>
                  <a:schemeClr val="accent1">
                    <a:lumMod val="50000"/>
                  </a:schemeClr>
                </a:solidFill>
                <a:latin typeface="微软雅黑" charset="0"/>
                <a:ea typeface="微软雅黑" charset="0"/>
                <a:cs typeface="微软雅黑" charset="0"/>
                <a:sym typeface="+mn-ea"/>
              </a:rPr>
              <a:t>2km</a:t>
            </a:r>
            <a:r>
              <a:rPr lang="zh-CN" altLang="en-US" kern="100" dirty="0">
                <a:solidFill>
                  <a:schemeClr val="accent1">
                    <a:lumMod val="50000"/>
                  </a:schemeClr>
                </a:solidFill>
                <a:latin typeface="微软雅黑" charset="0"/>
                <a:ea typeface="微软雅黑" charset="0"/>
                <a:cs typeface="微软雅黑" charset="0"/>
                <a:sym typeface="+mn-ea"/>
              </a:rPr>
              <a:t>，信号传播速度为 </a:t>
            </a:r>
            <a:r>
              <a:rPr lang="en-US" altLang="zh-CN" kern="100" dirty="0">
                <a:solidFill>
                  <a:schemeClr val="accent1">
                    <a:lumMod val="50000"/>
                  </a:schemeClr>
                </a:solidFill>
                <a:latin typeface="微软雅黑" charset="0"/>
                <a:ea typeface="微软雅黑" charset="0"/>
                <a:cs typeface="微软雅黑" charset="0"/>
                <a:sym typeface="+mn-ea"/>
              </a:rPr>
              <a:t>200 000km/s</a:t>
            </a:r>
            <a:r>
              <a:rPr lang="zh-CN" altLang="en-US" kern="100" dirty="0">
                <a:solidFill>
                  <a:schemeClr val="accent1">
                    <a:lumMod val="50000"/>
                  </a:schemeClr>
                </a:solidFill>
                <a:latin typeface="微软雅黑" charset="0"/>
                <a:ea typeface="微软雅黑" charset="0"/>
                <a:cs typeface="微软雅黑" charset="0"/>
                <a:sym typeface="+mn-ea"/>
              </a:rPr>
              <a:t>。请回答下列问题，要求 说明理由或写出计算过程。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 若网络不存在任何冲突与差错，主机甲总是以标准的最长以太网数据帧（</a:t>
            </a:r>
            <a:r>
              <a:rPr lang="en-US" altLang="zh-CN" kern="100" dirty="0">
                <a:solidFill>
                  <a:schemeClr val="accent1">
                    <a:lumMod val="50000"/>
                  </a:schemeClr>
                </a:solidFill>
                <a:latin typeface="微软雅黑" charset="0"/>
                <a:ea typeface="微软雅黑" charset="0"/>
                <a:cs typeface="微软雅黑" charset="0"/>
                <a:sym typeface="+mn-ea"/>
              </a:rPr>
              <a:t>1 518B</a:t>
            </a:r>
            <a:r>
              <a:rPr lang="zh-CN" altLang="en-US" kern="100" dirty="0">
                <a:solidFill>
                  <a:schemeClr val="accent1">
                    <a:lumMod val="50000"/>
                  </a:schemeClr>
                </a:solidFill>
                <a:latin typeface="微软雅黑" charset="0"/>
                <a:ea typeface="微软雅黑" charset="0"/>
                <a:cs typeface="微软雅黑" charset="0"/>
                <a:sym typeface="+mn-ea"/>
              </a:rPr>
              <a:t>） 向主机乙发送数据，主机乙每成功收到一个数据帧后立即向主机甲发送一个 </a:t>
            </a:r>
            <a:r>
              <a:rPr lang="en-US" altLang="zh-CN" kern="100" dirty="0">
                <a:solidFill>
                  <a:schemeClr val="accent1">
                    <a:lumMod val="50000"/>
                  </a:schemeClr>
                </a:solidFill>
                <a:latin typeface="微软雅黑" charset="0"/>
                <a:ea typeface="微软雅黑" charset="0"/>
                <a:cs typeface="微软雅黑" charset="0"/>
                <a:sym typeface="+mn-ea"/>
              </a:rPr>
              <a:t>64B </a:t>
            </a:r>
            <a:r>
              <a:rPr lang="zh-CN" altLang="en-US" kern="100" dirty="0">
                <a:solidFill>
                  <a:schemeClr val="accent1">
                    <a:lumMod val="50000"/>
                  </a:schemeClr>
                </a:solidFill>
                <a:latin typeface="微软雅黑" charset="0"/>
                <a:ea typeface="微软雅黑" charset="0"/>
                <a:cs typeface="微软雅黑" charset="0"/>
                <a:sym typeface="+mn-ea"/>
              </a:rPr>
              <a:t>的确认帧， 主机甲收到确认帧后方可发送下一个数据帧。此时主机甲的有效数据传输速率是多少（不考 虑以太网的前导码）？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-2010</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2009</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extLst>
      <p:ext uri="{BB962C8B-B14F-4D97-AF65-F5344CB8AC3E}">
        <p14:creationId xmlns:p14="http://schemas.microsoft.com/office/powerpoint/2010/main" val="148335601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50800" cmpd="dbl">
            <a:solidFill>
              <a:srgbClr val="7E8AEA"/>
            </a:solidFill>
            <a:prstDash val="sysDash"/>
          </a:ln>
          <a:extLst>
            <a:ext uri="{909E8E84-426E-40DD-AFC4-6F175D3DCCD1}">
              <a14:hiddenFill xmlns:a14="http://schemas.microsoft.com/office/drawing/2010/main">
                <a:solidFill>
                  <a:srgbClr val="F7A300"/>
                </a:solidFill>
              </a14:hiddenFill>
            </a:ext>
          </a:extLst>
        </p:spPr>
        <p:txBody>
          <a:bodyPr anchor="ctr" anchorCtr="0"/>
          <a:lstStyle/>
          <a:p>
            <a:r>
              <a:rPr lang="en-US" altLang="zh-CN" sz="6600" dirty="0">
                <a:solidFill>
                  <a:srgbClr val="7384FB"/>
                </a:solidFill>
              </a:rPr>
              <a:t>2009</a:t>
            </a:r>
            <a:r>
              <a:rPr lang="zh-CN" altLang="en-US" sz="6600" dirty="0">
                <a:solidFill>
                  <a:srgbClr val="7384FB"/>
                </a:solidFill>
              </a:rPr>
              <a:t>年</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2782"/>
            <a:ext cx="9144000" cy="3497935"/>
          </a:xfrm>
          <a:prstGeom prst="rect">
            <a:avLst/>
          </a:prstGeom>
        </p:spPr>
      </p:pic>
    </p:spTree>
    <p:custDataLst>
      <p:tags r:id="rId1"/>
    </p:custDataLst>
    <p:extLst>
      <p:ext uri="{BB962C8B-B14F-4D97-AF65-F5344CB8AC3E}">
        <p14:creationId xmlns:p14="http://schemas.microsoft.com/office/powerpoint/2010/main" val="90823961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98712" y="539604"/>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 在 </a:t>
            </a:r>
            <a:r>
              <a:rPr lang="en-US" altLang="zh-CN" kern="100" dirty="0">
                <a:solidFill>
                  <a:schemeClr val="accent1">
                    <a:lumMod val="50000"/>
                  </a:schemeClr>
                </a:solidFill>
                <a:latin typeface="微软雅黑" charset="0"/>
                <a:ea typeface="微软雅黑" charset="0"/>
                <a:cs typeface="微软雅黑" charset="0"/>
                <a:sym typeface="+mn-ea"/>
              </a:rPr>
              <a:t>OSI </a:t>
            </a:r>
            <a:r>
              <a:rPr lang="zh-CN" altLang="en-US" kern="100" dirty="0">
                <a:solidFill>
                  <a:schemeClr val="accent1">
                    <a:lumMod val="50000"/>
                  </a:schemeClr>
                </a:solidFill>
                <a:latin typeface="微软雅黑" charset="0"/>
                <a:ea typeface="微软雅黑" charset="0"/>
                <a:cs typeface="微软雅黑" charset="0"/>
                <a:sym typeface="+mn-ea"/>
              </a:rPr>
              <a:t>参考模型中，自下而上第一个提供端到端服务的层次是</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．数据链路层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．传输层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．会话层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．应用层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2410516" y="1056024"/>
            <a:ext cx="5547289" cy="3277298"/>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217668" y="116707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 在无噪声情况下，若某通信链路的带宽为 </a:t>
            </a:r>
            <a:r>
              <a:rPr lang="en-US" altLang="zh-CN" kern="100" dirty="0">
                <a:solidFill>
                  <a:schemeClr val="accent1">
                    <a:lumMod val="50000"/>
                  </a:schemeClr>
                </a:solidFill>
                <a:latin typeface="微软雅黑" charset="0"/>
                <a:ea typeface="微软雅黑" charset="0"/>
                <a:cs typeface="微软雅黑" charset="0"/>
                <a:sym typeface="+mn-ea"/>
              </a:rPr>
              <a:t>3kHz</a:t>
            </a:r>
            <a:r>
              <a:rPr lang="zh-CN" altLang="en-US" kern="100" dirty="0">
                <a:solidFill>
                  <a:schemeClr val="accent1">
                    <a:lumMod val="50000"/>
                  </a:schemeClr>
                </a:solidFill>
                <a:latin typeface="微软雅黑" charset="0"/>
                <a:ea typeface="微软雅黑" charset="0"/>
                <a:cs typeface="微软雅黑" charset="0"/>
                <a:sym typeface="+mn-ea"/>
              </a:rPr>
              <a:t>，采用 </a:t>
            </a:r>
            <a:r>
              <a:rPr lang="en-US" altLang="zh-CN" kern="100" dirty="0">
                <a:solidFill>
                  <a:schemeClr val="accent1">
                    <a:lumMod val="50000"/>
                  </a:schemeClr>
                </a:solidFill>
                <a:latin typeface="微软雅黑" charset="0"/>
                <a:ea typeface="微软雅黑" charset="0"/>
                <a:cs typeface="微软雅黑" charset="0"/>
                <a:sym typeface="+mn-ea"/>
              </a:rPr>
              <a:t>4 </a:t>
            </a:r>
            <a:r>
              <a:rPr lang="zh-CN" altLang="en-US" kern="100" dirty="0">
                <a:solidFill>
                  <a:schemeClr val="accent1">
                    <a:lumMod val="50000"/>
                  </a:schemeClr>
                </a:solidFill>
                <a:latin typeface="微软雅黑" charset="0"/>
                <a:ea typeface="微软雅黑" charset="0"/>
                <a:cs typeface="微软雅黑" charset="0"/>
                <a:sym typeface="+mn-ea"/>
              </a:rPr>
              <a:t>个相位，每个相位具有 </a:t>
            </a:r>
            <a:r>
              <a:rPr lang="en-US" altLang="zh-CN" kern="100" dirty="0">
                <a:solidFill>
                  <a:schemeClr val="accent1">
                    <a:lumMod val="50000"/>
                  </a:schemeClr>
                </a:solidFill>
                <a:latin typeface="微软雅黑" charset="0"/>
                <a:ea typeface="微软雅黑" charset="0"/>
                <a:cs typeface="微软雅黑" charset="0"/>
                <a:sym typeface="+mn-ea"/>
              </a:rPr>
              <a:t>4</a:t>
            </a:r>
            <a:r>
              <a:rPr lang="zh-CN" altLang="en-US" kern="100" dirty="0">
                <a:solidFill>
                  <a:schemeClr val="accent1">
                    <a:lumMod val="50000"/>
                  </a:schemeClr>
                </a:solidFill>
                <a:latin typeface="微软雅黑" charset="0"/>
                <a:ea typeface="微软雅黑" charset="0"/>
                <a:cs typeface="微软雅黑" charset="0"/>
                <a:sym typeface="+mn-ea"/>
              </a:rPr>
              <a:t>种振幅的 </a:t>
            </a:r>
            <a:r>
              <a:rPr lang="en-US" altLang="zh-CN" kern="100" dirty="0">
                <a:solidFill>
                  <a:schemeClr val="accent1">
                    <a:lumMod val="50000"/>
                  </a:schemeClr>
                </a:solidFill>
                <a:latin typeface="微软雅黑" charset="0"/>
                <a:ea typeface="微软雅黑" charset="0"/>
                <a:cs typeface="微软雅黑" charset="0"/>
                <a:sym typeface="+mn-ea"/>
              </a:rPr>
              <a:t>QAM </a:t>
            </a:r>
            <a:r>
              <a:rPr lang="zh-CN" altLang="en-US" kern="100" dirty="0">
                <a:solidFill>
                  <a:schemeClr val="accent1">
                    <a:lumMod val="50000"/>
                  </a:schemeClr>
                </a:solidFill>
                <a:latin typeface="微软雅黑" charset="0"/>
                <a:ea typeface="微软雅黑" charset="0"/>
                <a:cs typeface="微软雅黑" charset="0"/>
                <a:sym typeface="+mn-ea"/>
              </a:rPr>
              <a:t>调制技术，则该通信链路的最大数据传输速率是 </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12kbit/s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24kbit/s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48kbit/s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96kbit/s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8" name="圆角矩形 42"/>
          <p:cNvSpPr/>
          <p:nvPr/>
        </p:nvSpPr>
        <p:spPr>
          <a:xfrm>
            <a:off x="4702175" y="874313"/>
            <a:ext cx="1841500"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42"/>
          <p:cNvSpPr/>
          <p:nvPr/>
        </p:nvSpPr>
        <p:spPr>
          <a:xfrm>
            <a:off x="1090649" y="589473"/>
            <a:ext cx="653091"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8" grpId="1" animBg="1"/>
      <p:bldP spid="19" grpId="0" bldLvl="0" animBg="1"/>
      <p:bldP spid="19" grpId="1"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 在无噪声情况下，若某通信链路的带宽为 </a:t>
            </a:r>
            <a:r>
              <a:rPr lang="en-US" altLang="zh-CN" kern="100" dirty="0">
                <a:solidFill>
                  <a:schemeClr val="accent1">
                    <a:lumMod val="50000"/>
                  </a:schemeClr>
                </a:solidFill>
                <a:latin typeface="微软雅黑" charset="0"/>
                <a:ea typeface="微软雅黑" charset="0"/>
                <a:cs typeface="微软雅黑" charset="0"/>
                <a:sym typeface="+mn-ea"/>
              </a:rPr>
              <a:t>3kHz</a:t>
            </a:r>
            <a:r>
              <a:rPr lang="zh-CN" altLang="en-US" kern="100" dirty="0">
                <a:solidFill>
                  <a:schemeClr val="accent1">
                    <a:lumMod val="50000"/>
                  </a:schemeClr>
                </a:solidFill>
                <a:latin typeface="微软雅黑" charset="0"/>
                <a:ea typeface="微软雅黑" charset="0"/>
                <a:cs typeface="微软雅黑" charset="0"/>
                <a:sym typeface="+mn-ea"/>
              </a:rPr>
              <a:t>，采用 </a:t>
            </a:r>
            <a:r>
              <a:rPr lang="en-US" altLang="zh-CN" kern="100" dirty="0">
                <a:solidFill>
                  <a:schemeClr val="accent1">
                    <a:lumMod val="50000"/>
                  </a:schemeClr>
                </a:solidFill>
                <a:latin typeface="微软雅黑" charset="0"/>
                <a:ea typeface="微软雅黑" charset="0"/>
                <a:cs typeface="微软雅黑" charset="0"/>
                <a:sym typeface="+mn-ea"/>
              </a:rPr>
              <a:t>4 </a:t>
            </a:r>
            <a:r>
              <a:rPr lang="zh-CN" altLang="en-US" kern="100" dirty="0">
                <a:solidFill>
                  <a:schemeClr val="accent1">
                    <a:lumMod val="50000"/>
                  </a:schemeClr>
                </a:solidFill>
                <a:latin typeface="微软雅黑" charset="0"/>
                <a:ea typeface="微软雅黑" charset="0"/>
                <a:cs typeface="微软雅黑" charset="0"/>
                <a:sym typeface="+mn-ea"/>
              </a:rPr>
              <a:t>个相位，每个相位具有 </a:t>
            </a:r>
            <a:r>
              <a:rPr lang="en-US" altLang="zh-CN" kern="100" dirty="0">
                <a:solidFill>
                  <a:schemeClr val="accent1">
                    <a:lumMod val="50000"/>
                  </a:schemeClr>
                </a:solidFill>
                <a:latin typeface="微软雅黑" charset="0"/>
                <a:ea typeface="微软雅黑" charset="0"/>
                <a:cs typeface="微软雅黑" charset="0"/>
                <a:sym typeface="+mn-ea"/>
              </a:rPr>
              <a:t>4</a:t>
            </a:r>
            <a:r>
              <a:rPr lang="zh-CN" altLang="en-US" kern="100" dirty="0">
                <a:solidFill>
                  <a:schemeClr val="accent1">
                    <a:lumMod val="50000"/>
                  </a:schemeClr>
                </a:solidFill>
                <a:latin typeface="微软雅黑" charset="0"/>
                <a:ea typeface="微软雅黑" charset="0"/>
                <a:cs typeface="微软雅黑" charset="0"/>
                <a:sym typeface="+mn-ea"/>
              </a:rPr>
              <a:t>种振幅的 </a:t>
            </a:r>
            <a:r>
              <a:rPr lang="en-US" altLang="zh-CN" kern="100" dirty="0">
                <a:solidFill>
                  <a:schemeClr val="accent1">
                    <a:lumMod val="50000"/>
                  </a:schemeClr>
                </a:solidFill>
                <a:latin typeface="微软雅黑" charset="0"/>
                <a:ea typeface="微软雅黑" charset="0"/>
                <a:cs typeface="微软雅黑" charset="0"/>
                <a:sym typeface="+mn-ea"/>
              </a:rPr>
              <a:t>QAM </a:t>
            </a:r>
            <a:r>
              <a:rPr lang="zh-CN" altLang="en-US" kern="100" dirty="0">
                <a:solidFill>
                  <a:schemeClr val="accent1">
                    <a:lumMod val="50000"/>
                  </a:schemeClr>
                </a:solidFill>
                <a:latin typeface="微软雅黑" charset="0"/>
                <a:ea typeface="微软雅黑" charset="0"/>
                <a:cs typeface="微软雅黑" charset="0"/>
                <a:sym typeface="+mn-ea"/>
              </a:rPr>
              <a:t>调制技术，则该通信链路的最大数据传输速率是 </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12kbit/s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24kbit/s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48kbit/s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96kbit/s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3" name="同侧圆角矩形 12"/>
          <p:cNvSpPr/>
          <p:nvPr/>
        </p:nvSpPr>
        <p:spPr>
          <a:xfrm>
            <a:off x="2452416" y="3312755"/>
            <a:ext cx="1735455" cy="347345"/>
          </a:xfrm>
          <a:prstGeom prst="round2SameRect">
            <a:avLst/>
          </a:prstGeom>
          <a:solidFill>
            <a:schemeClr val="accent6"/>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香农定理</a:t>
            </a:r>
          </a:p>
        </p:txBody>
      </p:sp>
      <p:sp>
        <p:nvSpPr>
          <p:cNvPr id="14" name="同侧圆角矩形 3"/>
          <p:cNvSpPr/>
          <p:nvPr/>
        </p:nvSpPr>
        <p:spPr>
          <a:xfrm>
            <a:off x="2452416" y="1833840"/>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奈奎斯特定理</a:t>
            </a:r>
          </a:p>
        </p:txBody>
      </p:sp>
      <mc:AlternateContent xmlns:mc="http://schemas.openxmlformats.org/markup-compatibility/2006" xmlns:a14="http://schemas.microsoft.com/office/drawing/2010/main">
        <mc:Choice Requires="a14">
          <p:sp>
            <p:nvSpPr>
              <p:cNvPr id="15" name="圆角矩形 2"/>
              <p:cNvSpPr/>
              <p:nvPr/>
            </p:nvSpPr>
            <p:spPr>
              <a:xfrm>
                <a:off x="2472736" y="2150705"/>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5" name="圆角矩形 2"/>
              <p:cNvSpPr>
                <a:spLocks noRot="1" noChangeAspect="1" noMove="1" noResize="1" noEditPoints="1" noAdjustHandles="1" noChangeArrowheads="1" noChangeShapeType="1" noTextEdit="1"/>
              </p:cNvSpPr>
              <p:nvPr/>
            </p:nvSpPr>
            <p:spPr>
              <a:xfrm>
                <a:off x="2472736" y="2150705"/>
                <a:ext cx="4881245" cy="487680"/>
              </a:xfrm>
              <a:prstGeom prst="roundRect">
                <a:avLst>
                  <a:gd name="adj" fmla="val 0"/>
                </a:avLst>
              </a:prstGeom>
              <a:blipFill rotWithShape="1">
                <a:blip r:embed="rId4"/>
                <a:stretch>
                  <a:fillRect l="-456" t="-4679" r="-454" b="-4435"/>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6" name="圆角矩形 4"/>
          <p:cNvSpPr/>
          <p:nvPr/>
        </p:nvSpPr>
        <p:spPr>
          <a:xfrm>
            <a:off x="2472736" y="4155400"/>
            <a:ext cx="3331210" cy="42227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sz="1400" b="1" kern="100" dirty="0">
                <a:solidFill>
                  <a:schemeClr val="accent6"/>
                </a:solidFill>
                <a:effectLst/>
                <a:latin typeface="微软雅黑" charset="0"/>
                <a:ea typeface="微软雅黑" charset="0"/>
                <a:cs typeface="微软雅黑" charset="0"/>
                <a:sym typeface="+mn-ea"/>
              </a:rPr>
              <a:t>带宽受限且有高斯白噪声干扰 </a:t>
            </a:r>
          </a:p>
        </p:txBody>
      </p:sp>
      <mc:AlternateContent xmlns:mc="http://schemas.openxmlformats.org/markup-compatibility/2006" xmlns:a14="http://schemas.microsoft.com/office/drawing/2010/main">
        <mc:Choice Requires="a14">
          <p:sp>
            <p:nvSpPr>
              <p:cNvPr id="17" name="圆角矩形 10"/>
              <p:cNvSpPr/>
              <p:nvPr/>
            </p:nvSpPr>
            <p:spPr>
              <a:xfrm>
                <a:off x="2472736" y="3663910"/>
                <a:ext cx="6337300" cy="487680"/>
              </a:xfrm>
              <a:prstGeom prst="roundRect">
                <a:avLst>
                  <a:gd name="adj" fmla="val 0"/>
                </a:avLst>
              </a:prstGeom>
              <a:noFill/>
              <a:ln w="44450">
                <a:solidFill>
                  <a:schemeClr val="accent6"/>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accent1">
                        <a:lumMod val="50000"/>
                      </a:schemeClr>
                    </a:solidFill>
                    <a:effectLst/>
                    <a:latin typeface="微软雅黑" charset="0"/>
                    <a:ea typeface="微软雅黑" charset="0"/>
                    <a:cs typeface="微软雅黑" charset="0"/>
                    <a:sym typeface="+mn-ea"/>
                  </a:rPr>
                  <a:t>信道的</a:t>
                </a:r>
                <a:r>
                  <a:rPr lang="zh-CN" altLang="en-US" kern="100" dirty="0">
                    <a:solidFill>
                      <a:schemeClr val="accent1">
                        <a:lumMod val="50000"/>
                      </a:schemeClr>
                    </a:solidFill>
                    <a:effectLst/>
                    <a:latin typeface="微软雅黑" charset="0"/>
                    <a:ea typeface="微软雅黑" charset="0"/>
                    <a:cs typeface="微软雅黑" charset="0"/>
                    <a:sym typeface="+mn-ea"/>
                  </a:rPr>
                  <a:t>最大</a:t>
                </a:r>
                <a:r>
                  <a:rPr lang="en-US" altLang="zh-CN" kern="100" dirty="0">
                    <a:solidFill>
                      <a:schemeClr val="accent1">
                        <a:lumMod val="50000"/>
                      </a:schemeClr>
                    </a:solidFill>
                    <a:effectLst/>
                    <a:latin typeface="微软雅黑" charset="0"/>
                    <a:ea typeface="微软雅黑" charset="0"/>
                    <a:cs typeface="微软雅黑" charset="0"/>
                    <a:sym typeface="+mn-ea"/>
                  </a:rPr>
                  <a:t>数据传输速率 </a:t>
                </a:r>
                <a14:m>
                  <m:oMath xmlns:m="http://schemas.openxmlformats.org/officeDocument/2006/math">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r>
                      <m:rPr>
                        <m:sty m:val="p"/>
                      </m:rPr>
                      <a:rPr lang="en-US" altLang="zh-CN" kern="100" dirty="0">
                        <a:solidFill>
                          <a:schemeClr val="accent1">
                            <a:lumMod val="50000"/>
                          </a:schemeClr>
                        </a:solidFill>
                        <a:effectLst/>
                        <a:latin typeface="Cambria Math" panose="02040503050406030204" pitchFamily="18" charset="0"/>
                        <a:ea typeface="微软雅黑" charset="0"/>
                        <a:cs typeface="微软雅黑" charset="0"/>
                      </a:rPr>
                      <m:t>W</m:t>
                    </m:r>
                    <m:sSub>
                      <m:sSubPr>
                        <m:ctrlPr>
                          <a:rPr lang="en-US" altLang="zh-CN" i="1" kern="100" dirty="0">
                            <a:solidFill>
                              <a:schemeClr val="accent1">
                                <a:lumMod val="50000"/>
                              </a:schemeClr>
                            </a:solidFill>
                            <a:effectLst/>
                            <a:latin typeface="Cambria Math" panose="02040503050406030204" pitchFamily="18" charset="0"/>
                            <a:ea typeface="微软雅黑" charset="0"/>
                            <a:cs typeface="微软雅黑" charset="0"/>
                          </a:rPr>
                        </m:ctrlPr>
                      </m:sSubPr>
                      <m:e>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𝑙𝑜𝑔</m:t>
                        </m:r>
                      </m:e>
                      <m:sub>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2</m:t>
                        </m:r>
                      </m:sub>
                    </m:sSub>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1+</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𝑆</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𝑁</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oMath>
                </a14:m>
                <a:r>
                  <a:rPr lang="en-US" altLang="zh-CN" kern="100" dirty="0">
                    <a:solidFill>
                      <a:schemeClr val="accent1">
                        <a:lumMod val="50000"/>
                      </a:schemeClr>
                    </a:solidFill>
                    <a:effectLst/>
                    <a:latin typeface="微软雅黑" charset="0"/>
                    <a:ea typeface="微软雅黑" charset="0"/>
                    <a:cs typeface="微软雅黑" charset="0"/>
                    <a:sym typeface="+mn-ea"/>
                  </a:rPr>
                  <a:t>    </a:t>
                </a:r>
                <a:r>
                  <a:rPr lang="en-US" altLang="zh-CN" b="1" kern="100" dirty="0">
                    <a:solidFill>
                      <a:schemeClr val="accent6"/>
                    </a:solidFill>
                    <a:effectLst/>
                    <a:latin typeface="微软雅黑" charset="0"/>
                    <a:ea typeface="微软雅黑" charset="0"/>
                    <a:cs typeface="微软雅黑" charset="0"/>
                    <a:sym typeface="+mn-ea"/>
                  </a:rPr>
                  <a:t>bps</a:t>
                </a:r>
              </a:p>
            </p:txBody>
          </p:sp>
        </mc:Choice>
        <mc:Fallback xmlns="">
          <p:sp>
            <p:nvSpPr>
              <p:cNvPr id="17" name="圆角矩形 10"/>
              <p:cNvSpPr>
                <a:spLocks noRot="1" noChangeAspect="1" noMove="1" noResize="1" noEditPoints="1" noAdjustHandles="1" noChangeArrowheads="1" noChangeShapeType="1" noTextEdit="1"/>
              </p:cNvSpPr>
              <p:nvPr/>
            </p:nvSpPr>
            <p:spPr>
              <a:xfrm>
                <a:off x="2472736" y="3663910"/>
                <a:ext cx="6337300" cy="487680"/>
              </a:xfrm>
              <a:prstGeom prst="roundRect">
                <a:avLst>
                  <a:gd name="adj" fmla="val 0"/>
                </a:avLst>
              </a:prstGeom>
              <a:blipFill rotWithShape="1">
                <a:blip r:embed="rId5"/>
                <a:stretch>
                  <a:fillRect l="-351" t="-4679" r="-350" b="-4435"/>
                </a:stretch>
              </a:blipFill>
              <a:ln w="44450">
                <a:solidFill>
                  <a:schemeClr val="accent6"/>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8" name="圆角矩形 42"/>
          <p:cNvSpPr/>
          <p:nvPr/>
        </p:nvSpPr>
        <p:spPr>
          <a:xfrm>
            <a:off x="4702175" y="874313"/>
            <a:ext cx="1841500"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42"/>
          <p:cNvSpPr/>
          <p:nvPr/>
        </p:nvSpPr>
        <p:spPr>
          <a:xfrm>
            <a:off x="1090649" y="589473"/>
            <a:ext cx="653091"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 在无噪声情况下，若某通信链路的带宽为 </a:t>
            </a:r>
            <a:r>
              <a:rPr lang="en-US" altLang="zh-CN" kern="100" dirty="0">
                <a:solidFill>
                  <a:schemeClr val="accent1">
                    <a:lumMod val="50000"/>
                  </a:schemeClr>
                </a:solidFill>
                <a:latin typeface="微软雅黑" charset="0"/>
                <a:ea typeface="微软雅黑" charset="0"/>
                <a:cs typeface="微软雅黑" charset="0"/>
                <a:sym typeface="+mn-ea"/>
              </a:rPr>
              <a:t>3kHz</a:t>
            </a:r>
            <a:r>
              <a:rPr lang="zh-CN" altLang="en-US" kern="100" dirty="0">
                <a:solidFill>
                  <a:schemeClr val="accent1">
                    <a:lumMod val="50000"/>
                  </a:schemeClr>
                </a:solidFill>
                <a:latin typeface="微软雅黑" charset="0"/>
                <a:ea typeface="微软雅黑" charset="0"/>
                <a:cs typeface="微软雅黑" charset="0"/>
                <a:sym typeface="+mn-ea"/>
              </a:rPr>
              <a:t>，采用 </a:t>
            </a:r>
            <a:r>
              <a:rPr lang="en-US" altLang="zh-CN" kern="100" dirty="0">
                <a:solidFill>
                  <a:schemeClr val="accent1">
                    <a:lumMod val="50000"/>
                  </a:schemeClr>
                </a:solidFill>
                <a:latin typeface="微软雅黑" charset="0"/>
                <a:ea typeface="微软雅黑" charset="0"/>
                <a:cs typeface="微软雅黑" charset="0"/>
                <a:sym typeface="+mn-ea"/>
              </a:rPr>
              <a:t>4 </a:t>
            </a:r>
            <a:r>
              <a:rPr lang="zh-CN" altLang="en-US" kern="100" dirty="0">
                <a:solidFill>
                  <a:schemeClr val="accent1">
                    <a:lumMod val="50000"/>
                  </a:schemeClr>
                </a:solidFill>
                <a:latin typeface="微软雅黑" charset="0"/>
                <a:ea typeface="微软雅黑" charset="0"/>
                <a:cs typeface="微软雅黑" charset="0"/>
                <a:sym typeface="+mn-ea"/>
              </a:rPr>
              <a:t>个相位，每个相位具有 </a:t>
            </a:r>
            <a:r>
              <a:rPr lang="en-US" altLang="zh-CN" kern="100" dirty="0">
                <a:solidFill>
                  <a:schemeClr val="accent1">
                    <a:lumMod val="50000"/>
                  </a:schemeClr>
                </a:solidFill>
                <a:latin typeface="微软雅黑" charset="0"/>
                <a:ea typeface="微软雅黑" charset="0"/>
                <a:cs typeface="微软雅黑" charset="0"/>
                <a:sym typeface="+mn-ea"/>
              </a:rPr>
              <a:t>4</a:t>
            </a:r>
            <a:r>
              <a:rPr lang="zh-CN" altLang="en-US" kern="100" dirty="0">
                <a:solidFill>
                  <a:schemeClr val="accent1">
                    <a:lumMod val="50000"/>
                  </a:schemeClr>
                </a:solidFill>
                <a:latin typeface="微软雅黑" charset="0"/>
                <a:ea typeface="微软雅黑" charset="0"/>
                <a:cs typeface="微软雅黑" charset="0"/>
                <a:sym typeface="+mn-ea"/>
              </a:rPr>
              <a:t>种振幅的 </a:t>
            </a:r>
            <a:r>
              <a:rPr lang="en-US" altLang="zh-CN" kern="100" dirty="0">
                <a:solidFill>
                  <a:schemeClr val="accent1">
                    <a:lumMod val="50000"/>
                  </a:schemeClr>
                </a:solidFill>
                <a:latin typeface="微软雅黑" charset="0"/>
                <a:ea typeface="微软雅黑" charset="0"/>
                <a:cs typeface="微软雅黑" charset="0"/>
                <a:sym typeface="+mn-ea"/>
              </a:rPr>
              <a:t>QAM </a:t>
            </a:r>
            <a:r>
              <a:rPr lang="zh-CN" altLang="en-US" kern="100" dirty="0">
                <a:solidFill>
                  <a:schemeClr val="accent1">
                    <a:lumMod val="50000"/>
                  </a:schemeClr>
                </a:solidFill>
                <a:latin typeface="微软雅黑" charset="0"/>
                <a:ea typeface="微软雅黑" charset="0"/>
                <a:cs typeface="微软雅黑" charset="0"/>
                <a:sym typeface="+mn-ea"/>
              </a:rPr>
              <a:t>调制技术，则该通信链路的最大数据传输速率是 </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12kbit/s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24kbit/s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48kbit/s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96kbit/s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4" name="同侧圆角矩形 3"/>
          <p:cNvSpPr/>
          <p:nvPr/>
        </p:nvSpPr>
        <p:spPr>
          <a:xfrm>
            <a:off x="2452416" y="1833840"/>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奎奈斯特定理</a:t>
            </a:r>
          </a:p>
        </p:txBody>
      </p:sp>
      <mc:AlternateContent xmlns:mc="http://schemas.openxmlformats.org/markup-compatibility/2006" xmlns:a14="http://schemas.microsoft.com/office/drawing/2010/main">
        <mc:Choice Requires="a14">
          <p:sp>
            <p:nvSpPr>
              <p:cNvPr id="15" name="圆角矩形 2"/>
              <p:cNvSpPr/>
              <p:nvPr/>
            </p:nvSpPr>
            <p:spPr>
              <a:xfrm>
                <a:off x="2472736" y="2150705"/>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5" name="圆角矩形 2"/>
              <p:cNvSpPr>
                <a:spLocks noRot="1" noChangeAspect="1" noMove="1" noResize="1" noEditPoints="1" noAdjustHandles="1" noChangeArrowheads="1" noChangeShapeType="1" noTextEdit="1"/>
              </p:cNvSpPr>
              <p:nvPr/>
            </p:nvSpPr>
            <p:spPr>
              <a:xfrm>
                <a:off x="2472736" y="2150705"/>
                <a:ext cx="4881245" cy="487680"/>
              </a:xfrm>
              <a:prstGeom prst="roundRect">
                <a:avLst>
                  <a:gd name="adj" fmla="val 0"/>
                </a:avLst>
              </a:prstGeom>
              <a:blipFill rotWithShape="1">
                <a:blip r:embed="rId4"/>
                <a:stretch>
                  <a:fillRect l="-456" t="-4679" r="-454" b="-4435"/>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8" name="圆角矩形 42"/>
          <p:cNvSpPr/>
          <p:nvPr/>
        </p:nvSpPr>
        <p:spPr>
          <a:xfrm>
            <a:off x="6279785" y="583394"/>
            <a:ext cx="1074196" cy="341822"/>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42"/>
          <p:cNvSpPr/>
          <p:nvPr/>
        </p:nvSpPr>
        <p:spPr>
          <a:xfrm>
            <a:off x="4969834" y="578506"/>
            <a:ext cx="653091" cy="346710"/>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5581968" y="2477563"/>
            <a:ext cx="0" cy="51816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1" name="圆角矩形 9"/>
          <p:cNvSpPr/>
          <p:nvPr/>
        </p:nvSpPr>
        <p:spPr>
          <a:xfrm>
            <a:off x="5030788" y="2995723"/>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 信道带宽</a:t>
            </a:r>
          </a:p>
        </p:txBody>
      </p:sp>
      <p:cxnSp>
        <p:nvCxnSpPr>
          <p:cNvPr id="22" name="直接箭头连接符 21"/>
          <p:cNvCxnSpPr/>
          <p:nvPr/>
        </p:nvCxnSpPr>
        <p:spPr>
          <a:xfrm>
            <a:off x="6407468" y="2468673"/>
            <a:ext cx="635000" cy="527050"/>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3" name="圆角矩形 14"/>
          <p:cNvSpPr/>
          <p:nvPr/>
        </p:nvSpPr>
        <p:spPr>
          <a:xfrm>
            <a:off x="6502083" y="2995723"/>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每个码元的离散电平数目</a:t>
            </a:r>
          </a:p>
        </p:txBody>
      </p:sp>
      <mc:AlternateContent xmlns:mc="http://schemas.openxmlformats.org/markup-compatibility/2006" xmlns:a14="http://schemas.microsoft.com/office/drawing/2010/main">
        <mc:Choice Requires="a14">
          <p:sp>
            <p:nvSpPr>
              <p:cNvPr id="24" name="文本框 23"/>
              <p:cNvSpPr txBox="1"/>
              <p:nvPr/>
            </p:nvSpPr>
            <p:spPr>
              <a:xfrm>
                <a:off x="5049838" y="3630088"/>
                <a:ext cx="3174652" cy="369332"/>
              </a:xfrm>
              <a:prstGeom prst="rect">
                <a:avLst/>
              </a:prstGeom>
              <a:noFill/>
            </p:spPr>
            <p:txBody>
              <a:bodyPr wrap="none" rtlCol="0" anchor="t">
                <a:spAutoFit/>
              </a:bodyPr>
              <a:lstStyle/>
              <a:p>
                <a:pPr algn="l">
                  <a:buClrTx/>
                  <a:buSzTx/>
                  <a:buNone/>
                </a:pPr>
                <a14:m>
                  <m:oMath xmlns:m="http://schemas.openxmlformats.org/officeDocument/2006/math">
                    <m:r>
                      <a:rPr lang="en-US" altLang="zh-CN" i="1" kern="100" dirty="0" smtClean="0">
                        <a:solidFill>
                          <a:schemeClr val="accent2"/>
                        </a:solidFill>
                        <a:effectLst/>
                        <a:latin typeface="Cambria Math" panose="02040503050406030204" pitchFamily="18" charset="0"/>
                        <a:ea typeface="微软雅黑" charset="0"/>
                        <a:cs typeface="DejaVu Math TeX Gyre" panose="02000503000000000000" charset="0"/>
                      </a:rPr>
                      <m:t>=2 ∗</m:t>
                    </m:r>
                    <m:r>
                      <a:rPr lang="en-US" altLang="zh-CN" b="0" i="1" kern="100" dirty="0" smtClean="0">
                        <a:solidFill>
                          <a:schemeClr val="accent2"/>
                        </a:solidFill>
                        <a:effectLst/>
                        <a:latin typeface="Cambria Math" panose="02040503050406030204" pitchFamily="18" charset="0"/>
                        <a:ea typeface="微软雅黑" charset="0"/>
                        <a:cs typeface="DejaVu Math TeX Gyre" panose="02000503000000000000" charset="0"/>
                      </a:rPr>
                      <m:t>3</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𝑘</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 </m:t>
                    </m:r>
                    <m:sSub>
                      <m:sSubPr>
                        <m:ctrlP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2</m:t>
                        </m:r>
                      </m:sub>
                    </m:sSub>
                    <m:r>
                      <a:rPr lang="en-US" altLang="zh-CN" b="0" i="1" kern="100" dirty="0" smtClean="0">
                        <a:solidFill>
                          <a:schemeClr val="accent2"/>
                        </a:solidFill>
                        <a:effectLst/>
                        <a:latin typeface="Cambria Math" panose="02040503050406030204" pitchFamily="18" charset="0"/>
                        <a:ea typeface="微软雅黑" charset="0"/>
                        <a:cs typeface="DejaVu Math TeX Gyre" panose="02000503000000000000" charset="0"/>
                      </a:rPr>
                      <m:t>(</m:t>
                    </m:r>
                    <m:r>
                      <a:rPr lang="en-US" altLang="zh-CN" i="1" kern="100" dirty="0">
                        <a:solidFill>
                          <a:schemeClr val="accent2"/>
                        </a:solidFill>
                        <a:effectLst/>
                        <a:latin typeface="Cambria Math" panose="02040503050406030204" pitchFamily="18" charset="0"/>
                        <a:ea typeface="微软雅黑" charset="0"/>
                        <a:cs typeface="DejaVu Math TeX Gyre" panose="02000503000000000000" charset="0"/>
                      </a:rPr>
                      <m:t>4</m:t>
                    </m:r>
                    <m:r>
                      <a:rPr lang="en-US" altLang="zh-CN" b="0" i="1" kern="100" dirty="0" smtClean="0">
                        <a:solidFill>
                          <a:schemeClr val="accent2"/>
                        </a:solidFill>
                        <a:effectLst/>
                        <a:latin typeface="Cambria Math" panose="02040503050406030204" pitchFamily="18" charset="0"/>
                        <a:ea typeface="微软雅黑" charset="0"/>
                        <a:cs typeface="DejaVu Math TeX Gyre" panose="02000503000000000000" charset="0"/>
                      </a:rPr>
                      <m:t>∗4)</m:t>
                    </m:r>
                  </m:oMath>
                </a14:m>
                <a:r>
                  <a:rPr lang="en-US" altLang="zh-CN" kern="100" dirty="0">
                    <a:solidFill>
                      <a:schemeClr val="accent1">
                        <a:lumMod val="50000"/>
                      </a:schemeClr>
                    </a:solidFill>
                    <a:effectLst/>
                    <a:latin typeface="微软雅黑" charset="0"/>
                    <a:ea typeface="微软雅黑" charset="0"/>
                    <a:cs typeface="微软雅黑" charset="0"/>
                    <a:sym typeface="+mn-ea"/>
                  </a:rPr>
                  <a:t>   </a:t>
                </a:r>
                <a:r>
                  <a:rPr lang="en-US" altLang="zh-CN" b="1" kern="100" dirty="0">
                    <a:solidFill>
                      <a:srgbClr val="00B0F0"/>
                    </a:solidFill>
                    <a:effectLst/>
                    <a:latin typeface="微软雅黑" charset="0"/>
                    <a:ea typeface="微软雅黑" charset="0"/>
                    <a:cs typeface="微软雅黑" charset="0"/>
                    <a:sym typeface="+mn-ea"/>
                  </a:rPr>
                  <a:t>bps</a:t>
                </a:r>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049838" y="3630088"/>
                <a:ext cx="3174652" cy="369332"/>
              </a:xfrm>
              <a:prstGeom prst="rect">
                <a:avLst/>
              </a:prstGeom>
              <a:blipFill rotWithShape="1">
                <a:blip r:embed="rId5"/>
                <a:stretch>
                  <a:fillRect l="-10" t="-116" r="19" b="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049838" y="4243498"/>
                <a:ext cx="1353576" cy="369332"/>
              </a:xfrm>
              <a:prstGeom prst="rect">
                <a:avLst/>
              </a:prstGeom>
              <a:noFill/>
            </p:spPr>
            <p:txBody>
              <a:bodyPr wrap="none" rtlCol="0" anchor="t">
                <a:spAutoFit/>
              </a:bodyPr>
              <a:lstStyle/>
              <a:p>
                <a:pPr algn="l">
                  <a:buClrTx/>
                  <a:buSzTx/>
                  <a:buNone/>
                </a:pPr>
                <a14:m>
                  <m:oMath xmlns:m="http://schemas.openxmlformats.org/officeDocument/2006/math">
                    <m:r>
                      <a:rPr lang="en-US" altLang="zh-CN" i="1" kern="100" dirty="0" smtClean="0">
                        <a:solidFill>
                          <a:schemeClr val="accent2"/>
                        </a:solidFill>
                        <a:effectLst/>
                        <a:latin typeface="Cambria Math" panose="02040503050406030204" pitchFamily="18" charset="0"/>
                        <a:ea typeface="微软雅黑" charset="0"/>
                        <a:cs typeface="DejaVu Math TeX Gyre" panose="02000503000000000000" charset="0"/>
                      </a:rPr>
                      <m:t>=</m:t>
                    </m:r>
                    <m:r>
                      <a:rPr lang="en-US" altLang="zh-CN" b="0" i="1" kern="100" dirty="0" smtClean="0">
                        <a:solidFill>
                          <a:schemeClr val="accent2"/>
                        </a:solidFill>
                        <a:effectLst/>
                        <a:latin typeface="Cambria Math" panose="02040503050406030204" pitchFamily="18" charset="0"/>
                        <a:ea typeface="微软雅黑" charset="0"/>
                        <a:cs typeface="DejaVu Math TeX Gyre" panose="02000503000000000000" charset="0"/>
                      </a:rPr>
                      <m:t>24</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 </m:t>
                    </m:r>
                    <m:r>
                      <a:rPr lang="en-US" altLang="zh-CN" i="1" kern="100" dirty="0">
                        <a:solidFill>
                          <a:schemeClr val="accent2"/>
                        </a:solidFill>
                        <a:effectLst/>
                        <a:latin typeface="Cambria Math" panose="02040503050406030204" pitchFamily="18" charset="0"/>
                        <a:ea typeface="宋体" charset="0"/>
                        <a:cs typeface="DejaVu Math TeX Gyre" panose="02000503000000000000" charset="0"/>
                      </a:rPr>
                      <m:t>𝑘</m:t>
                    </m:r>
                  </m:oMath>
                </a14:m>
                <a:r>
                  <a:rPr lang="en-US" altLang="zh-CN" b="1" kern="100" dirty="0">
                    <a:solidFill>
                      <a:srgbClr val="00B0F0"/>
                    </a:solidFill>
                    <a:effectLst/>
                    <a:latin typeface="微软雅黑" charset="0"/>
                    <a:ea typeface="微软雅黑" charset="0"/>
                    <a:cs typeface="微软雅黑" charset="0"/>
                    <a:sym typeface="+mn-ea"/>
                  </a:rPr>
                  <a:t> bps</a:t>
                </a:r>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049838" y="4243498"/>
                <a:ext cx="1353576" cy="369332"/>
              </a:xfrm>
              <a:prstGeom prst="rect">
                <a:avLst/>
              </a:prstGeom>
              <a:blipFill rotWithShape="1">
                <a:blip r:embed="rId6"/>
                <a:stretch>
                  <a:fillRect l="-23" t="-116" r="5" b="51"/>
                </a:stretch>
              </a:blipFill>
            </p:spPr>
            <p:txBody>
              <a:bodyPr/>
              <a:lstStyle/>
              <a:p>
                <a:r>
                  <a:rPr lang="zh-CN" altLang="en-US">
                    <a:noFill/>
                  </a:rPr>
                  <a:t> </a:t>
                </a:r>
              </a:p>
            </p:txBody>
          </p:sp>
        </mc:Fallback>
      </mc:AlternateContent>
      <p:sp>
        <p:nvSpPr>
          <p:cNvPr id="27" name="圆角矩形 42"/>
          <p:cNvSpPr/>
          <p:nvPr/>
        </p:nvSpPr>
        <p:spPr>
          <a:xfrm>
            <a:off x="226663" y="871071"/>
            <a:ext cx="1074196" cy="341822"/>
          </a:xfrm>
          <a:prstGeom prst="roundRect">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对1"/>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200581" y="177058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5" grpId="1" animBg="1"/>
      <p:bldP spid="18" grpId="1" animBg="1"/>
      <p:bldP spid="19" grpId="1" animBg="1"/>
      <p:bldP spid="21" grpId="1" animBg="1"/>
      <p:bldP spid="23" grpId="1" animBg="1"/>
      <p:bldP spid="24" grpId="1"/>
      <p:bldP spid="25" grpId="1"/>
      <p:bldP spid="27"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409880" y="615787"/>
            <a:ext cx="8497614"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35.  若某主机的 IP 地址是 183.80.72.48，子网掩码是 255.255.192.0，则该主机所在网络的网络地址是(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A. 183.80.0.0</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B. 183.80.64.0</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C. 183.80.72.0</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rPr>
              <a:t>D. 183.80.192.0 </a:t>
            </a: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cxnSp>
        <p:nvCxnSpPr>
          <p:cNvPr id="11" name="箭头-工具"/>
          <p:cNvCxnSpPr/>
          <p:nvPr/>
        </p:nvCxnSpPr>
        <p:spPr>
          <a:xfrm>
            <a:off x="4159133" y="3675054"/>
            <a:ext cx="0" cy="302920"/>
          </a:xfrm>
          <a:prstGeom prst="straightConnector1">
            <a:avLst/>
          </a:prstGeom>
          <a:ln w="38100" cap="rnd" cmpd="sng">
            <a:solidFill>
              <a:srgbClr val="6679FB"/>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 name="圆角矩形 2"/>
          <p:cNvSpPr/>
          <p:nvPr/>
        </p:nvSpPr>
        <p:spPr>
          <a:xfrm>
            <a:off x="414367" y="2472861"/>
            <a:ext cx="2675017" cy="1713244"/>
          </a:xfrm>
          <a:prstGeom prst="roundRect">
            <a:avLst>
              <a:gd name="adj" fmla="val 3526"/>
            </a:avLst>
          </a:prstGeom>
          <a:solidFill>
            <a:srgbClr val="DDF7F0"/>
          </a:solid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solidFill>
                  <a:srgbClr val="002060"/>
                </a:solidFill>
                <a:latin typeface="Arial (标题)楷体" charset="0"/>
                <a:ea typeface="+mj-ea"/>
                <a:cs typeface="Arial (标题)楷体" charset="0"/>
              </a:rPr>
              <a:t>0                0000 0000</a:t>
            </a:r>
          </a:p>
          <a:p>
            <a:r>
              <a:rPr kumimoji="1" lang="en-US" altLang="zh-CN" sz="1600" dirty="0">
                <a:solidFill>
                  <a:srgbClr val="002060"/>
                </a:solidFill>
                <a:latin typeface="Arial (标题)楷体" charset="0"/>
                <a:ea typeface="+mj-ea"/>
                <a:cs typeface="Arial (标题)楷体" charset="0"/>
              </a:rPr>
              <a:t>64              0100 0000</a:t>
            </a:r>
          </a:p>
          <a:p>
            <a:r>
              <a:rPr kumimoji="1" lang="en-US" altLang="zh-CN" sz="1600" dirty="0">
                <a:solidFill>
                  <a:srgbClr val="002060"/>
                </a:solidFill>
                <a:latin typeface="Arial (标题)楷体" charset="0"/>
                <a:ea typeface="+mj-ea"/>
                <a:cs typeface="Arial (标题)楷体" charset="0"/>
              </a:rPr>
              <a:t>128            1000 0000</a:t>
            </a:r>
          </a:p>
          <a:p>
            <a:pPr marL="342900" indent="-342900">
              <a:buAutoNum type="arabicPlain" startAt="192"/>
            </a:pPr>
            <a:r>
              <a:rPr kumimoji="1" lang="en-US" altLang="zh-CN" sz="1600" dirty="0">
                <a:solidFill>
                  <a:srgbClr val="002060"/>
                </a:solidFill>
                <a:latin typeface="Arial (标题)楷体" charset="0"/>
                <a:ea typeface="+mj-ea"/>
                <a:cs typeface="Arial (标题)楷体" charset="0"/>
              </a:rPr>
              <a:t>            1100 0000</a:t>
            </a:r>
          </a:p>
          <a:p>
            <a:r>
              <a:rPr kumimoji="1" lang="en-US" altLang="zh-CN" sz="1600" dirty="0">
                <a:solidFill>
                  <a:srgbClr val="002060"/>
                </a:solidFill>
                <a:latin typeface="Arial (标题)楷体" charset="0"/>
                <a:ea typeface="+mj-ea"/>
                <a:cs typeface="Arial (标题)楷体" charset="0"/>
              </a:rPr>
              <a:t>224            1110 0000</a:t>
            </a:r>
          </a:p>
          <a:p>
            <a:r>
              <a:rPr kumimoji="1" lang="en-US" altLang="zh-CN" sz="1600" dirty="0">
                <a:solidFill>
                  <a:srgbClr val="002060"/>
                </a:solidFill>
                <a:latin typeface="Arial (标题)楷体" charset="0"/>
                <a:ea typeface="+mj-ea"/>
                <a:cs typeface="Arial (标题)楷体" charset="0"/>
              </a:rPr>
              <a:t>255            1111 1111</a:t>
            </a:r>
          </a:p>
        </p:txBody>
      </p:sp>
      <p:sp>
        <p:nvSpPr>
          <p:cNvPr id="13" name="圆角矩形 16"/>
          <p:cNvSpPr/>
          <p:nvPr/>
        </p:nvSpPr>
        <p:spPr>
          <a:xfrm>
            <a:off x="5033186" y="1458496"/>
            <a:ext cx="1839380" cy="386508"/>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楷体" panose="02010609060101010101" pitchFamily="49" charset="-122"/>
                <a:ea typeface="楷体" panose="02010609060101010101" pitchFamily="49" charset="-122"/>
              </a:rPr>
              <a:t>183.80.72.48</a:t>
            </a:r>
            <a:endPar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grpSp>
        <p:nvGrpSpPr>
          <p:cNvPr id="14" name="组合 13"/>
          <p:cNvGrpSpPr/>
          <p:nvPr/>
        </p:nvGrpSpPr>
        <p:grpSpPr>
          <a:xfrm>
            <a:off x="3549184" y="1433811"/>
            <a:ext cx="1350475" cy="369333"/>
            <a:chOff x="5065443" y="3750157"/>
            <a:chExt cx="2978390" cy="1623237"/>
          </a:xfrm>
        </p:grpSpPr>
        <p:sp>
          <p:nvSpPr>
            <p:cNvPr id="15"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楷体" panose="02010609060101010101" pitchFamily="49" charset="-122"/>
                  <a:ea typeface="楷体" panose="02010609060101010101" pitchFamily="49" charset="-122"/>
                </a:rPr>
                <a:t>IP </a:t>
              </a:r>
              <a:r>
                <a:rPr kumimoji="1" lang="zh-CN" altLang="en-US" dirty="0">
                  <a:solidFill>
                    <a:prstClr val="white"/>
                  </a:solidFill>
                  <a:latin typeface="楷体" panose="02010609060101010101" pitchFamily="49" charset="-122"/>
                  <a:ea typeface="楷体" panose="02010609060101010101" pitchFamily="49" charset="-122"/>
                </a:rPr>
                <a:t>地址</a:t>
              </a:r>
            </a:p>
          </p:txBody>
        </p:sp>
        <p:sp>
          <p:nvSpPr>
            <p:cNvPr id="16" name="矩形 15"/>
            <p:cNvSpPr/>
            <p:nvPr/>
          </p:nvSpPr>
          <p:spPr>
            <a:xfrm>
              <a:off x="6655538" y="3750157"/>
              <a:ext cx="1303436" cy="1623233"/>
            </a:xfrm>
            <a:prstGeom prst="rect">
              <a:avLst/>
            </a:prstGeom>
          </p:spPr>
          <p:txBody>
            <a:bodyPr wrap="square">
              <a:spAutoFit/>
            </a:bodyPr>
            <a:lstStyle/>
            <a:p>
              <a:pPr lvl="0" algn="ctr">
                <a:defRPr/>
              </a:pPr>
              <a:endParaRPr kumimoji="1" lang="en-US" altLang="zh-CN" dirty="0">
                <a:solidFill>
                  <a:prstClr val="white"/>
                </a:solidFill>
                <a:latin typeface="楷体" panose="02010609060101010101" pitchFamily="49" charset="-122"/>
                <a:ea typeface="楷体" panose="02010609060101010101" pitchFamily="49" charset="-122"/>
              </a:endParaRPr>
            </a:p>
          </p:txBody>
        </p:sp>
      </p:grpSp>
      <p:grpSp>
        <p:nvGrpSpPr>
          <p:cNvPr id="17" name="组合 16"/>
          <p:cNvGrpSpPr/>
          <p:nvPr/>
        </p:nvGrpSpPr>
        <p:grpSpPr>
          <a:xfrm>
            <a:off x="3549184" y="2695422"/>
            <a:ext cx="1350475" cy="369332"/>
            <a:chOff x="5065443" y="3750157"/>
            <a:chExt cx="2978390" cy="1623237"/>
          </a:xfrm>
        </p:grpSpPr>
        <p:sp>
          <p:nvSpPr>
            <p:cNvPr id="18"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楷体" panose="02010609060101010101" pitchFamily="49" charset="-122"/>
                  <a:ea typeface="楷体" panose="02010609060101010101" pitchFamily="49" charset="-122"/>
                </a:rPr>
                <a:t>子网掩码</a:t>
              </a:r>
              <a:endPar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
          <p:nvSpPr>
            <p:cNvPr id="19" name="矩形 18"/>
            <p:cNvSpPr/>
            <p:nvPr/>
          </p:nvSpPr>
          <p:spPr>
            <a:xfrm>
              <a:off x="6655538" y="3750157"/>
              <a:ext cx="1303436" cy="1623237"/>
            </a:xfrm>
            <a:prstGeom prst="rect">
              <a:avLst/>
            </a:prstGeom>
          </p:spPr>
          <p:txBody>
            <a:bodyPr wrap="square">
              <a:spAutoFit/>
            </a:bodyPr>
            <a:lstStyle/>
            <a:p>
              <a:pPr lvl="0" algn="ctr">
                <a:defRPr/>
              </a:pPr>
              <a:endParaRPr kumimoji="1" lang="en-US" altLang="zh-CN" dirty="0">
                <a:solidFill>
                  <a:prstClr val="white"/>
                </a:solidFill>
                <a:latin typeface="楷体" panose="02010609060101010101" pitchFamily="49" charset="-122"/>
                <a:ea typeface="楷体" panose="02010609060101010101" pitchFamily="49" charset="-122"/>
              </a:endParaRPr>
            </a:p>
          </p:txBody>
        </p:sp>
      </p:grpSp>
      <p:sp>
        <p:nvSpPr>
          <p:cNvPr id="20" name="圆角矩形 16"/>
          <p:cNvSpPr/>
          <p:nvPr/>
        </p:nvSpPr>
        <p:spPr>
          <a:xfrm>
            <a:off x="5033186" y="2682666"/>
            <a:ext cx="1839380" cy="386508"/>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楷体" panose="02010609060101010101" pitchFamily="49" charset="-122"/>
                <a:ea typeface="楷体" panose="02010609060101010101" pitchFamily="49" charset="-122"/>
              </a:rPr>
              <a:t>255.255.192.0</a:t>
            </a:r>
          </a:p>
        </p:txBody>
      </p:sp>
      <p:grpSp>
        <p:nvGrpSpPr>
          <p:cNvPr id="21" name="组合 20"/>
          <p:cNvGrpSpPr/>
          <p:nvPr/>
        </p:nvGrpSpPr>
        <p:grpSpPr>
          <a:xfrm>
            <a:off x="3549184" y="3357496"/>
            <a:ext cx="1350475" cy="369332"/>
            <a:chOff x="5065443" y="3750157"/>
            <a:chExt cx="2978390" cy="1623237"/>
          </a:xfrm>
        </p:grpSpPr>
        <p:sp>
          <p:nvSpPr>
            <p:cNvPr id="22"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楷体" panose="02010609060101010101" pitchFamily="49" charset="-122"/>
                  <a:ea typeface="楷体" panose="02010609060101010101" pitchFamily="49" charset="-122"/>
                </a:rPr>
                <a:t>网络地址？</a:t>
              </a:r>
              <a:endPar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
          <p:nvSpPr>
            <p:cNvPr id="23" name="矩形 22"/>
            <p:cNvSpPr/>
            <p:nvPr/>
          </p:nvSpPr>
          <p:spPr>
            <a:xfrm>
              <a:off x="6655538" y="3750157"/>
              <a:ext cx="1303436" cy="1623237"/>
            </a:xfrm>
            <a:prstGeom prst="rect">
              <a:avLst/>
            </a:prstGeom>
          </p:spPr>
          <p:txBody>
            <a:bodyPr wrap="square">
              <a:spAutoFit/>
            </a:bodyPr>
            <a:lstStyle/>
            <a:p>
              <a:pPr lvl="0" algn="ctr">
                <a:defRPr/>
              </a:pPr>
              <a:endParaRPr kumimoji="1" lang="en-US" altLang="zh-CN" dirty="0">
                <a:solidFill>
                  <a:prstClr val="white"/>
                </a:solidFill>
                <a:latin typeface="楷体" panose="02010609060101010101" pitchFamily="49" charset="-122"/>
                <a:ea typeface="楷体" panose="02010609060101010101" pitchFamily="49" charset="-122"/>
              </a:endParaRPr>
            </a:p>
          </p:txBody>
        </p:sp>
      </p:grpSp>
      <p:grpSp>
        <p:nvGrpSpPr>
          <p:cNvPr id="24" name="组合 23"/>
          <p:cNvGrpSpPr/>
          <p:nvPr/>
        </p:nvGrpSpPr>
        <p:grpSpPr>
          <a:xfrm>
            <a:off x="3032038" y="4054404"/>
            <a:ext cx="3122762" cy="369332"/>
            <a:chOff x="5065443" y="3750157"/>
            <a:chExt cx="2978390" cy="1623237"/>
          </a:xfrm>
          <a:noFill/>
        </p:grpSpPr>
        <p:sp>
          <p:nvSpPr>
            <p:cNvPr id="25" name="圆角矩形 16"/>
            <p:cNvSpPr/>
            <p:nvPr/>
          </p:nvSpPr>
          <p:spPr>
            <a:xfrm>
              <a:off x="5065443" y="3865827"/>
              <a:ext cx="2978390" cy="15075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srgbClr val="38CDA8"/>
                  </a:solidFill>
                  <a:latin typeface="楷体" panose="02010609060101010101" pitchFamily="49" charset="-122"/>
                  <a:ea typeface="楷体" panose="02010609060101010101" pitchFamily="49" charset="-122"/>
                </a:rPr>
                <a:t>主机</a:t>
              </a:r>
              <a:r>
                <a:rPr kumimoji="1" lang="en-US" altLang="zh-CN" dirty="0">
                  <a:solidFill>
                    <a:srgbClr val="38CDA8"/>
                  </a:solidFill>
                  <a:latin typeface="楷体" panose="02010609060101010101" pitchFamily="49" charset="-122"/>
                  <a:ea typeface="楷体" panose="02010609060101010101" pitchFamily="49" charset="-122"/>
                </a:rPr>
                <a:t>IP</a:t>
              </a:r>
              <a:r>
                <a:rPr kumimoji="1" lang="zh-CN" altLang="en-US" dirty="0">
                  <a:solidFill>
                    <a:srgbClr val="38CDA8"/>
                  </a:solidFill>
                  <a:latin typeface="楷体" panose="02010609060101010101" pitchFamily="49" charset="-122"/>
                  <a:ea typeface="楷体" panose="02010609060101010101" pitchFamily="49" charset="-122"/>
                </a:rPr>
                <a:t>地址中，子网掩码为</a:t>
              </a:r>
              <a:r>
                <a:rPr kumimoji="1" lang="en-US" altLang="zh-CN" dirty="0">
                  <a:solidFill>
                    <a:srgbClr val="38CDA8"/>
                  </a:solidFill>
                  <a:latin typeface="楷体" panose="02010609060101010101" pitchFamily="49" charset="-122"/>
                  <a:ea typeface="楷体" panose="02010609060101010101" pitchFamily="49" charset="-122"/>
                </a:rPr>
                <a:t>1</a:t>
              </a:r>
              <a:r>
                <a:rPr kumimoji="1" lang="zh-CN" altLang="en-US" dirty="0">
                  <a:solidFill>
                    <a:srgbClr val="38CDA8"/>
                  </a:solidFill>
                  <a:latin typeface="楷体" panose="02010609060101010101" pitchFamily="49" charset="-122"/>
                  <a:ea typeface="楷体" panose="02010609060101010101" pitchFamily="49" charset="-122"/>
                </a:rPr>
                <a:t>的部分</a:t>
              </a:r>
              <a:endParaRPr kumimoji="1" lang="zh-CN" altLang="en-US" b="0" i="0" u="none" strike="noStrike" kern="1200" cap="none" spc="0" normalizeH="0" baseline="0" noProof="0" dirty="0">
                <a:ln>
                  <a:noFill/>
                </a:ln>
                <a:solidFill>
                  <a:srgbClr val="38CDA8"/>
                </a:solidFill>
                <a:effectLst/>
                <a:uLnTx/>
                <a:uFillTx/>
                <a:latin typeface="楷体" panose="02010609060101010101" pitchFamily="49" charset="-122"/>
                <a:ea typeface="楷体" panose="02010609060101010101" pitchFamily="49" charset="-122"/>
              </a:endParaRPr>
            </a:p>
          </p:txBody>
        </p:sp>
        <p:sp>
          <p:nvSpPr>
            <p:cNvPr id="26" name="矩形 25"/>
            <p:cNvSpPr/>
            <p:nvPr/>
          </p:nvSpPr>
          <p:spPr>
            <a:xfrm>
              <a:off x="6655537" y="3750157"/>
              <a:ext cx="1303436" cy="1623237"/>
            </a:xfrm>
            <a:prstGeom prst="rect">
              <a:avLst/>
            </a:prstGeom>
            <a:grpFill/>
          </p:spPr>
          <p:txBody>
            <a:bodyPr wrap="square">
              <a:spAutoFit/>
            </a:bodyPr>
            <a:lstStyle/>
            <a:p>
              <a:pPr lvl="0" algn="ctr">
                <a:defRPr/>
              </a:pPr>
              <a:endParaRPr kumimoji="1" lang="en-US" altLang="zh-CN" dirty="0">
                <a:solidFill>
                  <a:srgbClr val="38CDA8"/>
                </a:solidFill>
                <a:latin typeface="楷体" panose="02010609060101010101" pitchFamily="49" charset="-122"/>
                <a:ea typeface="楷体" panose="02010609060101010101" pitchFamily="49" charset="-122"/>
              </a:endParaRPr>
            </a:p>
          </p:txBody>
        </p:sp>
      </p:grpSp>
      <p:sp>
        <p:nvSpPr>
          <p:cNvPr id="29" name="圆角矩形 16"/>
          <p:cNvSpPr/>
          <p:nvPr/>
        </p:nvSpPr>
        <p:spPr>
          <a:xfrm>
            <a:off x="5033186" y="3365176"/>
            <a:ext cx="2272370" cy="386508"/>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楷体" panose="02010609060101010101" pitchFamily="49" charset="-122"/>
                <a:ea typeface="楷体" panose="02010609060101010101" pitchFamily="49" charset="-122"/>
              </a:rPr>
              <a:t>183 .</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80</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   </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   </a:t>
            </a:r>
            <a:r>
              <a:rPr kumimoji="1" lang="zh-CN" altLang="en-US" dirty="0">
                <a:solidFill>
                  <a:prstClr val="white"/>
                </a:solidFill>
                <a:latin typeface="楷体" panose="02010609060101010101" pitchFamily="49" charset="-122"/>
                <a:ea typeface="楷体" panose="02010609060101010101" pitchFamily="49" charset="-122"/>
              </a:rPr>
              <a:t>？</a:t>
            </a:r>
            <a:endParaRPr kumimoji="1" lang="en-US" altLang="zh-CN" dirty="0">
              <a:solidFill>
                <a:prstClr val="white"/>
              </a:solidFill>
              <a:latin typeface="楷体" panose="02010609060101010101" pitchFamily="49" charset="-122"/>
              <a:ea typeface="楷体" panose="02010609060101010101" pitchFamily="49" charset="-122"/>
            </a:endParaRPr>
          </a:p>
        </p:txBody>
      </p:sp>
      <p:sp>
        <p:nvSpPr>
          <p:cNvPr id="30" name="圆角矩形 16"/>
          <p:cNvSpPr/>
          <p:nvPr/>
        </p:nvSpPr>
        <p:spPr>
          <a:xfrm>
            <a:off x="5033186" y="1959412"/>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srgbClr val="FF0000"/>
                </a:solidFill>
                <a:latin typeface="楷体" panose="02010609060101010101" pitchFamily="49" charset="-122"/>
                <a:ea typeface="楷体" panose="02010609060101010101" pitchFamily="49" charset="-122"/>
              </a:rPr>
              <a:t>183.80.01</a:t>
            </a:r>
            <a:r>
              <a:rPr kumimoji="1" lang="en-US" altLang="zh-CN" dirty="0">
                <a:solidFill>
                  <a:schemeClr val="bg1"/>
                </a:solidFill>
                <a:latin typeface="楷体" panose="02010609060101010101" pitchFamily="49" charset="-122"/>
                <a:ea typeface="楷体" panose="02010609060101010101" pitchFamily="49" charset="-122"/>
              </a:rPr>
              <a:t>00</a:t>
            </a:r>
            <a:r>
              <a:rPr kumimoji="1" lang="en-US" altLang="zh-CN" dirty="0">
                <a:solidFill>
                  <a:prstClr val="white"/>
                </a:solidFill>
                <a:latin typeface="楷体" panose="02010609060101010101" pitchFamily="49" charset="-122"/>
                <a:ea typeface="楷体" panose="02010609060101010101" pitchFamily="49" charset="-122"/>
              </a:rPr>
              <a:t> </a:t>
            </a:r>
            <a:r>
              <a:rPr kumimoji="1" lang="en-US" altLang="zh-CN" dirty="0">
                <a:solidFill>
                  <a:schemeClr val="bg1"/>
                </a:solidFill>
                <a:latin typeface="楷体" panose="02010609060101010101" pitchFamily="49" charset="-122"/>
                <a:ea typeface="楷体" panose="02010609060101010101" pitchFamily="49" charset="-122"/>
              </a:rPr>
              <a:t>1000</a:t>
            </a:r>
            <a:r>
              <a:rPr kumimoji="1" lang="en-US" altLang="zh-CN" dirty="0">
                <a:solidFill>
                  <a:prstClr val="white"/>
                </a:solidFill>
                <a:latin typeface="楷体" panose="02010609060101010101" pitchFamily="49" charset="-122"/>
                <a:ea typeface="楷体" panose="02010609060101010101" pitchFamily="49" charset="-122"/>
              </a:rPr>
              <a:t>.48</a:t>
            </a:r>
            <a:endPar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
        <p:nvSpPr>
          <p:cNvPr id="31" name="圆角矩形 16"/>
          <p:cNvSpPr/>
          <p:nvPr/>
        </p:nvSpPr>
        <p:spPr>
          <a:xfrm>
            <a:off x="5033186" y="3365176"/>
            <a:ext cx="2989216" cy="386508"/>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楷体" panose="02010609060101010101" pitchFamily="49" charset="-122"/>
                <a:ea typeface="楷体" panose="02010609060101010101" pitchFamily="49" charset="-122"/>
              </a:rPr>
              <a:t>183 .</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80</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 </a:t>
            </a:r>
            <a:r>
              <a:rPr kumimoji="1" lang="en-US" altLang="zh-CN" dirty="0">
                <a:solidFill>
                  <a:srgbClr val="FF0000"/>
                </a:solidFill>
                <a:latin typeface="楷体" panose="02010609060101010101" pitchFamily="49" charset="-122"/>
                <a:ea typeface="楷体" panose="02010609060101010101" pitchFamily="49" charset="-122"/>
              </a:rPr>
              <a:t>0100 0000</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   </a:t>
            </a:r>
            <a:r>
              <a:rPr kumimoji="1" lang="zh-CN" altLang="en-US" dirty="0">
                <a:solidFill>
                  <a:prstClr val="white"/>
                </a:solidFill>
                <a:latin typeface="楷体" panose="02010609060101010101" pitchFamily="49" charset="-122"/>
                <a:ea typeface="楷体" panose="02010609060101010101" pitchFamily="49" charset="-122"/>
              </a:rPr>
              <a:t>？</a:t>
            </a:r>
            <a:endParaRPr kumimoji="1" lang="en-US" altLang="zh-CN" dirty="0">
              <a:solidFill>
                <a:prstClr val="white"/>
              </a:solidFill>
              <a:latin typeface="楷体" panose="02010609060101010101" pitchFamily="49" charset="-122"/>
              <a:ea typeface="楷体" panose="02010609060101010101" pitchFamily="49" charset="-122"/>
            </a:endParaRPr>
          </a:p>
        </p:txBody>
      </p:sp>
      <p:sp>
        <p:nvSpPr>
          <p:cNvPr id="32" name="圆角矩形 16"/>
          <p:cNvSpPr/>
          <p:nvPr/>
        </p:nvSpPr>
        <p:spPr>
          <a:xfrm>
            <a:off x="5033186" y="3365176"/>
            <a:ext cx="2989216" cy="386508"/>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楷体" panose="02010609060101010101" pitchFamily="49" charset="-122"/>
                <a:ea typeface="楷体" panose="02010609060101010101" pitchFamily="49" charset="-122"/>
              </a:rPr>
              <a:t>183 .</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80</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 </a:t>
            </a:r>
            <a:r>
              <a:rPr kumimoji="1" lang="en-US" altLang="zh-CN" dirty="0">
                <a:solidFill>
                  <a:srgbClr val="FF0000"/>
                </a:solidFill>
                <a:latin typeface="楷体" panose="02010609060101010101" pitchFamily="49" charset="-122"/>
                <a:ea typeface="楷体" panose="02010609060101010101" pitchFamily="49" charset="-122"/>
              </a:rPr>
              <a:t>64 </a:t>
            </a:r>
            <a:r>
              <a:rPr kumimoji="1" lang="en-US" altLang="zh-CN" dirty="0">
                <a:solidFill>
                  <a:prstClr val="white"/>
                </a:solidFill>
                <a:latin typeface="楷体" panose="02010609060101010101" pitchFamily="49" charset="-122"/>
                <a:ea typeface="楷体" panose="02010609060101010101" pitchFamily="49" charset="-122"/>
              </a:rPr>
              <a:t>.   </a:t>
            </a:r>
            <a:r>
              <a:rPr kumimoji="1" lang="zh-CN" altLang="en-US" dirty="0">
                <a:solidFill>
                  <a:prstClr val="white"/>
                </a:solidFill>
                <a:latin typeface="楷体" panose="02010609060101010101" pitchFamily="49" charset="-122"/>
                <a:ea typeface="楷体" panose="02010609060101010101" pitchFamily="49" charset="-122"/>
              </a:rPr>
              <a:t>？</a:t>
            </a:r>
            <a:endParaRPr kumimoji="1" lang="en-US" altLang="zh-CN" dirty="0">
              <a:solidFill>
                <a:prstClr val="white"/>
              </a:solidFill>
              <a:latin typeface="楷体" panose="02010609060101010101" pitchFamily="49" charset="-122"/>
              <a:ea typeface="楷体" panose="02010609060101010101" pitchFamily="49" charset="-122"/>
            </a:endParaRPr>
          </a:p>
        </p:txBody>
      </p:sp>
      <p:sp>
        <p:nvSpPr>
          <p:cNvPr id="33" name="圆角矩形 16"/>
          <p:cNvSpPr/>
          <p:nvPr/>
        </p:nvSpPr>
        <p:spPr>
          <a:xfrm>
            <a:off x="5033186" y="3365176"/>
            <a:ext cx="2989216" cy="386508"/>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en-US" altLang="zh-CN" dirty="0">
                <a:solidFill>
                  <a:prstClr val="white"/>
                </a:solidFill>
                <a:latin typeface="楷体" panose="02010609060101010101" pitchFamily="49" charset="-122"/>
                <a:ea typeface="楷体" panose="02010609060101010101" pitchFamily="49" charset="-122"/>
              </a:rPr>
              <a:t>183 .</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80</a:t>
            </a:r>
            <a:r>
              <a:rPr kumimoji="1" lang="zh-CN" altLang="en-US" dirty="0">
                <a:solidFill>
                  <a:prstClr val="white"/>
                </a:solidFill>
                <a:latin typeface="楷体" panose="02010609060101010101" pitchFamily="49" charset="-122"/>
                <a:ea typeface="楷体" panose="02010609060101010101" pitchFamily="49" charset="-122"/>
              </a:rPr>
              <a:t> </a:t>
            </a:r>
            <a:r>
              <a:rPr kumimoji="1" lang="en-US" altLang="zh-CN" dirty="0">
                <a:solidFill>
                  <a:prstClr val="white"/>
                </a:solidFill>
                <a:latin typeface="楷体" panose="02010609060101010101" pitchFamily="49" charset="-122"/>
                <a:ea typeface="楷体" panose="02010609060101010101" pitchFamily="49" charset="-122"/>
              </a:rPr>
              <a:t>. </a:t>
            </a:r>
            <a:r>
              <a:rPr kumimoji="1" lang="en-US" altLang="zh-CN" dirty="0">
                <a:solidFill>
                  <a:srgbClr val="FF0000"/>
                </a:solidFill>
                <a:latin typeface="楷体" panose="02010609060101010101" pitchFamily="49" charset="-122"/>
                <a:ea typeface="楷体" panose="02010609060101010101" pitchFamily="49" charset="-122"/>
              </a:rPr>
              <a:t>64 </a:t>
            </a:r>
            <a:r>
              <a:rPr kumimoji="1" lang="en-US" altLang="zh-CN" dirty="0">
                <a:solidFill>
                  <a:prstClr val="white"/>
                </a:solidFill>
                <a:latin typeface="楷体" panose="02010609060101010101" pitchFamily="49" charset="-122"/>
                <a:ea typeface="楷体" panose="02010609060101010101" pitchFamily="49" charset="-122"/>
              </a:rPr>
              <a:t>.   0</a:t>
            </a:r>
          </a:p>
        </p:txBody>
      </p:sp>
      <p:pic>
        <p:nvPicPr>
          <p:cNvPr id="35"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409692" y="149626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20" grpId="0" animBg="1"/>
      <p:bldP spid="29" grpId="0" animBg="1"/>
      <p:bldP spid="30" grpId="0" animBg="1"/>
      <p:bldP spid="31" grpId="0" animBg="1"/>
      <p:bldP spid="32" grpId="0" animBg="1"/>
      <p:bldP spid="33" grpId="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 数据链路层采用后退 </a:t>
            </a:r>
            <a:r>
              <a:rPr lang="en-US" altLang="zh-CN" kern="100" dirty="0">
                <a:solidFill>
                  <a:schemeClr val="accent1">
                    <a:lumMod val="50000"/>
                  </a:schemeClr>
                </a:solidFill>
                <a:latin typeface="微软雅黑" charset="0"/>
                <a:ea typeface="微软雅黑" charset="0"/>
                <a:cs typeface="微软雅黑" charset="0"/>
                <a:sym typeface="+mn-ea"/>
              </a:rPr>
              <a:t>N </a:t>
            </a:r>
            <a:r>
              <a:rPr lang="zh-CN" altLang="en-US" kern="100" dirty="0">
                <a:solidFill>
                  <a:schemeClr val="accent1">
                    <a:lumMod val="50000"/>
                  </a:schemeClr>
                </a:solidFill>
                <a:latin typeface="微软雅黑" charset="0"/>
                <a:ea typeface="微软雅黑" charset="0"/>
                <a:cs typeface="微软雅黑" charset="0"/>
                <a:sym typeface="+mn-ea"/>
              </a:rPr>
              <a:t>帧（</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）协议，发送方已经发送了编号为 </a:t>
            </a:r>
            <a:r>
              <a:rPr lang="en-US" altLang="zh-CN" kern="100" dirty="0">
                <a:solidFill>
                  <a:schemeClr val="accent1">
                    <a:lumMod val="50000"/>
                  </a:schemeClr>
                </a:solidFill>
                <a:latin typeface="微软雅黑" charset="0"/>
                <a:ea typeface="微软雅黑" charset="0"/>
                <a:cs typeface="微软雅黑" charset="0"/>
                <a:sym typeface="+mn-ea"/>
              </a:rPr>
              <a:t>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7 </a:t>
            </a:r>
            <a:r>
              <a:rPr lang="zh-CN" altLang="en-US" kern="100" dirty="0">
                <a:solidFill>
                  <a:schemeClr val="accent1">
                    <a:lumMod val="50000"/>
                  </a:schemeClr>
                </a:solidFill>
                <a:latin typeface="微软雅黑" charset="0"/>
                <a:ea typeface="微软雅黑" charset="0"/>
                <a:cs typeface="微软雅黑" charset="0"/>
                <a:sym typeface="+mn-ea"/>
              </a:rPr>
              <a:t>的帧。当计时器超时时，若发送方只收到 </a:t>
            </a:r>
            <a:r>
              <a:rPr lang="en-US" altLang="zh-CN" kern="100" dirty="0">
                <a:solidFill>
                  <a:schemeClr val="accent1">
                    <a:lumMod val="50000"/>
                  </a:schemeClr>
                </a:solidFill>
                <a:latin typeface="微软雅黑" charset="0"/>
                <a:ea typeface="微软雅黑" charset="0"/>
                <a:cs typeface="微软雅黑" charset="0"/>
                <a:sym typeface="+mn-ea"/>
              </a:rPr>
              <a:t>0</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号帧的确认，则发送方需要重发的帧数是 </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effectLst/>
                <a:latin typeface="微软雅黑" charset="0"/>
                <a:ea typeface="微软雅黑" charset="0"/>
                <a:cs typeface="微软雅黑" charset="0"/>
                <a:sym typeface="+mn-ea"/>
              </a:rPr>
              <a:t>流量控制</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14" name="圆角矩形 16"/>
          <p:cNvSpPr/>
          <p:nvPr/>
        </p:nvSpPr>
        <p:spPr>
          <a:xfrm>
            <a:off x="618718" y="2036542"/>
            <a:ext cx="192246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停止</a:t>
            </a:r>
            <a:r>
              <a:rPr kumimoji="1" lang="en-US" altLang="zh-CN" dirty="0">
                <a:solidFill>
                  <a:prstClr val="white"/>
                </a:solidFill>
                <a:latin typeface="+mj-ea"/>
                <a:ea typeface="+mj-ea"/>
              </a:rPr>
              <a:t>-</a:t>
            </a:r>
            <a:r>
              <a:rPr kumimoji="1" lang="zh-CN" altLang="en-US" dirty="0">
                <a:solidFill>
                  <a:prstClr val="white"/>
                </a:solidFill>
                <a:latin typeface="+mj-ea"/>
                <a:ea typeface="+mj-ea"/>
              </a:rPr>
              <a:t>等待协议</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15" name="圆角矩形 16"/>
          <p:cNvSpPr/>
          <p:nvPr/>
        </p:nvSpPr>
        <p:spPr>
          <a:xfrm>
            <a:off x="558072" y="3476955"/>
            <a:ext cx="3668523" cy="519974"/>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多帧滑动窗口与选择重传协议</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17" name="圆角矩形 13"/>
          <p:cNvSpPr/>
          <p:nvPr/>
        </p:nvSpPr>
        <p:spPr>
          <a:xfrm>
            <a:off x="558072" y="2806688"/>
            <a:ext cx="3344077" cy="519974"/>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多帧滑动窗口与后退</a:t>
            </a:r>
            <a:r>
              <a:rPr kumimoji="1" lang="en-US" altLang="zh-CN" dirty="0"/>
              <a:t>N</a:t>
            </a:r>
            <a:r>
              <a:rPr kumimoji="1" lang="zh-CN" altLang="en-US" dirty="0"/>
              <a:t>帧协议</a:t>
            </a:r>
          </a:p>
        </p:txBody>
      </p:sp>
      <p:sp>
        <p:nvSpPr>
          <p:cNvPr id="19" name="圆角矩形 16"/>
          <p:cNvSpPr/>
          <p:nvPr/>
        </p:nvSpPr>
        <p:spPr>
          <a:xfrm>
            <a:off x="4333025" y="2036542"/>
            <a:ext cx="192246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滑动窗口</a:t>
            </a: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0" name="圆角矩形 16"/>
          <p:cNvSpPr/>
          <p:nvPr/>
        </p:nvSpPr>
        <p:spPr>
          <a:xfrm>
            <a:off x="6602820" y="2036541"/>
            <a:ext cx="192246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rPr>
              <a:t>接收</a:t>
            </a:r>
            <a:r>
              <a:rPr kumimoji="1" lang="zh-CN" altLang="en-US" dirty="0">
                <a:solidFill>
                  <a:prstClr val="white"/>
                </a:solidFill>
                <a:latin typeface="+mj-ea"/>
                <a:ea typeface="+mj-ea"/>
              </a:rPr>
              <a:t>窗口</a:t>
            </a: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1" name="圆角矩形 16"/>
          <p:cNvSpPr/>
          <p:nvPr/>
        </p:nvSpPr>
        <p:spPr>
          <a:xfrm>
            <a:off x="4333025" y="2848812"/>
            <a:ext cx="1922464" cy="444623"/>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滑动窗口</a:t>
            </a:r>
            <a:r>
              <a:rPr kumimoji="1" lang="en-US" altLang="zh-CN" dirty="0">
                <a:solidFill>
                  <a:prstClr val="white"/>
                </a:solidFill>
                <a:latin typeface="+mj-ea"/>
                <a:ea typeface="+mj-ea"/>
              </a:rPr>
              <a:t>&gt;1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2" name="圆角矩形 16"/>
          <p:cNvSpPr/>
          <p:nvPr/>
        </p:nvSpPr>
        <p:spPr>
          <a:xfrm>
            <a:off x="6602820" y="2848811"/>
            <a:ext cx="1922464" cy="444623"/>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rPr>
              <a:t>接收</a:t>
            </a:r>
            <a:r>
              <a:rPr kumimoji="1" lang="zh-CN" altLang="en-US" dirty="0">
                <a:solidFill>
                  <a:prstClr val="white"/>
                </a:solidFill>
                <a:latin typeface="+mj-ea"/>
                <a:ea typeface="+mj-ea"/>
              </a:rPr>
              <a:t>窗口</a:t>
            </a: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3" name="圆角矩形 16"/>
          <p:cNvSpPr/>
          <p:nvPr/>
        </p:nvSpPr>
        <p:spPr>
          <a:xfrm>
            <a:off x="4333025" y="3545870"/>
            <a:ext cx="1922464" cy="444623"/>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滑动窗口</a:t>
            </a:r>
            <a:r>
              <a:rPr kumimoji="1" lang="en-US" altLang="zh-CN" dirty="0">
                <a:solidFill>
                  <a:prstClr val="white"/>
                </a:solidFill>
                <a:latin typeface="+mj-ea"/>
                <a:ea typeface="+mj-ea"/>
              </a:rPr>
              <a:t>&gt;1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4" name="圆角矩形 16"/>
          <p:cNvSpPr/>
          <p:nvPr/>
        </p:nvSpPr>
        <p:spPr>
          <a:xfrm>
            <a:off x="6602820" y="3545869"/>
            <a:ext cx="1922464" cy="444623"/>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rPr>
              <a:t>接收</a:t>
            </a:r>
            <a:r>
              <a:rPr kumimoji="1" lang="zh-CN" altLang="en-US" dirty="0">
                <a:solidFill>
                  <a:prstClr val="white"/>
                </a:solidFill>
                <a:latin typeface="+mj-ea"/>
                <a:ea typeface="+mj-ea"/>
              </a:rPr>
              <a:t>窗口</a:t>
            </a:r>
            <a:r>
              <a:rPr kumimoji="1" lang="en-US" altLang="zh-CN" dirty="0">
                <a:solidFill>
                  <a:prstClr val="white"/>
                </a:solidFill>
                <a:latin typeface="+mj-ea"/>
                <a:ea typeface="+mj-ea"/>
              </a:rPr>
              <a:t>&gt;1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Tree>
    <p:custDataLst>
      <p:tags r:id="rId1"/>
    </p:custData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latin typeface="微软雅黑" charset="0"/>
                <a:ea typeface="微软雅黑" charset="0"/>
                <a:cs typeface="微软雅黑" charset="0"/>
                <a:sym typeface="+mn-ea"/>
              </a:rPr>
              <a:t>后退</a:t>
            </a:r>
            <a:r>
              <a:rPr lang="en-US" altLang="zh-CN" sz="2800" kern="100" dirty="0">
                <a:solidFill>
                  <a:schemeClr val="accent1">
                    <a:lumMod val="50000"/>
                  </a:schemeClr>
                </a:solidFill>
                <a:latin typeface="微软雅黑" charset="0"/>
                <a:ea typeface="微软雅黑" charset="0"/>
                <a:cs typeface="微软雅黑" charset="0"/>
                <a:sym typeface="+mn-ea"/>
              </a:rPr>
              <a:t>N</a:t>
            </a:r>
            <a:r>
              <a:rPr lang="zh-CN" altLang="en-US" sz="2800" kern="100" dirty="0">
                <a:solidFill>
                  <a:schemeClr val="accent1">
                    <a:lumMod val="50000"/>
                  </a:schemeClr>
                </a:solidFill>
                <a:latin typeface="微软雅黑" charset="0"/>
                <a:ea typeface="微软雅黑" charset="0"/>
                <a:cs typeface="微软雅黑" charset="0"/>
                <a:sym typeface="+mn-ea"/>
              </a:rPr>
              <a:t>帧协议</a:t>
            </a:r>
            <a:r>
              <a:rPr lang="en-US" altLang="zh-CN" sz="2800" kern="100" dirty="0">
                <a:solidFill>
                  <a:schemeClr val="accent1">
                    <a:lumMod val="50000"/>
                  </a:schemeClr>
                </a:solidFill>
                <a:latin typeface="微软雅黑" charset="0"/>
                <a:ea typeface="微软雅黑" charset="0"/>
                <a:cs typeface="微软雅黑" charset="0"/>
                <a:sym typeface="+mn-ea"/>
              </a:rPr>
              <a:t>(GBN)</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14" name="圆角矩形 16"/>
          <p:cNvSpPr/>
          <p:nvPr/>
        </p:nvSpPr>
        <p:spPr>
          <a:xfrm>
            <a:off x="618717" y="2036542"/>
            <a:ext cx="6037263" cy="2439765"/>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defRPr/>
            </a:pPr>
            <a:r>
              <a:rPr kumimoji="1" lang="zh-CN" altLang="en-US" dirty="0">
                <a:solidFill>
                  <a:prstClr val="white"/>
                </a:solidFill>
                <a:latin typeface="+mj-ea"/>
                <a:ea typeface="+mj-ea"/>
              </a:rPr>
              <a:t>发送方可以连续发送若干个数据帧。</a:t>
            </a:r>
            <a:endParaRPr kumimoji="1" lang="en-US" altLang="zh-CN" dirty="0">
              <a:solidFill>
                <a:prstClr val="white"/>
              </a:solidFill>
              <a:latin typeface="+mj-ea"/>
              <a:ea typeface="+mj-ea"/>
            </a:endParaRPr>
          </a:p>
          <a:p>
            <a:pPr marL="285750" lvl="0" indent="-285750">
              <a:buFont typeface="Arial" panose="020B0604020202020204" pitchFamily="34" charset="0"/>
              <a:buChar char="•"/>
              <a:defRPr/>
            </a:pPr>
            <a:r>
              <a:rPr kumimoji="1" lang="zh-CN" altLang="en-US" dirty="0">
                <a:solidFill>
                  <a:prstClr val="white"/>
                </a:solidFill>
                <a:latin typeface="+mj-ea"/>
                <a:ea typeface="+mj-ea"/>
              </a:rPr>
              <a:t>如果收到接收方的确认帧则可以继续发送。</a:t>
            </a:r>
            <a:endParaRPr kumimoji="1" lang="en-US" altLang="zh-CN" dirty="0">
              <a:solidFill>
                <a:prstClr val="white"/>
              </a:solidFill>
              <a:latin typeface="+mj-ea"/>
              <a:ea typeface="+mj-ea"/>
            </a:endParaRPr>
          </a:p>
          <a:p>
            <a:pPr marL="285750" lvl="0" indent="-285750">
              <a:buFont typeface="Arial" panose="020B0604020202020204" pitchFamily="34" charset="0"/>
              <a:buChar char="•"/>
              <a:defRPr/>
            </a:pPr>
            <a:r>
              <a:rPr kumimoji="1" lang="zh-CN" altLang="en-US" dirty="0">
                <a:solidFill>
                  <a:prstClr val="white"/>
                </a:solidFill>
                <a:latin typeface="+mj-ea"/>
                <a:ea typeface="+mj-ea"/>
              </a:rPr>
              <a:t>若某个帧出错，接收方只是简单的丢弃该帧及其后所有的后续帧，</a:t>
            </a:r>
            <a:endParaRPr kumimoji="1" lang="en-US" altLang="zh-CN" dirty="0">
              <a:solidFill>
                <a:prstClr val="white"/>
              </a:solidFill>
              <a:latin typeface="+mj-ea"/>
              <a:ea typeface="+mj-ea"/>
            </a:endParaRPr>
          </a:p>
          <a:p>
            <a:pPr marL="285750" lvl="0" indent="-285750">
              <a:buFont typeface="Arial" panose="020B0604020202020204" pitchFamily="34" charset="0"/>
              <a:buChar char="•"/>
              <a:defRPr/>
            </a:pPr>
            <a:r>
              <a:rPr kumimoji="1" lang="zh-CN" altLang="en-US" dirty="0">
                <a:solidFill>
                  <a:prstClr val="white"/>
                </a:solidFill>
                <a:latin typeface="+mj-ea"/>
                <a:ea typeface="+mj-ea"/>
              </a:rPr>
              <a:t>发送方超时后需重传该数据帧及其后续的所有数据帧。</a:t>
            </a:r>
            <a:endParaRPr kumimoji="1" lang="en-US" altLang="zh-CN" dirty="0">
              <a:solidFill>
                <a:prstClr val="white"/>
              </a:solidFill>
              <a:latin typeface="+mj-ea"/>
              <a:ea typeface="+mj-ea"/>
            </a:endParaRPr>
          </a:p>
          <a:p>
            <a:pPr marL="285750" lvl="0" indent="-285750">
              <a:buFont typeface="Arial" panose="020B0604020202020204" pitchFamily="34" charset="0"/>
              <a:buChar char="•"/>
              <a:defRPr/>
            </a:pPr>
            <a:r>
              <a:rPr kumimoji="1" lang="zh-CN" altLang="en-US" dirty="0">
                <a:solidFill>
                  <a:prstClr val="white"/>
                </a:solidFill>
                <a:latin typeface="+mj-ea"/>
                <a:ea typeface="+mj-ea"/>
              </a:rPr>
              <a:t>连续 </a:t>
            </a:r>
            <a:r>
              <a:rPr kumimoji="1" lang="en-US" altLang="zh-CN" dirty="0">
                <a:solidFill>
                  <a:prstClr val="white"/>
                </a:solidFill>
                <a:latin typeface="+mj-ea"/>
                <a:ea typeface="+mj-ea"/>
              </a:rPr>
              <a:t>ARQ </a:t>
            </a:r>
            <a:r>
              <a:rPr kumimoji="1" lang="zh-CN" altLang="en-US" dirty="0">
                <a:solidFill>
                  <a:prstClr val="white"/>
                </a:solidFill>
                <a:latin typeface="+mj-ea"/>
                <a:ea typeface="+mj-ea"/>
              </a:rPr>
              <a:t>协议中，接收方一般采用累积确认的方式</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1" name="圆角矩形 16"/>
          <p:cNvSpPr/>
          <p:nvPr/>
        </p:nvSpPr>
        <p:spPr>
          <a:xfrm>
            <a:off x="618718" y="1323953"/>
            <a:ext cx="1922464" cy="444623"/>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滑动窗口</a:t>
            </a:r>
            <a:r>
              <a:rPr kumimoji="1" lang="en-US" altLang="zh-CN" dirty="0">
                <a:solidFill>
                  <a:prstClr val="white"/>
                </a:solidFill>
                <a:latin typeface="+mj-ea"/>
                <a:ea typeface="+mj-ea"/>
              </a:rPr>
              <a:t>&gt;1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2" name="圆角矩形 16"/>
          <p:cNvSpPr/>
          <p:nvPr/>
        </p:nvSpPr>
        <p:spPr>
          <a:xfrm>
            <a:off x="2888513" y="1323952"/>
            <a:ext cx="1922464" cy="444623"/>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接收窗口</a:t>
            </a: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Tree>
    <p:custDataLst>
      <p:tags r:id="rId1"/>
    </p:custData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latin typeface="微软雅黑" charset="0"/>
                <a:ea typeface="微软雅黑" charset="0"/>
                <a:cs typeface="微软雅黑" charset="0"/>
                <a:sym typeface="+mn-ea"/>
              </a:rPr>
              <a:t>选择重传协议（</a:t>
            </a:r>
            <a:r>
              <a:rPr lang="en-US" altLang="zh-CN" sz="2800" kern="100" dirty="0">
                <a:solidFill>
                  <a:schemeClr val="accent1">
                    <a:lumMod val="50000"/>
                  </a:schemeClr>
                </a:solidFill>
                <a:latin typeface="微软雅黑" charset="0"/>
                <a:ea typeface="微软雅黑" charset="0"/>
                <a:cs typeface="微软雅黑" charset="0"/>
                <a:sym typeface="+mn-ea"/>
              </a:rPr>
              <a:t>SR</a:t>
            </a:r>
            <a:r>
              <a:rPr lang="zh-CN" altLang="en-US" sz="2800" kern="100" dirty="0">
                <a:solidFill>
                  <a:schemeClr val="accent1">
                    <a:lumMod val="50000"/>
                  </a:schemeClr>
                </a:solidFill>
                <a:latin typeface="微软雅黑" charset="0"/>
                <a:ea typeface="微软雅黑" charset="0"/>
                <a:cs typeface="微软雅黑" charset="0"/>
                <a:sym typeface="+mn-ea"/>
              </a:rPr>
              <a:t>）</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14" name="圆角矩形 16"/>
          <p:cNvSpPr/>
          <p:nvPr/>
        </p:nvSpPr>
        <p:spPr>
          <a:xfrm>
            <a:off x="618717" y="2036542"/>
            <a:ext cx="6037263" cy="2439765"/>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defRPr/>
            </a:pPr>
            <a:r>
              <a:rPr lang="zh-CN" altLang="en-US" dirty="0"/>
              <a:t>接收方逐个地确认正确接收的分组，不管接收到的分组是否有序，只要正确接收就发送选择</a:t>
            </a:r>
            <a:r>
              <a:rPr lang="en-US" altLang="zh-CN" dirty="0"/>
              <a:t>ACK</a:t>
            </a:r>
            <a:r>
              <a:rPr lang="zh-CN" altLang="en-US" dirty="0"/>
              <a:t>分组进行确认。</a:t>
            </a:r>
            <a:endParaRPr lang="en-US" altLang="zh-CN" dirty="0"/>
          </a:p>
          <a:p>
            <a:pPr marL="285750" lvl="0" indent="-285750">
              <a:buFont typeface="Arial" panose="020B0604020202020204" pitchFamily="34" charset="0"/>
              <a:buChar char="•"/>
              <a:defRPr/>
            </a:pPr>
            <a:r>
              <a:rPr lang="zh-CN" altLang="en-US" dirty="0"/>
              <a:t>因此选择重传协议中的</a:t>
            </a:r>
            <a:r>
              <a:rPr lang="en-US" altLang="zh-CN" dirty="0"/>
              <a:t>ACK</a:t>
            </a:r>
            <a:r>
              <a:rPr lang="zh-CN" altLang="en-US" dirty="0"/>
              <a:t>分组不再具 有累积确认的作用。</a:t>
            </a:r>
            <a:endParaRPr lang="en-US" altLang="zh-CN" dirty="0"/>
          </a:p>
          <a:p>
            <a:pPr marL="285750" lvl="0" indent="-285750">
              <a:buFont typeface="Arial" panose="020B0604020202020204" pitchFamily="34" charset="0"/>
              <a:buChar char="•"/>
              <a:defRPr/>
            </a:pPr>
            <a:r>
              <a:rPr lang="zh-CN" altLang="en-US" dirty="0"/>
              <a:t>要特别注意与</a:t>
            </a:r>
            <a:r>
              <a:rPr lang="en-US" altLang="zh-CN" dirty="0"/>
              <a:t>GBN</a:t>
            </a:r>
            <a:r>
              <a:rPr lang="zh-CN" altLang="en-US" dirty="0"/>
              <a:t>协议的区别。</a:t>
            </a:r>
          </a:p>
        </p:txBody>
      </p:sp>
      <p:sp>
        <p:nvSpPr>
          <p:cNvPr id="21" name="圆角矩形 16"/>
          <p:cNvSpPr/>
          <p:nvPr/>
        </p:nvSpPr>
        <p:spPr>
          <a:xfrm>
            <a:off x="618718" y="1323953"/>
            <a:ext cx="1922464" cy="444623"/>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滑动窗口</a:t>
            </a:r>
            <a:r>
              <a:rPr kumimoji="1" lang="en-US" altLang="zh-CN" dirty="0">
                <a:solidFill>
                  <a:prstClr val="white"/>
                </a:solidFill>
                <a:latin typeface="+mj-ea"/>
                <a:ea typeface="+mj-ea"/>
              </a:rPr>
              <a:t>&gt;1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2" name="圆角矩形 16"/>
          <p:cNvSpPr/>
          <p:nvPr/>
        </p:nvSpPr>
        <p:spPr>
          <a:xfrm>
            <a:off x="2888513" y="1323952"/>
            <a:ext cx="1922464" cy="444623"/>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ea typeface="+mj-ea"/>
              </a:rPr>
              <a:t>接收窗口</a:t>
            </a:r>
            <a:r>
              <a:rPr kumimoji="1" lang="en-US" altLang="zh-CN" dirty="0">
                <a:solidFill>
                  <a:prstClr val="white"/>
                </a:solidFill>
                <a:latin typeface="+mj-ea"/>
                <a:ea typeface="+mj-ea"/>
              </a:rPr>
              <a:t>&gt;1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Tree>
    <p:custDataLst>
      <p:tags r:id="rId1"/>
    </p:custData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 数据链路层采用后退 </a:t>
            </a:r>
            <a:r>
              <a:rPr lang="en-US" altLang="zh-CN" kern="100" dirty="0">
                <a:solidFill>
                  <a:schemeClr val="accent1">
                    <a:lumMod val="50000"/>
                  </a:schemeClr>
                </a:solidFill>
                <a:latin typeface="微软雅黑" charset="0"/>
                <a:ea typeface="微软雅黑" charset="0"/>
                <a:cs typeface="微软雅黑" charset="0"/>
                <a:sym typeface="+mn-ea"/>
              </a:rPr>
              <a:t>N </a:t>
            </a:r>
            <a:r>
              <a:rPr lang="zh-CN" altLang="en-US" kern="100" dirty="0">
                <a:solidFill>
                  <a:schemeClr val="accent1">
                    <a:lumMod val="50000"/>
                  </a:schemeClr>
                </a:solidFill>
                <a:latin typeface="微软雅黑" charset="0"/>
                <a:ea typeface="微软雅黑" charset="0"/>
                <a:cs typeface="微软雅黑" charset="0"/>
                <a:sym typeface="+mn-ea"/>
              </a:rPr>
              <a:t>帧（</a:t>
            </a:r>
            <a:r>
              <a:rPr lang="en-US" altLang="zh-CN" kern="100" dirty="0">
                <a:solidFill>
                  <a:schemeClr val="accent1">
                    <a:lumMod val="50000"/>
                  </a:schemeClr>
                </a:solidFill>
                <a:latin typeface="微软雅黑" charset="0"/>
                <a:ea typeface="微软雅黑" charset="0"/>
                <a:cs typeface="微软雅黑" charset="0"/>
                <a:sym typeface="+mn-ea"/>
              </a:rPr>
              <a:t>GBN</a:t>
            </a:r>
            <a:r>
              <a:rPr lang="zh-CN" altLang="en-US" kern="100" dirty="0">
                <a:solidFill>
                  <a:schemeClr val="accent1">
                    <a:lumMod val="50000"/>
                  </a:schemeClr>
                </a:solidFill>
                <a:latin typeface="微软雅黑" charset="0"/>
                <a:ea typeface="微软雅黑" charset="0"/>
                <a:cs typeface="微软雅黑" charset="0"/>
                <a:sym typeface="+mn-ea"/>
              </a:rPr>
              <a:t>）协议，发送方已经发送了编号为 </a:t>
            </a:r>
            <a:r>
              <a:rPr lang="en-US" altLang="zh-CN" kern="100" dirty="0">
                <a:solidFill>
                  <a:schemeClr val="accent1">
                    <a:lumMod val="50000"/>
                  </a:schemeClr>
                </a:solidFill>
                <a:latin typeface="微软雅黑" charset="0"/>
                <a:ea typeface="微软雅黑" charset="0"/>
                <a:cs typeface="微软雅黑" charset="0"/>
                <a:sym typeface="+mn-ea"/>
              </a:rPr>
              <a:t>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7 </a:t>
            </a:r>
            <a:r>
              <a:rPr lang="zh-CN" altLang="en-US" kern="100" dirty="0">
                <a:solidFill>
                  <a:schemeClr val="accent1">
                    <a:lumMod val="50000"/>
                  </a:schemeClr>
                </a:solidFill>
                <a:latin typeface="微软雅黑" charset="0"/>
                <a:ea typeface="微软雅黑" charset="0"/>
                <a:cs typeface="微软雅黑" charset="0"/>
                <a:sym typeface="+mn-ea"/>
              </a:rPr>
              <a:t>的帧。当计时器超时时，若发送方只收到 </a:t>
            </a:r>
            <a:r>
              <a:rPr lang="en-US" altLang="zh-CN" kern="100" dirty="0">
                <a:solidFill>
                  <a:schemeClr val="accent1">
                    <a:lumMod val="50000"/>
                  </a:schemeClr>
                </a:solidFill>
                <a:latin typeface="微软雅黑" charset="0"/>
                <a:ea typeface="微软雅黑" charset="0"/>
                <a:cs typeface="微软雅黑" charset="0"/>
                <a:sym typeface="+mn-ea"/>
              </a:rPr>
              <a:t>0</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号帧的确认，则发送方需要重发的帧数是 </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2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3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4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3"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37716" y="2387040"/>
            <a:ext cx="427648" cy="369332"/>
          </a:xfrm>
          <a:prstGeom prst="rect">
            <a:avLst/>
          </a:prstGeom>
        </p:spPr>
      </p:pic>
      <mc:AlternateContent xmlns:mc="http://schemas.openxmlformats.org/markup-compatibility/2006" xmlns:a14="http://schemas.microsoft.com/office/drawing/2010/main">
        <mc:Choice Requires="a14">
          <p:graphicFrame>
            <p:nvGraphicFramePr>
              <p:cNvPr id="3" name="表格 2"/>
              <p:cNvGraphicFramePr/>
              <p:nvPr>
                <p:custDataLst>
                  <p:tags r:id="rId2"/>
                </p:custDataLst>
              </p:nvPr>
            </p:nvGraphicFramePr>
            <p:xfrm>
              <a:off x="1367790" y="2541270"/>
              <a:ext cx="6408420" cy="2352040"/>
            </p:xfrm>
            <a:graphic>
              <a:graphicData uri="http://schemas.openxmlformats.org/drawingml/2006/table">
                <a:tbl>
                  <a:tblPr firstRow="1" bandRow="1">
                    <a:tableStyleId>{5C22544A-7EE6-4342-B048-85BDC9FD1C3A}</a:tableStyleId>
                  </a:tblPr>
                  <a:tblGrid>
                    <a:gridCol w="1602105">
                      <a:extLst>
                        <a:ext uri="{9D8B030D-6E8A-4147-A177-3AD203B41FA5}">
                          <a16:colId xmlns:a16="http://schemas.microsoft.com/office/drawing/2014/main" val="20000"/>
                        </a:ext>
                      </a:extLst>
                    </a:gridCol>
                    <a:gridCol w="1316355">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946910">
                      <a:extLst>
                        <a:ext uri="{9D8B030D-6E8A-4147-A177-3AD203B41FA5}">
                          <a16:colId xmlns:a16="http://schemas.microsoft.com/office/drawing/2014/main" val="20003"/>
                        </a:ext>
                      </a:extLst>
                    </a:gridCol>
                  </a:tblGrid>
                  <a:tr h="640080">
                    <a:tc>
                      <a:txBody>
                        <a:bodyPr/>
                        <a:lstStyle/>
                        <a:p>
                          <a:pPr>
                            <a:buNone/>
                          </a:pPr>
                          <a:endParaRPr lang="zh-CN" altLang="en-US" sz="2800">
                            <a:latin typeface="微软雅黑" charset="0"/>
                            <a:ea typeface="微软雅黑" charset="0"/>
                          </a:endParaRPr>
                        </a:p>
                      </a:txBody>
                      <a:tcPr>
                        <a:solidFill>
                          <a:srgbClr val="00B0F0"/>
                        </a:solidFill>
                      </a:tcPr>
                    </a:tc>
                    <a:tc>
                      <a:txBody>
                        <a:bodyPr/>
                        <a:lstStyle/>
                        <a:p>
                          <a:pPr>
                            <a:buNone/>
                          </a:pPr>
                          <a:r>
                            <a:rPr lang="zh-CN" altLang="en-US" sz="1800"/>
                            <a:t>停等协议</a:t>
                          </a:r>
                        </a:p>
                      </a:txBody>
                      <a:tcPr>
                        <a:solidFill>
                          <a:srgbClr val="00B0F0"/>
                        </a:solidFill>
                      </a:tcPr>
                    </a:tc>
                    <a:tc>
                      <a:txBody>
                        <a:bodyPr/>
                        <a:lstStyle/>
                        <a:p>
                          <a:pPr>
                            <a:buNone/>
                          </a:pPr>
                          <a:r>
                            <a:rPr lang="zh-CN" altLang="en-US" sz="1800"/>
                            <a:t>后退</a:t>
                          </a:r>
                          <a:r>
                            <a:rPr lang="en-US" altLang="zh-CN" sz="1800"/>
                            <a:t>N</a:t>
                          </a:r>
                          <a:r>
                            <a:rPr lang="zh-CN" altLang="en-US" sz="1800"/>
                            <a:t>帧协议</a:t>
                          </a:r>
                        </a:p>
                        <a:p>
                          <a:pPr>
                            <a:buNone/>
                          </a:pPr>
                          <a:r>
                            <a:rPr lang="zh-CN" altLang="en-US" sz="1800"/>
                            <a:t>（</a:t>
                          </a:r>
                          <a:r>
                            <a:rPr lang="en-US" altLang="zh-CN" sz="1800"/>
                            <a:t>GBN)</a:t>
                          </a:r>
                        </a:p>
                      </a:txBody>
                      <a:tcPr>
                        <a:solidFill>
                          <a:srgbClr val="00B0F0"/>
                        </a:solidFill>
                      </a:tcPr>
                    </a:tc>
                    <a:tc>
                      <a:txBody>
                        <a:bodyPr/>
                        <a:lstStyle/>
                        <a:p>
                          <a:pPr>
                            <a:buNone/>
                          </a:pPr>
                          <a:r>
                            <a:rPr lang="zh-CN" altLang="en-US" sz="1800"/>
                            <a:t>选择重传协议（</a:t>
                          </a:r>
                          <a:r>
                            <a:rPr lang="en-US" altLang="zh-CN" sz="1800"/>
                            <a:t>SR)</a:t>
                          </a:r>
                        </a:p>
                      </a:txBody>
                      <a:tcPr>
                        <a:solidFill>
                          <a:srgbClr val="00B0F0"/>
                        </a:solidFill>
                      </a:tcPr>
                    </a:tc>
                    <a:extLst>
                      <a:ext uri="{0D108BD9-81ED-4DB2-BD59-A6C34878D82A}">
                        <a16:rowId xmlns:a16="http://schemas.microsoft.com/office/drawing/2014/main" val="10000"/>
                      </a:ext>
                    </a:extLst>
                  </a:tr>
                  <a:tr h="596900">
                    <a:tc>
                      <a:txBody>
                        <a:bodyPr/>
                        <a:lstStyle/>
                        <a:p>
                          <a:pPr>
                            <a:buNone/>
                          </a:pPr>
                          <a:r>
                            <a:rPr lang="zh-CN" altLang="en-US" sz="1800"/>
                            <a:t>发送窗口</a:t>
                          </a:r>
                        </a:p>
                      </a:txBody>
                      <a:tcPr>
                        <a:solidFill>
                          <a:schemeClr val="accent1">
                            <a:lumMod val="20000"/>
                            <a:lumOff val="80000"/>
                          </a:schemeClr>
                        </a:solidFill>
                      </a:tcPr>
                    </a:tc>
                    <a:tc>
                      <a:txBody>
                        <a:bodyPr/>
                        <a:lstStyle/>
                        <a:p>
                          <a:pPr>
                            <a:buNone/>
                          </a:pPr>
                          <a:r>
                            <a:rPr lang="en-US" altLang="zh-CN" sz="1800"/>
                            <a:t>1</a:t>
                          </a:r>
                        </a:p>
                      </a:txBody>
                      <a:tcPr>
                        <a:solidFill>
                          <a:schemeClr val="accent1">
                            <a:lumMod val="20000"/>
                            <a:lumOff val="80000"/>
                          </a:schemeClr>
                        </a:solidFill>
                      </a:tcPr>
                    </a:tc>
                    <a:tc>
                      <a:txBody>
                        <a:bodyPr/>
                        <a:lstStyle/>
                        <a:p>
                          <a:pPr>
                            <a:buNone/>
                          </a:pPr>
                          <a14:m>
                            <m:oMath xmlns:m="http://schemas.openxmlformats.org/officeDocument/2006/math">
                              <m:r>
                                <a:rPr lang="en-US" altLang="zh-CN" sz="1800" i="1">
                                  <a:latin typeface="Cambria Math" panose="02040503050406030204" pitchFamily="18" charset="0"/>
                                  <a:cs typeface="DejaVu Math TeX Gyre" panose="02000503000000000000" charset="0"/>
                                </a:rPr>
                                <m:t>1, </m:t>
                              </m:r>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sup>
                              </m:sSup>
                            </m:oMath>
                          </a14:m>
                          <a:r>
                            <a:rPr lang="en-US" altLang="zh-CN" sz="1800"/>
                            <a:t>-1</a:t>
                          </a:r>
                        </a:p>
                      </a:txBody>
                      <a:tcPr>
                        <a:solidFill>
                          <a:schemeClr val="accent1">
                            <a:lumMod val="20000"/>
                            <a:lumOff val="80000"/>
                          </a:schemeClr>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en-US" altLang="zh-CN" sz="1800" i="1">
                            <a:latin typeface="DejaVu Math TeX Gyre" panose="02000503000000000000" charset="0"/>
                            <a:cs typeface="DejaVu Math TeX Gyre" panose="02000503000000000000" charset="0"/>
                          </a:endParaRPr>
                        </a:p>
                      </a:txBody>
                      <a:tcPr>
                        <a:solidFill>
                          <a:schemeClr val="accent1">
                            <a:lumMod val="20000"/>
                            <a:lumOff val="80000"/>
                          </a:schemeClr>
                        </a:solidFill>
                      </a:tcPr>
                    </a:tc>
                    <a:extLst>
                      <a:ext uri="{0D108BD9-81ED-4DB2-BD59-A6C34878D82A}">
                        <a16:rowId xmlns:a16="http://schemas.microsoft.com/office/drawing/2014/main" val="10001"/>
                      </a:ext>
                    </a:extLst>
                  </a:tr>
                  <a:tr h="490855">
                    <a:tc>
                      <a:txBody>
                        <a:bodyPr/>
                        <a:lstStyle/>
                        <a:p>
                          <a:pPr>
                            <a:buNone/>
                          </a:pPr>
                          <a:r>
                            <a:rPr lang="zh-CN" altLang="en-US" sz="1800"/>
                            <a:t>接收窗口</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a:t>1</a:t>
                          </a:r>
                        </a:p>
                      </a:txBody>
                      <a:tcPr>
                        <a:solidFill>
                          <a:schemeClr val="bg1"/>
                        </a:solidFill>
                      </a:tcPr>
                    </a:tc>
                    <a:tc>
                      <a:txBody>
                        <a:bodyPr/>
                        <a:lstStyle/>
                        <a:p>
                          <a:pPr>
                            <a:buNone/>
                          </a:pPr>
                          <a:r>
                            <a:rPr lang="en-US" altLang="zh-CN" sz="1800" b="0">
                              <a:latin typeface="DejaVu Math TeX Gyre" panose="02000503000000000000" charset="0"/>
                              <a:cs typeface="DejaVu Math TeX Gyre" panose="02000503000000000000" charset="0"/>
                            </a:rPr>
                            <a:t>1</a:t>
                          </a:r>
                          <a:r>
                            <a:rPr lang="zh-CN" altLang="en-US" sz="1800" b="0">
                              <a:latin typeface="DejaVu Math TeX Gyre" panose="02000503000000000000" charset="0"/>
                              <a:cs typeface="DejaVu Math TeX Gyre" panose="02000503000000000000" charset="0"/>
                            </a:rPr>
                            <a:t>，</a:t>
                          </a:r>
                          <a14:m>
                            <m:oMath xmlns:m="http://schemas.openxmlformats.org/officeDocument/2006/math">
                              <m:sSup>
                                <m:sSupPr>
                                  <m:ctrlPr>
                                    <a:rPr lang="en-US" altLang="zh-CN" sz="1800" i="1">
                                      <a:latin typeface="Cambria Math" panose="02040503050406030204" pitchFamily="18" charset="0"/>
                                      <a:cs typeface="DejaVu Math TeX Gyre" panose="02000503000000000000" charset="0"/>
                                    </a:rPr>
                                  </m:ctrlPr>
                                </m:sSupPr>
                                <m:e>
                                  <m:r>
                                    <a:rPr lang="en-US" altLang="zh-CN" sz="1800" i="1">
                                      <a:latin typeface="Cambria Math" panose="02040503050406030204" pitchFamily="18" charset="0"/>
                                      <a:cs typeface="DejaVu Math TeX Gyre" panose="02000503000000000000" charset="0"/>
                                    </a:rPr>
                                    <m:t>2</m:t>
                                  </m:r>
                                </m:e>
                                <m:sup>
                                  <m:r>
                                    <a:rPr lang="en-US" altLang="zh-CN" sz="1800" i="1">
                                      <a:latin typeface="Cambria Math" panose="02040503050406030204" pitchFamily="18" charset="0"/>
                                      <a:cs typeface="DejaVu Math TeX Gyre" panose="02000503000000000000" charset="0"/>
                                    </a:rPr>
                                    <m:t>𝑛</m:t>
                                  </m:r>
                                  <m:r>
                                    <a:rPr lang="en-US" altLang="zh-CN" sz="1800" i="1">
                                      <a:latin typeface="Cambria Math" panose="02040503050406030204" pitchFamily="18" charset="0"/>
                                      <a:cs typeface="DejaVu Math TeX Gyre" panose="02000503000000000000" charset="0"/>
                                    </a:rPr>
                                    <m:t>−1</m:t>
                                  </m:r>
                                </m:sup>
                              </m:sSup>
                            </m:oMath>
                          </a14:m>
                          <a:endParaRPr lang="zh-CN" altLang="en-US" sz="1800"/>
                        </a:p>
                        <a:p>
                          <a:pPr>
                            <a:buNone/>
                          </a:pPr>
                          <a:endParaRPr lang="zh-CN" altLang="en-US" sz="1800"/>
                        </a:p>
                      </a:txBody>
                      <a:tcPr>
                        <a:solidFill>
                          <a:schemeClr val="bg1"/>
                        </a:solidFill>
                      </a:tcPr>
                    </a:tc>
                    <a:extLst>
                      <a:ext uri="{0D108BD9-81ED-4DB2-BD59-A6C34878D82A}">
                        <a16:rowId xmlns:a16="http://schemas.microsoft.com/office/drawing/2014/main" val="10002"/>
                      </a:ext>
                    </a:extLst>
                  </a:tr>
                  <a:tr h="474980">
                    <a:tc>
                      <a:txBody>
                        <a:bodyPr/>
                        <a:lstStyle/>
                        <a:p>
                          <a:pPr>
                            <a:buNone/>
                          </a:pPr>
                          <a:endParaRPr lang="zh-CN" altLang="en-US"/>
                        </a:p>
                      </a:txBody>
                      <a:tcPr>
                        <a:solidFill>
                          <a:schemeClr val="accent1">
                            <a:lumMod val="20000"/>
                            <a:lumOff val="80000"/>
                          </a:schemeClr>
                        </a:solidFill>
                      </a:tcPr>
                    </a:tc>
                    <a:tc gridSpan="3">
                      <a:txBody>
                        <a:bodyPr/>
                        <a:lstStyle/>
                        <a:p>
                          <a:pPr>
                            <a:buNone/>
                          </a:pPr>
                          <a14:m>
                            <m:oMathPara xmlns:m="http://schemas.openxmlformats.org/officeDocument/2006/math">
                              <m:oMathParaPr>
                                <m:jc m:val="centerGroup"/>
                              </m:oMathParaPr>
                              <m:oMath xmlns:m="http://schemas.openxmlformats.org/officeDocument/2006/math">
                                <m:r>
                                  <a:rPr lang="zh-CN" altLang="en-US" sz="2000" b="0" i="1">
                                    <a:solidFill>
                                      <a:srgbClr val="FF0000"/>
                                    </a:solidFill>
                                    <a:latin typeface="Cambria Math" panose="02040503050406030204" pitchFamily="18" charset="0"/>
                                    <a:ea typeface="微软雅黑" charset="0"/>
                                    <a:cs typeface="DejaVu Math TeX Gyre" panose="02000503000000000000" charset="0"/>
                                  </a:rPr>
                                  <m:t>发送窗口</m:t>
                                </m:r>
                                <m:r>
                                  <a:rPr lang="en-US" altLang="zh-CN" sz="2000" b="0" i="1">
                                    <a:latin typeface="Cambria Math" panose="02040503050406030204" pitchFamily="18" charset="0"/>
                                    <a:ea typeface="宋体" charset="0"/>
                                    <a:cs typeface="DejaVu Math TeX Gyre" panose="02000503000000000000" charset="0"/>
                                  </a:rPr>
                                  <m:t>+</m:t>
                                </m:r>
                                <m:r>
                                  <a:rPr lang="zh-CN" altLang="en-US" sz="2000" b="0" i="1">
                                    <a:solidFill>
                                      <a:srgbClr val="FF0000"/>
                                    </a:solidFill>
                                    <a:latin typeface="Cambria Math" panose="02040503050406030204" pitchFamily="18" charset="0"/>
                                    <a:ea typeface="宋体" charset="0"/>
                                    <a:cs typeface="DejaVu Math TeX Gyre" panose="02000503000000000000" charset="0"/>
                                  </a:rPr>
                                  <m:t>接收窗口</m:t>
                                </m:r>
                                <m:r>
                                  <a:rPr lang="en-US" altLang="zh-CN" sz="2000" i="1">
                                    <a:latin typeface="Cambria Math" panose="02040503050406030204" pitchFamily="18" charset="0"/>
                                    <a:ea typeface="宋体" charset="0"/>
                                    <a:cs typeface="DejaVu Math TeX Gyre" panose="02000503000000000000" charset="0"/>
                                  </a:rPr>
                                  <m:t> ≤</m:t>
                                </m:r>
                                <m:sSup>
                                  <m:sSupPr>
                                    <m:ctrlPr>
                                      <a:rPr lang="en-US" altLang="zh-CN" sz="2000" i="1">
                                        <a:latin typeface="Cambria Math" panose="02040503050406030204" pitchFamily="18" charset="0"/>
                                        <a:cs typeface="DejaVu Math TeX Gyre" panose="02000503000000000000" charset="0"/>
                                      </a:rPr>
                                    </m:ctrlPr>
                                  </m:sSupPr>
                                  <m:e>
                                    <m:r>
                                      <a:rPr lang="en-US" altLang="zh-CN" sz="2000" i="1">
                                        <a:latin typeface="Cambria Math" panose="02040503050406030204" pitchFamily="18" charset="0"/>
                                        <a:cs typeface="DejaVu Math TeX Gyre" panose="02000503000000000000" charset="0"/>
                                      </a:rPr>
                                      <m:t>2</m:t>
                                    </m:r>
                                  </m:e>
                                  <m:sup>
                                    <m:r>
                                      <a:rPr lang="en-US" altLang="zh-CN" sz="2000" i="1">
                                        <a:latin typeface="Cambria Math" panose="02040503050406030204" pitchFamily="18" charset="0"/>
                                        <a:cs typeface="DejaVu Math TeX Gyre" panose="02000503000000000000" charset="0"/>
                                      </a:rPr>
                                      <m:t>𝑛</m:t>
                                    </m:r>
                                  </m:sup>
                                </m:sSup>
                              </m:oMath>
                            </m:oMathPara>
                          </a14:m>
                          <a:endParaRPr lang="en-US" altLang="zh-CN" sz="2000" i="1">
                            <a:latin typeface="DejaVu Math TeX Gyre" panose="02000503000000000000" charset="0"/>
                            <a:cs typeface="DejaVu Math TeX Gyre" panose="02000503000000000000" charset="0"/>
                          </a:endParaRPr>
                        </a:p>
                      </a:txBody>
                      <a:tcPr>
                        <a:solidFill>
                          <a:schemeClr val="accent1">
                            <a:lumMod val="20000"/>
                            <a:lumOff val="8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mc:Choice>
        <mc:Fallback xmlns="">
          <p:graphicFrame>
            <p:nvGraphicFramePr>
              <p:cNvPr id="3" name="表格 2"/>
              <p:cNvGraphicFramePr/>
              <p:nvPr>
                <p:custDataLst>
                  <p:tags r:id="rId7"/>
                </p:custDataLst>
              </p:nvPr>
            </p:nvGraphicFramePr>
            <p:xfrm>
              <a:off x="1367790" y="2541270"/>
              <a:ext cx="6408420" cy="2380615"/>
            </p:xfrm>
            <a:graphic>
              <a:graphicData uri="http://schemas.openxmlformats.org/drawingml/2006/table">
                <a:tbl>
                  <a:tblPr firstRow="1" bandRow="1">
                    <a:tableStyleId>{5C22544A-7EE6-4342-B048-85BDC9FD1C3A}</a:tableStyleId>
                  </a:tblPr>
                  <a:tblGrid>
                    <a:gridCol w="1602105"/>
                    <a:gridCol w="1316355"/>
                    <a:gridCol w="1543050"/>
                    <a:gridCol w="1946910"/>
                  </a:tblGrid>
                  <a:tr h="640080">
                    <a:tc>
                      <a:txBody>
                        <a:bodyPr/>
                        <a:p>
                          <a:pPr>
                            <a:buNone/>
                          </a:pPr>
                          <a:endParaRPr lang="zh-CN" altLang="en-US" sz="2800">
                            <a:latin typeface="微软雅黑" charset="0"/>
                            <a:ea typeface="微软雅黑" charset="0"/>
                          </a:endParaRPr>
                        </a:p>
                      </a:txBody>
                      <a:tcPr>
                        <a:solidFill>
                          <a:srgbClr val="00B0F0"/>
                        </a:solidFill>
                      </a:tcPr>
                    </a:tc>
                    <a:tc>
                      <a:txBody>
                        <a:bodyPr/>
                        <a:p>
                          <a:pPr>
                            <a:buNone/>
                          </a:pPr>
                          <a:r>
                            <a:rPr lang="zh-CN" altLang="en-US" sz="1800"/>
                            <a:t>停等协议</a:t>
                          </a:r>
                          <a:endParaRPr lang="zh-CN" altLang="en-US" sz="1800"/>
                        </a:p>
                      </a:txBody>
                      <a:tcPr>
                        <a:solidFill>
                          <a:srgbClr val="00B0F0"/>
                        </a:solidFill>
                      </a:tcPr>
                    </a:tc>
                    <a:tc>
                      <a:txBody>
                        <a:bodyPr/>
                        <a:p>
                          <a:pPr>
                            <a:buNone/>
                          </a:pPr>
                          <a:r>
                            <a:rPr lang="zh-CN" altLang="en-US" sz="1800"/>
                            <a:t>后退</a:t>
                          </a:r>
                          <a:r>
                            <a:rPr lang="en-US" altLang="zh-CN" sz="1800"/>
                            <a:t>N</a:t>
                          </a:r>
                          <a:r>
                            <a:rPr lang="zh-CN" altLang="en-US" sz="1800"/>
                            <a:t>帧协议</a:t>
                          </a:r>
                          <a:endParaRPr lang="zh-CN" altLang="en-US" sz="1800"/>
                        </a:p>
                        <a:p>
                          <a:pPr>
                            <a:buNone/>
                          </a:pPr>
                          <a:r>
                            <a:rPr lang="zh-CN" altLang="en-US" sz="1800"/>
                            <a:t>（</a:t>
                          </a:r>
                          <a:r>
                            <a:rPr lang="en-US" altLang="zh-CN" sz="1800"/>
                            <a:t>GBN)</a:t>
                          </a:r>
                          <a:endParaRPr lang="en-US" altLang="zh-CN" sz="1800"/>
                        </a:p>
                      </a:txBody>
                      <a:tcPr>
                        <a:solidFill>
                          <a:srgbClr val="00B0F0"/>
                        </a:solidFill>
                      </a:tcPr>
                    </a:tc>
                    <a:tc>
                      <a:txBody>
                        <a:bodyPr/>
                        <a:p>
                          <a:pPr>
                            <a:buNone/>
                          </a:pPr>
                          <a:r>
                            <a:rPr lang="zh-CN" altLang="en-US" sz="1800"/>
                            <a:t>选择重传协议（</a:t>
                          </a:r>
                          <a:r>
                            <a:rPr lang="en-US" altLang="zh-CN" sz="1800"/>
                            <a:t>SR)</a:t>
                          </a:r>
                          <a:endParaRPr lang="en-US" altLang="zh-CN" sz="1800"/>
                        </a:p>
                      </a:txBody>
                      <a:tcPr>
                        <a:solidFill>
                          <a:srgbClr val="00B0F0"/>
                        </a:solidFill>
                      </a:tcPr>
                    </a:tc>
                  </a:tr>
                  <a:tr h="596900">
                    <a:tc>
                      <a:txBody>
                        <a:bodyPr/>
                        <a:p>
                          <a:pPr>
                            <a:buNone/>
                          </a:pPr>
                          <a:r>
                            <a:rPr lang="zh-CN" altLang="en-US" sz="1800"/>
                            <a:t>发送窗口</a:t>
                          </a:r>
                          <a:endParaRPr lang="zh-CN" altLang="en-US" sz="1800"/>
                        </a:p>
                      </a:txBody>
                      <a:tcPr>
                        <a:solidFill>
                          <a:schemeClr val="accent1">
                            <a:lumMod val="20000"/>
                            <a:lumOff val="80000"/>
                          </a:schemeClr>
                        </a:solidFill>
                      </a:tcPr>
                    </a:tc>
                    <a:tc>
                      <a:txBody>
                        <a:bodyPr/>
                        <a:p>
                          <a:pPr>
                            <a:buNone/>
                          </a:pPr>
                          <a:r>
                            <a:rPr lang="en-US" altLang="zh-CN" sz="1800"/>
                            <a:t>1</a:t>
                          </a:r>
                          <a:endParaRPr lang="en-US" altLang="zh-CN" sz="1800"/>
                        </a:p>
                      </a:txBody>
                      <a:tcPr>
                        <a:solidFill>
                          <a:schemeClr val="accent1">
                            <a:lumMod val="20000"/>
                            <a:lumOff val="80000"/>
                          </a:schemeClr>
                        </a:solidFill>
                      </a:tcPr>
                    </a:tc>
                    <a:tc>
                      <a:txBody>
                        <a:bodyPr/>
                        <a:lstStyle/>
                        <a:p>
                          <a:endParaRPr lang="zh-CN"/>
                        </a:p>
                      </a:txBody>
                      <a:tcPr>
                        <a:blipFill>
                          <a:blip r:embed="rId8"/>
                        </a:blipFill>
                      </a:tcPr>
                    </a:tc>
                    <a:tc>
                      <a:txBody>
                        <a:bodyPr/>
                        <a:lstStyle/>
                        <a:p>
                          <a:endParaRPr lang="zh-CN"/>
                        </a:p>
                      </a:txBody>
                      <a:tcPr>
                        <a:blipFill>
                          <a:blip r:embed="rId8"/>
                        </a:blipFill>
                      </a:tcPr>
                    </a:tc>
                  </a:tr>
                  <a:tr h="668655">
                    <a:tc>
                      <a:txBody>
                        <a:bodyPr/>
                        <a:p>
                          <a:pPr>
                            <a:buNone/>
                          </a:pPr>
                          <a:r>
                            <a:rPr lang="zh-CN" altLang="en-US" sz="1800"/>
                            <a:t>接收窗口</a:t>
                          </a:r>
                          <a:endParaRPr lang="zh-CN" altLang="en-US"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p>
                          <a:pPr>
                            <a:buNone/>
                          </a:pPr>
                          <a:r>
                            <a:rPr lang="en-US" altLang="zh-CN" sz="1800"/>
                            <a:t>1</a:t>
                          </a:r>
                          <a:endParaRPr lang="en-US" altLang="zh-CN" sz="1800"/>
                        </a:p>
                      </a:txBody>
                      <a:tcPr>
                        <a:solidFill>
                          <a:schemeClr val="bg1"/>
                        </a:solidFill>
                      </a:tcPr>
                    </a:tc>
                    <a:tc>
                      <a:txBody>
                        <a:bodyPr/>
                        <a:lstStyle/>
                        <a:p>
                          <a:endParaRPr lang="zh-CN"/>
                        </a:p>
                      </a:txBody>
                      <a:tcPr>
                        <a:blipFill>
                          <a:blip r:embed="rId8"/>
                        </a:blipFill>
                      </a:tcPr>
                    </a:tc>
                  </a:tr>
                  <a:tr h="474980">
                    <a:tc>
                      <a:txBody>
                        <a:bodyPr/>
                        <a:p>
                          <a:pPr>
                            <a:buNone/>
                          </a:pPr>
                          <a:endParaRPr lang="zh-CN" altLang="en-US"/>
                        </a:p>
                      </a:txBody>
                      <a:tcPr>
                        <a:solidFill>
                          <a:schemeClr val="accent1">
                            <a:lumMod val="20000"/>
                            <a:lumOff val="80000"/>
                          </a:schemeClr>
                        </a:solidFill>
                      </a:tcPr>
                    </a:tc>
                    <a:tc gridSpan="3">
                      <a:txBody>
                        <a:bodyPr/>
                        <a:lstStyle/>
                        <a:p>
                          <a:endParaRPr lang="zh-CN"/>
                        </a:p>
                      </a:txBody>
                      <a:tcPr>
                        <a:blipFill>
                          <a:blip r:embed="rId8"/>
                        </a:blipFill>
                      </a:tcPr>
                    </a:tc>
                    <a:tc hMerge="1">
                      <a:tcPr/>
                    </a:tc>
                    <a:tc hMerge="1">
                      <a:tcPr/>
                    </a:tc>
                  </a:tr>
                </a:tbl>
              </a:graphicData>
            </a:graphic>
          </p:graphicFrame>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36</a:t>
            </a:r>
            <a:r>
              <a:rPr lang="zh-CN" altLang="en-US" kern="100" dirty="0">
                <a:solidFill>
                  <a:schemeClr val="accent1">
                    <a:lumMod val="50000"/>
                  </a:schemeClr>
                </a:solidFill>
                <a:latin typeface="微软雅黑" charset="0"/>
                <a:ea typeface="微软雅黑" charset="0"/>
                <a:cs typeface="微软雅黑" charset="0"/>
                <a:sym typeface="+mn-ea"/>
              </a:rPr>
              <a:t>． 以太网交换机进行转发决策时使用的 </a:t>
            </a:r>
            <a:r>
              <a:rPr lang="en-US" altLang="zh-CN" kern="100" dirty="0">
                <a:solidFill>
                  <a:schemeClr val="accent1">
                    <a:lumMod val="50000"/>
                  </a:schemeClr>
                </a:solidFill>
                <a:latin typeface="微软雅黑" charset="0"/>
                <a:ea typeface="微软雅黑" charset="0"/>
                <a:cs typeface="微软雅黑" charset="0"/>
                <a:sym typeface="+mn-ea"/>
              </a:rPr>
              <a:t>PDU </a:t>
            </a:r>
            <a:r>
              <a:rPr lang="zh-CN" altLang="en-US" kern="100" dirty="0">
                <a:solidFill>
                  <a:schemeClr val="accent1">
                    <a:lumMod val="50000"/>
                  </a:schemeClr>
                </a:solidFill>
                <a:latin typeface="微软雅黑" charset="0"/>
                <a:ea typeface="微软雅黑" charset="0"/>
                <a:cs typeface="微软雅黑" charset="0"/>
                <a:sym typeface="+mn-ea"/>
              </a:rPr>
              <a:t>地址是 。  </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目的物理地址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目的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源物理地址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源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地址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2" name="图片 1"/>
          <p:cNvPicPr>
            <a:picLocks noChangeAspect="1"/>
          </p:cNvPicPr>
          <p:nvPr/>
        </p:nvPicPr>
        <p:blipFill>
          <a:blip r:embed="rId4"/>
          <a:stretch>
            <a:fillRect/>
          </a:stretch>
        </p:blipFill>
        <p:spPr>
          <a:xfrm>
            <a:off x="2907388" y="1609986"/>
            <a:ext cx="4946765" cy="3258023"/>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82106" y="1240230"/>
            <a:ext cx="427648" cy="369332"/>
          </a:xfrm>
          <a:prstGeom prst="rect">
            <a:avLst/>
          </a:prstGeom>
        </p:spPr>
      </p:pic>
      <p:sp>
        <p:nvSpPr>
          <p:cNvPr id="3" name="文本框 2"/>
          <p:cNvSpPr txBox="1"/>
          <p:nvPr/>
        </p:nvSpPr>
        <p:spPr>
          <a:xfrm>
            <a:off x="4291330" y="948690"/>
            <a:ext cx="2037080" cy="3683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altLang="zh-CN"/>
              <a:t>Protocol Data Unit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308324"/>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 在一个采用 </a:t>
            </a:r>
            <a:r>
              <a:rPr lang="en-US" altLang="zh-CN" kern="100" dirty="0">
                <a:solidFill>
                  <a:schemeClr val="accent1">
                    <a:lumMod val="50000"/>
                  </a:schemeClr>
                </a:solidFill>
                <a:latin typeface="微软雅黑" charset="0"/>
                <a:ea typeface="微软雅黑" charset="0"/>
                <a:cs typeface="微软雅黑" charset="0"/>
                <a:sym typeface="+mn-ea"/>
              </a:rPr>
              <a:t>CSMA/CD </a:t>
            </a:r>
            <a:r>
              <a:rPr lang="zh-CN" altLang="en-US" kern="100" dirty="0">
                <a:solidFill>
                  <a:schemeClr val="accent1">
                    <a:lumMod val="50000"/>
                  </a:schemeClr>
                </a:solidFill>
                <a:latin typeface="微软雅黑" charset="0"/>
                <a:ea typeface="微软雅黑" charset="0"/>
                <a:cs typeface="微软雅黑" charset="0"/>
                <a:sym typeface="+mn-ea"/>
              </a:rPr>
              <a:t>协议的网络中，传输介质是一根完整的电缆，传输速率为 </a:t>
            </a:r>
            <a:r>
              <a:rPr lang="en-US" altLang="zh-CN" kern="100" dirty="0">
                <a:solidFill>
                  <a:schemeClr val="accent1">
                    <a:lumMod val="50000"/>
                  </a:schemeClr>
                </a:solidFill>
                <a:latin typeface="微软雅黑" charset="0"/>
                <a:ea typeface="微软雅黑" charset="0"/>
                <a:cs typeface="微软雅黑" charset="0"/>
                <a:sym typeface="+mn-ea"/>
              </a:rPr>
              <a:t>1Gbit/s</a:t>
            </a:r>
            <a:r>
              <a:rPr lang="zh-CN" altLang="en-US" kern="100" dirty="0">
                <a:solidFill>
                  <a:schemeClr val="accent1">
                    <a:lumMod val="50000"/>
                  </a:schemeClr>
                </a:solidFill>
                <a:latin typeface="微软雅黑" charset="0"/>
                <a:ea typeface="微软雅黑" charset="0"/>
                <a:cs typeface="微软雅黑" charset="0"/>
                <a:sym typeface="+mn-ea"/>
              </a:rPr>
              <a:t>，电缆中的信号传播速度为 </a:t>
            </a:r>
            <a:r>
              <a:rPr lang="en-US" altLang="zh-CN" kern="100" dirty="0">
                <a:solidFill>
                  <a:schemeClr val="accent1">
                    <a:lumMod val="50000"/>
                  </a:schemeClr>
                </a:solidFill>
                <a:latin typeface="微软雅黑" charset="0"/>
                <a:ea typeface="微软雅黑" charset="0"/>
                <a:cs typeface="微软雅黑" charset="0"/>
                <a:sym typeface="+mn-ea"/>
              </a:rPr>
              <a:t>200000km/s</a:t>
            </a:r>
            <a:r>
              <a:rPr lang="zh-CN" altLang="en-US" kern="100" dirty="0">
                <a:solidFill>
                  <a:schemeClr val="accent1">
                    <a:lumMod val="50000"/>
                  </a:schemeClr>
                </a:solidFill>
                <a:latin typeface="微软雅黑" charset="0"/>
                <a:ea typeface="微软雅黑" charset="0"/>
                <a:cs typeface="微软雅黑" charset="0"/>
                <a:sym typeface="+mn-ea"/>
              </a:rPr>
              <a:t>。若最小数据帧长度减少 </a:t>
            </a:r>
            <a:r>
              <a:rPr lang="en-US" altLang="zh-CN" kern="100" dirty="0">
                <a:solidFill>
                  <a:schemeClr val="accent1">
                    <a:lumMod val="50000"/>
                  </a:schemeClr>
                </a:solidFill>
                <a:latin typeface="微软雅黑" charset="0"/>
                <a:ea typeface="微软雅黑" charset="0"/>
                <a:cs typeface="微软雅黑" charset="0"/>
                <a:sym typeface="+mn-ea"/>
              </a:rPr>
              <a:t>800bit</a:t>
            </a:r>
            <a:r>
              <a:rPr lang="zh-CN" altLang="en-US" kern="100" dirty="0">
                <a:solidFill>
                  <a:schemeClr val="accent1">
                    <a:lumMod val="50000"/>
                  </a:schemeClr>
                </a:solidFill>
                <a:latin typeface="微软雅黑" charset="0"/>
                <a:ea typeface="微软雅黑" charset="0"/>
                <a:cs typeface="微软雅黑" charset="0"/>
                <a:sym typeface="+mn-ea"/>
              </a:rPr>
              <a:t>，则最远的两个站点之间的距离至少需要 。    </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．增加 </a:t>
            </a:r>
            <a:r>
              <a:rPr lang="en-US" altLang="zh-CN" kern="100" dirty="0">
                <a:solidFill>
                  <a:schemeClr val="accent1">
                    <a:lumMod val="50000"/>
                  </a:schemeClr>
                </a:solidFill>
                <a:latin typeface="微软雅黑" charset="0"/>
                <a:ea typeface="微软雅黑" charset="0"/>
                <a:cs typeface="微软雅黑" charset="0"/>
                <a:sym typeface="+mn-ea"/>
              </a:rPr>
              <a:t>160m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．增加 </a:t>
            </a:r>
            <a:r>
              <a:rPr lang="en-US" altLang="zh-CN" kern="100" dirty="0">
                <a:solidFill>
                  <a:schemeClr val="accent1">
                    <a:lumMod val="50000"/>
                  </a:schemeClr>
                </a:solidFill>
                <a:latin typeface="微软雅黑" charset="0"/>
                <a:ea typeface="微软雅黑" charset="0"/>
                <a:cs typeface="微软雅黑" charset="0"/>
                <a:sym typeface="+mn-ea"/>
              </a:rPr>
              <a:t>80m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．减少 </a:t>
            </a:r>
            <a:r>
              <a:rPr lang="en-US" altLang="zh-CN" kern="100" dirty="0">
                <a:solidFill>
                  <a:schemeClr val="accent1">
                    <a:lumMod val="50000"/>
                  </a:schemeClr>
                </a:solidFill>
                <a:latin typeface="微软雅黑" charset="0"/>
                <a:ea typeface="微软雅黑" charset="0"/>
                <a:cs typeface="微软雅黑" charset="0"/>
                <a:sym typeface="+mn-ea"/>
              </a:rPr>
              <a:t>160m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．减少 </a:t>
            </a:r>
            <a:r>
              <a:rPr lang="en-US" altLang="zh-CN" kern="100" dirty="0">
                <a:solidFill>
                  <a:schemeClr val="accent1">
                    <a:lumMod val="50000"/>
                  </a:schemeClr>
                </a:solidFill>
                <a:latin typeface="微软雅黑" charset="0"/>
                <a:ea typeface="微软雅黑" charset="0"/>
                <a:cs typeface="微软雅黑" charset="0"/>
                <a:sym typeface="+mn-ea"/>
              </a:rPr>
              <a:t>80m</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72871" y="263926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．主机甲与主机乙之间已建立一个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连接，主机甲向主机乙发送了两个连续的 </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段，分别包含 </a:t>
            </a:r>
            <a:r>
              <a:rPr lang="en-US" altLang="zh-CN" kern="100" dirty="0">
                <a:solidFill>
                  <a:schemeClr val="accent1">
                    <a:lumMod val="50000"/>
                  </a:schemeClr>
                </a:solidFill>
                <a:latin typeface="微软雅黑" charset="0"/>
                <a:ea typeface="微软雅黑" charset="0"/>
                <a:cs typeface="微软雅黑" charset="0"/>
                <a:sym typeface="+mn-ea"/>
              </a:rPr>
              <a:t>300B </a:t>
            </a:r>
            <a:r>
              <a:rPr lang="zh-CN" altLang="en-US" kern="100" dirty="0">
                <a:solidFill>
                  <a:schemeClr val="accent1">
                    <a:lumMod val="50000"/>
                  </a:schemeClr>
                </a:solidFill>
                <a:latin typeface="微软雅黑" charset="0"/>
                <a:ea typeface="微软雅黑" charset="0"/>
                <a:cs typeface="微软雅黑" charset="0"/>
                <a:sym typeface="+mn-ea"/>
              </a:rPr>
              <a:t>和 </a:t>
            </a:r>
            <a:r>
              <a:rPr lang="en-US" altLang="zh-CN" kern="100" dirty="0">
                <a:solidFill>
                  <a:schemeClr val="accent1">
                    <a:lumMod val="50000"/>
                  </a:schemeClr>
                </a:solidFill>
                <a:latin typeface="微软雅黑" charset="0"/>
                <a:ea typeface="微软雅黑" charset="0"/>
                <a:cs typeface="微软雅黑" charset="0"/>
                <a:sym typeface="+mn-ea"/>
              </a:rPr>
              <a:t>500B </a:t>
            </a:r>
            <a:r>
              <a:rPr lang="zh-CN" altLang="en-US" kern="100" dirty="0">
                <a:solidFill>
                  <a:schemeClr val="accent1">
                    <a:lumMod val="50000"/>
                  </a:schemeClr>
                </a:solidFill>
                <a:latin typeface="微软雅黑" charset="0"/>
                <a:ea typeface="微软雅黑" charset="0"/>
                <a:cs typeface="微软雅黑" charset="0"/>
                <a:sym typeface="+mn-ea"/>
              </a:rPr>
              <a:t>的有效载荷，第一个段的序列号为 </a:t>
            </a:r>
            <a:r>
              <a:rPr lang="en-US" altLang="zh-CN" kern="100" dirty="0">
                <a:solidFill>
                  <a:schemeClr val="accent1">
                    <a:lumMod val="50000"/>
                  </a:schemeClr>
                </a:solidFill>
                <a:latin typeface="微软雅黑" charset="0"/>
                <a:ea typeface="微软雅黑" charset="0"/>
                <a:cs typeface="微软雅黑" charset="0"/>
                <a:sym typeface="+mn-ea"/>
              </a:rPr>
              <a:t>200</a:t>
            </a:r>
            <a:r>
              <a:rPr lang="zh-CN" altLang="en-US" kern="100" dirty="0">
                <a:solidFill>
                  <a:schemeClr val="accent1">
                    <a:lumMod val="50000"/>
                  </a:schemeClr>
                </a:solidFill>
                <a:latin typeface="微软雅黑" charset="0"/>
                <a:ea typeface="微软雅黑" charset="0"/>
                <a:cs typeface="微软雅黑" charset="0"/>
                <a:sym typeface="+mn-ea"/>
              </a:rPr>
              <a:t>，主机乙正确接收到两个段后，发送给主机甲的确认序列号是 </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500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700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1000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a:blip r:embed="rId4"/>
          <a:stretch>
            <a:fillRect/>
          </a:stretch>
        </p:blipFill>
        <p:spPr>
          <a:xfrm>
            <a:off x="119711" y="2638385"/>
            <a:ext cx="4452289" cy="2213550"/>
          </a:xfrm>
          <a:prstGeom prst="rect">
            <a:avLst/>
          </a:prstGeom>
        </p:spPr>
      </p:pic>
      <p:sp>
        <p:nvSpPr>
          <p:cNvPr id="14" name="矩形 13"/>
          <p:cNvSpPr/>
          <p:nvPr/>
        </p:nvSpPr>
        <p:spPr>
          <a:xfrm>
            <a:off x="5157216" y="2039112"/>
            <a:ext cx="3300984" cy="1323439"/>
          </a:xfrm>
          <a:prstGeom prst="rect">
            <a:avLst/>
          </a:prstGeom>
        </p:spPr>
        <p:txBody>
          <a:bodyPr wrap="square">
            <a:spAutoFit/>
          </a:bodyPr>
          <a:lstStyle/>
          <a:p>
            <a:pPr marL="0" lvl="1" algn="just">
              <a:lnSpc>
                <a:spcPct val="100000"/>
              </a:lnSpc>
              <a:buClrTx/>
              <a:buSzTx/>
              <a:buNone/>
            </a:pP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第</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1</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段 </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seq = 200   </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长度</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300B</a:t>
            </a:r>
          </a:p>
          <a:p>
            <a:pPr marL="0" lvl="1" algn="just">
              <a:lnSpc>
                <a:spcPct val="100000"/>
              </a:lnSpc>
              <a:buClrTx/>
              <a:buSzTx/>
              <a:buNone/>
            </a:pP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第</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2</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段 </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seq = 500   </a:t>
            </a: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长度</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500B</a:t>
            </a:r>
          </a:p>
          <a:p>
            <a:pPr marL="0" lvl="1" algn="just">
              <a:lnSpc>
                <a:spcPct val="100000"/>
              </a:lnSpc>
              <a:buClrTx/>
              <a:buSzTx/>
              <a:buNone/>
            </a:pPr>
            <a:endPar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a:p>
            <a:pPr marL="0" lvl="1" algn="just">
              <a:lnSpc>
                <a:spcPct val="100000"/>
              </a:lnSpc>
              <a:buClrTx/>
              <a:buSzTx/>
              <a:buNone/>
            </a:pPr>
            <a:r>
              <a:rPr lang="zh-CN" altLang="en-US"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主机乙：</a:t>
            </a:r>
            <a:endPar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endParaRPr>
          </a:p>
          <a:p>
            <a:pPr marL="0" lvl="1" algn="just">
              <a:lnSpc>
                <a:spcPct val="100000"/>
              </a:lnSpc>
              <a:buClrTx/>
              <a:buSzTx/>
              <a:buNone/>
            </a:pPr>
            <a:r>
              <a:rPr lang="en-US" altLang="zh-CN" sz="1600" kern="100" dirty="0" err="1">
                <a:solidFill>
                  <a:schemeClr val="accent1">
                    <a:lumMod val="50000"/>
                  </a:schemeClr>
                </a:solidFill>
                <a:latin typeface="楷体" panose="02010609060101010101" pitchFamily="49" charset="-122"/>
                <a:ea typeface="楷体" panose="02010609060101010101" pitchFamily="49" charset="-122"/>
                <a:cs typeface="微软雅黑" charset="0"/>
                <a:sym typeface="+mn-ea"/>
              </a:rPr>
              <a:t>ack_seq</a:t>
            </a:r>
            <a:r>
              <a:rPr lang="en-US" altLang="zh-CN" sz="1600" kern="100" dirty="0">
                <a:solidFill>
                  <a:schemeClr val="accent1">
                    <a:lumMod val="50000"/>
                  </a:schemeClr>
                </a:solidFill>
                <a:latin typeface="楷体" panose="02010609060101010101" pitchFamily="49" charset="-122"/>
                <a:ea typeface="楷体" panose="02010609060101010101" pitchFamily="49" charset="-122"/>
                <a:cs typeface="微软雅黑" charset="0"/>
                <a:sym typeface="+mn-ea"/>
              </a:rPr>
              <a:t> = 500 + 500 = 1000</a:t>
            </a:r>
          </a:p>
        </p:txBody>
      </p:sp>
      <p:pic>
        <p:nvPicPr>
          <p:cNvPr id="16"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219054" y="2283199"/>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53895"/>
            <a:ext cx="8907780" cy="230695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 一个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连接总是以 </a:t>
            </a:r>
            <a:r>
              <a:rPr lang="en-US" altLang="zh-CN" kern="100" dirty="0">
                <a:solidFill>
                  <a:schemeClr val="accent1">
                    <a:lumMod val="50000"/>
                  </a:schemeClr>
                </a:solidFill>
                <a:latin typeface="微软雅黑" charset="0"/>
                <a:ea typeface="微软雅黑" charset="0"/>
                <a:cs typeface="微软雅黑" charset="0"/>
                <a:sym typeface="+mn-ea"/>
              </a:rPr>
              <a:t>1KB </a:t>
            </a:r>
            <a:r>
              <a:rPr lang="zh-CN" altLang="en-US" kern="100" dirty="0">
                <a:solidFill>
                  <a:schemeClr val="accent1">
                    <a:lumMod val="50000"/>
                  </a:schemeClr>
                </a:solidFill>
                <a:latin typeface="微软雅黑" charset="0"/>
                <a:ea typeface="微软雅黑" charset="0"/>
                <a:cs typeface="微软雅黑" charset="0"/>
                <a:sym typeface="+mn-ea"/>
              </a:rPr>
              <a:t>的最大段长发送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段，发送方有足够多的数据要发送。当拥塞窗口为 </a:t>
            </a:r>
            <a:r>
              <a:rPr lang="en-US" altLang="zh-CN" kern="100" dirty="0">
                <a:solidFill>
                  <a:schemeClr val="accent1">
                    <a:lumMod val="50000"/>
                  </a:schemeClr>
                </a:solidFill>
                <a:latin typeface="微软雅黑" charset="0"/>
                <a:ea typeface="微软雅黑" charset="0"/>
                <a:cs typeface="微软雅黑" charset="0"/>
                <a:sym typeface="+mn-ea"/>
              </a:rPr>
              <a:t>16KB </a:t>
            </a:r>
            <a:r>
              <a:rPr lang="zh-CN" altLang="en-US" kern="100" dirty="0">
                <a:solidFill>
                  <a:schemeClr val="accent1">
                    <a:lumMod val="50000"/>
                  </a:schemeClr>
                </a:solidFill>
                <a:latin typeface="微软雅黑" charset="0"/>
                <a:ea typeface="微软雅黑" charset="0"/>
                <a:cs typeface="微软雅黑" charset="0"/>
                <a:sym typeface="+mn-ea"/>
              </a:rPr>
              <a:t>时发生了超时，如果接下来的 </a:t>
            </a:r>
            <a:r>
              <a:rPr lang="en-US" altLang="zh-CN" kern="100" dirty="0">
                <a:solidFill>
                  <a:schemeClr val="accent1">
                    <a:lumMod val="50000"/>
                  </a:schemeClr>
                </a:solidFill>
                <a:latin typeface="微软雅黑" charset="0"/>
                <a:ea typeface="微软雅黑" charset="0"/>
                <a:cs typeface="微软雅黑" charset="0"/>
                <a:sym typeface="+mn-ea"/>
              </a:rPr>
              <a:t>4 </a:t>
            </a:r>
            <a:r>
              <a:rPr lang="zh-CN" altLang="en-US" kern="100" dirty="0">
                <a:solidFill>
                  <a:schemeClr val="accent1">
                    <a:lumMod val="50000"/>
                  </a:schemeClr>
                </a:solidFill>
                <a:latin typeface="微软雅黑" charset="0"/>
                <a:ea typeface="微软雅黑" charset="0"/>
                <a:cs typeface="微软雅黑" charset="0"/>
                <a:sym typeface="+mn-ea"/>
              </a:rPr>
              <a:t>个 </a:t>
            </a:r>
            <a:r>
              <a:rPr lang="en-US" altLang="zh-CN" kern="100" dirty="0">
                <a:solidFill>
                  <a:schemeClr val="accent1">
                    <a:lumMod val="50000"/>
                  </a:schemeClr>
                </a:solidFill>
                <a:latin typeface="微软雅黑" charset="0"/>
                <a:ea typeface="微软雅黑" charset="0"/>
                <a:cs typeface="微软雅黑" charset="0"/>
                <a:sym typeface="+mn-ea"/>
              </a:rPr>
              <a:t>RTT</a:t>
            </a:r>
            <a:r>
              <a:rPr lang="zh-CN" altLang="en-US" kern="100" dirty="0">
                <a:solidFill>
                  <a:schemeClr val="accent1">
                    <a:lumMod val="50000"/>
                  </a:schemeClr>
                </a:solidFill>
                <a:latin typeface="微软雅黑" charset="0"/>
                <a:ea typeface="微软雅黑" charset="0"/>
                <a:cs typeface="微软雅黑" charset="0"/>
                <a:sym typeface="+mn-ea"/>
              </a:rPr>
              <a:t>（往返时间）时间内的 </a:t>
            </a:r>
            <a:r>
              <a:rPr lang="en-US" altLang="zh-CN" kern="100" dirty="0">
                <a:solidFill>
                  <a:schemeClr val="accent1">
                    <a:lumMod val="50000"/>
                  </a:schemeClr>
                </a:solidFill>
                <a:latin typeface="微软雅黑" charset="0"/>
                <a:ea typeface="微软雅黑" charset="0"/>
                <a:cs typeface="微软雅黑" charset="0"/>
                <a:sym typeface="+mn-ea"/>
              </a:rPr>
              <a:t>TCP</a:t>
            </a:r>
            <a:r>
              <a:rPr lang="zh-CN" altLang="en-US" kern="100" dirty="0">
                <a:solidFill>
                  <a:schemeClr val="accent1">
                    <a:lumMod val="50000"/>
                  </a:schemeClr>
                </a:solidFill>
                <a:latin typeface="微软雅黑" charset="0"/>
                <a:ea typeface="微软雅黑" charset="0"/>
                <a:cs typeface="微软雅黑" charset="0"/>
                <a:sym typeface="+mn-ea"/>
              </a:rPr>
              <a:t>段的传输都是成功的，那么当第 </a:t>
            </a:r>
            <a:r>
              <a:rPr lang="en-US" altLang="zh-CN" kern="100" dirty="0">
                <a:solidFill>
                  <a:schemeClr val="accent1">
                    <a:lumMod val="50000"/>
                  </a:schemeClr>
                </a:solidFill>
                <a:latin typeface="微软雅黑" charset="0"/>
                <a:ea typeface="微软雅黑" charset="0"/>
                <a:cs typeface="微软雅黑" charset="0"/>
                <a:sym typeface="+mn-ea"/>
              </a:rPr>
              <a:t>4 </a:t>
            </a:r>
            <a:r>
              <a:rPr lang="zh-CN" altLang="en-US" kern="100" dirty="0">
                <a:solidFill>
                  <a:schemeClr val="accent1">
                    <a:lumMod val="50000"/>
                  </a:schemeClr>
                </a:solidFill>
                <a:latin typeface="微软雅黑" charset="0"/>
                <a:ea typeface="微软雅黑" charset="0"/>
                <a:cs typeface="微软雅黑" charset="0"/>
                <a:sym typeface="+mn-ea"/>
              </a:rPr>
              <a:t>个 </a:t>
            </a:r>
            <a:r>
              <a:rPr lang="en-US" altLang="zh-CN" kern="100" dirty="0">
                <a:solidFill>
                  <a:schemeClr val="accent1">
                    <a:lumMod val="50000"/>
                  </a:schemeClr>
                </a:solidFill>
                <a:latin typeface="微软雅黑" charset="0"/>
                <a:ea typeface="微软雅黑" charset="0"/>
                <a:cs typeface="微软雅黑" charset="0"/>
                <a:sym typeface="+mn-ea"/>
              </a:rPr>
              <a:t>RTT </a:t>
            </a:r>
            <a:r>
              <a:rPr lang="zh-CN" altLang="en-US" kern="100" dirty="0">
                <a:solidFill>
                  <a:schemeClr val="accent1">
                    <a:lumMod val="50000"/>
                  </a:schemeClr>
                </a:solidFill>
                <a:latin typeface="微软雅黑" charset="0"/>
                <a:ea typeface="微软雅黑" charset="0"/>
                <a:cs typeface="微软雅黑" charset="0"/>
                <a:sym typeface="+mn-ea"/>
              </a:rPr>
              <a:t>时间内发送的所有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段都得到肯定应答时，拥塞窗口大小是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7KB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8KB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9KB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16KB </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3" name="圆角矩形 13"/>
          <p:cNvSpPr/>
          <p:nvPr/>
        </p:nvSpPr>
        <p:spPr>
          <a:xfrm>
            <a:off x="4479378" y="2233930"/>
            <a:ext cx="1682115" cy="2371725"/>
          </a:xfrm>
          <a:prstGeom prst="roundRect">
            <a:avLst>
              <a:gd name="adj" fmla="val 0"/>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p:cNvSpPr/>
          <p:nvPr/>
        </p:nvSpPr>
        <p:spPr>
          <a:xfrm>
            <a:off x="3756113" y="2256155"/>
            <a:ext cx="729615" cy="2328545"/>
          </a:xfrm>
          <a:prstGeom prst="roundRect">
            <a:avLst>
              <a:gd name="adj" fmla="val 0"/>
            </a:avLst>
          </a:prstGeom>
          <a:solidFill>
            <a:srgbClr val="F78B3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5" name="图表 14"/>
          <p:cNvGraphicFramePr/>
          <p:nvPr/>
        </p:nvGraphicFramePr>
        <p:xfrm>
          <a:off x="3427183" y="2212340"/>
          <a:ext cx="4064635" cy="2705735"/>
        </p:xfrm>
        <a:graphic>
          <a:graphicData uri="http://schemas.openxmlformats.org/drawingml/2006/chart">
            <c:chart xmlns:c="http://schemas.openxmlformats.org/drawingml/2006/chart" xmlns:r="http://schemas.openxmlformats.org/officeDocument/2006/relationships" r:id="rId4"/>
          </a:graphicData>
        </a:graphic>
      </p:graphicFrame>
      <p:sp>
        <p:nvSpPr>
          <p:cNvPr id="16" name="圆角矩形 13"/>
          <p:cNvSpPr/>
          <p:nvPr/>
        </p:nvSpPr>
        <p:spPr>
          <a:xfrm>
            <a:off x="888453" y="3162182"/>
            <a:ext cx="85407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超时</a:t>
            </a:r>
          </a:p>
        </p:txBody>
      </p:sp>
      <p:sp>
        <p:nvSpPr>
          <p:cNvPr id="17" name="圆角矩形 13"/>
          <p:cNvSpPr/>
          <p:nvPr/>
        </p:nvSpPr>
        <p:spPr>
          <a:xfrm>
            <a:off x="888453" y="3730507"/>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拥塞窗口：</a:t>
            </a:r>
            <a:r>
              <a:rPr kumimoji="1" lang="en-US" altLang="zh-CN"/>
              <a:t>1</a:t>
            </a:r>
          </a:p>
        </p:txBody>
      </p:sp>
      <p:sp>
        <p:nvSpPr>
          <p:cNvPr id="18" name="圆角矩形 13"/>
          <p:cNvSpPr/>
          <p:nvPr/>
        </p:nvSpPr>
        <p:spPr>
          <a:xfrm>
            <a:off x="888453" y="4299467"/>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门限值：</a:t>
            </a:r>
            <a:r>
              <a:rPr kumimoji="1" lang="en-US" altLang="zh-CN" dirty="0"/>
              <a:t>8</a:t>
            </a:r>
          </a:p>
        </p:txBody>
      </p:sp>
      <p:cxnSp>
        <p:nvCxnSpPr>
          <p:cNvPr id="19" name="箭头-工具"/>
          <p:cNvCxnSpPr/>
          <p:nvPr/>
        </p:nvCxnSpPr>
        <p:spPr>
          <a:xfrm>
            <a:off x="3731348" y="4605655"/>
            <a:ext cx="3862070" cy="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 name="圆角矩形 2"/>
          <p:cNvSpPr/>
          <p:nvPr/>
        </p:nvSpPr>
        <p:spPr>
          <a:xfrm>
            <a:off x="3110318" y="1787525"/>
            <a:ext cx="125095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拥塞窗口</a:t>
            </a:r>
          </a:p>
        </p:txBody>
      </p:sp>
      <p:cxnSp>
        <p:nvCxnSpPr>
          <p:cNvPr id="21" name="箭头-工具"/>
          <p:cNvCxnSpPr/>
          <p:nvPr/>
        </p:nvCxnSpPr>
        <p:spPr>
          <a:xfrm flipV="1">
            <a:off x="3736428" y="2143125"/>
            <a:ext cx="0" cy="246316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2" name="圆角矩形 2"/>
          <p:cNvSpPr/>
          <p:nvPr/>
        </p:nvSpPr>
        <p:spPr>
          <a:xfrm>
            <a:off x="7566113" y="437134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RTT</a:t>
            </a:r>
          </a:p>
        </p:txBody>
      </p:sp>
      <p:sp>
        <p:nvSpPr>
          <p:cNvPr id="23" name="圆角矩形 13"/>
          <p:cNvSpPr/>
          <p:nvPr/>
        </p:nvSpPr>
        <p:spPr>
          <a:xfrm>
            <a:off x="3815168" y="2356485"/>
            <a:ext cx="569595"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慢开始</a:t>
            </a:r>
          </a:p>
        </p:txBody>
      </p:sp>
      <p:sp>
        <p:nvSpPr>
          <p:cNvPr id="24" name="圆角矩形 13"/>
          <p:cNvSpPr/>
          <p:nvPr/>
        </p:nvSpPr>
        <p:spPr>
          <a:xfrm>
            <a:off x="4409528" y="2255520"/>
            <a:ext cx="728980"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拥塞避免</a:t>
            </a:r>
          </a:p>
        </p:txBody>
      </p:sp>
      <p:pic>
        <p:nvPicPr>
          <p:cNvPr id="26"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200582" y="230093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6" grpId="0" bldLvl="0" animBg="1"/>
      <p:bldP spid="17" grpId="0" bldLvl="0" animBg="1"/>
      <p:bldP spid="18" grpId="0" bldLvl="0" animBg="1"/>
      <p:bldP spid="20" grpId="0" bldLvl="0" animBg="1"/>
      <p:bldP spid="22" grpId="0" bldLvl="0" animBg="1"/>
      <p:bldP spid="23" grpId="0" bldLvl="0" animBg="1"/>
      <p:bldP spid="24" grpId="0" bldLvl="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a:t>
            </a:r>
            <a:r>
              <a:rPr lang="zh-CN" altLang="en-US" kern="100" dirty="0">
                <a:solidFill>
                  <a:schemeClr val="accent1">
                    <a:lumMod val="50000"/>
                  </a:schemeClr>
                </a:solidFill>
                <a:latin typeface="微软雅黑" charset="0"/>
                <a:ea typeface="微软雅黑" charset="0"/>
                <a:cs typeface="微软雅黑" charset="0"/>
                <a:sym typeface="+mn-ea"/>
              </a:rPr>
              <a:t>． </a:t>
            </a:r>
            <a:r>
              <a:rPr lang="en-US" altLang="zh-CN" kern="100" dirty="0">
                <a:solidFill>
                  <a:schemeClr val="accent1">
                    <a:lumMod val="50000"/>
                  </a:schemeClr>
                </a:solidFill>
                <a:latin typeface="微软雅黑" charset="0"/>
                <a:ea typeface="微软雅黑" charset="0"/>
                <a:cs typeface="微软雅黑" charset="0"/>
                <a:sym typeface="+mn-ea"/>
              </a:rPr>
              <a:t>FTP </a:t>
            </a:r>
            <a:r>
              <a:rPr lang="zh-CN" altLang="en-US" kern="100" dirty="0">
                <a:solidFill>
                  <a:schemeClr val="accent1">
                    <a:lumMod val="50000"/>
                  </a:schemeClr>
                </a:solidFill>
                <a:latin typeface="微软雅黑" charset="0"/>
                <a:ea typeface="微软雅黑" charset="0"/>
                <a:cs typeface="微软雅黑" charset="0"/>
                <a:sym typeface="+mn-ea"/>
              </a:rPr>
              <a:t>客户和服务器间传递 </a:t>
            </a:r>
            <a:r>
              <a:rPr lang="en-US" altLang="zh-CN" kern="100" dirty="0">
                <a:solidFill>
                  <a:schemeClr val="accent1">
                    <a:lumMod val="50000"/>
                  </a:schemeClr>
                </a:solidFill>
                <a:latin typeface="微软雅黑" charset="0"/>
                <a:ea typeface="微软雅黑" charset="0"/>
                <a:cs typeface="微软雅黑" charset="0"/>
                <a:sym typeface="+mn-ea"/>
              </a:rPr>
              <a:t>FTP </a:t>
            </a:r>
            <a:r>
              <a:rPr lang="zh-CN" altLang="en-US" kern="100" dirty="0">
                <a:solidFill>
                  <a:schemeClr val="accent1">
                    <a:lumMod val="50000"/>
                  </a:schemeClr>
                </a:solidFill>
                <a:latin typeface="微软雅黑" charset="0"/>
                <a:ea typeface="微软雅黑" charset="0"/>
                <a:cs typeface="微软雅黑" charset="0"/>
                <a:sym typeface="+mn-ea"/>
              </a:rPr>
              <a:t>命令时，使用的连接是 </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．建立在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之上的控制连接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．建立在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之上的数据连接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．建立在 </a:t>
            </a:r>
            <a:r>
              <a:rPr lang="en-US" altLang="zh-CN" kern="100" dirty="0">
                <a:solidFill>
                  <a:schemeClr val="accent1">
                    <a:lumMod val="50000"/>
                  </a:schemeClr>
                </a:solidFill>
                <a:latin typeface="微软雅黑" charset="0"/>
                <a:ea typeface="微软雅黑" charset="0"/>
                <a:cs typeface="微软雅黑" charset="0"/>
                <a:sym typeface="+mn-ea"/>
              </a:rPr>
              <a:t>UDP </a:t>
            </a:r>
            <a:r>
              <a:rPr lang="zh-CN" altLang="en-US" kern="100" dirty="0">
                <a:solidFill>
                  <a:schemeClr val="accent1">
                    <a:lumMod val="50000"/>
                  </a:schemeClr>
                </a:solidFill>
                <a:latin typeface="微软雅黑" charset="0"/>
                <a:ea typeface="微软雅黑" charset="0"/>
                <a:cs typeface="微软雅黑" charset="0"/>
                <a:sym typeface="+mn-ea"/>
              </a:rPr>
              <a:t>之上的控制连接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．建立在 </a:t>
            </a:r>
            <a:r>
              <a:rPr lang="en-US" altLang="zh-CN" kern="100" dirty="0">
                <a:solidFill>
                  <a:schemeClr val="accent1">
                    <a:lumMod val="50000"/>
                  </a:schemeClr>
                </a:solidFill>
                <a:latin typeface="微软雅黑" charset="0"/>
                <a:ea typeface="微软雅黑" charset="0"/>
                <a:cs typeface="微软雅黑" charset="0"/>
                <a:sym typeface="+mn-ea"/>
              </a:rPr>
              <a:t>UDP </a:t>
            </a:r>
            <a:r>
              <a:rPr lang="zh-CN" altLang="en-US" kern="100" dirty="0">
                <a:solidFill>
                  <a:schemeClr val="accent1">
                    <a:lumMod val="50000"/>
                  </a:schemeClr>
                </a:solidFill>
                <a:latin typeface="微软雅黑" charset="0"/>
                <a:ea typeface="微软雅黑" charset="0"/>
                <a:cs typeface="微软雅黑" charset="0"/>
                <a:sym typeface="+mn-ea"/>
              </a:rPr>
              <a:t>之上的数据连接 </a:t>
            </a:r>
            <a:endParaRPr lang="en-US" altLang="zh-CN" sz="16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4" name="图片 13"/>
          <p:cNvPicPr>
            <a:picLocks noChangeAspect="1"/>
          </p:cNvPicPr>
          <p:nvPr/>
        </p:nvPicPr>
        <p:blipFill>
          <a:blip r:embed="rId4"/>
          <a:stretch>
            <a:fillRect/>
          </a:stretch>
        </p:blipFill>
        <p:spPr>
          <a:xfrm>
            <a:off x="3318686" y="2506781"/>
            <a:ext cx="5291913" cy="2391989"/>
          </a:xfrm>
          <a:prstGeom prst="rect">
            <a:avLst/>
          </a:prstGeom>
        </p:spPr>
      </p:pic>
      <p:pic>
        <p:nvPicPr>
          <p:cNvPr id="15"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72871" y="124023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135" y="581914"/>
            <a:ext cx="8907145" cy="3693319"/>
          </a:xfrm>
          <a:prstGeom prst="rect">
            <a:avLst/>
          </a:prstGeom>
          <a:noFill/>
        </p:spPr>
        <p:txBody>
          <a:bodyPr wrap="square" rtlCol="0" anchor="t">
            <a:spAutoFit/>
          </a:bodyPr>
          <a:lstStyle/>
          <a:p>
            <a:r>
              <a:rPr lang="en-US" altLang="zh-CN" kern="100" dirty="0">
                <a:solidFill>
                  <a:schemeClr val="accent1">
                    <a:lumMod val="50000"/>
                  </a:schemeClr>
                </a:solidFill>
                <a:effectLst/>
                <a:latin typeface="微软雅黑" charset="0"/>
                <a:ea typeface="微软雅黑" charset="0"/>
                <a:cs typeface="微软雅黑" charset="0"/>
              </a:rPr>
              <a:t>36． </a:t>
            </a:r>
            <a:r>
              <a:rPr lang="en-US" altLang="zh-CN" kern="100" dirty="0" err="1">
                <a:solidFill>
                  <a:schemeClr val="accent1">
                    <a:lumMod val="50000"/>
                  </a:schemeClr>
                </a:solidFill>
                <a:effectLst/>
                <a:latin typeface="微软雅黑" charset="0"/>
                <a:ea typeface="微软雅黑" charset="0"/>
                <a:cs typeface="微软雅黑" charset="0"/>
              </a:rPr>
              <a:t>下图所示网络中的主机H的子网掩码与默认网关分别是</a:t>
            </a:r>
            <a:r>
              <a:rPr lang="en-US" altLang="zh-CN" kern="100" dirty="0">
                <a:solidFill>
                  <a:schemeClr val="accent1">
                    <a:lumMod val="50000"/>
                  </a:schemeClr>
                </a:solidFill>
                <a:effectLst/>
                <a:latin typeface="微软雅黑" charset="0"/>
                <a:ea typeface="微软雅黑" charset="0"/>
                <a:cs typeface="微软雅黑" charset="0"/>
              </a:rPr>
              <a:t> </a:t>
            </a:r>
            <a:r>
              <a:rPr lang="zh-CN" altLang="en-US" kern="100" dirty="0">
                <a:solidFill>
                  <a:schemeClr val="accent1">
                    <a:lumMod val="50000"/>
                  </a:schemeClr>
                </a:solidFill>
                <a:effectLst/>
                <a:latin typeface="微软雅黑" charset="0"/>
                <a:ea typeface="微软雅黑" charset="0"/>
                <a:cs typeface="微软雅黑" charset="0"/>
              </a:rPr>
              <a:t>（    ）。</a:t>
            </a:r>
            <a:endParaRPr lang="en-US" altLang="zh-CN" kern="100" dirty="0">
              <a:solidFill>
                <a:schemeClr val="accent1">
                  <a:lumMod val="50000"/>
                </a:schemeClr>
              </a:solidFill>
              <a:effectLst/>
              <a:latin typeface="微软雅黑" charset="0"/>
              <a:ea typeface="微软雅黑" charset="0"/>
              <a:cs typeface="微软雅黑" charset="0"/>
            </a:endParaRPr>
          </a:p>
          <a:p>
            <a:endParaRPr lang="en-US" altLang="zh-CN" kern="100" dirty="0">
              <a:solidFill>
                <a:schemeClr val="accent1">
                  <a:lumMod val="50000"/>
                </a:schemeClr>
              </a:solidFill>
              <a:latin typeface="微软雅黑" charset="0"/>
              <a:ea typeface="微软雅黑" charset="0"/>
              <a:cs typeface="微软雅黑" charset="0"/>
            </a:endParaRPr>
          </a:p>
          <a:p>
            <a:endParaRPr lang="en-US" altLang="zh-CN" kern="100" dirty="0">
              <a:solidFill>
                <a:schemeClr val="accent1">
                  <a:lumMod val="50000"/>
                </a:schemeClr>
              </a:solidFill>
              <a:effectLst/>
              <a:latin typeface="微软雅黑" charset="0"/>
              <a:ea typeface="微软雅黑" charset="0"/>
              <a:cs typeface="微软雅黑" charset="0"/>
            </a:endParaRPr>
          </a:p>
          <a:p>
            <a:endParaRPr lang="en-US" altLang="zh-CN" kern="100" dirty="0">
              <a:solidFill>
                <a:schemeClr val="accent1">
                  <a:lumMod val="50000"/>
                </a:schemeClr>
              </a:solidFill>
              <a:latin typeface="微软雅黑" charset="0"/>
              <a:ea typeface="微软雅黑" charset="0"/>
              <a:cs typeface="微软雅黑" charset="0"/>
            </a:endParaRPr>
          </a:p>
          <a:p>
            <a:endParaRPr lang="en-US" altLang="zh-CN" kern="100" dirty="0">
              <a:solidFill>
                <a:schemeClr val="accent1">
                  <a:lumMod val="50000"/>
                </a:schemeClr>
              </a:solidFill>
              <a:effectLst/>
              <a:latin typeface="微软雅黑" charset="0"/>
              <a:ea typeface="微软雅黑" charset="0"/>
              <a:cs typeface="微软雅黑" charset="0"/>
            </a:endParaRPr>
          </a:p>
          <a:p>
            <a:endParaRPr lang="en-US" altLang="zh-CN" kern="100" dirty="0">
              <a:solidFill>
                <a:schemeClr val="accent1">
                  <a:lumMod val="50000"/>
                </a:schemeClr>
              </a:solidFill>
              <a:latin typeface="微软雅黑" charset="0"/>
              <a:ea typeface="微软雅黑" charset="0"/>
              <a:cs typeface="微软雅黑" charset="0"/>
            </a:endParaRPr>
          </a:p>
          <a:p>
            <a:endParaRPr lang="en-US" altLang="zh-CN" kern="100" dirty="0">
              <a:solidFill>
                <a:schemeClr val="accent1">
                  <a:lumMod val="50000"/>
                </a:schemeClr>
              </a:solidFill>
              <a:effectLst/>
              <a:latin typeface="微软雅黑" charset="0"/>
              <a:ea typeface="微软雅黑" charset="0"/>
              <a:cs typeface="微软雅黑" charset="0"/>
            </a:endParaRPr>
          </a:p>
          <a:p>
            <a:endParaRPr lang="en-US" altLang="zh-CN" kern="100" dirty="0">
              <a:solidFill>
                <a:schemeClr val="accent1">
                  <a:lumMod val="50000"/>
                </a:schemeClr>
              </a:solidFill>
              <a:effectLst/>
              <a:latin typeface="微软雅黑" charset="0"/>
              <a:ea typeface="微软雅黑" charset="0"/>
              <a:cs typeface="微软雅黑" charset="0"/>
            </a:endParaRPr>
          </a:p>
          <a:p>
            <a:pPr marL="0" lvl="1" algn="just">
              <a:buClrTx/>
              <a:buSzTx/>
              <a:buNone/>
            </a:pPr>
            <a:r>
              <a:rPr lang="en-US" altLang="zh-CN" kern="100" dirty="0">
                <a:solidFill>
                  <a:schemeClr val="accent1">
                    <a:lumMod val="50000"/>
                  </a:schemeClr>
                </a:solidFill>
                <a:effectLst/>
                <a:latin typeface="微软雅黑" charset="0"/>
                <a:ea typeface="微软雅黑" charset="0"/>
                <a:cs typeface="微软雅黑" charset="0"/>
              </a:rPr>
              <a:t>A. 255.255.255.192, 192.168.1.1 	</a:t>
            </a:r>
          </a:p>
          <a:p>
            <a:pPr marL="0" lvl="1" algn="just">
              <a:buClrTx/>
              <a:buSzTx/>
              <a:buNone/>
            </a:pPr>
            <a:r>
              <a:rPr lang="en-US" altLang="zh-CN" kern="100" dirty="0">
                <a:solidFill>
                  <a:schemeClr val="accent1">
                    <a:lumMod val="50000"/>
                  </a:schemeClr>
                </a:solidFill>
                <a:effectLst/>
                <a:latin typeface="微软雅黑" charset="0"/>
                <a:ea typeface="微软雅黑" charset="0"/>
                <a:cs typeface="微软雅黑" charset="0"/>
              </a:rPr>
              <a:t>B. 255.255.255.192, 192.168.1.62 </a:t>
            </a:r>
          </a:p>
          <a:p>
            <a:pPr marL="0" lvl="1" algn="just">
              <a:buClrTx/>
              <a:buSzTx/>
              <a:buNone/>
            </a:pPr>
            <a:r>
              <a:rPr lang="en-US" altLang="zh-CN" kern="100" dirty="0">
                <a:solidFill>
                  <a:schemeClr val="accent1">
                    <a:lumMod val="50000"/>
                  </a:schemeClr>
                </a:solidFill>
                <a:effectLst/>
                <a:latin typeface="微软雅黑" charset="0"/>
                <a:ea typeface="微软雅黑" charset="0"/>
                <a:cs typeface="微软雅黑" charset="0"/>
              </a:rPr>
              <a:t>C. 255.255.255.224, 192.168.1.1 	</a:t>
            </a:r>
          </a:p>
          <a:p>
            <a:pPr marL="0" lvl="1" algn="just">
              <a:buClrTx/>
              <a:buSzTx/>
              <a:buNone/>
            </a:pPr>
            <a:r>
              <a:rPr lang="en-US" altLang="zh-CN" kern="100" dirty="0">
                <a:solidFill>
                  <a:schemeClr val="accent1">
                    <a:lumMod val="50000"/>
                  </a:schemeClr>
                </a:solidFill>
                <a:effectLst/>
                <a:latin typeface="微软雅黑" charset="0"/>
                <a:ea typeface="微软雅黑" charset="0"/>
                <a:cs typeface="微软雅黑" charset="0"/>
              </a:rPr>
              <a:t>D. 255.255.255.224, 192.168.1.62 </a:t>
            </a:r>
          </a:p>
          <a:p>
            <a:endParaRPr lang="zh-CN" altLang="en-US" dirty="0"/>
          </a:p>
        </p:txBody>
      </p:sp>
      <p:pic>
        <p:nvPicPr>
          <p:cNvPr id="21" name="图片 20"/>
          <p:cNvPicPr>
            <a:picLocks noChangeAspect="1"/>
          </p:cNvPicPr>
          <p:nvPr/>
        </p:nvPicPr>
        <p:blipFill>
          <a:blip r:embed="rId4"/>
          <a:stretch>
            <a:fillRect/>
          </a:stretch>
        </p:blipFill>
        <p:spPr>
          <a:xfrm>
            <a:off x="172720" y="868267"/>
            <a:ext cx="7285351" cy="1902117"/>
          </a:xfrm>
          <a:prstGeom prst="rect">
            <a:avLst/>
          </a:prstGeom>
        </p:spPr>
      </p:pic>
      <p:grpSp>
        <p:nvGrpSpPr>
          <p:cNvPr id="22" name="组合 21"/>
          <p:cNvGrpSpPr/>
          <p:nvPr/>
        </p:nvGrpSpPr>
        <p:grpSpPr>
          <a:xfrm>
            <a:off x="4120224" y="1531685"/>
            <a:ext cx="1581527" cy="369333"/>
            <a:chOff x="5065443" y="3750157"/>
            <a:chExt cx="2978390" cy="1623237"/>
          </a:xfrm>
        </p:grpSpPr>
        <p:sp>
          <p:nvSpPr>
            <p:cNvPr id="23" name="圆角矩形 16"/>
            <p:cNvSpPr/>
            <p:nvPr/>
          </p:nvSpPr>
          <p:spPr>
            <a:xfrm>
              <a:off x="5065443" y="3865827"/>
              <a:ext cx="2978390" cy="1507567"/>
            </a:xfrm>
            <a:prstGeom prst="round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zh-CN" altLang="en-US" dirty="0">
                <a:solidFill>
                  <a:prstClr val="white"/>
                </a:solidFill>
                <a:latin typeface="+mj-ea"/>
                <a:ea typeface="+mj-ea"/>
              </a:endParaRPr>
            </a:p>
          </p:txBody>
        </p:sp>
        <p:sp>
          <p:nvSpPr>
            <p:cNvPr id="24" name="矩形 23"/>
            <p:cNvSpPr/>
            <p:nvPr/>
          </p:nvSpPr>
          <p:spPr>
            <a:xfrm>
              <a:off x="6655537" y="3750157"/>
              <a:ext cx="1303437" cy="369332"/>
            </a:xfrm>
            <a:prstGeom prst="rect">
              <a:avLst/>
            </a:prstGeom>
          </p:spPr>
          <p:txBody>
            <a:bodyPr wrap="square">
              <a:spAutoFit/>
            </a:bodyPr>
            <a:lstStyle/>
            <a:p>
              <a:pPr lvl="0" algn="ctr">
                <a:defRPr/>
              </a:pPr>
              <a:endParaRPr kumimoji="1" lang="en-US" altLang="zh-CN" dirty="0">
                <a:solidFill>
                  <a:prstClr val="white"/>
                </a:solidFill>
                <a:latin typeface="+mj-ea"/>
                <a:ea typeface="+mj-ea"/>
              </a:endParaRPr>
            </a:p>
          </p:txBody>
        </p:sp>
      </p:grpSp>
      <p:grpSp>
        <p:nvGrpSpPr>
          <p:cNvPr id="7" name="组合 6"/>
          <p:cNvGrpSpPr/>
          <p:nvPr/>
        </p:nvGrpSpPr>
        <p:grpSpPr>
          <a:xfrm>
            <a:off x="172720" y="3942796"/>
            <a:ext cx="1350475" cy="369333"/>
            <a:chOff x="5065443" y="3750157"/>
            <a:chExt cx="2978390" cy="1623237"/>
          </a:xfrm>
        </p:grpSpPr>
        <p:sp>
          <p:nvSpPr>
            <p:cNvPr id="8"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1" lang="zh-CN" altLang="en-US" dirty="0">
                  <a:solidFill>
                    <a:prstClr val="white"/>
                  </a:solidFill>
                  <a:latin typeface="楷体" panose="02010609060101010101" pitchFamily="49" charset="-122"/>
                  <a:ea typeface="楷体" panose="02010609060101010101" pitchFamily="49" charset="-122"/>
                </a:rPr>
                <a:t>网关地址</a:t>
              </a:r>
            </a:p>
          </p:txBody>
        </p:sp>
        <p:sp>
          <p:nvSpPr>
            <p:cNvPr id="9" name="矩形 8"/>
            <p:cNvSpPr/>
            <p:nvPr/>
          </p:nvSpPr>
          <p:spPr>
            <a:xfrm>
              <a:off x="6655538" y="3750157"/>
              <a:ext cx="1303436" cy="1623233"/>
            </a:xfrm>
            <a:prstGeom prst="rect">
              <a:avLst/>
            </a:prstGeom>
          </p:spPr>
          <p:txBody>
            <a:bodyPr wrap="square">
              <a:spAutoFit/>
            </a:bodyPr>
            <a:lstStyle/>
            <a:p>
              <a:pPr lvl="0" algn="ctr">
                <a:defRPr/>
              </a:pPr>
              <a:endParaRPr kumimoji="1" lang="en-US" altLang="zh-CN" dirty="0">
                <a:solidFill>
                  <a:prstClr val="white"/>
                </a:solidFill>
                <a:latin typeface="楷体" panose="02010609060101010101" pitchFamily="49" charset="-122"/>
                <a:ea typeface="楷体" panose="02010609060101010101" pitchFamily="49" charset="-122"/>
              </a:endParaRPr>
            </a:p>
          </p:txBody>
        </p:sp>
      </p:grpSp>
      <p:grpSp>
        <p:nvGrpSpPr>
          <p:cNvPr id="10" name="组合 9"/>
          <p:cNvGrpSpPr/>
          <p:nvPr/>
        </p:nvGrpSpPr>
        <p:grpSpPr>
          <a:xfrm>
            <a:off x="172720" y="4559248"/>
            <a:ext cx="1350475" cy="369332"/>
            <a:chOff x="5065443" y="3750157"/>
            <a:chExt cx="2978390" cy="1623237"/>
          </a:xfrm>
        </p:grpSpPr>
        <p:sp>
          <p:nvSpPr>
            <p:cNvPr id="11" name="圆角矩形 16"/>
            <p:cNvSpPr/>
            <p:nvPr/>
          </p:nvSpPr>
          <p:spPr>
            <a:xfrm>
              <a:off x="5065443" y="3865827"/>
              <a:ext cx="2978390" cy="1507567"/>
            </a:xfrm>
            <a:prstGeom prst="roundRect">
              <a:avLst/>
            </a:prstGeom>
            <a:solidFill>
              <a:srgbClr val="38C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楷体" panose="02010609060101010101" pitchFamily="49" charset="-122"/>
                  <a:ea typeface="楷体" panose="02010609060101010101" pitchFamily="49" charset="-122"/>
                </a:rPr>
                <a:t>子网掩码</a:t>
              </a:r>
              <a:endPar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
          <p:nvSpPr>
            <p:cNvPr id="12" name="矩形 11"/>
            <p:cNvSpPr/>
            <p:nvPr/>
          </p:nvSpPr>
          <p:spPr>
            <a:xfrm>
              <a:off x="6655538" y="3750157"/>
              <a:ext cx="1303436" cy="1623237"/>
            </a:xfrm>
            <a:prstGeom prst="rect">
              <a:avLst/>
            </a:prstGeom>
          </p:spPr>
          <p:txBody>
            <a:bodyPr wrap="square">
              <a:spAutoFit/>
            </a:bodyPr>
            <a:lstStyle/>
            <a:p>
              <a:pPr lvl="0" algn="ctr">
                <a:defRPr/>
              </a:pPr>
              <a:endParaRPr kumimoji="1" lang="en-US" altLang="zh-CN" dirty="0">
                <a:solidFill>
                  <a:prstClr val="white"/>
                </a:solidFill>
                <a:latin typeface="楷体" panose="02010609060101010101" pitchFamily="49" charset="-122"/>
                <a:ea typeface="楷体" panose="02010609060101010101" pitchFamily="49" charset="-122"/>
              </a:endParaRPr>
            </a:p>
          </p:txBody>
        </p:sp>
      </p:grpSp>
      <p:sp>
        <p:nvSpPr>
          <p:cNvPr id="13" name="圆角矩形 16"/>
          <p:cNvSpPr/>
          <p:nvPr/>
        </p:nvSpPr>
        <p:spPr>
          <a:xfrm>
            <a:off x="1657985" y="4465320"/>
            <a:ext cx="3999230" cy="474980"/>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sz="1600" dirty="0">
                <a:solidFill>
                  <a:schemeClr val="accent6">
                    <a:lumMod val="40000"/>
                    <a:lumOff val="60000"/>
                  </a:schemeClr>
                </a:solidFill>
                <a:latin typeface="楷体" panose="02010609060101010101" pitchFamily="49" charset="-122"/>
                <a:ea typeface="楷体" panose="02010609060101010101" pitchFamily="49" charset="-122"/>
              </a:rPr>
              <a:t>1111 1111.</a:t>
            </a:r>
            <a:r>
              <a:rPr kumimoji="1" lang="en-US" altLang="zh-CN" sz="1600" b="1" dirty="0">
                <a:solidFill>
                  <a:srgbClr val="5EB1F2"/>
                </a:solidFill>
                <a:latin typeface="楷体" panose="02010609060101010101" pitchFamily="49" charset="-122"/>
                <a:ea typeface="楷体" panose="02010609060101010101" pitchFamily="49" charset="-122"/>
              </a:rPr>
              <a:t>1111 1111</a:t>
            </a:r>
            <a:r>
              <a:rPr kumimoji="1" lang="en-US" altLang="zh-CN" sz="1600" dirty="0">
                <a:solidFill>
                  <a:srgbClr val="92D050"/>
                </a:solidFill>
                <a:latin typeface="楷体" panose="02010609060101010101" pitchFamily="49" charset="-122"/>
                <a:ea typeface="楷体" panose="02010609060101010101" pitchFamily="49" charset="-122"/>
              </a:rPr>
              <a:t>.</a:t>
            </a:r>
            <a:r>
              <a:rPr kumimoji="1" lang="en-US" altLang="zh-CN" sz="1600" dirty="0">
                <a:solidFill>
                  <a:schemeClr val="accent6">
                    <a:lumMod val="40000"/>
                    <a:lumOff val="60000"/>
                  </a:schemeClr>
                </a:solidFill>
                <a:latin typeface="楷体" panose="02010609060101010101" pitchFamily="49" charset="-122"/>
                <a:ea typeface="楷体" panose="02010609060101010101" pitchFamily="49" charset="-122"/>
              </a:rPr>
              <a:t>1111 1111.</a:t>
            </a:r>
            <a:r>
              <a:rPr kumimoji="1" lang="en-US" altLang="zh-CN" sz="1600" b="1" dirty="0">
                <a:solidFill>
                  <a:srgbClr val="5EB1F2"/>
                </a:solidFill>
                <a:latin typeface="楷体" panose="02010609060101010101" pitchFamily="49" charset="-122"/>
                <a:ea typeface="楷体" panose="02010609060101010101" pitchFamily="49" charset="-122"/>
              </a:rPr>
              <a:t>1110 0000</a:t>
            </a:r>
          </a:p>
        </p:txBody>
      </p:sp>
      <p:sp>
        <p:nvSpPr>
          <p:cNvPr id="14" name="圆角矩形 16"/>
          <p:cNvSpPr/>
          <p:nvPr/>
        </p:nvSpPr>
        <p:spPr>
          <a:xfrm>
            <a:off x="1657671" y="3942796"/>
            <a:ext cx="2698824" cy="430016"/>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楷体" panose="02010609060101010101" pitchFamily="49" charset="-122"/>
                <a:ea typeface="楷体" panose="02010609060101010101" pitchFamily="49" charset="-122"/>
              </a:rPr>
              <a:t>192.168.1.62</a:t>
            </a:r>
            <a:endParaRPr kumimoji="1" lang="zh-CN" altLang="en-US"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endParaRPr>
          </a:p>
        </p:txBody>
      </p:sp>
      <p:sp>
        <p:nvSpPr>
          <p:cNvPr id="15" name="圆角矩形 16"/>
          <p:cNvSpPr/>
          <p:nvPr/>
        </p:nvSpPr>
        <p:spPr>
          <a:xfrm>
            <a:off x="1657985" y="4465320"/>
            <a:ext cx="3919855" cy="474980"/>
          </a:xfrm>
          <a:prstGeom prst="roundRect">
            <a:avLst>
              <a:gd name="adj" fmla="val 17781"/>
            </a:avLst>
          </a:prstGeom>
          <a:solidFill>
            <a:srgbClr val="FBAA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sz="1600" dirty="0">
                <a:solidFill>
                  <a:prstClr val="white"/>
                </a:solidFill>
                <a:latin typeface="楷体" panose="02010609060101010101" pitchFamily="49" charset="-122"/>
                <a:ea typeface="楷体" panose="02010609060101010101" pitchFamily="49" charset="-122"/>
              </a:rPr>
              <a:t>255.255.255.224</a:t>
            </a:r>
          </a:p>
        </p:txBody>
      </p:sp>
      <p:sp>
        <p:nvSpPr>
          <p:cNvPr id="16" name="圆角矩形 2"/>
          <p:cNvSpPr/>
          <p:nvPr/>
        </p:nvSpPr>
        <p:spPr>
          <a:xfrm>
            <a:off x="5278755" y="2752090"/>
            <a:ext cx="2675255" cy="1530350"/>
          </a:xfrm>
          <a:prstGeom prst="roundRect">
            <a:avLst>
              <a:gd name="adj" fmla="val 3526"/>
            </a:avLst>
          </a:prstGeom>
          <a:solidFill>
            <a:srgbClr val="DDF7F0"/>
          </a:solid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dirty="0">
                <a:solidFill>
                  <a:srgbClr val="002060"/>
                </a:solidFill>
                <a:latin typeface="+mj-ea"/>
                <a:ea typeface="+mj-ea"/>
              </a:rPr>
              <a:t>0                0000 0000</a:t>
            </a:r>
          </a:p>
          <a:p>
            <a:r>
              <a:rPr kumimoji="1" lang="en-US" altLang="zh-CN" sz="1600" dirty="0">
                <a:solidFill>
                  <a:srgbClr val="002060"/>
                </a:solidFill>
                <a:latin typeface="+mj-ea"/>
                <a:ea typeface="+mj-ea"/>
              </a:rPr>
              <a:t>64              0100 0000</a:t>
            </a:r>
          </a:p>
          <a:p>
            <a:r>
              <a:rPr kumimoji="1" lang="en-US" altLang="zh-CN" sz="1600" dirty="0">
                <a:solidFill>
                  <a:srgbClr val="002060"/>
                </a:solidFill>
                <a:latin typeface="+mj-ea"/>
                <a:ea typeface="+mj-ea"/>
              </a:rPr>
              <a:t>128            1000 0000</a:t>
            </a:r>
          </a:p>
          <a:p>
            <a:pPr marL="342900" indent="-342900">
              <a:buAutoNum type="arabicPlain" startAt="192"/>
            </a:pPr>
            <a:r>
              <a:rPr kumimoji="1" lang="en-US" altLang="zh-CN" sz="1600" dirty="0">
                <a:solidFill>
                  <a:srgbClr val="002060"/>
                </a:solidFill>
                <a:latin typeface="+mj-ea"/>
                <a:ea typeface="+mj-ea"/>
              </a:rPr>
              <a:t>            1100 0000</a:t>
            </a:r>
          </a:p>
          <a:p>
            <a:r>
              <a:rPr kumimoji="1" lang="en-US" altLang="zh-CN" sz="1600" dirty="0">
                <a:solidFill>
                  <a:srgbClr val="002060"/>
                </a:solidFill>
                <a:latin typeface="+mj-ea"/>
                <a:ea typeface="+mj-ea"/>
              </a:rPr>
              <a:t>224            1110 0000</a:t>
            </a:r>
          </a:p>
          <a:p>
            <a:r>
              <a:rPr kumimoji="1" lang="en-US" altLang="zh-CN" sz="1600" dirty="0">
                <a:solidFill>
                  <a:srgbClr val="002060"/>
                </a:solidFill>
                <a:latin typeface="+mj-ea"/>
                <a:ea typeface="+mj-ea"/>
              </a:rPr>
              <a:t>255            1111 1111</a:t>
            </a:r>
          </a:p>
        </p:txBody>
      </p:sp>
      <p:pic>
        <p:nvPicPr>
          <p:cNvPr id="17"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17084" y="366339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animBg="1"/>
      <p:bldP spid="15" grpId="0" bldLvl="0" animBg="1"/>
      <p:bldP spid="16" grpId="0" bldLvl="0" animBg="1"/>
      <p:bldP spid="16" grpId="1"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35500"/>
            <a:ext cx="8907780" cy="156966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dirty="0">
                <a:solidFill>
                  <a:srgbClr val="1F4E79"/>
                </a:solidFill>
                <a:latin typeface="微软雅黑" charset="0"/>
                <a:ea typeface="微软雅黑" charset="0"/>
                <a:cs typeface="微软雅黑" charset="0"/>
              </a:rPr>
              <a:t>47</a:t>
            </a:r>
            <a:r>
              <a:rPr lang="zh-CN" altLang="en-US" sz="1200" dirty="0">
                <a:solidFill>
                  <a:srgbClr val="1F4E79"/>
                </a:solidFill>
                <a:latin typeface="微软雅黑" charset="0"/>
                <a:ea typeface="微软雅黑" charset="0"/>
                <a:cs typeface="微软雅黑" charset="0"/>
              </a:rPr>
              <a:t>．（</a:t>
            </a:r>
            <a:r>
              <a:rPr lang="en-US" altLang="zh-CN" sz="1200" dirty="0">
                <a:solidFill>
                  <a:srgbClr val="1F4E79"/>
                </a:solidFill>
                <a:latin typeface="微软雅黑" charset="0"/>
                <a:ea typeface="微软雅黑" charset="0"/>
                <a:cs typeface="微软雅黑" charset="0"/>
              </a:rPr>
              <a:t>9 </a:t>
            </a:r>
            <a:r>
              <a:rPr lang="zh-CN" altLang="en-US" sz="1200" dirty="0">
                <a:solidFill>
                  <a:srgbClr val="1F4E79"/>
                </a:solidFill>
                <a:latin typeface="微软雅黑" charset="0"/>
                <a:ea typeface="微软雅黑" charset="0"/>
                <a:cs typeface="微软雅黑" charset="0"/>
              </a:rPr>
              <a:t>分）某网络拓扑如图 </a:t>
            </a:r>
            <a:r>
              <a:rPr lang="en-US" altLang="zh-CN" sz="1200" dirty="0">
                <a:solidFill>
                  <a:srgbClr val="1F4E79"/>
                </a:solidFill>
                <a:latin typeface="微软雅黑" charset="0"/>
                <a:ea typeface="微软雅黑" charset="0"/>
                <a:cs typeface="微软雅黑" charset="0"/>
              </a:rPr>
              <a:t>A-3 </a:t>
            </a:r>
            <a:r>
              <a:rPr lang="zh-CN" altLang="en-US" sz="1200" dirty="0">
                <a:solidFill>
                  <a:srgbClr val="1F4E79"/>
                </a:solidFill>
                <a:latin typeface="微软雅黑" charset="0"/>
                <a:ea typeface="微软雅黑" charset="0"/>
                <a:cs typeface="微软雅黑" charset="0"/>
              </a:rPr>
              <a:t>所示，路由器 </a:t>
            </a: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通过接口 </a:t>
            </a:r>
            <a:r>
              <a:rPr lang="en-US" altLang="zh-CN" sz="1200" dirty="0">
                <a:solidFill>
                  <a:srgbClr val="1F4E79"/>
                </a:solidFill>
                <a:latin typeface="微软雅黑" charset="0"/>
                <a:ea typeface="微软雅黑" charset="0"/>
                <a:cs typeface="微软雅黑" charset="0"/>
              </a:rPr>
              <a:t>E1</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E2 </a:t>
            </a:r>
            <a:r>
              <a:rPr lang="zh-CN" altLang="en-US" sz="1200" dirty="0">
                <a:solidFill>
                  <a:srgbClr val="1F4E79"/>
                </a:solidFill>
                <a:latin typeface="微软雅黑" charset="0"/>
                <a:ea typeface="微软雅黑" charset="0"/>
                <a:cs typeface="微软雅黑" charset="0"/>
              </a:rPr>
              <a:t>分别连接局域网 </a:t>
            </a:r>
            <a:r>
              <a:rPr lang="en-US" altLang="zh-CN" sz="1200" dirty="0">
                <a:solidFill>
                  <a:srgbClr val="1F4E79"/>
                </a:solidFill>
                <a:latin typeface="微软雅黑" charset="0"/>
                <a:ea typeface="微软雅黑" charset="0"/>
                <a:cs typeface="微软雅黑" charset="0"/>
              </a:rPr>
              <a:t>1</a:t>
            </a:r>
            <a:r>
              <a:rPr lang="zh-CN" altLang="en-US" sz="1200" dirty="0">
                <a:solidFill>
                  <a:srgbClr val="1F4E79"/>
                </a:solidFill>
                <a:latin typeface="微软雅黑" charset="0"/>
                <a:ea typeface="微软雅黑" charset="0"/>
                <a:cs typeface="微软雅黑" charset="0"/>
              </a:rPr>
              <a:t>、 局域网 </a:t>
            </a:r>
            <a:r>
              <a:rPr lang="en-US" altLang="zh-CN" sz="1200" dirty="0">
                <a:solidFill>
                  <a:srgbClr val="1F4E79"/>
                </a:solidFill>
                <a:latin typeface="微软雅黑" charset="0"/>
                <a:ea typeface="微软雅黑" charset="0"/>
                <a:cs typeface="微软雅黑" charset="0"/>
              </a:rPr>
              <a:t>2</a:t>
            </a:r>
            <a:r>
              <a:rPr lang="zh-CN" altLang="en-US" sz="1200" dirty="0">
                <a:solidFill>
                  <a:srgbClr val="1F4E79"/>
                </a:solidFill>
                <a:latin typeface="微软雅黑" charset="0"/>
                <a:ea typeface="微软雅黑" charset="0"/>
                <a:cs typeface="微软雅黑" charset="0"/>
              </a:rPr>
              <a:t>，通过接口 </a:t>
            </a:r>
            <a:r>
              <a:rPr lang="en-US" altLang="zh-CN" sz="1200" dirty="0">
                <a:solidFill>
                  <a:srgbClr val="1F4E79"/>
                </a:solidFill>
                <a:latin typeface="微软雅黑" charset="0"/>
                <a:ea typeface="微软雅黑" charset="0"/>
                <a:cs typeface="微软雅黑" charset="0"/>
              </a:rPr>
              <a:t>L0 </a:t>
            </a:r>
            <a:r>
              <a:rPr lang="zh-CN" altLang="en-US" sz="1200" dirty="0">
                <a:solidFill>
                  <a:srgbClr val="1F4E79"/>
                </a:solidFill>
                <a:latin typeface="微软雅黑" charset="0"/>
                <a:ea typeface="微软雅黑" charset="0"/>
                <a:cs typeface="微软雅黑" charset="0"/>
              </a:rPr>
              <a:t>连接路由器 </a:t>
            </a:r>
            <a:r>
              <a:rPr lang="en-US" altLang="zh-CN" sz="1200" dirty="0">
                <a:solidFill>
                  <a:srgbClr val="1F4E79"/>
                </a:solidFill>
                <a:latin typeface="微软雅黑" charset="0"/>
                <a:ea typeface="微软雅黑" charset="0"/>
                <a:cs typeface="微软雅黑" charset="0"/>
              </a:rPr>
              <a:t>R2</a:t>
            </a:r>
            <a:r>
              <a:rPr lang="zh-CN" altLang="en-US" sz="1200" dirty="0">
                <a:solidFill>
                  <a:srgbClr val="1F4E79"/>
                </a:solidFill>
                <a:latin typeface="微软雅黑" charset="0"/>
                <a:ea typeface="微软雅黑" charset="0"/>
                <a:cs typeface="微软雅黑" charset="0"/>
              </a:rPr>
              <a:t>，并通过路由器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连接域名服务器与互联网。 </a:t>
            </a: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的 </a:t>
            </a:r>
            <a:r>
              <a:rPr lang="en-US" altLang="zh-CN" sz="1200" dirty="0">
                <a:solidFill>
                  <a:srgbClr val="1F4E79"/>
                </a:solidFill>
                <a:latin typeface="微软雅黑" charset="0"/>
                <a:ea typeface="微软雅黑" charset="0"/>
                <a:cs typeface="微软雅黑" charset="0"/>
              </a:rPr>
              <a:t>L0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202.118.2.1</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的 </a:t>
            </a:r>
            <a:r>
              <a:rPr lang="en-US" altLang="zh-CN" sz="1200" dirty="0">
                <a:solidFill>
                  <a:srgbClr val="1F4E79"/>
                </a:solidFill>
                <a:latin typeface="微软雅黑" charset="0"/>
                <a:ea typeface="微软雅黑" charset="0"/>
                <a:cs typeface="微软雅黑" charset="0"/>
              </a:rPr>
              <a:t>L0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202.118.2.2</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L1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 是 </a:t>
            </a:r>
            <a:r>
              <a:rPr lang="en-US" altLang="zh-CN" sz="1200" dirty="0">
                <a:solidFill>
                  <a:srgbClr val="1F4E79"/>
                </a:solidFill>
                <a:latin typeface="微软雅黑" charset="0"/>
                <a:ea typeface="微软雅黑" charset="0"/>
                <a:cs typeface="微软雅黑" charset="0"/>
              </a:rPr>
              <a:t>130.11.120.1</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E0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202.118.3.1</a:t>
            </a:r>
            <a:r>
              <a:rPr lang="zh-CN" altLang="en-US" sz="1200" dirty="0">
                <a:solidFill>
                  <a:srgbClr val="1F4E79"/>
                </a:solidFill>
                <a:latin typeface="微软雅黑" charset="0"/>
                <a:ea typeface="微软雅黑" charset="0"/>
                <a:cs typeface="微软雅黑" charset="0"/>
              </a:rPr>
              <a:t>，域名服务器的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202.118.3.2</a:t>
            </a:r>
            <a:r>
              <a:rPr lang="zh-CN" altLang="en-US" sz="1200" dirty="0">
                <a:solidFill>
                  <a:srgbClr val="1F4E79"/>
                </a:solidFill>
                <a:latin typeface="微软雅黑" charset="0"/>
                <a:ea typeface="微软雅黑" charset="0"/>
                <a:cs typeface="微软雅黑" charset="0"/>
              </a:rPr>
              <a:t>。 </a:t>
            </a:r>
          </a:p>
          <a:p>
            <a:pPr marL="0" lvl="1" algn="just">
              <a:lnSpc>
                <a:spcPct val="100000"/>
              </a:lnSpc>
              <a:buClrTx/>
              <a:buSzTx/>
              <a:buNone/>
            </a:pP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和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的路由表结构为 </a:t>
            </a:r>
            <a:r>
              <a:rPr lang="en-US" altLang="zh-CN" sz="1200" dirty="0">
                <a:solidFill>
                  <a:srgbClr val="1F4E79"/>
                </a:solidFill>
                <a:latin typeface="微软雅黑" charset="0"/>
                <a:ea typeface="微软雅黑" charset="0"/>
                <a:cs typeface="微软雅黑" charset="0"/>
              </a:rPr>
              <a:t>:</a:t>
            </a: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a:p>
            <a:pPr marL="0" lvl="1" algn="just">
              <a:lnSpc>
                <a:spcPct val="100000"/>
              </a:lnSpc>
              <a:buClrTx/>
              <a:buSzTx/>
              <a:buNone/>
            </a:pPr>
            <a:r>
              <a:rPr lang="zh-CN" altLang="en-US" sz="1200" dirty="0">
                <a:solidFill>
                  <a:srgbClr val="1F4E79"/>
                </a:solidFill>
                <a:latin typeface="微软雅黑" charset="0"/>
                <a:ea typeface="微软雅黑" charset="0"/>
                <a:cs typeface="微软雅黑" charset="0"/>
              </a:rPr>
              <a:t>（</a:t>
            </a:r>
            <a:r>
              <a:rPr lang="en-US" altLang="zh-CN" sz="1200" dirty="0">
                <a:solidFill>
                  <a:srgbClr val="1F4E79"/>
                </a:solidFill>
                <a:latin typeface="微软雅黑" charset="0"/>
                <a:ea typeface="微软雅黑" charset="0"/>
                <a:cs typeface="微软雅黑" charset="0"/>
              </a:rPr>
              <a:t>1</a:t>
            </a:r>
            <a:r>
              <a:rPr lang="zh-CN" altLang="en-US" sz="1200" dirty="0">
                <a:solidFill>
                  <a:srgbClr val="1F4E79"/>
                </a:solidFill>
                <a:latin typeface="微软雅黑" charset="0"/>
                <a:ea typeface="微软雅黑" charset="0"/>
                <a:cs typeface="微软雅黑" charset="0"/>
              </a:rPr>
              <a:t>）将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地址空间 </a:t>
            </a:r>
            <a:r>
              <a:rPr lang="en-US" altLang="zh-CN" sz="1200" dirty="0">
                <a:solidFill>
                  <a:srgbClr val="1F4E79"/>
                </a:solidFill>
                <a:latin typeface="微软雅黑" charset="0"/>
                <a:ea typeface="微软雅黑" charset="0"/>
                <a:cs typeface="微软雅黑" charset="0"/>
              </a:rPr>
              <a:t>202.118.1.0/24 </a:t>
            </a:r>
            <a:r>
              <a:rPr lang="zh-CN" altLang="en-US" sz="1200" dirty="0">
                <a:solidFill>
                  <a:srgbClr val="1F4E79"/>
                </a:solidFill>
                <a:latin typeface="微软雅黑" charset="0"/>
                <a:ea typeface="微软雅黑" charset="0"/>
                <a:cs typeface="微软雅黑" charset="0"/>
              </a:rPr>
              <a:t>划分为 </a:t>
            </a:r>
            <a:r>
              <a:rPr lang="en-US" altLang="zh-CN" sz="1200" dirty="0">
                <a:solidFill>
                  <a:srgbClr val="1F4E79"/>
                </a:solidFill>
                <a:latin typeface="微软雅黑" charset="0"/>
                <a:ea typeface="微软雅黑" charset="0"/>
                <a:cs typeface="微软雅黑" charset="0"/>
              </a:rPr>
              <a:t>2 </a:t>
            </a:r>
            <a:r>
              <a:rPr lang="zh-CN" altLang="en-US" sz="1200" dirty="0">
                <a:solidFill>
                  <a:srgbClr val="1F4E79"/>
                </a:solidFill>
                <a:latin typeface="微软雅黑" charset="0"/>
                <a:ea typeface="微软雅黑" charset="0"/>
                <a:cs typeface="微软雅黑" charset="0"/>
              </a:rPr>
              <a:t>个子网，分别分配给局域网 </a:t>
            </a:r>
            <a:r>
              <a:rPr lang="en-US" altLang="zh-CN" sz="1200" dirty="0">
                <a:solidFill>
                  <a:srgbClr val="1F4E79"/>
                </a:solidFill>
                <a:latin typeface="微软雅黑" charset="0"/>
                <a:ea typeface="微软雅黑" charset="0"/>
                <a:cs typeface="微软雅黑" charset="0"/>
              </a:rPr>
              <a:t>1</a:t>
            </a:r>
            <a:r>
              <a:rPr lang="zh-CN" altLang="en-US" sz="1200" dirty="0">
                <a:solidFill>
                  <a:srgbClr val="1F4E79"/>
                </a:solidFill>
                <a:latin typeface="微软雅黑" charset="0"/>
                <a:ea typeface="微软雅黑" charset="0"/>
                <a:cs typeface="微软雅黑" charset="0"/>
              </a:rPr>
              <a:t>、局域网 </a:t>
            </a:r>
            <a:r>
              <a:rPr lang="en-US" altLang="zh-CN" sz="1200" dirty="0">
                <a:solidFill>
                  <a:srgbClr val="1F4E79"/>
                </a:solidFill>
                <a:latin typeface="微软雅黑" charset="0"/>
                <a:ea typeface="微软雅黑" charset="0"/>
                <a:cs typeface="微软雅黑" charset="0"/>
              </a:rPr>
              <a:t>2</a:t>
            </a:r>
            <a:r>
              <a:rPr lang="zh-CN" altLang="en-US" sz="1200" dirty="0">
                <a:solidFill>
                  <a:srgbClr val="1F4E79"/>
                </a:solidFill>
                <a:latin typeface="微软雅黑" charset="0"/>
                <a:ea typeface="微软雅黑" charset="0"/>
                <a:cs typeface="微软雅黑" charset="0"/>
              </a:rPr>
              <a:t>， 每个局域网需分配的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地址数不少于 </a:t>
            </a:r>
            <a:r>
              <a:rPr lang="en-US" altLang="zh-CN" sz="1200" dirty="0">
                <a:solidFill>
                  <a:srgbClr val="1F4E79"/>
                </a:solidFill>
                <a:latin typeface="微软雅黑" charset="0"/>
                <a:ea typeface="微软雅黑" charset="0"/>
                <a:cs typeface="微软雅黑" charset="0"/>
              </a:rPr>
              <a:t>120 </a:t>
            </a:r>
            <a:r>
              <a:rPr lang="zh-CN" altLang="en-US" sz="1200" dirty="0">
                <a:solidFill>
                  <a:srgbClr val="1F4E79"/>
                </a:solidFill>
                <a:latin typeface="微软雅黑" charset="0"/>
                <a:ea typeface="微软雅黑" charset="0"/>
                <a:cs typeface="微软雅黑" charset="0"/>
              </a:rPr>
              <a:t>个。请给出子网划分结果，说明理由或给出必要 的计算过程。 </a:t>
            </a:r>
            <a:endParaRPr lang="en-US" altLang="zh-CN" sz="12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4" name="AutoShape 2" descr="C:\Users\liuxiaofan\Desktop\408\%E8%AE%A1%E7%AE%97%E6%9C%BA%E7%BD%91%E7%BB%9C%E7%9C%9F%E9%A2%98\%E8%AE%A1%E7%AE%97%E6%9C%BA%E7%BD%91%E7%BB%9C%E7%9C%9F%E9%A2%98\assets\1688439828100.png?lastModify=1691470458"/>
          <p:cNvSpPr>
            <a:spLocks noChangeAspect="1" noChangeArrowheads="1"/>
          </p:cNvSpPr>
          <p:nvPr/>
        </p:nvSpPr>
        <p:spPr bwMode="auto">
          <a:xfrm>
            <a:off x="184150" y="46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043" y="1137037"/>
            <a:ext cx="4292632" cy="385648"/>
          </a:xfrm>
          <a:prstGeom prst="rect">
            <a:avLst/>
          </a:prstGeom>
        </p:spPr>
      </p:pic>
      <p:pic>
        <p:nvPicPr>
          <p:cNvPr id="14" name="图片 13"/>
          <p:cNvPicPr>
            <a:picLocks noChangeAspect="1"/>
          </p:cNvPicPr>
          <p:nvPr/>
        </p:nvPicPr>
        <p:blipFill>
          <a:blip r:embed="rId5"/>
          <a:stretch>
            <a:fillRect/>
          </a:stretch>
        </p:blipFill>
        <p:spPr>
          <a:xfrm>
            <a:off x="5104130" y="2199640"/>
            <a:ext cx="3853180" cy="2025650"/>
          </a:xfrm>
          <a:prstGeom prst="rect">
            <a:avLst/>
          </a:prstGeom>
        </p:spPr>
      </p:pic>
    </p:spTree>
    <p:custDataLst>
      <p:tags r:id="rId1"/>
    </p:custData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35500"/>
            <a:ext cx="8907780" cy="212280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dirty="0">
                <a:solidFill>
                  <a:srgbClr val="1F4E79"/>
                </a:solidFill>
                <a:latin typeface="微软雅黑" charset="0"/>
                <a:ea typeface="微软雅黑" charset="0"/>
                <a:cs typeface="微软雅黑" charset="0"/>
              </a:rPr>
              <a:t>47</a:t>
            </a:r>
            <a:r>
              <a:rPr lang="zh-CN" altLang="en-US" sz="1200" dirty="0">
                <a:solidFill>
                  <a:srgbClr val="1F4E79"/>
                </a:solidFill>
                <a:latin typeface="微软雅黑" charset="0"/>
                <a:ea typeface="微软雅黑" charset="0"/>
                <a:cs typeface="微软雅黑" charset="0"/>
              </a:rPr>
              <a:t>．（</a:t>
            </a:r>
            <a:r>
              <a:rPr lang="en-US" altLang="zh-CN" sz="1200" dirty="0">
                <a:solidFill>
                  <a:srgbClr val="1F4E79"/>
                </a:solidFill>
                <a:latin typeface="微软雅黑" charset="0"/>
                <a:ea typeface="微软雅黑" charset="0"/>
                <a:cs typeface="微软雅黑" charset="0"/>
              </a:rPr>
              <a:t>9 </a:t>
            </a:r>
            <a:r>
              <a:rPr lang="zh-CN" altLang="en-US" sz="1200" dirty="0">
                <a:solidFill>
                  <a:srgbClr val="1F4E79"/>
                </a:solidFill>
                <a:latin typeface="微软雅黑" charset="0"/>
                <a:ea typeface="微软雅黑" charset="0"/>
                <a:cs typeface="微软雅黑" charset="0"/>
              </a:rPr>
              <a:t>分）某网络拓扑如图 </a:t>
            </a:r>
            <a:r>
              <a:rPr lang="en-US" altLang="zh-CN" sz="1200" dirty="0">
                <a:solidFill>
                  <a:srgbClr val="1F4E79"/>
                </a:solidFill>
                <a:latin typeface="微软雅黑" charset="0"/>
                <a:ea typeface="微软雅黑" charset="0"/>
                <a:cs typeface="微软雅黑" charset="0"/>
              </a:rPr>
              <a:t>A-3 </a:t>
            </a:r>
            <a:r>
              <a:rPr lang="zh-CN" altLang="en-US" sz="1200" dirty="0">
                <a:solidFill>
                  <a:srgbClr val="1F4E79"/>
                </a:solidFill>
                <a:latin typeface="微软雅黑" charset="0"/>
                <a:ea typeface="微软雅黑" charset="0"/>
                <a:cs typeface="微软雅黑" charset="0"/>
              </a:rPr>
              <a:t>所示，路由器 </a:t>
            </a: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通过接口 </a:t>
            </a:r>
            <a:r>
              <a:rPr lang="en-US" altLang="zh-CN" sz="1200" dirty="0">
                <a:solidFill>
                  <a:srgbClr val="1F4E79"/>
                </a:solidFill>
                <a:latin typeface="微软雅黑" charset="0"/>
                <a:ea typeface="微软雅黑" charset="0"/>
                <a:cs typeface="微软雅黑" charset="0"/>
              </a:rPr>
              <a:t>E1</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E2 </a:t>
            </a:r>
            <a:r>
              <a:rPr lang="zh-CN" altLang="en-US" sz="1200" dirty="0">
                <a:solidFill>
                  <a:srgbClr val="1F4E79"/>
                </a:solidFill>
                <a:latin typeface="微软雅黑" charset="0"/>
                <a:ea typeface="微软雅黑" charset="0"/>
                <a:cs typeface="微软雅黑" charset="0"/>
              </a:rPr>
              <a:t>分别连接局域网 </a:t>
            </a:r>
            <a:r>
              <a:rPr lang="en-US" altLang="zh-CN" sz="1200" dirty="0">
                <a:solidFill>
                  <a:srgbClr val="1F4E79"/>
                </a:solidFill>
                <a:latin typeface="微软雅黑" charset="0"/>
                <a:ea typeface="微软雅黑" charset="0"/>
                <a:cs typeface="微软雅黑" charset="0"/>
              </a:rPr>
              <a:t>1</a:t>
            </a:r>
            <a:r>
              <a:rPr lang="zh-CN" altLang="en-US" sz="1200" dirty="0">
                <a:solidFill>
                  <a:srgbClr val="1F4E79"/>
                </a:solidFill>
                <a:latin typeface="微软雅黑" charset="0"/>
                <a:ea typeface="微软雅黑" charset="0"/>
                <a:cs typeface="微软雅黑" charset="0"/>
              </a:rPr>
              <a:t>、 局域网 </a:t>
            </a:r>
            <a:r>
              <a:rPr lang="en-US" altLang="zh-CN" sz="1200" dirty="0">
                <a:solidFill>
                  <a:srgbClr val="1F4E79"/>
                </a:solidFill>
                <a:latin typeface="微软雅黑" charset="0"/>
                <a:ea typeface="微软雅黑" charset="0"/>
                <a:cs typeface="微软雅黑" charset="0"/>
              </a:rPr>
              <a:t>2</a:t>
            </a:r>
            <a:r>
              <a:rPr lang="zh-CN" altLang="en-US" sz="1200" dirty="0">
                <a:solidFill>
                  <a:srgbClr val="1F4E79"/>
                </a:solidFill>
                <a:latin typeface="微软雅黑" charset="0"/>
                <a:ea typeface="微软雅黑" charset="0"/>
                <a:cs typeface="微软雅黑" charset="0"/>
              </a:rPr>
              <a:t>，通过接口 </a:t>
            </a:r>
            <a:r>
              <a:rPr lang="en-US" altLang="zh-CN" sz="1200" dirty="0">
                <a:solidFill>
                  <a:srgbClr val="1F4E79"/>
                </a:solidFill>
                <a:latin typeface="微软雅黑" charset="0"/>
                <a:ea typeface="微软雅黑" charset="0"/>
                <a:cs typeface="微软雅黑" charset="0"/>
              </a:rPr>
              <a:t>L0 </a:t>
            </a:r>
            <a:r>
              <a:rPr lang="zh-CN" altLang="en-US" sz="1200" dirty="0">
                <a:solidFill>
                  <a:srgbClr val="1F4E79"/>
                </a:solidFill>
                <a:latin typeface="微软雅黑" charset="0"/>
                <a:ea typeface="微软雅黑" charset="0"/>
                <a:cs typeface="微软雅黑" charset="0"/>
              </a:rPr>
              <a:t>连接路由器 </a:t>
            </a:r>
            <a:r>
              <a:rPr lang="en-US" altLang="zh-CN" sz="1200" dirty="0">
                <a:solidFill>
                  <a:srgbClr val="1F4E79"/>
                </a:solidFill>
                <a:latin typeface="微软雅黑" charset="0"/>
                <a:ea typeface="微软雅黑" charset="0"/>
                <a:cs typeface="微软雅黑" charset="0"/>
              </a:rPr>
              <a:t>R2</a:t>
            </a:r>
            <a:r>
              <a:rPr lang="zh-CN" altLang="en-US" sz="1200" dirty="0">
                <a:solidFill>
                  <a:srgbClr val="1F4E79"/>
                </a:solidFill>
                <a:latin typeface="微软雅黑" charset="0"/>
                <a:ea typeface="微软雅黑" charset="0"/>
                <a:cs typeface="微软雅黑" charset="0"/>
              </a:rPr>
              <a:t>，并通过路由器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连接域名服务器与互联网。 </a:t>
            </a: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的 </a:t>
            </a:r>
            <a:r>
              <a:rPr lang="en-US" altLang="zh-CN" sz="1200" dirty="0">
                <a:solidFill>
                  <a:srgbClr val="1F4E79"/>
                </a:solidFill>
                <a:latin typeface="微软雅黑" charset="0"/>
                <a:ea typeface="微软雅黑" charset="0"/>
                <a:cs typeface="微软雅黑" charset="0"/>
              </a:rPr>
              <a:t>L0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202.118.2.1</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的 </a:t>
            </a:r>
            <a:r>
              <a:rPr lang="en-US" altLang="zh-CN" sz="1200" dirty="0">
                <a:solidFill>
                  <a:srgbClr val="1F4E79"/>
                </a:solidFill>
                <a:latin typeface="微软雅黑" charset="0"/>
                <a:ea typeface="微软雅黑" charset="0"/>
                <a:cs typeface="微软雅黑" charset="0"/>
              </a:rPr>
              <a:t>L0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202.118.2.2</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L1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 是 </a:t>
            </a:r>
            <a:r>
              <a:rPr lang="en-US" altLang="zh-CN" sz="1200" dirty="0">
                <a:solidFill>
                  <a:srgbClr val="1F4E79"/>
                </a:solidFill>
                <a:latin typeface="微软雅黑" charset="0"/>
                <a:ea typeface="微软雅黑" charset="0"/>
                <a:cs typeface="微软雅黑" charset="0"/>
              </a:rPr>
              <a:t>130.11.120.1</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E0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202.118.3.1</a:t>
            </a:r>
            <a:r>
              <a:rPr lang="zh-CN" altLang="en-US" sz="1200" dirty="0">
                <a:solidFill>
                  <a:srgbClr val="1F4E79"/>
                </a:solidFill>
                <a:latin typeface="微软雅黑" charset="0"/>
                <a:ea typeface="微软雅黑" charset="0"/>
                <a:cs typeface="微软雅黑" charset="0"/>
              </a:rPr>
              <a:t>，域名服务器的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202.118.3.2</a:t>
            </a:r>
            <a:r>
              <a:rPr lang="zh-CN" altLang="en-US" sz="1200" dirty="0">
                <a:solidFill>
                  <a:srgbClr val="1F4E79"/>
                </a:solidFill>
                <a:latin typeface="微软雅黑" charset="0"/>
                <a:ea typeface="微软雅黑" charset="0"/>
                <a:cs typeface="微软雅黑" charset="0"/>
              </a:rPr>
              <a:t>。 </a:t>
            </a:r>
          </a:p>
          <a:p>
            <a:pPr marL="0" lvl="1" algn="just">
              <a:lnSpc>
                <a:spcPct val="100000"/>
              </a:lnSpc>
              <a:buClrTx/>
              <a:buSzTx/>
              <a:buNone/>
            </a:pP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和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的路由表结构为 </a:t>
            </a:r>
            <a:r>
              <a:rPr lang="en-US" altLang="zh-CN" sz="1200" dirty="0">
                <a:solidFill>
                  <a:srgbClr val="1F4E79"/>
                </a:solidFill>
                <a:latin typeface="微软雅黑" charset="0"/>
                <a:ea typeface="微软雅黑" charset="0"/>
                <a:cs typeface="微软雅黑" charset="0"/>
              </a:rPr>
              <a:t>:</a:t>
            </a: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a:p>
            <a:pPr marL="0" lvl="1" algn="just">
              <a:lnSpc>
                <a:spcPct val="100000"/>
              </a:lnSpc>
              <a:buClrTx/>
              <a:buSzTx/>
              <a:buNone/>
            </a:pPr>
            <a:r>
              <a:rPr lang="zh-CN" altLang="en-US" sz="1200" dirty="0">
                <a:solidFill>
                  <a:srgbClr val="1F4E79"/>
                </a:solidFill>
                <a:latin typeface="微软雅黑" charset="0"/>
                <a:ea typeface="微软雅黑" charset="0"/>
                <a:cs typeface="微软雅黑" charset="0"/>
              </a:rPr>
              <a:t>（</a:t>
            </a:r>
            <a:r>
              <a:rPr lang="en-US" altLang="zh-CN" sz="1200" dirty="0">
                <a:solidFill>
                  <a:srgbClr val="1F4E79"/>
                </a:solidFill>
                <a:latin typeface="微软雅黑" charset="0"/>
                <a:ea typeface="微软雅黑" charset="0"/>
                <a:cs typeface="微软雅黑" charset="0"/>
              </a:rPr>
              <a:t>2</a:t>
            </a:r>
            <a:r>
              <a:rPr lang="zh-CN" altLang="en-US" sz="1200" dirty="0">
                <a:solidFill>
                  <a:srgbClr val="1F4E79"/>
                </a:solidFill>
                <a:latin typeface="微软雅黑" charset="0"/>
                <a:ea typeface="微软雅黑" charset="0"/>
                <a:cs typeface="微软雅黑" charset="0"/>
              </a:rPr>
              <a:t>）请给出 </a:t>
            </a: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的路由表，使其明确包括到局域网 </a:t>
            </a:r>
            <a:r>
              <a:rPr lang="en-US" altLang="zh-CN" sz="1200" dirty="0">
                <a:solidFill>
                  <a:srgbClr val="1F4E79"/>
                </a:solidFill>
                <a:latin typeface="微软雅黑" charset="0"/>
                <a:ea typeface="微软雅黑" charset="0"/>
                <a:cs typeface="微软雅黑" charset="0"/>
              </a:rPr>
              <a:t>1 </a:t>
            </a:r>
            <a:r>
              <a:rPr lang="zh-CN" altLang="en-US" sz="1200" dirty="0">
                <a:solidFill>
                  <a:srgbClr val="1F4E79"/>
                </a:solidFill>
                <a:latin typeface="微软雅黑" charset="0"/>
                <a:ea typeface="微软雅黑" charset="0"/>
                <a:cs typeface="微软雅黑" charset="0"/>
              </a:rPr>
              <a:t>的路由、局域网 </a:t>
            </a:r>
            <a:r>
              <a:rPr lang="en-US" altLang="zh-CN" sz="1200" dirty="0">
                <a:solidFill>
                  <a:srgbClr val="1F4E79"/>
                </a:solidFill>
                <a:latin typeface="微软雅黑" charset="0"/>
                <a:ea typeface="微软雅黑" charset="0"/>
                <a:cs typeface="微软雅黑" charset="0"/>
              </a:rPr>
              <a:t>2 </a:t>
            </a:r>
            <a:r>
              <a:rPr lang="zh-CN" altLang="en-US" sz="1200" dirty="0">
                <a:solidFill>
                  <a:srgbClr val="1F4E79"/>
                </a:solidFill>
                <a:latin typeface="微软雅黑" charset="0"/>
                <a:ea typeface="微软雅黑" charset="0"/>
                <a:cs typeface="微软雅黑" charset="0"/>
              </a:rPr>
              <a:t>的路由、域名服务器的主机路由和互联网的路由。 </a:t>
            </a:r>
            <a:endParaRPr lang="en-US" altLang="zh-CN" sz="1200" dirty="0">
              <a:solidFill>
                <a:srgbClr val="1F4E79"/>
              </a:solidFill>
              <a:latin typeface="微软雅黑" charset="0"/>
              <a:ea typeface="微软雅黑" charset="0"/>
              <a:cs typeface="微软雅黑" charset="0"/>
            </a:endParaRPr>
          </a:p>
          <a:p>
            <a:pPr marL="0" lvl="1" algn="just">
              <a:lnSpc>
                <a:spcPct val="100000"/>
              </a:lnSpc>
              <a:buClrTx/>
              <a:buSzTx/>
              <a:buNone/>
            </a:pPr>
            <a:endParaRPr lang="zh-CN" altLang="en-US" sz="12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4" name="AutoShape 2" descr="C:\Users\liuxiaofan\Desktop\408\%E8%AE%A1%E7%AE%97%E6%9C%BA%E7%BD%91%E7%BB%9C%E7%9C%9F%E9%A2%98\%E8%AE%A1%E7%AE%97%E6%9C%BA%E7%BD%91%E7%BB%9C%E7%9C%9F%E9%A2%98\assets\1688439828100.png?lastModify=1691470458"/>
          <p:cNvSpPr>
            <a:spLocks noChangeAspect="1" noChangeArrowheads="1"/>
          </p:cNvSpPr>
          <p:nvPr/>
        </p:nvSpPr>
        <p:spPr bwMode="auto">
          <a:xfrm>
            <a:off x="184150" y="46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1043" y="1137037"/>
            <a:ext cx="4292632" cy="385648"/>
          </a:xfrm>
          <a:prstGeom prst="rect">
            <a:avLst/>
          </a:prstGeom>
        </p:spPr>
      </p:pic>
      <p:pic>
        <p:nvPicPr>
          <p:cNvPr id="2" name="图片 1"/>
          <p:cNvPicPr>
            <a:picLocks noChangeAspect="1"/>
          </p:cNvPicPr>
          <p:nvPr/>
        </p:nvPicPr>
        <p:blipFill>
          <a:blip r:embed="rId9"/>
          <a:stretch>
            <a:fillRect/>
          </a:stretch>
        </p:blipFill>
        <p:spPr>
          <a:xfrm>
            <a:off x="5104130" y="2199640"/>
            <a:ext cx="3853180" cy="2025650"/>
          </a:xfrm>
          <a:prstGeom prst="rect">
            <a:avLst/>
          </a:prstGeom>
        </p:spPr>
      </p:pic>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998" y="2234317"/>
            <a:ext cx="4292632" cy="385648"/>
          </a:xfrm>
          <a:prstGeom prst="rect">
            <a:avLst/>
          </a:prstGeom>
        </p:spPr>
      </p:pic>
      <p:graphicFrame>
        <p:nvGraphicFramePr>
          <p:cNvPr id="7" name="表格 6"/>
          <p:cNvGraphicFramePr/>
          <p:nvPr>
            <p:custDataLst>
              <p:tags r:id="rId2"/>
            </p:custDataLst>
          </p:nvPr>
        </p:nvGraphicFramePr>
        <p:xfrm>
          <a:off x="367030" y="2658110"/>
          <a:ext cx="4291965" cy="304800"/>
        </p:xfrm>
        <a:graphic>
          <a:graphicData uri="http://schemas.openxmlformats.org/drawingml/2006/table">
            <a:tbl>
              <a:tblPr firstRow="1" bandRow="1">
                <a:tableStyleId>{5C22544A-7EE6-4342-B048-85BDC9FD1C3A}</a:tableStyleId>
              </a:tblPr>
              <a:tblGrid>
                <a:gridCol w="1061085">
                  <a:extLst>
                    <a:ext uri="{9D8B030D-6E8A-4147-A177-3AD203B41FA5}">
                      <a16:colId xmlns:a16="http://schemas.microsoft.com/office/drawing/2014/main" val="20000"/>
                    </a:ext>
                  </a:extLst>
                </a:gridCol>
                <a:gridCol w="1198880">
                  <a:extLst>
                    <a:ext uri="{9D8B030D-6E8A-4147-A177-3AD203B41FA5}">
                      <a16:colId xmlns:a16="http://schemas.microsoft.com/office/drawing/2014/main" val="20001"/>
                    </a:ext>
                  </a:extLst>
                </a:gridCol>
                <a:gridCol w="937895">
                  <a:extLst>
                    <a:ext uri="{9D8B030D-6E8A-4147-A177-3AD203B41FA5}">
                      <a16:colId xmlns:a16="http://schemas.microsoft.com/office/drawing/2014/main" val="20002"/>
                    </a:ext>
                  </a:extLst>
                </a:gridCol>
                <a:gridCol w="1094105">
                  <a:extLst>
                    <a:ext uri="{9D8B030D-6E8A-4147-A177-3AD203B41FA5}">
                      <a16:colId xmlns:a16="http://schemas.microsoft.com/office/drawing/2014/main" val="20003"/>
                    </a:ext>
                  </a:extLst>
                </a:gridCol>
              </a:tblGrid>
              <a:tr h="304800">
                <a:tc>
                  <a:txBody>
                    <a:bodyPr/>
                    <a:lstStyle/>
                    <a:p>
                      <a:pPr>
                        <a:buNone/>
                      </a:pPr>
                      <a:r>
                        <a:rPr lang="en-US" altLang="zh-CN" sz="1000">
                          <a:latin typeface="微软雅黑" charset="0"/>
                          <a:ea typeface="微软雅黑" charset="0"/>
                        </a:rPr>
                        <a:t>202.118.1.0</a:t>
                      </a:r>
                    </a:p>
                  </a:txBody>
                  <a:tcPr>
                    <a:solidFill>
                      <a:srgbClr val="00B0F0"/>
                    </a:solidFill>
                  </a:tcPr>
                </a:tc>
                <a:tc>
                  <a:txBody>
                    <a:bodyPr/>
                    <a:lstStyle/>
                    <a:p>
                      <a:pPr>
                        <a:buNone/>
                      </a:pPr>
                      <a:r>
                        <a:rPr lang="en-US" altLang="zh-CN" sz="1000"/>
                        <a:t>255.255.255.128</a:t>
                      </a:r>
                    </a:p>
                  </a:txBody>
                  <a:tcPr>
                    <a:solidFill>
                      <a:srgbClr val="00B0F0"/>
                    </a:solidFill>
                  </a:tcPr>
                </a:tc>
                <a:tc>
                  <a:txBody>
                    <a:bodyPr/>
                    <a:lstStyle/>
                    <a:p>
                      <a:pPr>
                        <a:buNone/>
                      </a:pPr>
                      <a:r>
                        <a:rPr lang="zh-CN" altLang="en-US" sz="1000"/>
                        <a:t>无</a:t>
                      </a:r>
                    </a:p>
                  </a:txBody>
                  <a:tcPr>
                    <a:solidFill>
                      <a:srgbClr val="00B0F0"/>
                    </a:solidFill>
                  </a:tcPr>
                </a:tc>
                <a:tc>
                  <a:txBody>
                    <a:bodyPr/>
                    <a:lstStyle/>
                    <a:p>
                      <a:pPr>
                        <a:buNone/>
                      </a:pPr>
                      <a:r>
                        <a:rPr lang="en-US" altLang="zh-CN" sz="1000"/>
                        <a:t>E1</a:t>
                      </a:r>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8" name="表格 7"/>
          <p:cNvGraphicFramePr/>
          <p:nvPr>
            <p:custDataLst>
              <p:tags r:id="rId3"/>
            </p:custDataLst>
          </p:nvPr>
        </p:nvGraphicFramePr>
        <p:xfrm>
          <a:off x="367665" y="3060065"/>
          <a:ext cx="4291965" cy="304800"/>
        </p:xfrm>
        <a:graphic>
          <a:graphicData uri="http://schemas.openxmlformats.org/drawingml/2006/table">
            <a:tbl>
              <a:tblPr firstRow="1" bandRow="1">
                <a:tableStyleId>{5C22544A-7EE6-4342-B048-85BDC9FD1C3A}</a:tableStyleId>
              </a:tblPr>
              <a:tblGrid>
                <a:gridCol w="1111885">
                  <a:extLst>
                    <a:ext uri="{9D8B030D-6E8A-4147-A177-3AD203B41FA5}">
                      <a16:colId xmlns:a16="http://schemas.microsoft.com/office/drawing/2014/main" val="20000"/>
                    </a:ext>
                  </a:extLst>
                </a:gridCol>
                <a:gridCol w="1148080">
                  <a:extLst>
                    <a:ext uri="{9D8B030D-6E8A-4147-A177-3AD203B41FA5}">
                      <a16:colId xmlns:a16="http://schemas.microsoft.com/office/drawing/2014/main" val="20001"/>
                    </a:ext>
                  </a:extLst>
                </a:gridCol>
                <a:gridCol w="937895">
                  <a:extLst>
                    <a:ext uri="{9D8B030D-6E8A-4147-A177-3AD203B41FA5}">
                      <a16:colId xmlns:a16="http://schemas.microsoft.com/office/drawing/2014/main" val="20002"/>
                    </a:ext>
                  </a:extLst>
                </a:gridCol>
                <a:gridCol w="1094105">
                  <a:extLst>
                    <a:ext uri="{9D8B030D-6E8A-4147-A177-3AD203B41FA5}">
                      <a16:colId xmlns:a16="http://schemas.microsoft.com/office/drawing/2014/main" val="20003"/>
                    </a:ext>
                  </a:extLst>
                </a:gridCol>
              </a:tblGrid>
              <a:tr h="304800">
                <a:tc>
                  <a:txBody>
                    <a:bodyPr/>
                    <a:lstStyle/>
                    <a:p>
                      <a:pPr>
                        <a:buNone/>
                      </a:pPr>
                      <a:r>
                        <a:rPr lang="en-US" altLang="zh-CN" sz="1000">
                          <a:latin typeface="微软雅黑" charset="0"/>
                          <a:ea typeface="微软雅黑" charset="0"/>
                        </a:rPr>
                        <a:t>202.118.1.128</a:t>
                      </a:r>
                    </a:p>
                  </a:txBody>
                  <a:tcPr>
                    <a:solidFill>
                      <a:srgbClr val="00B0F0"/>
                    </a:solidFill>
                  </a:tcPr>
                </a:tc>
                <a:tc>
                  <a:txBody>
                    <a:bodyPr/>
                    <a:lstStyle/>
                    <a:p>
                      <a:pPr>
                        <a:buNone/>
                      </a:pPr>
                      <a:r>
                        <a:rPr lang="en-US" altLang="zh-CN" sz="1000"/>
                        <a:t>255.255.255.128</a:t>
                      </a:r>
                    </a:p>
                  </a:txBody>
                  <a:tcPr>
                    <a:solidFill>
                      <a:srgbClr val="00B0F0"/>
                    </a:solidFill>
                  </a:tcPr>
                </a:tc>
                <a:tc>
                  <a:txBody>
                    <a:bodyPr/>
                    <a:lstStyle/>
                    <a:p>
                      <a:pPr>
                        <a:buNone/>
                      </a:pPr>
                      <a:r>
                        <a:rPr lang="zh-CN" altLang="en-US" sz="1000"/>
                        <a:t>无</a:t>
                      </a:r>
                    </a:p>
                  </a:txBody>
                  <a:tcPr>
                    <a:solidFill>
                      <a:srgbClr val="00B0F0"/>
                    </a:solidFill>
                  </a:tcPr>
                </a:tc>
                <a:tc>
                  <a:txBody>
                    <a:bodyPr/>
                    <a:lstStyle/>
                    <a:p>
                      <a:pPr>
                        <a:buNone/>
                      </a:pPr>
                      <a:r>
                        <a:rPr lang="en-US" altLang="zh-CN" sz="1000"/>
                        <a:t>E2</a:t>
                      </a:r>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9" name="表格 8"/>
          <p:cNvGraphicFramePr/>
          <p:nvPr>
            <p:custDataLst>
              <p:tags r:id="rId4"/>
            </p:custDataLst>
          </p:nvPr>
        </p:nvGraphicFramePr>
        <p:xfrm>
          <a:off x="367665" y="3462020"/>
          <a:ext cx="4291965" cy="304800"/>
        </p:xfrm>
        <a:graphic>
          <a:graphicData uri="http://schemas.openxmlformats.org/drawingml/2006/table">
            <a:tbl>
              <a:tblPr firstRow="1" bandRow="1">
                <a:tableStyleId>{5C22544A-7EE6-4342-B048-85BDC9FD1C3A}</a:tableStyleId>
              </a:tblPr>
              <a:tblGrid>
                <a:gridCol w="1111885">
                  <a:extLst>
                    <a:ext uri="{9D8B030D-6E8A-4147-A177-3AD203B41FA5}">
                      <a16:colId xmlns:a16="http://schemas.microsoft.com/office/drawing/2014/main" val="20000"/>
                    </a:ext>
                  </a:extLst>
                </a:gridCol>
                <a:gridCol w="1148080">
                  <a:extLst>
                    <a:ext uri="{9D8B030D-6E8A-4147-A177-3AD203B41FA5}">
                      <a16:colId xmlns:a16="http://schemas.microsoft.com/office/drawing/2014/main" val="20001"/>
                    </a:ext>
                  </a:extLst>
                </a:gridCol>
                <a:gridCol w="937895">
                  <a:extLst>
                    <a:ext uri="{9D8B030D-6E8A-4147-A177-3AD203B41FA5}">
                      <a16:colId xmlns:a16="http://schemas.microsoft.com/office/drawing/2014/main" val="20002"/>
                    </a:ext>
                  </a:extLst>
                </a:gridCol>
                <a:gridCol w="1094105">
                  <a:extLst>
                    <a:ext uri="{9D8B030D-6E8A-4147-A177-3AD203B41FA5}">
                      <a16:colId xmlns:a16="http://schemas.microsoft.com/office/drawing/2014/main" val="20003"/>
                    </a:ext>
                  </a:extLst>
                </a:gridCol>
              </a:tblGrid>
              <a:tr h="304800">
                <a:tc>
                  <a:txBody>
                    <a:bodyPr/>
                    <a:lstStyle/>
                    <a:p>
                      <a:pPr>
                        <a:buNone/>
                      </a:pPr>
                      <a:r>
                        <a:rPr lang="en-US" altLang="zh-CN" sz="1000">
                          <a:latin typeface="微软雅黑" charset="0"/>
                          <a:ea typeface="微软雅黑" charset="0"/>
                        </a:rPr>
                        <a:t>202.118.3.2</a:t>
                      </a:r>
                    </a:p>
                  </a:txBody>
                  <a:tcPr>
                    <a:solidFill>
                      <a:srgbClr val="00B0F0"/>
                    </a:solidFill>
                  </a:tcPr>
                </a:tc>
                <a:tc>
                  <a:txBody>
                    <a:bodyPr/>
                    <a:lstStyle/>
                    <a:p>
                      <a:pPr>
                        <a:buNone/>
                      </a:pPr>
                      <a:r>
                        <a:rPr lang="en-US" altLang="zh-CN" sz="1000"/>
                        <a:t>255.255.255.255</a:t>
                      </a:r>
                    </a:p>
                  </a:txBody>
                  <a:tcPr>
                    <a:solidFill>
                      <a:srgbClr val="00B0F0"/>
                    </a:solidFill>
                  </a:tcPr>
                </a:tc>
                <a:tc>
                  <a:txBody>
                    <a:bodyPr/>
                    <a:lstStyle/>
                    <a:p>
                      <a:pPr>
                        <a:buNone/>
                      </a:pPr>
                      <a:r>
                        <a:rPr lang="en-US" altLang="zh-CN" sz="1000"/>
                        <a:t>202.118.2.2</a:t>
                      </a:r>
                    </a:p>
                  </a:txBody>
                  <a:tcPr>
                    <a:solidFill>
                      <a:srgbClr val="00B0F0"/>
                    </a:solidFill>
                  </a:tcPr>
                </a:tc>
                <a:tc>
                  <a:txBody>
                    <a:bodyPr/>
                    <a:lstStyle/>
                    <a:p>
                      <a:pPr>
                        <a:buNone/>
                      </a:pPr>
                      <a:r>
                        <a:rPr lang="en-US" altLang="zh-CN" sz="1000"/>
                        <a:t>L0</a:t>
                      </a:r>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10" name="表格 9"/>
          <p:cNvGraphicFramePr/>
          <p:nvPr>
            <p:custDataLst>
              <p:tags r:id="rId5"/>
            </p:custDataLst>
          </p:nvPr>
        </p:nvGraphicFramePr>
        <p:xfrm>
          <a:off x="367665" y="3863975"/>
          <a:ext cx="4291965" cy="304800"/>
        </p:xfrm>
        <a:graphic>
          <a:graphicData uri="http://schemas.openxmlformats.org/drawingml/2006/table">
            <a:tbl>
              <a:tblPr firstRow="1" bandRow="1">
                <a:tableStyleId>{5C22544A-7EE6-4342-B048-85BDC9FD1C3A}</a:tableStyleId>
              </a:tblPr>
              <a:tblGrid>
                <a:gridCol w="1111885">
                  <a:extLst>
                    <a:ext uri="{9D8B030D-6E8A-4147-A177-3AD203B41FA5}">
                      <a16:colId xmlns:a16="http://schemas.microsoft.com/office/drawing/2014/main" val="20000"/>
                    </a:ext>
                  </a:extLst>
                </a:gridCol>
                <a:gridCol w="1148080">
                  <a:extLst>
                    <a:ext uri="{9D8B030D-6E8A-4147-A177-3AD203B41FA5}">
                      <a16:colId xmlns:a16="http://schemas.microsoft.com/office/drawing/2014/main" val="20001"/>
                    </a:ext>
                  </a:extLst>
                </a:gridCol>
                <a:gridCol w="937895">
                  <a:extLst>
                    <a:ext uri="{9D8B030D-6E8A-4147-A177-3AD203B41FA5}">
                      <a16:colId xmlns:a16="http://schemas.microsoft.com/office/drawing/2014/main" val="20002"/>
                    </a:ext>
                  </a:extLst>
                </a:gridCol>
                <a:gridCol w="1094105">
                  <a:extLst>
                    <a:ext uri="{9D8B030D-6E8A-4147-A177-3AD203B41FA5}">
                      <a16:colId xmlns:a16="http://schemas.microsoft.com/office/drawing/2014/main" val="20003"/>
                    </a:ext>
                  </a:extLst>
                </a:gridCol>
              </a:tblGrid>
              <a:tr h="304800">
                <a:tc>
                  <a:txBody>
                    <a:bodyPr/>
                    <a:lstStyle/>
                    <a:p>
                      <a:pPr>
                        <a:buNone/>
                      </a:pPr>
                      <a:r>
                        <a:rPr lang="en-US" altLang="zh-CN" sz="1000">
                          <a:latin typeface="微软雅黑" charset="0"/>
                          <a:ea typeface="微软雅黑" charset="0"/>
                        </a:rPr>
                        <a:t>0.0.0.0</a:t>
                      </a:r>
                    </a:p>
                  </a:txBody>
                  <a:tcPr>
                    <a:solidFill>
                      <a:srgbClr val="00B0F0"/>
                    </a:solidFill>
                  </a:tcPr>
                </a:tc>
                <a:tc>
                  <a:txBody>
                    <a:bodyPr/>
                    <a:lstStyle/>
                    <a:p>
                      <a:pPr>
                        <a:buNone/>
                      </a:pPr>
                      <a:r>
                        <a:rPr lang="en-US" altLang="zh-CN" sz="1000"/>
                        <a:t>0.0.0.0</a:t>
                      </a:r>
                    </a:p>
                  </a:txBody>
                  <a:tcPr>
                    <a:solidFill>
                      <a:srgbClr val="00B0F0"/>
                    </a:solidFill>
                  </a:tcPr>
                </a:tc>
                <a:tc>
                  <a:txBody>
                    <a:bodyPr/>
                    <a:lstStyle/>
                    <a:p>
                      <a:pPr>
                        <a:buNone/>
                      </a:pPr>
                      <a:r>
                        <a:rPr lang="en-US" altLang="zh-CN" sz="1000"/>
                        <a:t>202.118.2.2</a:t>
                      </a:r>
                    </a:p>
                  </a:txBody>
                  <a:tcPr>
                    <a:solidFill>
                      <a:srgbClr val="00B0F0"/>
                    </a:solidFill>
                  </a:tcPr>
                </a:tc>
                <a:tc>
                  <a:txBody>
                    <a:bodyPr/>
                    <a:lstStyle/>
                    <a:p>
                      <a:pPr>
                        <a:buNone/>
                      </a:pPr>
                      <a:r>
                        <a:rPr lang="en-US" altLang="zh-CN" sz="1000"/>
                        <a:t>L0</a:t>
                      </a:r>
                    </a:p>
                  </a:txBody>
                  <a:tcPr>
                    <a:solidFill>
                      <a:srgbClr val="00B0F0"/>
                    </a:solidFill>
                  </a:tcPr>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535500"/>
            <a:ext cx="8907780" cy="193802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200" dirty="0">
                <a:solidFill>
                  <a:srgbClr val="1F4E79"/>
                </a:solidFill>
                <a:latin typeface="微软雅黑" charset="0"/>
                <a:ea typeface="微软雅黑" charset="0"/>
                <a:cs typeface="微软雅黑" charset="0"/>
              </a:rPr>
              <a:t>47</a:t>
            </a:r>
            <a:r>
              <a:rPr lang="zh-CN" altLang="en-US" sz="1200" dirty="0">
                <a:solidFill>
                  <a:srgbClr val="1F4E79"/>
                </a:solidFill>
                <a:latin typeface="微软雅黑" charset="0"/>
                <a:ea typeface="微软雅黑" charset="0"/>
                <a:cs typeface="微软雅黑" charset="0"/>
              </a:rPr>
              <a:t>．（</a:t>
            </a:r>
            <a:r>
              <a:rPr lang="en-US" altLang="zh-CN" sz="1200" dirty="0">
                <a:solidFill>
                  <a:srgbClr val="1F4E79"/>
                </a:solidFill>
                <a:latin typeface="微软雅黑" charset="0"/>
                <a:ea typeface="微软雅黑" charset="0"/>
                <a:cs typeface="微软雅黑" charset="0"/>
              </a:rPr>
              <a:t>9 </a:t>
            </a:r>
            <a:r>
              <a:rPr lang="zh-CN" altLang="en-US" sz="1200" dirty="0">
                <a:solidFill>
                  <a:srgbClr val="1F4E79"/>
                </a:solidFill>
                <a:latin typeface="微软雅黑" charset="0"/>
                <a:ea typeface="微软雅黑" charset="0"/>
                <a:cs typeface="微软雅黑" charset="0"/>
              </a:rPr>
              <a:t>分）某网络拓扑如图 </a:t>
            </a:r>
            <a:r>
              <a:rPr lang="en-US" altLang="zh-CN" sz="1200" dirty="0">
                <a:solidFill>
                  <a:srgbClr val="1F4E79"/>
                </a:solidFill>
                <a:latin typeface="微软雅黑" charset="0"/>
                <a:ea typeface="微软雅黑" charset="0"/>
                <a:cs typeface="微软雅黑" charset="0"/>
              </a:rPr>
              <a:t>A-3 </a:t>
            </a:r>
            <a:r>
              <a:rPr lang="zh-CN" altLang="en-US" sz="1200" dirty="0">
                <a:solidFill>
                  <a:srgbClr val="1F4E79"/>
                </a:solidFill>
                <a:latin typeface="微软雅黑" charset="0"/>
                <a:ea typeface="微软雅黑" charset="0"/>
                <a:cs typeface="微软雅黑" charset="0"/>
              </a:rPr>
              <a:t>所示，路由器 </a:t>
            </a: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通过接口 </a:t>
            </a:r>
            <a:r>
              <a:rPr lang="en-US" altLang="zh-CN" sz="1200" dirty="0">
                <a:solidFill>
                  <a:srgbClr val="1F4E79"/>
                </a:solidFill>
                <a:latin typeface="微软雅黑" charset="0"/>
                <a:ea typeface="微软雅黑" charset="0"/>
                <a:cs typeface="微软雅黑" charset="0"/>
              </a:rPr>
              <a:t>E1</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E2 </a:t>
            </a:r>
            <a:r>
              <a:rPr lang="zh-CN" altLang="en-US" sz="1200" dirty="0">
                <a:solidFill>
                  <a:srgbClr val="1F4E79"/>
                </a:solidFill>
                <a:latin typeface="微软雅黑" charset="0"/>
                <a:ea typeface="微软雅黑" charset="0"/>
                <a:cs typeface="微软雅黑" charset="0"/>
              </a:rPr>
              <a:t>分别连接局域网 </a:t>
            </a:r>
            <a:r>
              <a:rPr lang="en-US" altLang="zh-CN" sz="1200" dirty="0">
                <a:solidFill>
                  <a:srgbClr val="1F4E79"/>
                </a:solidFill>
                <a:latin typeface="微软雅黑" charset="0"/>
                <a:ea typeface="微软雅黑" charset="0"/>
                <a:cs typeface="微软雅黑" charset="0"/>
              </a:rPr>
              <a:t>1</a:t>
            </a:r>
            <a:r>
              <a:rPr lang="zh-CN" altLang="en-US" sz="1200" dirty="0">
                <a:solidFill>
                  <a:srgbClr val="1F4E79"/>
                </a:solidFill>
                <a:latin typeface="微软雅黑" charset="0"/>
                <a:ea typeface="微软雅黑" charset="0"/>
                <a:cs typeface="微软雅黑" charset="0"/>
              </a:rPr>
              <a:t>、 局域网 </a:t>
            </a:r>
            <a:r>
              <a:rPr lang="en-US" altLang="zh-CN" sz="1200" dirty="0">
                <a:solidFill>
                  <a:srgbClr val="1F4E79"/>
                </a:solidFill>
                <a:latin typeface="微软雅黑" charset="0"/>
                <a:ea typeface="微软雅黑" charset="0"/>
                <a:cs typeface="微软雅黑" charset="0"/>
              </a:rPr>
              <a:t>2</a:t>
            </a:r>
            <a:r>
              <a:rPr lang="zh-CN" altLang="en-US" sz="1200" dirty="0">
                <a:solidFill>
                  <a:srgbClr val="1F4E79"/>
                </a:solidFill>
                <a:latin typeface="微软雅黑" charset="0"/>
                <a:ea typeface="微软雅黑" charset="0"/>
                <a:cs typeface="微软雅黑" charset="0"/>
              </a:rPr>
              <a:t>，通过接口 </a:t>
            </a:r>
            <a:r>
              <a:rPr lang="en-US" altLang="zh-CN" sz="1200" dirty="0">
                <a:solidFill>
                  <a:srgbClr val="1F4E79"/>
                </a:solidFill>
                <a:latin typeface="微软雅黑" charset="0"/>
                <a:ea typeface="微软雅黑" charset="0"/>
                <a:cs typeface="微软雅黑" charset="0"/>
              </a:rPr>
              <a:t>L0 </a:t>
            </a:r>
            <a:r>
              <a:rPr lang="zh-CN" altLang="en-US" sz="1200" dirty="0">
                <a:solidFill>
                  <a:srgbClr val="1F4E79"/>
                </a:solidFill>
                <a:latin typeface="微软雅黑" charset="0"/>
                <a:ea typeface="微软雅黑" charset="0"/>
                <a:cs typeface="微软雅黑" charset="0"/>
              </a:rPr>
              <a:t>连接路由器 </a:t>
            </a:r>
            <a:r>
              <a:rPr lang="en-US" altLang="zh-CN" sz="1200" dirty="0">
                <a:solidFill>
                  <a:srgbClr val="1F4E79"/>
                </a:solidFill>
                <a:latin typeface="微软雅黑" charset="0"/>
                <a:ea typeface="微软雅黑" charset="0"/>
                <a:cs typeface="微软雅黑" charset="0"/>
              </a:rPr>
              <a:t>R2</a:t>
            </a:r>
            <a:r>
              <a:rPr lang="zh-CN" altLang="en-US" sz="1200" dirty="0">
                <a:solidFill>
                  <a:srgbClr val="1F4E79"/>
                </a:solidFill>
                <a:latin typeface="微软雅黑" charset="0"/>
                <a:ea typeface="微软雅黑" charset="0"/>
                <a:cs typeface="微软雅黑" charset="0"/>
              </a:rPr>
              <a:t>，并通过路由器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连接域名服务器与互联网。 </a:t>
            </a: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的 </a:t>
            </a:r>
            <a:r>
              <a:rPr lang="en-US" altLang="zh-CN" sz="1200" dirty="0">
                <a:solidFill>
                  <a:srgbClr val="1F4E79"/>
                </a:solidFill>
                <a:latin typeface="微软雅黑" charset="0"/>
                <a:ea typeface="微软雅黑" charset="0"/>
                <a:cs typeface="微软雅黑" charset="0"/>
              </a:rPr>
              <a:t>L0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202.118.2.1</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的 </a:t>
            </a:r>
            <a:r>
              <a:rPr lang="en-US" altLang="zh-CN" sz="1200" dirty="0">
                <a:solidFill>
                  <a:srgbClr val="1F4E79"/>
                </a:solidFill>
                <a:latin typeface="微软雅黑" charset="0"/>
                <a:ea typeface="微软雅黑" charset="0"/>
                <a:cs typeface="微软雅黑" charset="0"/>
              </a:rPr>
              <a:t>L0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202.118.2.2</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L1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 是 </a:t>
            </a:r>
            <a:r>
              <a:rPr lang="en-US" altLang="zh-CN" sz="1200" dirty="0">
                <a:solidFill>
                  <a:srgbClr val="1F4E79"/>
                </a:solidFill>
                <a:latin typeface="微软雅黑" charset="0"/>
                <a:ea typeface="微软雅黑" charset="0"/>
                <a:cs typeface="微软雅黑" charset="0"/>
              </a:rPr>
              <a:t>130.11.120.1</a:t>
            </a:r>
            <a:r>
              <a:rPr lang="zh-CN" altLang="en-US" sz="1200" dirty="0">
                <a:solidFill>
                  <a:srgbClr val="1F4E79"/>
                </a:solidFill>
                <a:latin typeface="微软雅黑" charset="0"/>
                <a:ea typeface="微软雅黑" charset="0"/>
                <a:cs typeface="微软雅黑" charset="0"/>
              </a:rPr>
              <a:t>， </a:t>
            </a:r>
            <a:r>
              <a:rPr lang="en-US" altLang="zh-CN" sz="1200" dirty="0">
                <a:solidFill>
                  <a:srgbClr val="1F4E79"/>
                </a:solidFill>
                <a:latin typeface="微软雅黑" charset="0"/>
                <a:ea typeface="微软雅黑" charset="0"/>
                <a:cs typeface="微软雅黑" charset="0"/>
              </a:rPr>
              <a:t>E0 </a:t>
            </a:r>
            <a:r>
              <a:rPr lang="zh-CN" altLang="en-US" sz="1200" dirty="0">
                <a:solidFill>
                  <a:srgbClr val="1F4E79"/>
                </a:solidFill>
                <a:latin typeface="微软雅黑" charset="0"/>
                <a:ea typeface="微软雅黑" charset="0"/>
                <a:cs typeface="微软雅黑" charset="0"/>
              </a:rPr>
              <a:t>接口的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202.118.3.1</a:t>
            </a:r>
            <a:r>
              <a:rPr lang="zh-CN" altLang="en-US" sz="1200" dirty="0">
                <a:solidFill>
                  <a:srgbClr val="1F4E79"/>
                </a:solidFill>
                <a:latin typeface="微软雅黑" charset="0"/>
                <a:ea typeface="微软雅黑" charset="0"/>
                <a:cs typeface="微软雅黑" charset="0"/>
              </a:rPr>
              <a:t>，域名服务器的 </a:t>
            </a:r>
            <a:r>
              <a:rPr lang="en-US" altLang="zh-CN" sz="1200" dirty="0">
                <a:solidFill>
                  <a:srgbClr val="1F4E79"/>
                </a:solidFill>
                <a:latin typeface="微软雅黑" charset="0"/>
                <a:ea typeface="微软雅黑" charset="0"/>
                <a:cs typeface="微软雅黑" charset="0"/>
              </a:rPr>
              <a:t>IP </a:t>
            </a:r>
            <a:r>
              <a:rPr lang="zh-CN" altLang="en-US" sz="1200" dirty="0">
                <a:solidFill>
                  <a:srgbClr val="1F4E79"/>
                </a:solidFill>
                <a:latin typeface="微软雅黑" charset="0"/>
                <a:ea typeface="微软雅黑" charset="0"/>
                <a:cs typeface="微软雅黑" charset="0"/>
              </a:rPr>
              <a:t>地址是 </a:t>
            </a:r>
            <a:r>
              <a:rPr lang="en-US" altLang="zh-CN" sz="1200" dirty="0">
                <a:solidFill>
                  <a:srgbClr val="1F4E79"/>
                </a:solidFill>
                <a:latin typeface="微软雅黑" charset="0"/>
                <a:ea typeface="微软雅黑" charset="0"/>
                <a:cs typeface="微软雅黑" charset="0"/>
              </a:rPr>
              <a:t>202.118.3.2</a:t>
            </a:r>
            <a:r>
              <a:rPr lang="zh-CN" altLang="en-US" sz="1200" dirty="0">
                <a:solidFill>
                  <a:srgbClr val="1F4E79"/>
                </a:solidFill>
                <a:latin typeface="微软雅黑" charset="0"/>
                <a:ea typeface="微软雅黑" charset="0"/>
                <a:cs typeface="微软雅黑" charset="0"/>
              </a:rPr>
              <a:t>。 </a:t>
            </a:r>
          </a:p>
          <a:p>
            <a:pPr marL="0" lvl="1" algn="just">
              <a:lnSpc>
                <a:spcPct val="100000"/>
              </a:lnSpc>
              <a:buClrTx/>
              <a:buSzTx/>
              <a:buNone/>
            </a:pPr>
            <a:r>
              <a:rPr lang="en-US" altLang="zh-CN" sz="1200" dirty="0">
                <a:solidFill>
                  <a:srgbClr val="1F4E79"/>
                </a:solidFill>
                <a:latin typeface="微软雅黑" charset="0"/>
                <a:ea typeface="微软雅黑" charset="0"/>
                <a:cs typeface="微软雅黑" charset="0"/>
              </a:rPr>
              <a:t>R1 </a:t>
            </a:r>
            <a:r>
              <a:rPr lang="zh-CN" altLang="en-US" sz="1200" dirty="0">
                <a:solidFill>
                  <a:srgbClr val="1F4E79"/>
                </a:solidFill>
                <a:latin typeface="微软雅黑" charset="0"/>
                <a:ea typeface="微软雅黑" charset="0"/>
                <a:cs typeface="微软雅黑" charset="0"/>
              </a:rPr>
              <a:t>和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的路由表结构为 </a:t>
            </a:r>
            <a:r>
              <a:rPr lang="en-US" altLang="zh-CN" sz="1200" dirty="0">
                <a:solidFill>
                  <a:srgbClr val="1F4E79"/>
                </a:solidFill>
                <a:latin typeface="微软雅黑" charset="0"/>
                <a:ea typeface="微软雅黑" charset="0"/>
                <a:cs typeface="微软雅黑" charset="0"/>
              </a:rPr>
              <a:t>:</a:t>
            </a: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a:p>
            <a:pPr marL="0" lvl="1" algn="just">
              <a:lnSpc>
                <a:spcPct val="100000"/>
              </a:lnSpc>
              <a:buClrTx/>
              <a:buSzTx/>
              <a:buNone/>
            </a:pPr>
            <a:r>
              <a:rPr lang="zh-CN" altLang="en-US" sz="1200" dirty="0">
                <a:solidFill>
                  <a:srgbClr val="1F4E79"/>
                </a:solidFill>
                <a:latin typeface="微软雅黑" charset="0"/>
                <a:ea typeface="微软雅黑" charset="0"/>
                <a:cs typeface="微软雅黑" charset="0"/>
              </a:rPr>
              <a:t>（</a:t>
            </a:r>
            <a:r>
              <a:rPr lang="en-US" altLang="zh-CN" sz="1200" dirty="0">
                <a:solidFill>
                  <a:srgbClr val="1F4E79"/>
                </a:solidFill>
                <a:latin typeface="微软雅黑" charset="0"/>
                <a:ea typeface="微软雅黑" charset="0"/>
                <a:cs typeface="微软雅黑" charset="0"/>
              </a:rPr>
              <a:t>3</a:t>
            </a:r>
            <a:r>
              <a:rPr lang="zh-CN" altLang="en-US" sz="1200" dirty="0">
                <a:solidFill>
                  <a:srgbClr val="1F4E79"/>
                </a:solidFill>
                <a:latin typeface="微软雅黑" charset="0"/>
                <a:ea typeface="微软雅黑" charset="0"/>
                <a:cs typeface="微软雅黑" charset="0"/>
              </a:rPr>
              <a:t>）请采用路由聚合技术，给出 </a:t>
            </a:r>
            <a:r>
              <a:rPr lang="en-US" altLang="zh-CN" sz="1200" dirty="0">
                <a:solidFill>
                  <a:srgbClr val="1F4E79"/>
                </a:solidFill>
                <a:latin typeface="微软雅黑" charset="0"/>
                <a:ea typeface="微软雅黑" charset="0"/>
                <a:cs typeface="微软雅黑" charset="0"/>
              </a:rPr>
              <a:t>R2 </a:t>
            </a:r>
            <a:r>
              <a:rPr lang="zh-CN" altLang="en-US" sz="1200" dirty="0">
                <a:solidFill>
                  <a:srgbClr val="1F4E79"/>
                </a:solidFill>
                <a:latin typeface="微软雅黑" charset="0"/>
                <a:ea typeface="微软雅黑" charset="0"/>
                <a:cs typeface="微软雅黑" charset="0"/>
              </a:rPr>
              <a:t>到局域网 </a:t>
            </a:r>
            <a:r>
              <a:rPr lang="en-US" altLang="zh-CN" sz="1200" dirty="0">
                <a:solidFill>
                  <a:srgbClr val="1F4E79"/>
                </a:solidFill>
                <a:latin typeface="微软雅黑" charset="0"/>
                <a:ea typeface="微软雅黑" charset="0"/>
                <a:cs typeface="微软雅黑" charset="0"/>
              </a:rPr>
              <a:t>1 </a:t>
            </a:r>
            <a:r>
              <a:rPr lang="zh-CN" altLang="en-US" sz="1200" dirty="0">
                <a:solidFill>
                  <a:srgbClr val="1F4E79"/>
                </a:solidFill>
                <a:latin typeface="微软雅黑" charset="0"/>
                <a:ea typeface="微软雅黑" charset="0"/>
                <a:cs typeface="微软雅黑" charset="0"/>
              </a:rPr>
              <a:t>和局域网 </a:t>
            </a:r>
            <a:r>
              <a:rPr lang="en-US" altLang="zh-CN" sz="1200" dirty="0">
                <a:solidFill>
                  <a:srgbClr val="1F4E79"/>
                </a:solidFill>
                <a:latin typeface="微软雅黑" charset="0"/>
                <a:ea typeface="微软雅黑" charset="0"/>
                <a:cs typeface="微软雅黑" charset="0"/>
              </a:rPr>
              <a:t>2 </a:t>
            </a:r>
            <a:r>
              <a:rPr lang="zh-CN" altLang="en-US" sz="1200" dirty="0">
                <a:solidFill>
                  <a:srgbClr val="1F4E79"/>
                </a:solidFill>
                <a:latin typeface="微软雅黑" charset="0"/>
                <a:ea typeface="微软雅黑" charset="0"/>
                <a:cs typeface="微软雅黑" charset="0"/>
              </a:rPr>
              <a:t>的路由。 </a:t>
            </a: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a:p>
            <a:pPr marL="0" lvl="1" algn="just">
              <a:lnSpc>
                <a:spcPct val="100000"/>
              </a:lnSpc>
              <a:buClrTx/>
              <a:buSzTx/>
              <a:buNone/>
            </a:pPr>
            <a:endParaRPr lang="en-US" altLang="zh-CN" sz="1200" dirty="0">
              <a:solidFill>
                <a:srgbClr val="1F4E79"/>
              </a:solidFill>
              <a:latin typeface="微软雅黑" charset="0"/>
              <a:ea typeface="微软雅黑" charset="0"/>
              <a:cs typeface="微软雅黑" charset="0"/>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-2009</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4" name="AutoShape 2" descr="C:\Users\liuxiaofan\Desktop\408\%E8%AE%A1%E7%AE%97%E6%9C%BA%E7%BD%91%E7%BB%9C%E7%9C%9F%E9%A2%98\%E8%AE%A1%E7%AE%97%E6%9C%BA%E7%BD%91%E7%BB%9C%E7%9C%9F%E9%A2%98\assets\1688439828100.png?lastModify=1691470458"/>
          <p:cNvSpPr>
            <a:spLocks noChangeAspect="1" noChangeArrowheads="1"/>
          </p:cNvSpPr>
          <p:nvPr/>
        </p:nvSpPr>
        <p:spPr bwMode="auto">
          <a:xfrm>
            <a:off x="184150" y="46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1043" y="1137037"/>
            <a:ext cx="4292632" cy="385648"/>
          </a:xfrm>
          <a:prstGeom prst="rect">
            <a:avLst/>
          </a:prstGeom>
        </p:spPr>
      </p:pic>
      <p:pic>
        <p:nvPicPr>
          <p:cNvPr id="2" name="图片 1"/>
          <p:cNvPicPr>
            <a:picLocks noChangeAspect="1"/>
          </p:cNvPicPr>
          <p:nvPr/>
        </p:nvPicPr>
        <p:blipFill>
          <a:blip r:embed="rId8"/>
          <a:stretch>
            <a:fillRect/>
          </a:stretch>
        </p:blipFill>
        <p:spPr>
          <a:xfrm>
            <a:off x="5104130" y="2199640"/>
            <a:ext cx="3853180" cy="2025650"/>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998" y="2234317"/>
            <a:ext cx="4292632" cy="385648"/>
          </a:xfrm>
          <a:prstGeom prst="rect">
            <a:avLst/>
          </a:prstGeom>
        </p:spPr>
      </p:pic>
      <p:graphicFrame>
        <p:nvGraphicFramePr>
          <p:cNvPr id="7" name="表格 6"/>
          <p:cNvGraphicFramePr/>
          <p:nvPr>
            <p:custDataLst>
              <p:tags r:id="rId2"/>
            </p:custDataLst>
          </p:nvPr>
        </p:nvGraphicFramePr>
        <p:xfrm>
          <a:off x="367030" y="2658110"/>
          <a:ext cx="4291965" cy="304800"/>
        </p:xfrm>
        <a:graphic>
          <a:graphicData uri="http://schemas.openxmlformats.org/drawingml/2006/table">
            <a:tbl>
              <a:tblPr firstRow="1" bandRow="1">
                <a:tableStyleId>{5C22544A-7EE6-4342-B048-85BDC9FD1C3A}</a:tableStyleId>
              </a:tblPr>
              <a:tblGrid>
                <a:gridCol w="1061085">
                  <a:extLst>
                    <a:ext uri="{9D8B030D-6E8A-4147-A177-3AD203B41FA5}">
                      <a16:colId xmlns:a16="http://schemas.microsoft.com/office/drawing/2014/main" val="20000"/>
                    </a:ext>
                  </a:extLst>
                </a:gridCol>
                <a:gridCol w="1198880">
                  <a:extLst>
                    <a:ext uri="{9D8B030D-6E8A-4147-A177-3AD203B41FA5}">
                      <a16:colId xmlns:a16="http://schemas.microsoft.com/office/drawing/2014/main" val="20001"/>
                    </a:ext>
                  </a:extLst>
                </a:gridCol>
                <a:gridCol w="937895">
                  <a:extLst>
                    <a:ext uri="{9D8B030D-6E8A-4147-A177-3AD203B41FA5}">
                      <a16:colId xmlns:a16="http://schemas.microsoft.com/office/drawing/2014/main" val="20002"/>
                    </a:ext>
                  </a:extLst>
                </a:gridCol>
                <a:gridCol w="1094105">
                  <a:extLst>
                    <a:ext uri="{9D8B030D-6E8A-4147-A177-3AD203B41FA5}">
                      <a16:colId xmlns:a16="http://schemas.microsoft.com/office/drawing/2014/main" val="20003"/>
                    </a:ext>
                  </a:extLst>
                </a:gridCol>
              </a:tblGrid>
              <a:tr h="304800">
                <a:tc>
                  <a:txBody>
                    <a:bodyPr/>
                    <a:lstStyle/>
                    <a:p>
                      <a:pPr>
                        <a:buNone/>
                      </a:pPr>
                      <a:r>
                        <a:rPr lang="en-US" altLang="zh-CN" sz="1000">
                          <a:latin typeface="微软雅黑" charset="0"/>
                          <a:ea typeface="微软雅黑" charset="0"/>
                        </a:rPr>
                        <a:t>202.118.1.0</a:t>
                      </a:r>
                    </a:p>
                  </a:txBody>
                  <a:tcPr>
                    <a:solidFill>
                      <a:srgbClr val="00B0F0"/>
                    </a:solidFill>
                  </a:tcPr>
                </a:tc>
                <a:tc>
                  <a:txBody>
                    <a:bodyPr/>
                    <a:lstStyle/>
                    <a:p>
                      <a:pPr>
                        <a:buNone/>
                      </a:pPr>
                      <a:r>
                        <a:rPr lang="en-US" altLang="zh-CN" sz="1000"/>
                        <a:t>255.255.255.128</a:t>
                      </a:r>
                    </a:p>
                  </a:txBody>
                  <a:tcPr>
                    <a:solidFill>
                      <a:srgbClr val="00B0F0"/>
                    </a:solidFill>
                  </a:tcPr>
                </a:tc>
                <a:tc>
                  <a:txBody>
                    <a:bodyPr/>
                    <a:lstStyle/>
                    <a:p>
                      <a:pPr>
                        <a:buNone/>
                      </a:pPr>
                      <a:r>
                        <a:rPr lang="zh-CN" altLang="en-US" sz="1000"/>
                        <a:t>无</a:t>
                      </a:r>
                    </a:p>
                  </a:txBody>
                  <a:tcPr>
                    <a:solidFill>
                      <a:srgbClr val="00B0F0"/>
                    </a:solidFill>
                  </a:tcPr>
                </a:tc>
                <a:tc>
                  <a:txBody>
                    <a:bodyPr/>
                    <a:lstStyle/>
                    <a:p>
                      <a:pPr>
                        <a:buNone/>
                      </a:pPr>
                      <a:r>
                        <a:rPr lang="en-US" altLang="zh-CN" sz="1000"/>
                        <a:t>E1</a:t>
                      </a:r>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8" name="表格 7"/>
          <p:cNvGraphicFramePr/>
          <p:nvPr>
            <p:custDataLst>
              <p:tags r:id="rId3"/>
            </p:custDataLst>
          </p:nvPr>
        </p:nvGraphicFramePr>
        <p:xfrm>
          <a:off x="367665" y="3060065"/>
          <a:ext cx="4291965" cy="304800"/>
        </p:xfrm>
        <a:graphic>
          <a:graphicData uri="http://schemas.openxmlformats.org/drawingml/2006/table">
            <a:tbl>
              <a:tblPr firstRow="1" bandRow="1">
                <a:tableStyleId>{5C22544A-7EE6-4342-B048-85BDC9FD1C3A}</a:tableStyleId>
              </a:tblPr>
              <a:tblGrid>
                <a:gridCol w="1111885">
                  <a:extLst>
                    <a:ext uri="{9D8B030D-6E8A-4147-A177-3AD203B41FA5}">
                      <a16:colId xmlns:a16="http://schemas.microsoft.com/office/drawing/2014/main" val="20000"/>
                    </a:ext>
                  </a:extLst>
                </a:gridCol>
                <a:gridCol w="1148080">
                  <a:extLst>
                    <a:ext uri="{9D8B030D-6E8A-4147-A177-3AD203B41FA5}">
                      <a16:colId xmlns:a16="http://schemas.microsoft.com/office/drawing/2014/main" val="20001"/>
                    </a:ext>
                  </a:extLst>
                </a:gridCol>
                <a:gridCol w="937895">
                  <a:extLst>
                    <a:ext uri="{9D8B030D-6E8A-4147-A177-3AD203B41FA5}">
                      <a16:colId xmlns:a16="http://schemas.microsoft.com/office/drawing/2014/main" val="20002"/>
                    </a:ext>
                  </a:extLst>
                </a:gridCol>
                <a:gridCol w="1094105">
                  <a:extLst>
                    <a:ext uri="{9D8B030D-6E8A-4147-A177-3AD203B41FA5}">
                      <a16:colId xmlns:a16="http://schemas.microsoft.com/office/drawing/2014/main" val="20003"/>
                    </a:ext>
                  </a:extLst>
                </a:gridCol>
              </a:tblGrid>
              <a:tr h="304800">
                <a:tc>
                  <a:txBody>
                    <a:bodyPr/>
                    <a:lstStyle/>
                    <a:p>
                      <a:pPr>
                        <a:buNone/>
                      </a:pPr>
                      <a:r>
                        <a:rPr lang="en-US" altLang="zh-CN" sz="1000">
                          <a:latin typeface="微软雅黑" charset="0"/>
                          <a:ea typeface="微软雅黑" charset="0"/>
                        </a:rPr>
                        <a:t>202.118.1.128</a:t>
                      </a:r>
                    </a:p>
                  </a:txBody>
                  <a:tcPr>
                    <a:solidFill>
                      <a:srgbClr val="00B0F0"/>
                    </a:solidFill>
                  </a:tcPr>
                </a:tc>
                <a:tc>
                  <a:txBody>
                    <a:bodyPr/>
                    <a:lstStyle/>
                    <a:p>
                      <a:pPr>
                        <a:buNone/>
                      </a:pPr>
                      <a:r>
                        <a:rPr lang="en-US" altLang="zh-CN" sz="1000"/>
                        <a:t>255.255.255.128</a:t>
                      </a:r>
                    </a:p>
                  </a:txBody>
                  <a:tcPr>
                    <a:solidFill>
                      <a:srgbClr val="00B0F0"/>
                    </a:solidFill>
                  </a:tcPr>
                </a:tc>
                <a:tc>
                  <a:txBody>
                    <a:bodyPr/>
                    <a:lstStyle/>
                    <a:p>
                      <a:pPr>
                        <a:buNone/>
                      </a:pPr>
                      <a:r>
                        <a:rPr lang="zh-CN" altLang="en-US" sz="1000"/>
                        <a:t>无</a:t>
                      </a:r>
                    </a:p>
                  </a:txBody>
                  <a:tcPr>
                    <a:solidFill>
                      <a:srgbClr val="00B0F0"/>
                    </a:solidFill>
                  </a:tcPr>
                </a:tc>
                <a:tc>
                  <a:txBody>
                    <a:bodyPr/>
                    <a:lstStyle/>
                    <a:p>
                      <a:pPr>
                        <a:buNone/>
                      </a:pPr>
                      <a:r>
                        <a:rPr lang="en-US" altLang="zh-CN" sz="1000"/>
                        <a:t>E2</a:t>
                      </a:r>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5" name="表格 4"/>
          <p:cNvGraphicFramePr/>
          <p:nvPr>
            <p:custDataLst>
              <p:tags r:id="rId4"/>
            </p:custDataLst>
          </p:nvPr>
        </p:nvGraphicFramePr>
        <p:xfrm>
          <a:off x="367665" y="3656965"/>
          <a:ext cx="4291965" cy="304800"/>
        </p:xfrm>
        <a:graphic>
          <a:graphicData uri="http://schemas.openxmlformats.org/drawingml/2006/table">
            <a:tbl>
              <a:tblPr firstRow="1" bandRow="1">
                <a:tableStyleId>{5C22544A-7EE6-4342-B048-85BDC9FD1C3A}</a:tableStyleId>
              </a:tblPr>
              <a:tblGrid>
                <a:gridCol w="1111885">
                  <a:extLst>
                    <a:ext uri="{9D8B030D-6E8A-4147-A177-3AD203B41FA5}">
                      <a16:colId xmlns:a16="http://schemas.microsoft.com/office/drawing/2014/main" val="20000"/>
                    </a:ext>
                  </a:extLst>
                </a:gridCol>
                <a:gridCol w="1148080">
                  <a:extLst>
                    <a:ext uri="{9D8B030D-6E8A-4147-A177-3AD203B41FA5}">
                      <a16:colId xmlns:a16="http://schemas.microsoft.com/office/drawing/2014/main" val="20001"/>
                    </a:ext>
                  </a:extLst>
                </a:gridCol>
                <a:gridCol w="937895">
                  <a:extLst>
                    <a:ext uri="{9D8B030D-6E8A-4147-A177-3AD203B41FA5}">
                      <a16:colId xmlns:a16="http://schemas.microsoft.com/office/drawing/2014/main" val="20002"/>
                    </a:ext>
                  </a:extLst>
                </a:gridCol>
                <a:gridCol w="1094105">
                  <a:extLst>
                    <a:ext uri="{9D8B030D-6E8A-4147-A177-3AD203B41FA5}">
                      <a16:colId xmlns:a16="http://schemas.microsoft.com/office/drawing/2014/main" val="20003"/>
                    </a:ext>
                  </a:extLst>
                </a:gridCol>
              </a:tblGrid>
              <a:tr h="304800">
                <a:tc>
                  <a:txBody>
                    <a:bodyPr/>
                    <a:lstStyle/>
                    <a:p>
                      <a:pPr>
                        <a:buNone/>
                      </a:pPr>
                      <a:r>
                        <a:rPr lang="en-US" altLang="zh-CN" sz="1000">
                          <a:latin typeface="微软雅黑" charset="0"/>
                          <a:ea typeface="微软雅黑" charset="0"/>
                        </a:rPr>
                        <a:t>202.118.1.0</a:t>
                      </a:r>
                    </a:p>
                  </a:txBody>
                  <a:tcPr>
                    <a:solidFill>
                      <a:schemeClr val="accent2"/>
                    </a:solidFill>
                  </a:tcPr>
                </a:tc>
                <a:tc>
                  <a:txBody>
                    <a:bodyPr/>
                    <a:lstStyle/>
                    <a:p>
                      <a:pPr>
                        <a:buNone/>
                      </a:pPr>
                      <a:r>
                        <a:rPr lang="en-US" altLang="zh-CN" sz="1000"/>
                        <a:t>255.255.255.0</a:t>
                      </a:r>
                    </a:p>
                  </a:txBody>
                  <a:tcPr>
                    <a:solidFill>
                      <a:schemeClr val="accent2"/>
                    </a:solidFill>
                  </a:tcPr>
                </a:tc>
                <a:tc>
                  <a:txBody>
                    <a:bodyPr/>
                    <a:lstStyle/>
                    <a:p>
                      <a:pPr>
                        <a:buNone/>
                      </a:pPr>
                      <a:r>
                        <a:rPr lang="en-US" altLang="zh-CN" sz="1000"/>
                        <a:t>202.118.2.1</a:t>
                      </a:r>
                    </a:p>
                  </a:txBody>
                  <a:tcPr>
                    <a:solidFill>
                      <a:schemeClr val="accent2"/>
                    </a:solidFill>
                  </a:tcPr>
                </a:tc>
                <a:tc>
                  <a:txBody>
                    <a:bodyPr/>
                    <a:lstStyle/>
                    <a:p>
                      <a:pPr>
                        <a:buNone/>
                      </a:pPr>
                      <a:r>
                        <a:rPr lang="en-US" altLang="zh-CN" sz="1000"/>
                        <a:t>L0</a:t>
                      </a:r>
                    </a:p>
                  </a:txBody>
                  <a:tcPr>
                    <a:solidFill>
                      <a:schemeClr val="accent2"/>
                    </a:solidFill>
                  </a:tcPr>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58445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 </a:t>
            </a:r>
            <a:r>
              <a:rPr kern="100" dirty="0">
                <a:solidFill>
                  <a:schemeClr val="accent1">
                    <a:lumMod val="50000"/>
                  </a:schemeClr>
                </a:solidFill>
                <a:latin typeface="微软雅黑" charset="0"/>
                <a:ea typeface="微软雅黑" charset="0"/>
                <a:cs typeface="微软雅黑" charset="0"/>
                <a:sym typeface="+mn-ea"/>
              </a:rPr>
              <a:t>如图，主机H1和H2通过路由器互连，</a:t>
            </a:r>
            <a:r>
              <a:rPr lang="zh-CN" kern="100" dirty="0">
                <a:solidFill>
                  <a:schemeClr val="accent1">
                    <a:lumMod val="50000"/>
                  </a:schemeClr>
                </a:solidFill>
                <a:latin typeface="微软雅黑" charset="0"/>
                <a:ea typeface="微软雅黑" charset="0"/>
                <a:cs typeface="微软雅黑" charset="0"/>
                <a:sym typeface="+mn-ea"/>
              </a:rPr>
              <a:t>两</a:t>
            </a:r>
            <a:r>
              <a:rPr kern="100" dirty="0">
                <a:solidFill>
                  <a:schemeClr val="accent1">
                    <a:lumMod val="50000"/>
                  </a:schemeClr>
                </a:solidFill>
                <a:latin typeface="微软雅黑" charset="0"/>
                <a:ea typeface="微软雅黑" charset="0"/>
                <a:cs typeface="微软雅黑" charset="0"/>
                <a:sym typeface="+mn-ea"/>
              </a:rPr>
              <a:t>段链路的数据传输速率为100Mbps，时延带宽积( 即单向传播时延*带宽)均为1000bit。若H1向H2发送1个大小为1MB的文件，分组长度为1000B,则从H1开始发送时刻起到H2收到文件全部数据时刻止，所需的时间至少是(注:M=10</a:t>
            </a:r>
            <a:r>
              <a:rPr lang="en-US" kern="100" dirty="0">
                <a:solidFill>
                  <a:schemeClr val="accent1">
                    <a:lumMod val="50000"/>
                  </a:schemeClr>
                </a:solidFill>
                <a:latin typeface="微软雅黑" charset="0"/>
                <a:ea typeface="微软雅黑" charset="0"/>
                <a:cs typeface="微软雅黑" charset="0"/>
                <a:sym typeface="+mn-ea"/>
              </a:rPr>
              <a:t>^</a:t>
            </a:r>
            <a:r>
              <a:rPr kern="100" dirty="0">
                <a:solidFill>
                  <a:schemeClr val="accent1">
                    <a:lumMod val="50000"/>
                  </a:schemeClr>
                </a:solidFill>
                <a:latin typeface="微软雅黑" charset="0"/>
                <a:ea typeface="微软雅黑" charset="0"/>
                <a:cs typeface="微软雅黑" charset="0"/>
                <a:sym typeface="+mn-ea"/>
              </a:rPr>
              <a:t>6) (</a:t>
            </a:r>
            <a:r>
              <a:rPr lang="en-US" kern="100" dirty="0">
                <a:solidFill>
                  <a:schemeClr val="accent1">
                    <a:lumMod val="50000"/>
                  </a:schemeClr>
                </a:solidFill>
                <a:latin typeface="微软雅黑" charset="0"/>
                <a:ea typeface="微软雅黑" charset="0"/>
                <a:cs typeface="微软雅黑" charset="0"/>
                <a:sym typeface="+mn-ea"/>
              </a:rPr>
              <a:t>   </a:t>
            </a:r>
            <a:r>
              <a:rPr kern="100" dirty="0">
                <a:solidFill>
                  <a:schemeClr val="accent1">
                    <a:lumMod val="50000"/>
                  </a:schemeClr>
                </a:solidFill>
                <a:latin typeface="微软雅黑" charset="0"/>
                <a:ea typeface="微软雅黑" charset="0"/>
                <a:cs typeface="微软雅黑" charset="0"/>
                <a:sym typeface="+mn-ea"/>
              </a:rPr>
              <a: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80.02ms</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80.08ms</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80.09ms</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80.10ms</a:t>
            </a:r>
          </a:p>
          <a:p>
            <a:pPr marL="0" lvl="1" algn="just">
              <a:lnSpc>
                <a:spcPct val="100000"/>
              </a:lnSpc>
              <a:buClrTx/>
              <a:buSzTx/>
              <a:buNone/>
            </a:pPr>
            <a:endParaRPr lang="zh-CN" altLang="en-US"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62423" y="2601289"/>
            <a:ext cx="427648" cy="369332"/>
          </a:xfrm>
          <a:prstGeom prst="rect">
            <a:avLst/>
          </a:prstGeom>
        </p:spPr>
      </p:pic>
      <p:pic>
        <p:nvPicPr>
          <p:cNvPr id="2" name="图片 1" descr="1691751575766"/>
          <p:cNvPicPr>
            <a:picLocks noChangeAspect="1"/>
          </p:cNvPicPr>
          <p:nvPr/>
        </p:nvPicPr>
        <p:blipFill>
          <a:blip r:embed="rId6"/>
          <a:stretch>
            <a:fillRect/>
          </a:stretch>
        </p:blipFill>
        <p:spPr>
          <a:xfrm>
            <a:off x="4849495" y="1527810"/>
            <a:ext cx="4107815" cy="1022985"/>
          </a:xfrm>
          <a:prstGeom prst="rect">
            <a:avLst/>
          </a:prstGeom>
        </p:spPr>
      </p:pic>
      <p:sp>
        <p:nvSpPr>
          <p:cNvPr id="3" name="文本框 2"/>
          <p:cNvSpPr txBox="1"/>
          <p:nvPr/>
        </p:nvSpPr>
        <p:spPr>
          <a:xfrm>
            <a:off x="1660525" y="1715135"/>
            <a:ext cx="2239645" cy="368300"/>
          </a:xfrm>
          <a:prstGeom prst="rect">
            <a:avLst/>
          </a:prstGeom>
          <a:noFill/>
        </p:spPr>
        <p:txBody>
          <a:bodyPr wrap="none" rtlCol="0">
            <a:spAutoFit/>
          </a:bodyPr>
          <a:lstStyle/>
          <a:p>
            <a:r>
              <a:rPr lang="zh-CN" altLang="en-US">
                <a:solidFill>
                  <a:srgbClr val="FF0000"/>
                </a:solidFill>
                <a:latin typeface="楷体" charset="0"/>
                <a:ea typeface="楷体" charset="0"/>
                <a:cs typeface="楷体" charset="0"/>
              </a:rPr>
              <a:t>传输速度</a:t>
            </a:r>
            <a:r>
              <a:rPr lang="en-US" altLang="zh-CN">
                <a:solidFill>
                  <a:srgbClr val="FF0000"/>
                </a:solidFill>
                <a:latin typeface="楷体" charset="0"/>
                <a:ea typeface="楷体" charset="0"/>
                <a:cs typeface="楷体" charset="0"/>
              </a:rPr>
              <a:t> = 100Mbps</a:t>
            </a:r>
          </a:p>
        </p:txBody>
      </p:sp>
      <p:sp>
        <p:nvSpPr>
          <p:cNvPr id="4" name="文本框 3"/>
          <p:cNvSpPr txBox="1"/>
          <p:nvPr/>
        </p:nvSpPr>
        <p:spPr>
          <a:xfrm>
            <a:off x="1660525" y="2134870"/>
            <a:ext cx="3188970" cy="368300"/>
          </a:xfrm>
          <a:prstGeom prst="rect">
            <a:avLst/>
          </a:prstGeom>
          <a:noFill/>
        </p:spPr>
        <p:txBody>
          <a:bodyPr wrap="none" rtlCol="0">
            <a:spAutoFit/>
          </a:bodyPr>
          <a:lstStyle/>
          <a:p>
            <a:r>
              <a:rPr lang="zh-CN" altLang="en-US">
                <a:solidFill>
                  <a:srgbClr val="FF0000"/>
                </a:solidFill>
                <a:latin typeface="楷体" charset="0"/>
                <a:ea typeface="楷体" charset="0"/>
                <a:cs typeface="楷体" charset="0"/>
              </a:rPr>
              <a:t>传播时延</a:t>
            </a:r>
            <a:r>
              <a:rPr lang="en-US" altLang="zh-CN">
                <a:solidFill>
                  <a:srgbClr val="FF0000"/>
                </a:solidFill>
                <a:latin typeface="楷体" charset="0"/>
                <a:ea typeface="楷体" charset="0"/>
                <a:cs typeface="楷体" charset="0"/>
              </a:rPr>
              <a:t> * </a:t>
            </a:r>
            <a:r>
              <a:rPr lang="zh-CN" altLang="en-US">
                <a:solidFill>
                  <a:srgbClr val="FF0000"/>
                </a:solidFill>
                <a:latin typeface="楷体" charset="0"/>
                <a:ea typeface="楷体" charset="0"/>
                <a:cs typeface="楷体" charset="0"/>
              </a:rPr>
              <a:t>传输速度</a:t>
            </a:r>
            <a:r>
              <a:rPr lang="en-US" altLang="zh-CN">
                <a:solidFill>
                  <a:srgbClr val="FF0000"/>
                </a:solidFill>
                <a:latin typeface="楷体" charset="0"/>
                <a:ea typeface="楷体" charset="0"/>
                <a:cs typeface="楷体" charset="0"/>
              </a:rPr>
              <a:t> = 1000bit</a:t>
            </a:r>
          </a:p>
        </p:txBody>
      </p:sp>
      <p:sp>
        <p:nvSpPr>
          <p:cNvPr id="5" name="文本框 4"/>
          <p:cNvSpPr txBox="1"/>
          <p:nvPr/>
        </p:nvSpPr>
        <p:spPr>
          <a:xfrm>
            <a:off x="1660525" y="2554605"/>
            <a:ext cx="1851660" cy="368300"/>
          </a:xfrm>
          <a:prstGeom prst="rect">
            <a:avLst/>
          </a:prstGeom>
          <a:noFill/>
        </p:spPr>
        <p:txBody>
          <a:bodyPr wrap="none" rtlCol="0">
            <a:spAutoFit/>
          </a:bodyPr>
          <a:lstStyle/>
          <a:p>
            <a:r>
              <a:rPr lang="zh-CN" altLang="en-US">
                <a:solidFill>
                  <a:srgbClr val="FF0000"/>
                </a:solidFill>
                <a:latin typeface="楷体" charset="0"/>
                <a:ea typeface="楷体" charset="0"/>
                <a:cs typeface="楷体" charset="0"/>
              </a:rPr>
              <a:t>传播时延</a:t>
            </a:r>
            <a:r>
              <a:rPr lang="en-US" altLang="zh-CN">
                <a:solidFill>
                  <a:srgbClr val="FF0000"/>
                </a:solidFill>
                <a:latin typeface="楷体" charset="0"/>
                <a:ea typeface="楷体" charset="0"/>
                <a:cs typeface="楷体" charset="0"/>
              </a:rPr>
              <a:t>  = 10us</a:t>
            </a:r>
          </a:p>
        </p:txBody>
      </p:sp>
      <p:sp>
        <p:nvSpPr>
          <p:cNvPr id="6" name="文本框 5"/>
          <p:cNvSpPr txBox="1"/>
          <p:nvPr/>
        </p:nvSpPr>
        <p:spPr>
          <a:xfrm>
            <a:off x="1660525" y="2974340"/>
            <a:ext cx="1402715" cy="368300"/>
          </a:xfrm>
          <a:prstGeom prst="rect">
            <a:avLst/>
          </a:prstGeom>
          <a:noFill/>
        </p:spPr>
        <p:txBody>
          <a:bodyPr wrap="none" rtlCol="0">
            <a:spAutoFit/>
          </a:bodyPr>
          <a:lstStyle/>
          <a:p>
            <a:r>
              <a:rPr lang="zh-CN" altLang="en-US">
                <a:solidFill>
                  <a:schemeClr val="accent5"/>
                </a:solidFill>
                <a:latin typeface="楷体" charset="0"/>
                <a:ea typeface="楷体" charset="0"/>
                <a:cs typeface="楷体" charset="0"/>
              </a:rPr>
              <a:t>数据</a:t>
            </a:r>
            <a:r>
              <a:rPr lang="en-US" altLang="zh-CN">
                <a:solidFill>
                  <a:schemeClr val="accent5"/>
                </a:solidFill>
                <a:latin typeface="楷体" charset="0"/>
                <a:ea typeface="楷体" charset="0"/>
                <a:cs typeface="楷体" charset="0"/>
              </a:rPr>
              <a:t>  = 1MB</a:t>
            </a:r>
          </a:p>
        </p:txBody>
      </p:sp>
      <p:sp>
        <p:nvSpPr>
          <p:cNvPr id="7" name="文本框 6"/>
          <p:cNvSpPr txBox="1"/>
          <p:nvPr/>
        </p:nvSpPr>
        <p:spPr>
          <a:xfrm>
            <a:off x="1660525" y="3394075"/>
            <a:ext cx="1999615" cy="368300"/>
          </a:xfrm>
          <a:prstGeom prst="rect">
            <a:avLst/>
          </a:prstGeom>
          <a:noFill/>
        </p:spPr>
        <p:txBody>
          <a:bodyPr wrap="none" rtlCol="0">
            <a:spAutoFit/>
          </a:bodyPr>
          <a:lstStyle/>
          <a:p>
            <a:r>
              <a:rPr lang="zh-CN" altLang="en-US">
                <a:solidFill>
                  <a:schemeClr val="accent5"/>
                </a:solidFill>
                <a:latin typeface="楷体" charset="0"/>
                <a:ea typeface="楷体" charset="0"/>
                <a:cs typeface="楷体" charset="0"/>
              </a:rPr>
              <a:t>分组大小</a:t>
            </a:r>
            <a:r>
              <a:rPr lang="en-US" altLang="zh-CN">
                <a:solidFill>
                  <a:schemeClr val="accent5"/>
                </a:solidFill>
                <a:latin typeface="楷体" charset="0"/>
                <a:ea typeface="楷体" charset="0"/>
                <a:cs typeface="楷体" charset="0"/>
              </a:rPr>
              <a:t>  = 1000B</a:t>
            </a:r>
          </a:p>
        </p:txBody>
      </p:sp>
      <p:sp>
        <p:nvSpPr>
          <p:cNvPr id="8" name="文本框 7"/>
          <p:cNvSpPr txBox="1"/>
          <p:nvPr/>
        </p:nvSpPr>
        <p:spPr>
          <a:xfrm>
            <a:off x="1660525" y="3813810"/>
            <a:ext cx="3904615" cy="368300"/>
          </a:xfrm>
          <a:prstGeom prst="rect">
            <a:avLst/>
          </a:prstGeom>
          <a:noFill/>
        </p:spPr>
        <p:txBody>
          <a:bodyPr wrap="none" rtlCol="0">
            <a:spAutoFit/>
          </a:bodyPr>
          <a:lstStyle/>
          <a:p>
            <a:r>
              <a:rPr lang="zh-CN" altLang="en-US">
                <a:solidFill>
                  <a:schemeClr val="accent5"/>
                </a:solidFill>
                <a:latin typeface="楷体" charset="0"/>
                <a:ea typeface="楷体" charset="0"/>
                <a:cs typeface="楷体" charset="0"/>
              </a:rPr>
              <a:t>分组个数</a:t>
            </a:r>
            <a:r>
              <a:rPr lang="en-US" altLang="zh-CN">
                <a:solidFill>
                  <a:schemeClr val="accent5"/>
                </a:solidFill>
                <a:latin typeface="楷体" charset="0"/>
                <a:ea typeface="楷体" charset="0"/>
                <a:cs typeface="楷体" charset="0"/>
              </a:rPr>
              <a:t>  = </a:t>
            </a:r>
            <a:r>
              <a:rPr lang="zh-CN" altLang="en-US">
                <a:solidFill>
                  <a:schemeClr val="accent5"/>
                </a:solidFill>
                <a:latin typeface="楷体" charset="0"/>
                <a:ea typeface="楷体" charset="0"/>
                <a:cs typeface="楷体" charset="0"/>
              </a:rPr>
              <a:t>数据</a:t>
            </a:r>
            <a:r>
              <a:rPr lang="en-US" altLang="zh-CN">
                <a:solidFill>
                  <a:schemeClr val="accent5"/>
                </a:solidFill>
                <a:latin typeface="楷体" charset="0"/>
                <a:ea typeface="楷体" charset="0"/>
                <a:cs typeface="楷体" charset="0"/>
              </a:rPr>
              <a:t> / </a:t>
            </a:r>
            <a:r>
              <a:rPr lang="zh-CN" altLang="en-US">
                <a:solidFill>
                  <a:schemeClr val="accent5"/>
                </a:solidFill>
                <a:latin typeface="楷体" charset="0"/>
                <a:ea typeface="楷体" charset="0"/>
                <a:cs typeface="楷体" charset="0"/>
              </a:rPr>
              <a:t>分组大小</a:t>
            </a:r>
            <a:r>
              <a:rPr lang="en-US" altLang="zh-CN">
                <a:solidFill>
                  <a:schemeClr val="accent5"/>
                </a:solidFill>
                <a:latin typeface="楷体" charset="0"/>
                <a:ea typeface="楷体" charset="0"/>
                <a:cs typeface="楷体" charset="0"/>
              </a:rPr>
              <a:t> = 1000</a:t>
            </a:r>
            <a:r>
              <a:rPr lang="zh-CN" altLang="en-US">
                <a:solidFill>
                  <a:schemeClr val="accent5"/>
                </a:solidFill>
                <a:latin typeface="楷体" charset="0"/>
                <a:ea typeface="楷体" charset="0"/>
                <a:cs typeface="楷体" charset="0"/>
              </a:rPr>
              <a:t>个</a:t>
            </a:r>
          </a:p>
        </p:txBody>
      </p:sp>
      <p:sp>
        <p:nvSpPr>
          <p:cNvPr id="9" name="文本框 8"/>
          <p:cNvSpPr txBox="1"/>
          <p:nvPr/>
        </p:nvSpPr>
        <p:spPr>
          <a:xfrm>
            <a:off x="3276600" y="2533015"/>
            <a:ext cx="672465" cy="368300"/>
          </a:xfrm>
          <a:prstGeom prst="rect">
            <a:avLst/>
          </a:prstGeom>
          <a:noFill/>
        </p:spPr>
        <p:txBody>
          <a:bodyPr wrap="none" rtlCol="0">
            <a:spAutoFit/>
          </a:bodyPr>
          <a:lstStyle/>
          <a:p>
            <a:r>
              <a:rPr lang="en-US" altLang="zh-CN" b="1">
                <a:solidFill>
                  <a:schemeClr val="accent6">
                    <a:lumMod val="75000"/>
                  </a:schemeClr>
                </a:solidFill>
                <a:latin typeface="楷体" charset="0"/>
                <a:ea typeface="楷体" charset="0"/>
                <a:cs typeface="楷体" charset="0"/>
              </a:rPr>
              <a:t>  = t2</a:t>
            </a:r>
          </a:p>
        </p:txBody>
      </p:sp>
      <p:sp>
        <p:nvSpPr>
          <p:cNvPr id="10" name="文本框 9"/>
          <p:cNvSpPr txBox="1"/>
          <p:nvPr/>
        </p:nvSpPr>
        <p:spPr>
          <a:xfrm>
            <a:off x="1660525" y="4233545"/>
            <a:ext cx="4178935" cy="368300"/>
          </a:xfrm>
          <a:prstGeom prst="rect">
            <a:avLst/>
          </a:prstGeom>
          <a:noFill/>
        </p:spPr>
        <p:txBody>
          <a:bodyPr wrap="none" rtlCol="0">
            <a:spAutoFit/>
          </a:bodyPr>
          <a:lstStyle/>
          <a:p>
            <a:r>
              <a:rPr lang="zh-CN" altLang="en-US">
                <a:solidFill>
                  <a:srgbClr val="FF0000"/>
                </a:solidFill>
                <a:latin typeface="楷体" charset="0"/>
                <a:ea typeface="楷体" charset="0"/>
                <a:cs typeface="楷体" charset="0"/>
              </a:rPr>
              <a:t>传输时延</a:t>
            </a:r>
            <a:r>
              <a:rPr lang="en-US" altLang="zh-CN">
                <a:solidFill>
                  <a:srgbClr val="FF0000"/>
                </a:solidFill>
                <a:latin typeface="楷体" charset="0"/>
                <a:ea typeface="楷体" charset="0"/>
                <a:cs typeface="楷体" charset="0"/>
              </a:rPr>
              <a:t>  = </a:t>
            </a:r>
            <a:r>
              <a:rPr lang="zh-CN" altLang="en-US">
                <a:solidFill>
                  <a:srgbClr val="FF0000"/>
                </a:solidFill>
                <a:latin typeface="楷体" charset="0"/>
                <a:ea typeface="楷体" charset="0"/>
                <a:cs typeface="楷体" charset="0"/>
              </a:rPr>
              <a:t>分组大小</a:t>
            </a:r>
            <a:r>
              <a:rPr lang="en-US" altLang="zh-CN">
                <a:solidFill>
                  <a:srgbClr val="FF0000"/>
                </a:solidFill>
                <a:latin typeface="楷体" charset="0"/>
                <a:ea typeface="楷体" charset="0"/>
                <a:cs typeface="楷体" charset="0"/>
              </a:rPr>
              <a:t> / </a:t>
            </a:r>
            <a:r>
              <a:rPr lang="zh-CN" altLang="en-US">
                <a:solidFill>
                  <a:srgbClr val="FF0000"/>
                </a:solidFill>
                <a:latin typeface="楷体" charset="0"/>
                <a:ea typeface="楷体" charset="0"/>
                <a:cs typeface="楷体" charset="0"/>
              </a:rPr>
              <a:t>传输速率</a:t>
            </a:r>
            <a:r>
              <a:rPr lang="en-US" altLang="zh-CN">
                <a:solidFill>
                  <a:srgbClr val="FF0000"/>
                </a:solidFill>
                <a:latin typeface="楷体" charset="0"/>
                <a:ea typeface="楷体" charset="0"/>
                <a:cs typeface="楷体" charset="0"/>
              </a:rPr>
              <a:t>  = 80us</a:t>
            </a:r>
          </a:p>
        </p:txBody>
      </p:sp>
      <p:sp>
        <p:nvSpPr>
          <p:cNvPr id="11" name="文本框 10"/>
          <p:cNvSpPr txBox="1"/>
          <p:nvPr/>
        </p:nvSpPr>
        <p:spPr>
          <a:xfrm>
            <a:off x="5647690" y="4233545"/>
            <a:ext cx="672465" cy="368300"/>
          </a:xfrm>
          <a:prstGeom prst="rect">
            <a:avLst/>
          </a:prstGeom>
          <a:noFill/>
        </p:spPr>
        <p:txBody>
          <a:bodyPr wrap="none" rtlCol="0">
            <a:spAutoFit/>
          </a:bodyPr>
          <a:lstStyle/>
          <a:p>
            <a:r>
              <a:rPr lang="en-US" altLang="zh-CN" b="1">
                <a:solidFill>
                  <a:srgbClr val="00B0F0"/>
                </a:solidFill>
                <a:latin typeface="楷体" charset="0"/>
                <a:ea typeface="楷体" charset="0"/>
                <a:cs typeface="楷体" charset="0"/>
              </a:rPr>
              <a:t>  = t1</a:t>
            </a:r>
          </a:p>
        </p:txBody>
      </p:sp>
      <p:grpSp>
        <p:nvGrpSpPr>
          <p:cNvPr id="28" name="组合 27"/>
          <p:cNvGrpSpPr/>
          <p:nvPr/>
        </p:nvGrpSpPr>
        <p:grpSpPr>
          <a:xfrm>
            <a:off x="4849495" y="2399665"/>
            <a:ext cx="3681730" cy="571500"/>
            <a:chOff x="7637" y="3779"/>
            <a:chExt cx="5798" cy="900"/>
          </a:xfrm>
        </p:grpSpPr>
        <p:cxnSp>
          <p:nvCxnSpPr>
            <p:cNvPr id="14" name="直接连接符 13"/>
            <p:cNvCxnSpPr/>
            <p:nvPr/>
          </p:nvCxnSpPr>
          <p:spPr>
            <a:xfrm>
              <a:off x="7637" y="3779"/>
              <a:ext cx="0" cy="9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564" y="3779"/>
              <a:ext cx="0" cy="9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450" y="3779"/>
              <a:ext cx="0" cy="9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395" y="3779"/>
              <a:ext cx="0" cy="9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3435" y="3779"/>
              <a:ext cx="0" cy="9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7655" y="4090"/>
              <a:ext cx="940" cy="0"/>
            </a:xfrm>
            <a:prstGeom prst="straightConnector1">
              <a:avLst/>
            </a:prstGeom>
            <a:ln w="19050">
              <a:solidFill>
                <a:srgbClr val="5EB1F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8613" y="4090"/>
              <a:ext cx="1822" cy="0"/>
            </a:xfrm>
            <a:prstGeom prst="straightConnector1">
              <a:avLst/>
            </a:prstGeom>
            <a:ln w="19050">
              <a:solidFill>
                <a:schemeClr val="accent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0484" y="4090"/>
              <a:ext cx="940" cy="0"/>
            </a:xfrm>
            <a:prstGeom prst="straightConnector1">
              <a:avLst/>
            </a:prstGeom>
            <a:ln w="19050">
              <a:solidFill>
                <a:srgbClr val="5EB1F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1442" y="4090"/>
              <a:ext cx="1953" cy="0"/>
            </a:xfrm>
            <a:prstGeom prst="straightConnector1">
              <a:avLst/>
            </a:prstGeom>
            <a:ln w="19050">
              <a:solidFill>
                <a:schemeClr val="accent2">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273" y="4017"/>
              <a:ext cx="570" cy="580"/>
            </a:xfrm>
            <a:prstGeom prst="rect">
              <a:avLst/>
            </a:prstGeom>
            <a:noFill/>
          </p:spPr>
          <p:txBody>
            <a:bodyPr wrap="none" rtlCol="0">
              <a:spAutoFit/>
            </a:bodyPr>
            <a:lstStyle/>
            <a:p>
              <a:r>
                <a:rPr lang="en-US" altLang="zh-CN" b="1">
                  <a:solidFill>
                    <a:schemeClr val="accent6">
                      <a:lumMod val="75000"/>
                    </a:schemeClr>
                  </a:solidFill>
                  <a:latin typeface="楷体" charset="0"/>
                  <a:ea typeface="楷体" charset="0"/>
                  <a:cs typeface="楷体" charset="0"/>
                </a:rPr>
                <a:t>t2</a:t>
              </a:r>
            </a:p>
          </p:txBody>
        </p:sp>
        <p:sp>
          <p:nvSpPr>
            <p:cNvPr id="25" name="文本框 24"/>
            <p:cNvSpPr txBox="1"/>
            <p:nvPr/>
          </p:nvSpPr>
          <p:spPr>
            <a:xfrm>
              <a:off x="12223" y="4017"/>
              <a:ext cx="570" cy="580"/>
            </a:xfrm>
            <a:prstGeom prst="rect">
              <a:avLst/>
            </a:prstGeom>
            <a:noFill/>
          </p:spPr>
          <p:txBody>
            <a:bodyPr wrap="none" rtlCol="0">
              <a:spAutoFit/>
            </a:bodyPr>
            <a:lstStyle/>
            <a:p>
              <a:r>
                <a:rPr lang="en-US" altLang="zh-CN" b="1">
                  <a:solidFill>
                    <a:schemeClr val="accent6">
                      <a:lumMod val="75000"/>
                    </a:schemeClr>
                  </a:solidFill>
                  <a:latin typeface="楷体" charset="0"/>
                  <a:ea typeface="楷体" charset="0"/>
                  <a:cs typeface="楷体" charset="0"/>
                </a:rPr>
                <a:t>t2</a:t>
              </a:r>
            </a:p>
          </p:txBody>
        </p:sp>
        <p:sp>
          <p:nvSpPr>
            <p:cNvPr id="26" name="文本框 25"/>
            <p:cNvSpPr txBox="1"/>
            <p:nvPr/>
          </p:nvSpPr>
          <p:spPr>
            <a:xfrm>
              <a:off x="7848" y="4017"/>
              <a:ext cx="570" cy="580"/>
            </a:xfrm>
            <a:prstGeom prst="rect">
              <a:avLst/>
            </a:prstGeom>
            <a:noFill/>
          </p:spPr>
          <p:txBody>
            <a:bodyPr wrap="none" rtlCol="0">
              <a:spAutoFit/>
            </a:bodyPr>
            <a:lstStyle/>
            <a:p>
              <a:r>
                <a:rPr lang="en-US" altLang="zh-CN" b="1">
                  <a:solidFill>
                    <a:srgbClr val="00B0F0"/>
                  </a:solidFill>
                  <a:latin typeface="楷体" charset="0"/>
                  <a:ea typeface="楷体" charset="0"/>
                  <a:cs typeface="楷体" charset="0"/>
                </a:rPr>
                <a:t>t1</a:t>
              </a:r>
            </a:p>
          </p:txBody>
        </p:sp>
        <p:sp>
          <p:nvSpPr>
            <p:cNvPr id="27" name="文本框 26"/>
            <p:cNvSpPr txBox="1"/>
            <p:nvPr/>
          </p:nvSpPr>
          <p:spPr>
            <a:xfrm>
              <a:off x="10571" y="4017"/>
              <a:ext cx="570" cy="580"/>
            </a:xfrm>
            <a:prstGeom prst="rect">
              <a:avLst/>
            </a:prstGeom>
            <a:noFill/>
          </p:spPr>
          <p:txBody>
            <a:bodyPr wrap="square" rtlCol="0">
              <a:spAutoFit/>
            </a:bodyPr>
            <a:lstStyle/>
            <a:p>
              <a:r>
                <a:rPr lang="en-US" altLang="zh-CN" b="1">
                  <a:solidFill>
                    <a:srgbClr val="00B0F0"/>
                  </a:solidFill>
                  <a:latin typeface="楷体" charset="0"/>
                  <a:ea typeface="楷体" charset="0"/>
                  <a:cs typeface="楷体" charset="0"/>
                </a:rPr>
                <a:t>t1</a:t>
              </a:r>
            </a:p>
          </p:txBody>
        </p:sp>
      </p:grpSp>
      <p:sp>
        <p:nvSpPr>
          <p:cNvPr id="29" name="文本框 28"/>
          <p:cNvSpPr txBox="1"/>
          <p:nvPr/>
        </p:nvSpPr>
        <p:spPr>
          <a:xfrm>
            <a:off x="1660525" y="4653280"/>
            <a:ext cx="3486785" cy="368300"/>
          </a:xfrm>
          <a:prstGeom prst="rect">
            <a:avLst/>
          </a:prstGeom>
          <a:noFill/>
        </p:spPr>
        <p:txBody>
          <a:bodyPr wrap="none" rtlCol="0">
            <a:spAutoFit/>
          </a:bodyPr>
          <a:lstStyle/>
          <a:p>
            <a:r>
              <a:rPr lang="en-US" altLang="zh-CN">
                <a:solidFill>
                  <a:srgbClr val="FF0000"/>
                </a:solidFill>
                <a:latin typeface="楷体" charset="0"/>
                <a:ea typeface="楷体" charset="0"/>
                <a:cs typeface="楷体" charset="0"/>
              </a:rPr>
              <a:t> t1 * 1000 + t2 + t1 + t2 = 80.10 ms</a:t>
            </a:r>
            <a:endParaRPr lang="zh-CN" altLang="en-US">
              <a:solidFill>
                <a:srgbClr val="FF0000"/>
              </a:solidFill>
              <a:latin typeface="楷体" charset="0"/>
              <a:ea typeface="楷体" charset="0"/>
              <a:cs typeface="楷体"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391465" y="643092"/>
            <a:ext cx="8497614"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37． 在SDN网络体系结构中，SDN控制器向数据平面的SD交换机下发流表时所使用的接口是 </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东向接口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南向接口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西向接口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北向接口</a:t>
            </a:r>
            <a:endParaRPr lang="en-US" altLang="zh-CN" sz="1800" kern="100" dirty="0">
              <a:solidFill>
                <a:schemeClr val="accent1">
                  <a:lumMod val="50000"/>
                </a:schemeClr>
              </a:solidFill>
              <a:effectLst/>
              <a:latin typeface="微软雅黑" charset="0"/>
              <a:ea typeface="微软雅黑" charset="0"/>
              <a:cs typeface="微软雅黑" charset="0"/>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SDN(</a:t>
            </a:r>
            <a:r>
              <a:rPr lang="zh-CN" altLang="en-US" sz="2800" kern="100" dirty="0">
                <a:solidFill>
                  <a:schemeClr val="accent1">
                    <a:lumMod val="50000"/>
                  </a:schemeClr>
                </a:solidFill>
                <a:effectLst/>
                <a:latin typeface="微软雅黑" charset="0"/>
                <a:ea typeface="微软雅黑" charset="0"/>
                <a:cs typeface="微软雅黑" charset="0"/>
                <a:sym typeface="+mn-ea"/>
              </a:rPr>
              <a:t>框架、解决方案</a:t>
            </a:r>
            <a:r>
              <a:rPr lang="en-US" altLang="zh-CN" sz="2800" kern="100" dirty="0">
                <a:solidFill>
                  <a:schemeClr val="accent1">
                    <a:lumMod val="50000"/>
                  </a:schemeClr>
                </a:solidFill>
                <a:effectLst/>
                <a:latin typeface="微软雅黑" charset="0"/>
                <a:ea typeface="微软雅黑" charset="0"/>
                <a:cs typeface="微软雅黑" charset="0"/>
                <a:sym typeface="+mn-ea"/>
              </a:rPr>
              <a:t>)</a:t>
            </a:r>
          </a:p>
        </p:txBody>
      </p:sp>
      <p:pic>
        <p:nvPicPr>
          <p:cNvPr id="2052" name="Picture 4" descr="https://img0.baidu.com/it/u=4133630817,2118710988&amp;fm=253&amp;fmt=auto&amp;app=138&amp;f=JPG?w=781&amp;h=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550" y="1055987"/>
            <a:ext cx="6017245" cy="38522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5b0988e595225.cdn.sohucs.com/images/20190916/ac18647f60b44679aeff73a2563a0d16.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570" y="1555594"/>
            <a:ext cx="6478859" cy="314944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SDN(</a:t>
            </a:r>
            <a:r>
              <a:rPr lang="zh-CN" altLang="en-US" sz="2800" kern="100" dirty="0">
                <a:solidFill>
                  <a:schemeClr val="accent1">
                    <a:lumMod val="50000"/>
                  </a:schemeClr>
                </a:solidFill>
                <a:effectLst/>
                <a:latin typeface="微软雅黑" charset="0"/>
                <a:ea typeface="微软雅黑" charset="0"/>
                <a:cs typeface="微软雅黑" charset="0"/>
                <a:sym typeface="+mn-ea"/>
              </a:rPr>
              <a:t>框架、解决方案</a:t>
            </a:r>
            <a:r>
              <a:rPr lang="en-US" altLang="zh-CN" sz="2800" kern="100" dirty="0">
                <a:solidFill>
                  <a:schemeClr val="accent1">
                    <a:lumMod val="50000"/>
                  </a:schemeClr>
                </a:solidFill>
                <a:effectLst/>
                <a:latin typeface="微软雅黑" charset="0"/>
                <a:ea typeface="微软雅黑" charset="0"/>
                <a:cs typeface="微软雅黑" charset="0"/>
                <a:sym typeface="+mn-ea"/>
              </a:rPr>
              <a:t>)</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SDN(</a:t>
            </a:r>
            <a:r>
              <a:rPr lang="zh-CN" altLang="en-US" sz="2800" kern="100" dirty="0">
                <a:solidFill>
                  <a:schemeClr val="accent1">
                    <a:lumMod val="50000"/>
                  </a:schemeClr>
                </a:solidFill>
                <a:effectLst/>
                <a:latin typeface="微软雅黑" charset="0"/>
                <a:ea typeface="微软雅黑" charset="0"/>
                <a:cs typeface="微软雅黑" charset="0"/>
                <a:sym typeface="+mn-ea"/>
              </a:rPr>
              <a:t>框架、解决方案</a:t>
            </a:r>
            <a:r>
              <a:rPr lang="en-US" altLang="zh-CN" sz="2800" kern="100" dirty="0">
                <a:solidFill>
                  <a:schemeClr val="accent1">
                    <a:lumMod val="50000"/>
                  </a:schemeClr>
                </a:solidFill>
                <a:effectLst/>
                <a:latin typeface="微软雅黑" charset="0"/>
                <a:ea typeface="微软雅黑" charset="0"/>
                <a:cs typeface="微软雅黑" charset="0"/>
                <a:sym typeface="+mn-ea"/>
              </a:rPr>
              <a:t>)</a:t>
            </a:r>
          </a:p>
        </p:txBody>
      </p:sp>
      <p:pic>
        <p:nvPicPr>
          <p:cNvPr id="2050" name="Picture 2" descr="https://img1.baidu.com/it/u=3035116348,1915670570&amp;fm=253&amp;fmt=auto&amp;app=138&amp;f=JPEG?w=776&amp;h=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51" y="1225672"/>
            <a:ext cx="5836734" cy="376078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1"/>
          <p:cNvSpPr/>
          <p:nvPr/>
        </p:nvSpPr>
        <p:spPr>
          <a:xfrm>
            <a:off x="7638585" y="2845078"/>
            <a:ext cx="1468628"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5G</a:t>
            </a:r>
            <a:r>
              <a:rPr lang="zh-CN" altLang="en-US" sz="2800" kern="100" dirty="0">
                <a:solidFill>
                  <a:schemeClr val="accent1">
                    <a:lumMod val="50000"/>
                  </a:schemeClr>
                </a:solidFill>
                <a:effectLst/>
                <a:latin typeface="微软雅黑" charset="0"/>
                <a:ea typeface="微软雅黑" charset="0"/>
                <a:cs typeface="微软雅黑" charset="0"/>
                <a:sym typeface="+mn-ea"/>
              </a:rPr>
              <a:t>网络</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391465" y="643092"/>
            <a:ext cx="8497614"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37． 在SDN网络体系结构中，SDN控制器向数据平面的SD交换机下发流表时所使用的接口是 </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a:t>
            </a:r>
            <a:r>
              <a:rPr lang="en-US" altLang="zh-CN" sz="1800" kern="100" dirty="0" err="1">
                <a:solidFill>
                  <a:schemeClr val="accent1">
                    <a:lumMod val="50000"/>
                  </a:schemeClr>
                </a:solidFill>
                <a:effectLst/>
                <a:latin typeface="微软雅黑" charset="0"/>
                <a:ea typeface="微软雅黑" charset="0"/>
                <a:cs typeface="微软雅黑" charset="0"/>
                <a:sym typeface="+mn-ea"/>
              </a:rPr>
              <a:t>东向接口</a:t>
            </a:r>
            <a:r>
              <a:rPr lang="en-US" altLang="zh-CN" sz="1800" kern="100" dirty="0">
                <a:solidFill>
                  <a:schemeClr val="accent1">
                    <a:lumMod val="50000"/>
                  </a:schemeClr>
                </a:solidFill>
                <a:effectLst/>
                <a:latin typeface="微软雅黑" charset="0"/>
                <a:ea typeface="微软雅黑" charset="0"/>
                <a:cs typeface="微软雅黑" charset="0"/>
                <a:sym typeface="+mn-ea"/>
              </a:rPr>
              <a:t>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南向接口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a:t>
            </a:r>
            <a:r>
              <a:rPr lang="en-US" altLang="zh-CN" sz="1800" kern="100" dirty="0" err="1">
                <a:solidFill>
                  <a:schemeClr val="accent1">
                    <a:lumMod val="50000"/>
                  </a:schemeClr>
                </a:solidFill>
                <a:effectLst/>
                <a:latin typeface="微软雅黑" charset="0"/>
                <a:ea typeface="微软雅黑" charset="0"/>
                <a:cs typeface="微软雅黑" charset="0"/>
                <a:sym typeface="+mn-ea"/>
              </a:rPr>
              <a:t>西向接口</a:t>
            </a:r>
            <a:r>
              <a:rPr lang="en-US" altLang="zh-CN" sz="1800" kern="100" dirty="0">
                <a:solidFill>
                  <a:schemeClr val="accent1">
                    <a:lumMod val="50000"/>
                  </a:schemeClr>
                </a:solidFill>
                <a:effectLst/>
                <a:latin typeface="微软雅黑" charset="0"/>
                <a:ea typeface="微软雅黑" charset="0"/>
                <a:cs typeface="微软雅黑" charset="0"/>
                <a:sym typeface="+mn-ea"/>
              </a:rPr>
              <a:t>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a:t>
            </a:r>
            <a:r>
              <a:rPr lang="en-US" altLang="zh-CN" sz="1800" kern="100" dirty="0" err="1">
                <a:solidFill>
                  <a:schemeClr val="accent1">
                    <a:lumMod val="50000"/>
                  </a:schemeClr>
                </a:solidFill>
                <a:effectLst/>
                <a:latin typeface="微软雅黑" charset="0"/>
                <a:ea typeface="微软雅黑" charset="0"/>
                <a:cs typeface="微软雅黑" charset="0"/>
                <a:sym typeface="+mn-ea"/>
              </a:rPr>
              <a:t>北向接口</a:t>
            </a:r>
            <a:endParaRPr lang="en-US" altLang="zh-CN" sz="1800" kern="100" dirty="0">
              <a:solidFill>
                <a:schemeClr val="accent1">
                  <a:lumMod val="50000"/>
                </a:schemeClr>
              </a:solidFill>
              <a:effectLst/>
              <a:latin typeface="微软雅黑" charset="0"/>
              <a:ea typeface="微软雅黑" charset="0"/>
              <a:cs typeface="微软雅黑" charset="0"/>
            </a:endParaRPr>
          </a:p>
        </p:txBody>
      </p:sp>
      <p:pic>
        <p:nvPicPr>
          <p:cNvPr id="12"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418836" y="179801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409880" y="615787"/>
            <a:ext cx="8497614" cy="23380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38． 假设主机甲和主机乙已建立一个TCP连接， 最大段长MSS = 1 KB, 甲一直有数据向乙发送， 当甲的拥塞窗口为16KB时， 计时器发生了超时， 则甲的拥塞窗口再次增长到16KB所需要的时间至少是</a:t>
            </a:r>
            <a:r>
              <a:rPr lang="zh-CN" altLang="en-US" sz="1800" kern="100" dirty="0">
                <a:solidFill>
                  <a:schemeClr val="accent1">
                    <a:lumMod val="50000"/>
                  </a:schemeClr>
                </a:solidFill>
                <a:effectLst/>
                <a:latin typeface="微软雅黑" charset="0"/>
                <a:ea typeface="微软雅黑" charset="0"/>
                <a:cs typeface="微软雅黑" charset="0"/>
                <a:sym typeface="+mn-ea"/>
              </a:rPr>
              <a:t>（    ）。</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4 RTT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5 RTT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11 RTT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16RTT </a:t>
            </a:r>
            <a:endParaRPr lang="en-US" altLang="zh-CN" sz="18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箭头-工具"/>
          <p:cNvCxnSpPr/>
          <p:nvPr/>
        </p:nvCxnSpPr>
        <p:spPr>
          <a:xfrm>
            <a:off x="1096645" y="1822450"/>
            <a:ext cx="0" cy="313690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5" name="箭头-工具"/>
          <p:cNvCxnSpPr/>
          <p:nvPr/>
        </p:nvCxnSpPr>
        <p:spPr>
          <a:xfrm>
            <a:off x="3008630" y="1802130"/>
            <a:ext cx="0" cy="309181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拥塞控制</a:t>
            </a:r>
          </a:p>
        </p:txBody>
      </p:sp>
      <p:grpSp>
        <p:nvGrpSpPr>
          <p:cNvPr id="26" name="组合 25"/>
          <p:cNvGrpSpPr/>
          <p:nvPr/>
        </p:nvGrpSpPr>
        <p:grpSpPr>
          <a:xfrm>
            <a:off x="539045" y="1256820"/>
            <a:ext cx="1326801" cy="585229"/>
            <a:chOff x="1451950" y="3530785"/>
            <a:chExt cx="1326801" cy="585229"/>
          </a:xfrm>
        </p:grpSpPr>
        <p:sp>
          <p:nvSpPr>
            <p:cNvPr id="29" name="矩形: 圆角 28"/>
            <p:cNvSpPr/>
            <p:nvPr/>
          </p:nvSpPr>
          <p:spPr>
            <a:xfrm>
              <a:off x="1489960" y="3570622"/>
              <a:ext cx="1288791" cy="545392"/>
            </a:xfrm>
            <a:prstGeom prst="roundRect">
              <a:avLst/>
            </a:prstGeom>
            <a:solidFill>
              <a:srgbClr val="E16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1451950" y="3530785"/>
              <a:ext cx="1288791" cy="545392"/>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1516699" y="3603426"/>
              <a:ext cx="944880" cy="398780"/>
            </a:xfrm>
            <a:prstGeom prst="rect">
              <a:avLst/>
            </a:prstGeom>
          </p:spPr>
          <p:txBody>
            <a:bodyPr wrap="non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发送方</a:t>
              </a:r>
            </a:p>
          </p:txBody>
        </p:sp>
      </p:grpSp>
      <p:grpSp>
        <p:nvGrpSpPr>
          <p:cNvPr id="33" name="组合 32"/>
          <p:cNvGrpSpPr/>
          <p:nvPr/>
        </p:nvGrpSpPr>
        <p:grpSpPr>
          <a:xfrm>
            <a:off x="2436120" y="1236533"/>
            <a:ext cx="1326801" cy="585799"/>
            <a:chOff x="1451950" y="4529736"/>
            <a:chExt cx="1326801" cy="585799"/>
          </a:xfrm>
        </p:grpSpPr>
        <p:sp>
          <p:nvSpPr>
            <p:cNvPr id="36" name="矩形: 圆角 35"/>
            <p:cNvSpPr/>
            <p:nvPr/>
          </p:nvSpPr>
          <p:spPr>
            <a:xfrm>
              <a:off x="1489960" y="4570144"/>
              <a:ext cx="1288791" cy="545391"/>
            </a:xfrm>
            <a:prstGeom prst="roundRect">
              <a:avLst/>
            </a:prstGeom>
            <a:solidFill>
              <a:srgbClr val="FFD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1451950" y="4529736"/>
              <a:ext cx="1288791" cy="545391"/>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516699" y="4602376"/>
              <a:ext cx="944880" cy="398780"/>
            </a:xfrm>
            <a:prstGeom prst="rect">
              <a:avLst/>
            </a:prstGeom>
          </p:spPr>
          <p:txBody>
            <a:bodyPr wrap="non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接收方</a:t>
              </a:r>
            </a:p>
          </p:txBody>
        </p:sp>
      </p:grpSp>
      <p:cxnSp>
        <p:nvCxnSpPr>
          <p:cNvPr id="6" name="箭头-工具"/>
          <p:cNvCxnSpPr/>
          <p:nvPr/>
        </p:nvCxnSpPr>
        <p:spPr>
          <a:xfrm>
            <a:off x="1129030" y="2066925"/>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 name="箭头-工具"/>
          <p:cNvCxnSpPr/>
          <p:nvPr/>
        </p:nvCxnSpPr>
        <p:spPr>
          <a:xfrm flipH="1">
            <a:off x="1102995" y="2446655"/>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8" name="圆角矩形 2"/>
          <p:cNvSpPr/>
          <p:nvPr/>
        </p:nvSpPr>
        <p:spPr>
          <a:xfrm>
            <a:off x="1713865" y="181229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报文</a:t>
            </a:r>
          </a:p>
        </p:txBody>
      </p:sp>
      <p:sp>
        <p:nvSpPr>
          <p:cNvPr id="9" name="圆角矩形 2"/>
          <p:cNvSpPr/>
          <p:nvPr/>
        </p:nvSpPr>
        <p:spPr>
          <a:xfrm>
            <a:off x="1548765" y="233743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chemeClr val="accent2"/>
                </a:solidFill>
                <a:effectLst/>
                <a:uLnTx/>
                <a:uFillTx/>
                <a:latin typeface="Calibri" panose="020F0502020204030204"/>
                <a:ea typeface="等线" panose="02010600030101010101" pitchFamily="2" charset="-122"/>
                <a:cs typeface="+mn-cs"/>
              </a:rPr>
              <a:t>ack</a:t>
            </a:r>
          </a:p>
        </p:txBody>
      </p:sp>
      <p:cxnSp>
        <p:nvCxnSpPr>
          <p:cNvPr id="10" name="箭头-工具"/>
          <p:cNvCxnSpPr/>
          <p:nvPr/>
        </p:nvCxnSpPr>
        <p:spPr>
          <a:xfrm>
            <a:off x="1108075" y="2926715"/>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1" name="箭头-工具"/>
          <p:cNvCxnSpPr/>
          <p:nvPr/>
        </p:nvCxnSpPr>
        <p:spPr>
          <a:xfrm flipH="1">
            <a:off x="1082040" y="3306445"/>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5" name="圆角矩形 2"/>
          <p:cNvSpPr/>
          <p:nvPr/>
        </p:nvSpPr>
        <p:spPr>
          <a:xfrm>
            <a:off x="1692910" y="267208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报文</a:t>
            </a:r>
          </a:p>
        </p:txBody>
      </p:sp>
      <p:sp>
        <p:nvSpPr>
          <p:cNvPr id="16" name="圆角矩形 2"/>
          <p:cNvSpPr/>
          <p:nvPr/>
        </p:nvSpPr>
        <p:spPr>
          <a:xfrm>
            <a:off x="1527810" y="319722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chemeClr val="accent2"/>
                </a:solidFill>
                <a:effectLst/>
                <a:uLnTx/>
                <a:uFillTx/>
                <a:latin typeface="Calibri" panose="020F0502020204030204"/>
                <a:ea typeface="等线" panose="02010600030101010101" pitchFamily="2" charset="-122"/>
                <a:cs typeface="+mn-cs"/>
              </a:rPr>
              <a:t>ack</a:t>
            </a:r>
          </a:p>
        </p:txBody>
      </p:sp>
      <p:cxnSp>
        <p:nvCxnSpPr>
          <p:cNvPr id="17" name="箭头-工具"/>
          <p:cNvCxnSpPr/>
          <p:nvPr/>
        </p:nvCxnSpPr>
        <p:spPr>
          <a:xfrm>
            <a:off x="1125855" y="3811270"/>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8" name="箭头-工具"/>
          <p:cNvCxnSpPr/>
          <p:nvPr/>
        </p:nvCxnSpPr>
        <p:spPr>
          <a:xfrm flipH="1">
            <a:off x="1099820" y="4191000"/>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9" name="圆角矩形 2"/>
          <p:cNvSpPr/>
          <p:nvPr/>
        </p:nvSpPr>
        <p:spPr>
          <a:xfrm>
            <a:off x="1710690" y="355663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报文</a:t>
            </a:r>
          </a:p>
        </p:txBody>
      </p:sp>
      <p:sp>
        <p:nvSpPr>
          <p:cNvPr id="20" name="圆角矩形 2"/>
          <p:cNvSpPr/>
          <p:nvPr/>
        </p:nvSpPr>
        <p:spPr>
          <a:xfrm>
            <a:off x="1545590" y="408178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chemeClr val="accent2"/>
                </a:solidFill>
                <a:effectLst/>
                <a:uLnTx/>
                <a:uFillTx/>
                <a:latin typeface="Calibri" panose="020F0502020204030204"/>
                <a:ea typeface="等线" panose="02010600030101010101" pitchFamily="2" charset="-122"/>
                <a:cs typeface="+mn-cs"/>
              </a:rPr>
              <a:t>ack</a:t>
            </a:r>
          </a:p>
        </p:txBody>
      </p:sp>
      <p:cxnSp>
        <p:nvCxnSpPr>
          <p:cNvPr id="21" name="箭头-工具"/>
          <p:cNvCxnSpPr/>
          <p:nvPr/>
        </p:nvCxnSpPr>
        <p:spPr>
          <a:xfrm>
            <a:off x="5594985" y="1822450"/>
            <a:ext cx="0" cy="313690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2" name="箭头-工具"/>
          <p:cNvCxnSpPr/>
          <p:nvPr/>
        </p:nvCxnSpPr>
        <p:spPr>
          <a:xfrm>
            <a:off x="7506970" y="1802130"/>
            <a:ext cx="0" cy="309181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5037385" y="1256820"/>
            <a:ext cx="1326801" cy="585229"/>
            <a:chOff x="1451950" y="3530785"/>
            <a:chExt cx="1326801" cy="585229"/>
          </a:xfrm>
        </p:grpSpPr>
        <p:sp>
          <p:nvSpPr>
            <p:cNvPr id="24" name="矩形: 圆角 28"/>
            <p:cNvSpPr/>
            <p:nvPr/>
          </p:nvSpPr>
          <p:spPr>
            <a:xfrm>
              <a:off x="1489960" y="3570622"/>
              <a:ext cx="1288791" cy="545392"/>
            </a:xfrm>
            <a:prstGeom prst="roundRect">
              <a:avLst/>
            </a:prstGeom>
            <a:solidFill>
              <a:srgbClr val="E16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9"/>
            <p:cNvSpPr/>
            <p:nvPr/>
          </p:nvSpPr>
          <p:spPr>
            <a:xfrm>
              <a:off x="1451950" y="3530785"/>
              <a:ext cx="1288791" cy="545392"/>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1516699" y="3603426"/>
              <a:ext cx="944880" cy="398780"/>
            </a:xfrm>
            <a:prstGeom prst="rect">
              <a:avLst/>
            </a:prstGeom>
          </p:spPr>
          <p:txBody>
            <a:bodyPr wrap="non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发送方</a:t>
              </a:r>
            </a:p>
          </p:txBody>
        </p:sp>
      </p:grpSp>
      <p:grpSp>
        <p:nvGrpSpPr>
          <p:cNvPr id="28" name="组合 27"/>
          <p:cNvGrpSpPr/>
          <p:nvPr/>
        </p:nvGrpSpPr>
        <p:grpSpPr>
          <a:xfrm>
            <a:off x="6934460" y="1236533"/>
            <a:ext cx="1326801" cy="585799"/>
            <a:chOff x="1451950" y="4529736"/>
            <a:chExt cx="1326801" cy="585799"/>
          </a:xfrm>
        </p:grpSpPr>
        <p:sp>
          <p:nvSpPr>
            <p:cNvPr id="32" name="矩形: 圆角 35"/>
            <p:cNvSpPr/>
            <p:nvPr/>
          </p:nvSpPr>
          <p:spPr>
            <a:xfrm>
              <a:off x="1489960" y="4570144"/>
              <a:ext cx="1288791" cy="545391"/>
            </a:xfrm>
            <a:prstGeom prst="roundRect">
              <a:avLst/>
            </a:prstGeom>
            <a:solidFill>
              <a:srgbClr val="FFD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6"/>
            <p:cNvSpPr/>
            <p:nvPr/>
          </p:nvSpPr>
          <p:spPr>
            <a:xfrm>
              <a:off x="1451950" y="4529736"/>
              <a:ext cx="1288791" cy="545391"/>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16699" y="4602376"/>
              <a:ext cx="944880" cy="398780"/>
            </a:xfrm>
            <a:prstGeom prst="rect">
              <a:avLst/>
            </a:prstGeom>
          </p:spPr>
          <p:txBody>
            <a:bodyPr wrap="non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接收方</a:t>
              </a:r>
            </a:p>
          </p:txBody>
        </p:sp>
      </p:grpSp>
      <p:cxnSp>
        <p:nvCxnSpPr>
          <p:cNvPr id="39" name="箭头-工具"/>
          <p:cNvCxnSpPr/>
          <p:nvPr/>
        </p:nvCxnSpPr>
        <p:spPr>
          <a:xfrm>
            <a:off x="5627370" y="2066925"/>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6212205" y="181229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报文</a:t>
            </a:r>
          </a:p>
        </p:txBody>
      </p:sp>
      <p:sp>
        <p:nvSpPr>
          <p:cNvPr id="42" name="圆角矩形 2"/>
          <p:cNvSpPr/>
          <p:nvPr/>
        </p:nvSpPr>
        <p:spPr>
          <a:xfrm>
            <a:off x="6047105" y="219773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chemeClr val="accent2"/>
                </a:solidFill>
                <a:effectLst/>
                <a:uLnTx/>
                <a:uFillTx/>
                <a:latin typeface="Calibri" panose="020F0502020204030204"/>
                <a:ea typeface="等线" panose="02010600030101010101" pitchFamily="2" charset="-122"/>
                <a:cs typeface="+mn-cs"/>
              </a:rPr>
              <a:t>ack</a:t>
            </a:r>
          </a:p>
        </p:txBody>
      </p:sp>
      <p:cxnSp>
        <p:nvCxnSpPr>
          <p:cNvPr id="43" name="箭头-工具"/>
          <p:cNvCxnSpPr/>
          <p:nvPr/>
        </p:nvCxnSpPr>
        <p:spPr>
          <a:xfrm>
            <a:off x="5648325" y="2453640"/>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7" name="箭头-工具"/>
          <p:cNvCxnSpPr/>
          <p:nvPr/>
        </p:nvCxnSpPr>
        <p:spPr>
          <a:xfrm>
            <a:off x="5648325" y="2846070"/>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383540" y="1072515"/>
            <a:ext cx="3585845" cy="3913505"/>
          </a:xfrm>
          <a:prstGeom prst="round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错新"/>
          <p:cNvPicPr>
            <a:picLocks noChangeAspect="1"/>
          </p:cNvPicPr>
          <p:nvPr/>
        </p:nvPicPr>
        <p:blipFill rotWithShape="1">
          <a:blip r:embed="rId3"/>
          <a:srcRect l="63160" b="62222"/>
          <a:stretch>
            <a:fillRect/>
          </a:stretch>
        </p:blipFill>
        <p:spPr>
          <a:xfrm>
            <a:off x="1516380" y="2658745"/>
            <a:ext cx="1042035" cy="1092835"/>
          </a:xfrm>
          <a:prstGeom prst="rect">
            <a:avLst/>
          </a:prstGeom>
        </p:spPr>
      </p:pic>
      <p:cxnSp>
        <p:nvCxnSpPr>
          <p:cNvPr id="53" name="箭头-工具"/>
          <p:cNvCxnSpPr/>
          <p:nvPr/>
        </p:nvCxnSpPr>
        <p:spPr>
          <a:xfrm>
            <a:off x="5640070" y="3169285"/>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5" name="箭头-工具"/>
          <p:cNvCxnSpPr/>
          <p:nvPr/>
        </p:nvCxnSpPr>
        <p:spPr>
          <a:xfrm>
            <a:off x="5661025" y="3556000"/>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7" name="箭头-工具"/>
          <p:cNvCxnSpPr/>
          <p:nvPr/>
        </p:nvCxnSpPr>
        <p:spPr>
          <a:xfrm>
            <a:off x="5661025" y="3948430"/>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8" name="箭头-工具"/>
          <p:cNvCxnSpPr/>
          <p:nvPr/>
        </p:nvCxnSpPr>
        <p:spPr>
          <a:xfrm flipH="1">
            <a:off x="5593080" y="4429760"/>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0" name="箭头-工具"/>
          <p:cNvCxnSpPr/>
          <p:nvPr/>
        </p:nvCxnSpPr>
        <p:spPr>
          <a:xfrm flipH="1">
            <a:off x="5601335" y="2446655"/>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4" name="箭头-工具"/>
          <p:cNvCxnSpPr/>
          <p:nvPr/>
        </p:nvCxnSpPr>
        <p:spPr>
          <a:xfrm flipH="1">
            <a:off x="5611495" y="2887980"/>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4" name="箭头-工具"/>
          <p:cNvCxnSpPr/>
          <p:nvPr/>
        </p:nvCxnSpPr>
        <p:spPr>
          <a:xfrm flipH="1">
            <a:off x="5614035" y="3549015"/>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6" name="箭头-工具"/>
          <p:cNvCxnSpPr/>
          <p:nvPr/>
        </p:nvCxnSpPr>
        <p:spPr>
          <a:xfrm flipH="1">
            <a:off x="5636895" y="4003040"/>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8" name="箭头-工具"/>
          <p:cNvCxnSpPr/>
          <p:nvPr/>
        </p:nvCxnSpPr>
        <p:spPr>
          <a:xfrm flipH="1">
            <a:off x="5580380" y="3327400"/>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拥塞控制</a:t>
            </a:r>
          </a:p>
        </p:txBody>
      </p:sp>
      <p:grpSp>
        <p:nvGrpSpPr>
          <p:cNvPr id="2" name="组合 1"/>
          <p:cNvGrpSpPr/>
          <p:nvPr/>
        </p:nvGrpSpPr>
        <p:grpSpPr>
          <a:xfrm>
            <a:off x="561975" y="1618615"/>
            <a:ext cx="1802765" cy="436880"/>
            <a:chOff x="2046583" y="3416520"/>
            <a:chExt cx="5506619" cy="685380"/>
          </a:xfrm>
        </p:grpSpPr>
        <p:sp>
          <p:nvSpPr>
            <p:cNvPr id="12" name="圆角矩形 17"/>
            <p:cNvSpPr/>
            <p:nvPr/>
          </p:nvSpPr>
          <p:spPr>
            <a:xfrm>
              <a:off x="2046584" y="3416520"/>
              <a:ext cx="5506618" cy="685380"/>
            </a:xfrm>
            <a:prstGeom prst="roundRect">
              <a:avLst>
                <a:gd name="adj" fmla="val 14814"/>
              </a:avLst>
            </a:prstGeom>
            <a:solidFill>
              <a:srgbClr val="FFF6F4"/>
            </a:solidFill>
            <a:ln w="57150">
              <a:solidFill>
                <a:srgbClr val="FCAA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a:solidFill>
                    <a:schemeClr val="accent2"/>
                  </a:solidFill>
                </a:rPr>
                <a:t>慢开始</a:t>
              </a:r>
            </a:p>
          </p:txBody>
        </p:sp>
        <p:sp>
          <p:nvSpPr>
            <p:cNvPr id="13" name="矩形 12"/>
            <p:cNvSpPr/>
            <p:nvPr/>
          </p:nvSpPr>
          <p:spPr>
            <a:xfrm>
              <a:off x="2046583" y="3528377"/>
              <a:ext cx="5506619" cy="461665"/>
            </a:xfrm>
            <a:prstGeom prst="rect">
              <a:avLst/>
            </a:prstGeom>
          </p:spPr>
          <p:txBody>
            <a:bodyPr wrap="square">
              <a:spAutoFit/>
            </a:bodyPr>
            <a:lstStyle/>
            <a:p>
              <a:pPr algn="ctr"/>
              <a:endParaRPr lang="zh-CN" altLang="en-US" sz="2400" dirty="0"/>
            </a:p>
          </p:txBody>
        </p:sp>
      </p:grpSp>
      <p:cxnSp>
        <p:nvCxnSpPr>
          <p:cNvPr id="21" name="箭头-工具"/>
          <p:cNvCxnSpPr/>
          <p:nvPr/>
        </p:nvCxnSpPr>
        <p:spPr>
          <a:xfrm>
            <a:off x="4259580" y="1822450"/>
            <a:ext cx="0" cy="3136900"/>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2" name="箭头-工具"/>
          <p:cNvCxnSpPr/>
          <p:nvPr/>
        </p:nvCxnSpPr>
        <p:spPr>
          <a:xfrm>
            <a:off x="6171565" y="1802130"/>
            <a:ext cx="0" cy="3091815"/>
          </a:xfrm>
          <a:prstGeom prst="straightConnector1">
            <a:avLst/>
          </a:prstGeom>
          <a:ln w="38100" cap="rnd" cmpd="sng">
            <a:solidFill>
              <a:srgbClr val="6679FC"/>
            </a:solidFill>
            <a:round/>
            <a:headEnd type="none"/>
            <a:tailEnd type="none" w="med" len="sm"/>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3701980" y="1256820"/>
            <a:ext cx="1326801" cy="585229"/>
            <a:chOff x="1451950" y="3530785"/>
            <a:chExt cx="1326801" cy="585229"/>
          </a:xfrm>
        </p:grpSpPr>
        <p:sp>
          <p:nvSpPr>
            <p:cNvPr id="24" name="矩形: 圆角 28"/>
            <p:cNvSpPr/>
            <p:nvPr/>
          </p:nvSpPr>
          <p:spPr>
            <a:xfrm>
              <a:off x="1489960" y="3570622"/>
              <a:ext cx="1288791" cy="545392"/>
            </a:xfrm>
            <a:prstGeom prst="roundRect">
              <a:avLst/>
            </a:prstGeom>
            <a:solidFill>
              <a:srgbClr val="E16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9"/>
            <p:cNvSpPr/>
            <p:nvPr/>
          </p:nvSpPr>
          <p:spPr>
            <a:xfrm>
              <a:off x="1451950" y="3530785"/>
              <a:ext cx="1288791" cy="545392"/>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1516699" y="3603426"/>
              <a:ext cx="944880" cy="398780"/>
            </a:xfrm>
            <a:prstGeom prst="rect">
              <a:avLst/>
            </a:prstGeom>
          </p:spPr>
          <p:txBody>
            <a:bodyPr wrap="non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发送方</a:t>
              </a:r>
            </a:p>
          </p:txBody>
        </p:sp>
      </p:grpSp>
      <p:grpSp>
        <p:nvGrpSpPr>
          <p:cNvPr id="28" name="组合 27"/>
          <p:cNvGrpSpPr/>
          <p:nvPr/>
        </p:nvGrpSpPr>
        <p:grpSpPr>
          <a:xfrm>
            <a:off x="5599055" y="1236533"/>
            <a:ext cx="1326801" cy="585799"/>
            <a:chOff x="1451950" y="4529736"/>
            <a:chExt cx="1326801" cy="585799"/>
          </a:xfrm>
        </p:grpSpPr>
        <p:sp>
          <p:nvSpPr>
            <p:cNvPr id="32" name="矩形: 圆角 35"/>
            <p:cNvSpPr/>
            <p:nvPr/>
          </p:nvSpPr>
          <p:spPr>
            <a:xfrm>
              <a:off x="1489960" y="4570144"/>
              <a:ext cx="1288791" cy="545391"/>
            </a:xfrm>
            <a:prstGeom prst="roundRect">
              <a:avLst/>
            </a:prstGeom>
            <a:solidFill>
              <a:srgbClr val="FFD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6"/>
            <p:cNvSpPr/>
            <p:nvPr/>
          </p:nvSpPr>
          <p:spPr>
            <a:xfrm>
              <a:off x="1451950" y="4529736"/>
              <a:ext cx="1288791" cy="545391"/>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16699" y="4602376"/>
              <a:ext cx="944880" cy="398780"/>
            </a:xfrm>
            <a:prstGeom prst="rect">
              <a:avLst/>
            </a:prstGeom>
          </p:spPr>
          <p:txBody>
            <a:bodyPr wrap="non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接收方</a:t>
              </a:r>
            </a:p>
          </p:txBody>
        </p:sp>
      </p:grpSp>
      <p:cxnSp>
        <p:nvCxnSpPr>
          <p:cNvPr id="39" name="箭头-工具"/>
          <p:cNvCxnSpPr/>
          <p:nvPr/>
        </p:nvCxnSpPr>
        <p:spPr>
          <a:xfrm>
            <a:off x="4291965" y="2066925"/>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4876800" y="181229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报文</a:t>
            </a:r>
          </a:p>
        </p:txBody>
      </p:sp>
      <p:sp>
        <p:nvSpPr>
          <p:cNvPr id="42" name="圆角矩形 2"/>
          <p:cNvSpPr/>
          <p:nvPr/>
        </p:nvSpPr>
        <p:spPr>
          <a:xfrm>
            <a:off x="4711700" y="219773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chemeClr val="accent2"/>
                </a:solidFill>
                <a:effectLst/>
                <a:uLnTx/>
                <a:uFillTx/>
                <a:latin typeface="Calibri" panose="020F0502020204030204"/>
                <a:ea typeface="等线" panose="02010600030101010101" pitchFamily="2" charset="-122"/>
                <a:cs typeface="+mn-cs"/>
              </a:rPr>
              <a:t>ack</a:t>
            </a:r>
          </a:p>
        </p:txBody>
      </p:sp>
      <p:cxnSp>
        <p:nvCxnSpPr>
          <p:cNvPr id="40" name="箭头-工具"/>
          <p:cNvCxnSpPr/>
          <p:nvPr/>
        </p:nvCxnSpPr>
        <p:spPr>
          <a:xfrm flipH="1">
            <a:off x="4265930" y="2446655"/>
            <a:ext cx="1905635" cy="44513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76885" y="2284910"/>
            <a:ext cx="3304540" cy="1870075"/>
            <a:chOff x="1648957" y="3478567"/>
            <a:chExt cx="10093852" cy="2933785"/>
          </a:xfrm>
        </p:grpSpPr>
        <p:sp>
          <p:nvSpPr>
            <p:cNvPr id="6" name="圆角矩形 17"/>
            <p:cNvSpPr/>
            <p:nvPr/>
          </p:nvSpPr>
          <p:spPr>
            <a:xfrm>
              <a:off x="1648957" y="4843350"/>
              <a:ext cx="10093852" cy="1569002"/>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zh-CN" altLang="en-US">
                  <a:solidFill>
                    <a:schemeClr val="accent2"/>
                  </a:solidFill>
                </a:rPr>
                <a:t>每经过一个</a:t>
              </a:r>
              <a:r>
                <a:rPr kumimoji="1" lang="en-US" altLang="zh-CN">
                  <a:solidFill>
                    <a:schemeClr val="accent2"/>
                  </a:solidFill>
                </a:rPr>
                <a:t>RTT</a:t>
              </a:r>
              <a:r>
                <a:rPr kumimoji="1" lang="zh-CN" altLang="en-US">
                  <a:solidFill>
                    <a:schemeClr val="accent2"/>
                  </a:solidFill>
                </a:rPr>
                <a:t>，拥塞窗口</a:t>
              </a:r>
              <a:r>
                <a:rPr kumimoji="1" lang="en-US" altLang="zh-CN">
                  <a:solidFill>
                    <a:schemeClr val="accent2"/>
                  </a:solidFill>
                </a:rPr>
                <a:t>cwnd</a:t>
              </a:r>
              <a:r>
                <a:rPr kumimoji="1" lang="zh-CN" altLang="en-US">
                  <a:solidFill>
                    <a:schemeClr val="accent2"/>
                  </a:solidFill>
                </a:rPr>
                <a:t>加倍；</a:t>
              </a:r>
            </a:p>
            <a:p>
              <a:pPr algn="l"/>
              <a:r>
                <a:rPr kumimoji="1" lang="zh-CN" altLang="en-US">
                  <a:solidFill>
                    <a:schemeClr val="accent2"/>
                  </a:solidFill>
                </a:rPr>
                <a:t>起点低，加速快。（新手福利）</a:t>
              </a:r>
            </a:p>
          </p:txBody>
        </p:sp>
        <p:sp>
          <p:nvSpPr>
            <p:cNvPr id="7" name="矩形 6"/>
            <p:cNvSpPr/>
            <p:nvPr/>
          </p:nvSpPr>
          <p:spPr>
            <a:xfrm>
              <a:off x="2007790" y="3478567"/>
              <a:ext cx="5506619" cy="461665"/>
            </a:xfrm>
            <a:prstGeom prst="rect">
              <a:avLst/>
            </a:prstGeom>
          </p:spPr>
          <p:txBody>
            <a:bodyPr wrap="square">
              <a:spAutoFit/>
            </a:bodyPr>
            <a:lstStyle/>
            <a:p>
              <a:pPr algn="ctr"/>
              <a:endParaRPr lang="zh-CN" altLang="en-US" sz="2400" dirty="0"/>
            </a:p>
          </p:txBody>
        </p:sp>
      </p:grpSp>
      <p:sp>
        <p:nvSpPr>
          <p:cNvPr id="8" name="左大括号 7"/>
          <p:cNvSpPr/>
          <p:nvPr/>
        </p:nvSpPr>
        <p:spPr>
          <a:xfrm>
            <a:off x="3944620" y="2042795"/>
            <a:ext cx="178435" cy="95504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组合 9"/>
          <p:cNvGrpSpPr/>
          <p:nvPr/>
        </p:nvGrpSpPr>
        <p:grpSpPr>
          <a:xfrm>
            <a:off x="793521" y="2359660"/>
            <a:ext cx="3187929" cy="819336"/>
            <a:chOff x="2007790" y="713458"/>
            <a:chExt cx="14974818" cy="3226774"/>
          </a:xfrm>
        </p:grpSpPr>
        <p:sp>
          <p:nvSpPr>
            <p:cNvPr id="11" name="圆角矩形 17"/>
            <p:cNvSpPr/>
            <p:nvPr/>
          </p:nvSpPr>
          <p:spPr>
            <a:xfrm>
              <a:off x="5847753" y="713458"/>
              <a:ext cx="11134855" cy="1568006"/>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a:solidFill>
                    <a:schemeClr val="accent2"/>
                  </a:solidFill>
                </a:rPr>
                <a:t>RTT</a:t>
              </a:r>
              <a:r>
                <a:rPr kumimoji="1" lang="zh-CN" altLang="en-US">
                  <a:solidFill>
                    <a:schemeClr val="accent2"/>
                  </a:solidFill>
                </a:rPr>
                <a:t>：一个往返时间；</a:t>
              </a:r>
            </a:p>
          </p:txBody>
        </p:sp>
        <p:sp>
          <p:nvSpPr>
            <p:cNvPr id="15" name="矩形 14"/>
            <p:cNvSpPr/>
            <p:nvPr/>
          </p:nvSpPr>
          <p:spPr>
            <a:xfrm>
              <a:off x="2007790" y="3478567"/>
              <a:ext cx="5506619" cy="461665"/>
            </a:xfrm>
            <a:prstGeom prst="rect">
              <a:avLst/>
            </a:prstGeom>
          </p:spPr>
          <p:txBody>
            <a:bodyPr wrap="square">
              <a:spAutoFit/>
            </a:bodyPr>
            <a:lstStyle/>
            <a:p>
              <a:pPr algn="ctr"/>
              <a:endParaRPr lang="zh-CN" altLang="en-US" sz="2400" dirty="0"/>
            </a:p>
          </p:txBody>
        </p:sp>
      </p:grpSp>
      <p:cxnSp>
        <p:nvCxnSpPr>
          <p:cNvPr id="16" name="箭头-工具"/>
          <p:cNvCxnSpPr/>
          <p:nvPr/>
        </p:nvCxnSpPr>
        <p:spPr>
          <a:xfrm>
            <a:off x="4312920" y="3006090"/>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7" name="箭头-工具"/>
          <p:cNvCxnSpPr/>
          <p:nvPr/>
        </p:nvCxnSpPr>
        <p:spPr>
          <a:xfrm flipH="1">
            <a:off x="4257675" y="3372485"/>
            <a:ext cx="1887855" cy="55308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左大括号 17"/>
          <p:cNvSpPr/>
          <p:nvPr/>
        </p:nvSpPr>
        <p:spPr>
          <a:xfrm>
            <a:off x="3944620" y="3005455"/>
            <a:ext cx="178435" cy="95504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 name="箭头-工具"/>
          <p:cNvCxnSpPr/>
          <p:nvPr/>
        </p:nvCxnSpPr>
        <p:spPr>
          <a:xfrm>
            <a:off x="4286250" y="3119120"/>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0" name="箭头-工具"/>
          <p:cNvCxnSpPr/>
          <p:nvPr/>
        </p:nvCxnSpPr>
        <p:spPr>
          <a:xfrm flipH="1">
            <a:off x="4267200" y="3460750"/>
            <a:ext cx="1887855" cy="55308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 name="左大括号 25"/>
          <p:cNvSpPr/>
          <p:nvPr/>
        </p:nvSpPr>
        <p:spPr>
          <a:xfrm>
            <a:off x="3954145" y="4036060"/>
            <a:ext cx="178435" cy="95504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9" name="箭头-工具"/>
          <p:cNvCxnSpPr/>
          <p:nvPr/>
        </p:nvCxnSpPr>
        <p:spPr>
          <a:xfrm>
            <a:off x="4335145" y="4128135"/>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30" name="箭头-工具"/>
          <p:cNvCxnSpPr/>
          <p:nvPr/>
        </p:nvCxnSpPr>
        <p:spPr>
          <a:xfrm>
            <a:off x="4308475" y="4241165"/>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31" name="箭头-工具"/>
          <p:cNvCxnSpPr/>
          <p:nvPr/>
        </p:nvCxnSpPr>
        <p:spPr>
          <a:xfrm>
            <a:off x="4305300" y="4372610"/>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33" name="箭头-工具"/>
          <p:cNvCxnSpPr/>
          <p:nvPr/>
        </p:nvCxnSpPr>
        <p:spPr>
          <a:xfrm>
            <a:off x="4278630" y="4485640"/>
            <a:ext cx="1858645" cy="34036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图表 43"/>
          <p:cNvGraphicFramePr/>
          <p:nvPr/>
        </p:nvGraphicFramePr>
        <p:xfrm>
          <a:off x="3696335" y="1767840"/>
          <a:ext cx="4064635" cy="2705735"/>
        </p:xfrm>
        <a:graphic>
          <a:graphicData uri="http://schemas.openxmlformats.org/drawingml/2006/chart">
            <c:chart xmlns:c="http://schemas.openxmlformats.org/drawingml/2006/chart" xmlns:r="http://schemas.openxmlformats.org/officeDocument/2006/relationships" r:id="rId3"/>
          </a:graphicData>
        </a:graphic>
      </p:graphicFrame>
      <p:sp>
        <p:nvSpPr>
          <p:cNvPr id="43" name="圆角矩形 13"/>
          <p:cNvSpPr/>
          <p:nvPr/>
        </p:nvSpPr>
        <p:spPr>
          <a:xfrm>
            <a:off x="4748530" y="1750695"/>
            <a:ext cx="855345" cy="2410460"/>
          </a:xfrm>
          <a:prstGeom prst="roundRect">
            <a:avLst>
              <a:gd name="adj" fmla="val 0"/>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圆角矩形 13"/>
          <p:cNvSpPr/>
          <p:nvPr/>
        </p:nvSpPr>
        <p:spPr>
          <a:xfrm>
            <a:off x="4025265" y="1750060"/>
            <a:ext cx="729615" cy="2390140"/>
          </a:xfrm>
          <a:prstGeom prst="roundRect">
            <a:avLst>
              <a:gd name="adj" fmla="val 0"/>
            </a:avLst>
          </a:prstGeom>
          <a:solidFill>
            <a:srgbClr val="F78B3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圆角矩形 13"/>
          <p:cNvSpPr/>
          <p:nvPr/>
        </p:nvSpPr>
        <p:spPr>
          <a:xfrm>
            <a:off x="6450330" y="1757045"/>
            <a:ext cx="1091565" cy="2383790"/>
          </a:xfrm>
          <a:prstGeom prst="roundRect">
            <a:avLst>
              <a:gd name="adj" fmla="val 0"/>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圆角矩形 13"/>
          <p:cNvSpPr/>
          <p:nvPr/>
        </p:nvSpPr>
        <p:spPr>
          <a:xfrm>
            <a:off x="5593715" y="1757045"/>
            <a:ext cx="855980" cy="2389505"/>
          </a:xfrm>
          <a:prstGeom prst="roundRect">
            <a:avLst>
              <a:gd name="adj" fmla="val 0"/>
            </a:avLst>
          </a:prstGeom>
          <a:solidFill>
            <a:srgbClr val="F78B3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拥塞控制</a:t>
            </a:r>
          </a:p>
        </p:txBody>
      </p:sp>
      <p:grpSp>
        <p:nvGrpSpPr>
          <p:cNvPr id="2" name="组合 1"/>
          <p:cNvGrpSpPr/>
          <p:nvPr/>
        </p:nvGrpSpPr>
        <p:grpSpPr>
          <a:xfrm>
            <a:off x="561975" y="3086100"/>
            <a:ext cx="1802765" cy="436880"/>
            <a:chOff x="2046583" y="3416520"/>
            <a:chExt cx="5506619" cy="685380"/>
          </a:xfrm>
        </p:grpSpPr>
        <p:sp>
          <p:nvSpPr>
            <p:cNvPr id="12" name="圆角矩形 17"/>
            <p:cNvSpPr/>
            <p:nvPr/>
          </p:nvSpPr>
          <p:spPr>
            <a:xfrm>
              <a:off x="2046584" y="3416520"/>
              <a:ext cx="5506618" cy="685380"/>
            </a:xfrm>
            <a:prstGeom prst="roundRect">
              <a:avLst>
                <a:gd name="adj" fmla="val 14814"/>
              </a:avLst>
            </a:prstGeom>
            <a:solidFill>
              <a:srgbClr val="FFF6F4"/>
            </a:solidFill>
            <a:ln w="57150">
              <a:solidFill>
                <a:srgbClr val="FCAA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a:solidFill>
                    <a:schemeClr val="accent2"/>
                  </a:solidFill>
                </a:rPr>
                <a:t>拥塞避免</a:t>
              </a:r>
            </a:p>
          </p:txBody>
        </p:sp>
        <p:sp>
          <p:nvSpPr>
            <p:cNvPr id="13" name="矩形 12"/>
            <p:cNvSpPr/>
            <p:nvPr/>
          </p:nvSpPr>
          <p:spPr>
            <a:xfrm>
              <a:off x="2046583" y="3528377"/>
              <a:ext cx="5506619" cy="461665"/>
            </a:xfrm>
            <a:prstGeom prst="rect">
              <a:avLst/>
            </a:prstGeom>
          </p:spPr>
          <p:txBody>
            <a:bodyPr wrap="square">
              <a:spAutoFit/>
            </a:bodyPr>
            <a:lstStyle/>
            <a:p>
              <a:pPr algn="ctr"/>
              <a:endParaRPr lang="zh-CN" altLang="en-US" sz="2400" dirty="0"/>
            </a:p>
          </p:txBody>
        </p:sp>
      </p:grpSp>
      <p:sp>
        <p:nvSpPr>
          <p:cNvPr id="6" name="圆角矩形 17"/>
          <p:cNvSpPr/>
          <p:nvPr/>
        </p:nvSpPr>
        <p:spPr>
          <a:xfrm>
            <a:off x="561975" y="3648710"/>
            <a:ext cx="3138805" cy="747395"/>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zh-CN" altLang="en-US">
                <a:solidFill>
                  <a:schemeClr val="accent2"/>
                </a:solidFill>
              </a:rPr>
              <a:t>让拥塞窗口</a:t>
            </a:r>
            <a:r>
              <a:rPr kumimoji="1" lang="en-US" altLang="zh-CN">
                <a:solidFill>
                  <a:schemeClr val="accent2"/>
                </a:solidFill>
              </a:rPr>
              <a:t>cwnd</a:t>
            </a:r>
            <a:r>
              <a:rPr kumimoji="1" lang="zh-CN" altLang="en-US">
                <a:solidFill>
                  <a:schemeClr val="accent2"/>
                </a:solidFill>
              </a:rPr>
              <a:t>缓慢增大；</a:t>
            </a:r>
          </a:p>
          <a:p>
            <a:pPr algn="l"/>
            <a:r>
              <a:rPr kumimoji="1" lang="zh-CN" altLang="en-US">
                <a:solidFill>
                  <a:schemeClr val="accent2"/>
                </a:solidFill>
              </a:rPr>
              <a:t>（感情稳定）</a:t>
            </a:r>
          </a:p>
        </p:txBody>
      </p:sp>
      <p:sp>
        <p:nvSpPr>
          <p:cNvPr id="15" name="矩形 14"/>
          <p:cNvSpPr/>
          <p:nvPr/>
        </p:nvSpPr>
        <p:spPr>
          <a:xfrm>
            <a:off x="793750" y="3061970"/>
            <a:ext cx="1172210" cy="117475"/>
          </a:xfrm>
          <a:prstGeom prst="rect">
            <a:avLst/>
          </a:prstGeom>
        </p:spPr>
        <p:txBody>
          <a:bodyPr wrap="square">
            <a:spAutoFit/>
          </a:bodyPr>
          <a:lstStyle/>
          <a:p>
            <a:pPr algn="ctr"/>
            <a:endParaRPr lang="zh-CN" altLang="en-US" sz="2400" dirty="0"/>
          </a:p>
        </p:txBody>
      </p:sp>
      <p:grpSp>
        <p:nvGrpSpPr>
          <p:cNvPr id="4" name="组合 3"/>
          <p:cNvGrpSpPr/>
          <p:nvPr/>
        </p:nvGrpSpPr>
        <p:grpSpPr>
          <a:xfrm>
            <a:off x="561975" y="1272540"/>
            <a:ext cx="1802765" cy="436880"/>
            <a:chOff x="2046583" y="3416520"/>
            <a:chExt cx="5506619" cy="685380"/>
          </a:xfrm>
        </p:grpSpPr>
        <p:sp>
          <p:nvSpPr>
            <p:cNvPr id="9" name="圆角矩形 17"/>
            <p:cNvSpPr/>
            <p:nvPr/>
          </p:nvSpPr>
          <p:spPr>
            <a:xfrm>
              <a:off x="2046584" y="3416520"/>
              <a:ext cx="5506618" cy="685380"/>
            </a:xfrm>
            <a:prstGeom prst="roundRect">
              <a:avLst>
                <a:gd name="adj" fmla="val 14814"/>
              </a:avLst>
            </a:prstGeom>
            <a:solidFill>
              <a:srgbClr val="FFF6F4"/>
            </a:solidFill>
            <a:ln w="57150">
              <a:solidFill>
                <a:srgbClr val="FCAA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a:solidFill>
                    <a:schemeClr val="accent2"/>
                  </a:solidFill>
                </a:rPr>
                <a:t>慢开始</a:t>
              </a:r>
            </a:p>
          </p:txBody>
        </p:sp>
        <p:sp>
          <p:nvSpPr>
            <p:cNvPr id="14" name="矩形 13"/>
            <p:cNvSpPr/>
            <p:nvPr/>
          </p:nvSpPr>
          <p:spPr>
            <a:xfrm>
              <a:off x="2046583" y="3528377"/>
              <a:ext cx="5506619" cy="461665"/>
            </a:xfrm>
            <a:prstGeom prst="rect">
              <a:avLst/>
            </a:prstGeom>
          </p:spPr>
          <p:txBody>
            <a:bodyPr wrap="square">
              <a:spAutoFit/>
            </a:bodyPr>
            <a:lstStyle/>
            <a:p>
              <a:pPr algn="ctr"/>
              <a:endParaRPr lang="zh-CN" altLang="en-US" sz="2400" dirty="0"/>
            </a:p>
          </p:txBody>
        </p:sp>
      </p:grpSp>
      <p:sp>
        <p:nvSpPr>
          <p:cNvPr id="37" name="圆角矩形 17"/>
          <p:cNvSpPr/>
          <p:nvPr/>
        </p:nvSpPr>
        <p:spPr>
          <a:xfrm>
            <a:off x="476885" y="1757045"/>
            <a:ext cx="3138805" cy="1193165"/>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zh-CN" altLang="en-US">
                <a:solidFill>
                  <a:schemeClr val="accent2"/>
                </a:solidFill>
              </a:rPr>
              <a:t>每经过一个</a:t>
            </a:r>
            <a:r>
              <a:rPr kumimoji="1" lang="en-US" altLang="zh-CN">
                <a:solidFill>
                  <a:schemeClr val="accent2"/>
                </a:solidFill>
              </a:rPr>
              <a:t>RTT</a:t>
            </a:r>
            <a:r>
              <a:rPr kumimoji="1" lang="zh-CN" altLang="en-US">
                <a:solidFill>
                  <a:schemeClr val="accent2"/>
                </a:solidFill>
              </a:rPr>
              <a:t>，拥塞窗口</a:t>
            </a:r>
            <a:r>
              <a:rPr kumimoji="1" lang="en-US" altLang="zh-CN">
                <a:solidFill>
                  <a:schemeClr val="accent2"/>
                </a:solidFill>
              </a:rPr>
              <a:t>cwnd</a:t>
            </a:r>
            <a:r>
              <a:rPr kumimoji="1" lang="zh-CN" altLang="en-US">
                <a:solidFill>
                  <a:schemeClr val="accent2"/>
                </a:solidFill>
              </a:rPr>
              <a:t>加倍；</a:t>
            </a:r>
          </a:p>
          <a:p>
            <a:pPr algn="l"/>
            <a:r>
              <a:rPr kumimoji="1" lang="zh-CN" altLang="en-US">
                <a:solidFill>
                  <a:schemeClr val="accent2"/>
                </a:solidFill>
              </a:rPr>
              <a:t>起点低，加速快。</a:t>
            </a:r>
          </a:p>
          <a:p>
            <a:pPr algn="l"/>
            <a:r>
              <a:rPr kumimoji="1" lang="zh-CN" altLang="en-US">
                <a:solidFill>
                  <a:schemeClr val="accent2"/>
                </a:solidFill>
              </a:rPr>
              <a:t>（新手福利）</a:t>
            </a:r>
          </a:p>
        </p:txBody>
      </p:sp>
      <p:cxnSp>
        <p:nvCxnSpPr>
          <p:cNvPr id="45" name="箭头-工具"/>
          <p:cNvCxnSpPr/>
          <p:nvPr/>
        </p:nvCxnSpPr>
        <p:spPr>
          <a:xfrm>
            <a:off x="4000500" y="4161155"/>
            <a:ext cx="3862070" cy="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6" name="圆角矩形 2"/>
          <p:cNvSpPr/>
          <p:nvPr/>
        </p:nvSpPr>
        <p:spPr>
          <a:xfrm>
            <a:off x="3379470" y="1343025"/>
            <a:ext cx="125095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拥塞窗口</a:t>
            </a:r>
          </a:p>
        </p:txBody>
      </p:sp>
      <p:cxnSp>
        <p:nvCxnSpPr>
          <p:cNvPr id="47" name="箭头-工具"/>
          <p:cNvCxnSpPr/>
          <p:nvPr/>
        </p:nvCxnSpPr>
        <p:spPr>
          <a:xfrm flipV="1">
            <a:off x="4005580" y="1698625"/>
            <a:ext cx="0" cy="246316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8" name="圆角矩形 2"/>
          <p:cNvSpPr/>
          <p:nvPr/>
        </p:nvSpPr>
        <p:spPr>
          <a:xfrm>
            <a:off x="7835265" y="392684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RTT</a:t>
            </a:r>
          </a:p>
        </p:txBody>
      </p:sp>
      <p:sp>
        <p:nvSpPr>
          <p:cNvPr id="49" name="圆角矩形 13"/>
          <p:cNvSpPr/>
          <p:nvPr/>
        </p:nvSpPr>
        <p:spPr>
          <a:xfrm>
            <a:off x="4084320" y="1911985"/>
            <a:ext cx="569595"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慢开始</a:t>
            </a:r>
          </a:p>
        </p:txBody>
      </p:sp>
      <p:sp>
        <p:nvSpPr>
          <p:cNvPr id="50" name="圆角矩形 13"/>
          <p:cNvSpPr/>
          <p:nvPr/>
        </p:nvSpPr>
        <p:spPr>
          <a:xfrm>
            <a:off x="4789170" y="1811020"/>
            <a:ext cx="728980"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拥塞避免</a:t>
            </a:r>
          </a:p>
        </p:txBody>
      </p:sp>
      <p:cxnSp>
        <p:nvCxnSpPr>
          <p:cNvPr id="51" name="箭头-工具"/>
          <p:cNvCxnSpPr>
            <a:stCxn id="52" idx="2"/>
          </p:cNvCxnSpPr>
          <p:nvPr/>
        </p:nvCxnSpPr>
        <p:spPr>
          <a:xfrm flipH="1">
            <a:off x="5553075" y="1701165"/>
            <a:ext cx="52705" cy="719455"/>
          </a:xfrm>
          <a:prstGeom prst="straightConnector1">
            <a:avLst/>
          </a:prstGeom>
          <a:ln w="38100" cap="rnd" cmpd="sng">
            <a:solidFill>
              <a:srgbClr val="FF0000"/>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52" name="圆角矩形 2"/>
          <p:cNvSpPr/>
          <p:nvPr/>
        </p:nvSpPr>
        <p:spPr>
          <a:xfrm>
            <a:off x="5117465" y="1233170"/>
            <a:ext cx="97599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a:ln>
                  <a:noFill/>
                </a:ln>
                <a:solidFill>
                  <a:schemeClr val="accent2"/>
                </a:solidFill>
                <a:effectLst/>
                <a:uLnTx/>
                <a:uFillTx/>
                <a:latin typeface="Calibri" panose="020F0502020204030204"/>
                <a:ea typeface="等线" panose="02010600030101010101" pitchFamily="2" charset="-122"/>
                <a:cs typeface="+mn-cs"/>
              </a:rPr>
              <a:t>超时</a:t>
            </a:r>
          </a:p>
        </p:txBody>
      </p:sp>
      <p:sp>
        <p:nvSpPr>
          <p:cNvPr id="55" name="圆角矩形 13"/>
          <p:cNvSpPr/>
          <p:nvPr/>
        </p:nvSpPr>
        <p:spPr>
          <a:xfrm>
            <a:off x="5862320" y="1911985"/>
            <a:ext cx="569595"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慢开始</a:t>
            </a:r>
          </a:p>
        </p:txBody>
      </p:sp>
      <p:sp>
        <p:nvSpPr>
          <p:cNvPr id="56" name="圆角矩形 13"/>
          <p:cNvSpPr/>
          <p:nvPr/>
        </p:nvSpPr>
        <p:spPr>
          <a:xfrm>
            <a:off x="6616700" y="1778635"/>
            <a:ext cx="728980"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拥塞避免</a:t>
            </a: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3"/>
          <p:cNvSpPr/>
          <p:nvPr/>
        </p:nvSpPr>
        <p:spPr>
          <a:xfrm>
            <a:off x="4277360" y="2233930"/>
            <a:ext cx="1682115" cy="2371725"/>
          </a:xfrm>
          <a:prstGeom prst="roundRect">
            <a:avLst>
              <a:gd name="adj" fmla="val 0"/>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圆角矩形 13"/>
          <p:cNvSpPr/>
          <p:nvPr/>
        </p:nvSpPr>
        <p:spPr>
          <a:xfrm>
            <a:off x="3554095" y="2256155"/>
            <a:ext cx="729615" cy="2328545"/>
          </a:xfrm>
          <a:prstGeom prst="roundRect">
            <a:avLst>
              <a:gd name="adj" fmla="val 0"/>
            </a:avLst>
          </a:prstGeom>
          <a:solidFill>
            <a:srgbClr val="F78B3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8865" name="文本框 9"/>
          <p:cNvSpPr txBox="1"/>
          <p:nvPr/>
        </p:nvSpPr>
        <p:spPr>
          <a:xfrm>
            <a:off x="409880" y="615787"/>
            <a:ext cx="8497614" cy="483108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38． 假设主机甲和主机乙已建立一个TCP连接， 最大段长MSS = 1 KB, 甲一直有数据向乙发送， 当甲的拥塞窗口为16KB时， 计时器发生了超时， 则甲的拥塞窗口再次增长到16KB所需要的时间至少是</a:t>
            </a:r>
            <a:r>
              <a:rPr lang="zh-CN" altLang="en-US" sz="1800" kern="100" dirty="0">
                <a:solidFill>
                  <a:schemeClr val="accent1">
                    <a:lumMod val="50000"/>
                  </a:schemeClr>
                </a:solidFill>
                <a:effectLst/>
                <a:latin typeface="微软雅黑" charset="0"/>
                <a:ea typeface="微软雅黑" charset="0"/>
                <a:cs typeface="微软雅黑" charset="0"/>
                <a:sym typeface="+mn-ea"/>
              </a:rPr>
              <a:t>（    ）。</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4 RTT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5 RTT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11 RTT </a:t>
            </a: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16RTT </a:t>
            </a: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graphicFrame>
        <p:nvGraphicFramePr>
          <p:cNvPr id="4" name="图表 3"/>
          <p:cNvGraphicFramePr/>
          <p:nvPr/>
        </p:nvGraphicFramePr>
        <p:xfrm>
          <a:off x="3225165" y="2212340"/>
          <a:ext cx="4064635" cy="2705735"/>
        </p:xfrm>
        <a:graphic>
          <a:graphicData uri="http://schemas.openxmlformats.org/drawingml/2006/chart">
            <c:chart xmlns:c="http://schemas.openxmlformats.org/drawingml/2006/chart" xmlns:r="http://schemas.openxmlformats.org/officeDocument/2006/relationships" r:id="rId4"/>
          </a:graphicData>
        </a:graphic>
      </p:graphicFrame>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61" name="圆角矩形 13"/>
          <p:cNvSpPr/>
          <p:nvPr/>
        </p:nvSpPr>
        <p:spPr>
          <a:xfrm>
            <a:off x="680720" y="2792095"/>
            <a:ext cx="85407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超时</a:t>
            </a:r>
          </a:p>
        </p:txBody>
      </p:sp>
      <p:sp>
        <p:nvSpPr>
          <p:cNvPr id="2" name="圆角矩形 13"/>
          <p:cNvSpPr/>
          <p:nvPr/>
        </p:nvSpPr>
        <p:spPr>
          <a:xfrm>
            <a:off x="680720" y="3465830"/>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拥塞窗口：</a:t>
            </a:r>
            <a:r>
              <a:rPr kumimoji="1" lang="en-US" altLang="zh-CN"/>
              <a:t>1</a:t>
            </a:r>
          </a:p>
        </p:txBody>
      </p:sp>
      <p:sp>
        <p:nvSpPr>
          <p:cNvPr id="3" name="圆角矩形 13"/>
          <p:cNvSpPr/>
          <p:nvPr/>
        </p:nvSpPr>
        <p:spPr>
          <a:xfrm>
            <a:off x="680720" y="4139565"/>
            <a:ext cx="1586865" cy="424815"/>
          </a:xfrm>
          <a:prstGeom prst="roundRect">
            <a:avLst/>
          </a:prstGeom>
          <a:solidFill>
            <a:srgbClr val="A3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门限值：</a:t>
            </a:r>
            <a:r>
              <a:rPr kumimoji="1" lang="en-US" altLang="zh-CN"/>
              <a:t>8</a:t>
            </a:r>
          </a:p>
        </p:txBody>
      </p:sp>
      <p:cxnSp>
        <p:nvCxnSpPr>
          <p:cNvPr id="39" name="箭头-工具"/>
          <p:cNvCxnSpPr/>
          <p:nvPr/>
        </p:nvCxnSpPr>
        <p:spPr>
          <a:xfrm>
            <a:off x="3529330" y="4605655"/>
            <a:ext cx="3862070" cy="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2908300" y="1787525"/>
            <a:ext cx="125095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拥塞窗口</a:t>
            </a:r>
          </a:p>
        </p:txBody>
      </p:sp>
      <p:cxnSp>
        <p:nvCxnSpPr>
          <p:cNvPr id="5" name="箭头-工具"/>
          <p:cNvCxnSpPr/>
          <p:nvPr/>
        </p:nvCxnSpPr>
        <p:spPr>
          <a:xfrm flipV="1">
            <a:off x="3534410" y="2143125"/>
            <a:ext cx="0" cy="246316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6" name="圆角矩形 2"/>
          <p:cNvSpPr/>
          <p:nvPr/>
        </p:nvSpPr>
        <p:spPr>
          <a:xfrm>
            <a:off x="7364095" y="437134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RTT</a:t>
            </a:r>
          </a:p>
        </p:txBody>
      </p:sp>
      <p:sp>
        <p:nvSpPr>
          <p:cNvPr id="8" name="圆角矩形 13"/>
          <p:cNvSpPr/>
          <p:nvPr/>
        </p:nvSpPr>
        <p:spPr>
          <a:xfrm>
            <a:off x="3613150" y="2356485"/>
            <a:ext cx="569595"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慢开始</a:t>
            </a:r>
          </a:p>
        </p:txBody>
      </p:sp>
      <p:sp>
        <p:nvSpPr>
          <p:cNvPr id="9" name="圆角矩形 13"/>
          <p:cNvSpPr/>
          <p:nvPr/>
        </p:nvSpPr>
        <p:spPr>
          <a:xfrm>
            <a:off x="4207510" y="2255520"/>
            <a:ext cx="728980" cy="6330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a:t>拥塞避免</a:t>
            </a:r>
          </a:p>
        </p:txBody>
      </p:sp>
      <p:pic>
        <p:nvPicPr>
          <p:cNvPr id="2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427980" y="208147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4" grpId="0" animBg="1"/>
      <p:bldP spid="64" grpId="1" animBg="1"/>
      <p:bldP spid="61" grpId="0" animBg="1"/>
      <p:bldP spid="61" grpId="1" animBg="1"/>
      <p:bldP spid="2" grpId="0" animBg="1"/>
      <p:bldP spid="2" grpId="1" animBg="1"/>
      <p:bldP spid="3" grpId="0" animBg="1"/>
      <p:bldP spid="3" grpId="1" animBg="1"/>
      <p:bldP spid="41" grpId="0" animBg="1"/>
      <p:bldP spid="41" grpId="1" animBg="1"/>
      <p:bldP spid="6" grpId="0" animBg="1"/>
      <p:bldP spid="6" grpId="1" animBg="1"/>
      <p:bldP spid="8" grpId="0" animBg="1"/>
      <p:bldP spid="8" grpId="1" animBg="1"/>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某无噪声理想信道带宽为</a:t>
            </a:r>
            <a:r>
              <a:rPr lang="en-US" altLang="zh-CN" kern="100" dirty="0">
                <a:solidFill>
                  <a:schemeClr val="accent1">
                    <a:lumMod val="50000"/>
                  </a:schemeClr>
                </a:solidFill>
                <a:latin typeface="微软雅黑" charset="0"/>
                <a:ea typeface="微软雅黑" charset="0"/>
                <a:cs typeface="微软雅黑" charset="0"/>
                <a:sym typeface="+mn-ea"/>
              </a:rPr>
              <a:t>4MHz</a:t>
            </a:r>
            <a:r>
              <a:rPr lang="zh-CN" altLang="en-US" kern="100" dirty="0">
                <a:solidFill>
                  <a:schemeClr val="accent1">
                    <a:lumMod val="50000"/>
                  </a:schemeClr>
                </a:solidFill>
                <a:latin typeface="微软雅黑" charset="0"/>
                <a:ea typeface="微软雅黑" charset="0"/>
                <a:cs typeface="微软雅黑" charset="0"/>
                <a:sym typeface="+mn-ea"/>
              </a:rPr>
              <a:t>，采用</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调制，若该信道的最大数据传输率是</a:t>
            </a:r>
            <a:r>
              <a:rPr lang="en-US" altLang="zh-CN" kern="100" dirty="0">
                <a:solidFill>
                  <a:schemeClr val="accent1">
                    <a:lumMod val="50000"/>
                  </a:schemeClr>
                </a:solidFill>
                <a:latin typeface="微软雅黑" charset="0"/>
                <a:ea typeface="微软雅黑" charset="0"/>
                <a:cs typeface="微软雅黑" charset="0"/>
                <a:sym typeface="+mn-ea"/>
              </a:rPr>
              <a:t>48Mbps</a:t>
            </a:r>
            <a:r>
              <a:rPr lang="zh-CN" altLang="en-US" kern="100" dirty="0">
                <a:solidFill>
                  <a:schemeClr val="accent1">
                    <a:lumMod val="50000"/>
                  </a:schemeClr>
                </a:solidFill>
                <a:latin typeface="微软雅黑" charset="0"/>
                <a:ea typeface="微软雅黑" charset="0"/>
                <a:cs typeface="微软雅黑" charset="0"/>
                <a:sym typeface="+mn-ea"/>
              </a:rPr>
              <a:t>，则该信道采用的</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调制方案是</a:t>
            </a:r>
            <a:r>
              <a:rPr lang="en-US" altLang="zh-CN" kern="100" dirty="0">
                <a:solidFill>
                  <a:schemeClr val="accent1">
                    <a:lumMod val="50000"/>
                  </a:schemeClr>
                </a:solidFill>
                <a:latin typeface="微软雅黑" charset="0"/>
                <a:ea typeface="微软雅黑" charset="0"/>
                <a:cs typeface="微软雅黑" charset="0"/>
                <a:sym typeface="+mn-ea"/>
              </a:rPr>
              <a:t>( )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QAM-16</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QAM-32</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QAM-64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QAM-128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grpSp>
        <p:nvGrpSpPr>
          <p:cNvPr id="13" name="组合 12"/>
          <p:cNvGrpSpPr/>
          <p:nvPr/>
        </p:nvGrpSpPr>
        <p:grpSpPr>
          <a:xfrm>
            <a:off x="1845472" y="1736931"/>
            <a:ext cx="6357620" cy="2743835"/>
            <a:chOff x="763" y="2233"/>
            <a:chExt cx="10012" cy="4321"/>
          </a:xfrm>
        </p:grpSpPr>
        <p:sp>
          <p:nvSpPr>
            <p:cNvPr id="14" name="同侧圆角矩形 12"/>
            <p:cNvSpPr/>
            <p:nvPr/>
          </p:nvSpPr>
          <p:spPr>
            <a:xfrm>
              <a:off x="763" y="4562"/>
              <a:ext cx="2733" cy="547"/>
            </a:xfrm>
            <a:prstGeom prst="round2SameRect">
              <a:avLst/>
            </a:prstGeom>
            <a:solidFill>
              <a:schemeClr val="accent6"/>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香农定理</a:t>
              </a:r>
            </a:p>
          </p:txBody>
        </p:sp>
        <p:sp>
          <p:nvSpPr>
            <p:cNvPr id="15" name="同侧圆角矩形 3"/>
            <p:cNvSpPr/>
            <p:nvPr/>
          </p:nvSpPr>
          <p:spPr>
            <a:xfrm>
              <a:off x="763" y="2233"/>
              <a:ext cx="2733" cy="499"/>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zh-CN" altLang="en-US" kern="100" dirty="0">
                  <a:solidFill>
                    <a:schemeClr val="bg1"/>
                  </a:solidFill>
                  <a:effectLst/>
                  <a:latin typeface="微软雅黑" charset="0"/>
                  <a:ea typeface="微软雅黑" charset="0"/>
                  <a:cs typeface="微软雅黑" charset="0"/>
                  <a:sym typeface="+mn-ea"/>
                </a:rPr>
                <a:t>奈奎</a:t>
              </a:r>
              <a:r>
                <a:rPr lang="en-US" altLang="zh-CN" kern="100" dirty="0">
                  <a:solidFill>
                    <a:schemeClr val="bg1"/>
                  </a:solidFill>
                  <a:effectLst/>
                  <a:latin typeface="微软雅黑" charset="0"/>
                  <a:ea typeface="微软雅黑" charset="0"/>
                  <a:cs typeface="微软雅黑" charset="0"/>
                  <a:sym typeface="+mn-ea"/>
                </a:rPr>
                <a:t>斯特定理</a:t>
              </a:r>
            </a:p>
          </p:txBody>
        </p:sp>
        <mc:AlternateContent xmlns:mc="http://schemas.openxmlformats.org/markup-compatibility/2006" xmlns:a14="http://schemas.microsoft.com/office/drawing/2010/main">
          <mc:Choice Requires="a14">
            <p:sp>
              <p:nvSpPr>
                <p:cNvPr id="16" name="圆角矩形 2"/>
                <p:cNvSpPr/>
                <p:nvPr/>
              </p:nvSpPr>
              <p:spPr>
                <a:xfrm>
                  <a:off x="795" y="2732"/>
                  <a:ext cx="7687" cy="768"/>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6" name="圆角矩形 2"/>
                <p:cNvSpPr>
                  <a:spLocks noRot="1" noChangeAspect="1" noMove="1" noResize="1" noEditPoints="1" noAdjustHandles="1" noChangeArrowheads="1" noChangeShapeType="1" noTextEdit="1"/>
                </p:cNvSpPr>
                <p:nvPr/>
              </p:nvSpPr>
              <p:spPr>
                <a:xfrm>
                  <a:off x="795" y="2732"/>
                  <a:ext cx="7687" cy="768"/>
                </a:xfrm>
                <a:prstGeom prst="roundRect">
                  <a:avLst>
                    <a:gd name="adj" fmla="val 0"/>
                  </a:avLst>
                </a:prstGeom>
                <a:blipFill rotWithShape="1">
                  <a:blip r:embed="rId4"/>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7" name="圆角矩形 4"/>
            <p:cNvSpPr/>
            <p:nvPr/>
          </p:nvSpPr>
          <p:spPr>
            <a:xfrm>
              <a:off x="795" y="5889"/>
              <a:ext cx="5246" cy="66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sz="1400" b="1" kern="100" dirty="0">
                  <a:solidFill>
                    <a:schemeClr val="accent6"/>
                  </a:solidFill>
                  <a:effectLst/>
                  <a:latin typeface="微软雅黑" charset="0"/>
                  <a:ea typeface="微软雅黑" charset="0"/>
                  <a:cs typeface="微软雅黑" charset="0"/>
                  <a:sym typeface="+mn-ea"/>
                </a:rPr>
                <a:t>带宽受限且有高斯白噪声干扰 </a:t>
              </a:r>
            </a:p>
          </p:txBody>
        </p:sp>
        <p:sp>
          <p:nvSpPr>
            <p:cNvPr id="18" name="同侧圆角矩形 5"/>
            <p:cNvSpPr/>
            <p:nvPr/>
          </p:nvSpPr>
          <p:spPr>
            <a:xfrm>
              <a:off x="763" y="4562"/>
              <a:ext cx="2733" cy="547"/>
            </a:xfrm>
            <a:prstGeom prst="round2SameRect">
              <a:avLst/>
            </a:prstGeom>
            <a:solidFill>
              <a:schemeClr val="accent6"/>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香农定理</a:t>
              </a:r>
            </a:p>
          </p:txBody>
        </p:sp>
        <mc:AlternateContent xmlns:mc="http://schemas.openxmlformats.org/markup-compatibility/2006" xmlns:a14="http://schemas.microsoft.com/office/drawing/2010/main">
          <mc:Choice Requires="a14">
            <p:sp>
              <p:nvSpPr>
                <p:cNvPr id="21" name="圆角矩形 10"/>
                <p:cNvSpPr/>
                <p:nvPr/>
              </p:nvSpPr>
              <p:spPr>
                <a:xfrm>
                  <a:off x="795" y="5115"/>
                  <a:ext cx="9980" cy="768"/>
                </a:xfrm>
                <a:prstGeom prst="roundRect">
                  <a:avLst>
                    <a:gd name="adj" fmla="val 0"/>
                  </a:avLst>
                </a:prstGeom>
                <a:noFill/>
                <a:ln w="44450">
                  <a:solidFill>
                    <a:schemeClr val="accent6"/>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accent1">
                          <a:lumMod val="50000"/>
                        </a:schemeClr>
                      </a:solidFill>
                      <a:effectLst/>
                      <a:latin typeface="微软雅黑" charset="0"/>
                      <a:ea typeface="微软雅黑" charset="0"/>
                      <a:cs typeface="微软雅黑" charset="0"/>
                      <a:sym typeface="+mn-ea"/>
                    </a:rPr>
                    <a:t>信道的</a:t>
                  </a:r>
                  <a:r>
                    <a:rPr lang="zh-CN" altLang="en-US" kern="100" dirty="0">
                      <a:solidFill>
                        <a:schemeClr val="accent1">
                          <a:lumMod val="50000"/>
                        </a:schemeClr>
                      </a:solidFill>
                      <a:effectLst/>
                      <a:latin typeface="微软雅黑" charset="0"/>
                      <a:ea typeface="微软雅黑" charset="0"/>
                      <a:cs typeface="微软雅黑" charset="0"/>
                      <a:sym typeface="+mn-ea"/>
                    </a:rPr>
                    <a:t>最大</a:t>
                  </a:r>
                  <a:r>
                    <a:rPr lang="en-US" altLang="zh-CN" kern="100" dirty="0">
                      <a:solidFill>
                        <a:schemeClr val="accent1">
                          <a:lumMod val="50000"/>
                        </a:schemeClr>
                      </a:solidFill>
                      <a:effectLst/>
                      <a:latin typeface="微软雅黑" charset="0"/>
                      <a:ea typeface="微软雅黑" charset="0"/>
                      <a:cs typeface="微软雅黑" charset="0"/>
                      <a:sym typeface="+mn-ea"/>
                    </a:rPr>
                    <a:t>数据传输速率 </a:t>
                  </a:r>
                  <a14:m>
                    <m:oMath xmlns:m="http://schemas.openxmlformats.org/officeDocument/2006/math">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r>
                        <m:rPr>
                          <m:sty m:val="p"/>
                        </m:rPr>
                        <a:rPr lang="en-US" altLang="zh-CN" kern="100" dirty="0">
                          <a:solidFill>
                            <a:schemeClr val="accent1">
                              <a:lumMod val="50000"/>
                            </a:schemeClr>
                          </a:solidFill>
                          <a:effectLst/>
                          <a:latin typeface="Cambria Math" panose="02040503050406030204" pitchFamily="18" charset="0"/>
                          <a:ea typeface="微软雅黑" charset="0"/>
                          <a:cs typeface="微软雅黑" charset="0"/>
                        </a:rPr>
                        <m:t>W</m:t>
                      </m:r>
                      <m:sSub>
                        <m:sSubPr>
                          <m:ctrlPr>
                            <a:rPr lang="en-US" altLang="zh-CN" i="1" kern="100" dirty="0">
                              <a:solidFill>
                                <a:schemeClr val="accent1">
                                  <a:lumMod val="50000"/>
                                </a:schemeClr>
                              </a:solidFill>
                              <a:effectLst/>
                              <a:latin typeface="Cambria Math" panose="02040503050406030204" pitchFamily="18" charset="0"/>
                              <a:ea typeface="微软雅黑" charset="0"/>
                              <a:cs typeface="微软雅黑" charset="0"/>
                            </a:rPr>
                          </m:ctrlPr>
                        </m:sSubPr>
                        <m:e>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𝑙𝑜𝑔</m:t>
                          </m:r>
                        </m:e>
                        <m:sub>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2</m:t>
                          </m:r>
                        </m:sub>
                      </m:sSub>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1+</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𝑆</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𝑁</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 </m:t>
                      </m:r>
                      <m:r>
                        <a:rPr lang="en-US" altLang="zh-CN" kern="100" dirty="0">
                          <a:solidFill>
                            <a:schemeClr val="accent1">
                              <a:lumMod val="50000"/>
                            </a:schemeClr>
                          </a:solidFill>
                          <a:effectLst/>
                          <a:latin typeface="Cambria Math" panose="02040503050406030204" pitchFamily="18" charset="0"/>
                          <a:ea typeface="微软雅黑" charset="0"/>
                          <a:cs typeface="微软雅黑" charset="0"/>
                        </a:rPr>
                        <m:t>）</m:t>
                      </m:r>
                    </m:oMath>
                  </a14:m>
                  <a:r>
                    <a:rPr lang="en-US" altLang="zh-CN" kern="100" dirty="0">
                      <a:solidFill>
                        <a:schemeClr val="accent1">
                          <a:lumMod val="50000"/>
                        </a:schemeClr>
                      </a:solidFill>
                      <a:effectLst/>
                      <a:latin typeface="微软雅黑" charset="0"/>
                      <a:ea typeface="微软雅黑" charset="0"/>
                      <a:cs typeface="微软雅黑" charset="0"/>
                      <a:sym typeface="+mn-ea"/>
                    </a:rPr>
                    <a:t>    </a:t>
                  </a:r>
                  <a:r>
                    <a:rPr lang="en-US" altLang="zh-CN" b="1" kern="100" dirty="0">
                      <a:solidFill>
                        <a:schemeClr val="accent6"/>
                      </a:solidFill>
                      <a:effectLst/>
                      <a:latin typeface="微软雅黑" charset="0"/>
                      <a:ea typeface="微软雅黑" charset="0"/>
                      <a:cs typeface="微软雅黑" charset="0"/>
                      <a:sym typeface="+mn-ea"/>
                    </a:rPr>
                    <a:t>bps</a:t>
                  </a:r>
                </a:p>
              </p:txBody>
            </p:sp>
          </mc:Choice>
          <mc:Fallback xmlns="">
            <p:sp>
              <p:nvSpPr>
                <p:cNvPr id="21" name="圆角矩形 10"/>
                <p:cNvSpPr>
                  <a:spLocks noRot="1" noChangeAspect="1" noMove="1" noResize="1" noEditPoints="1" noAdjustHandles="1" noChangeArrowheads="1" noChangeShapeType="1" noTextEdit="1"/>
                </p:cNvSpPr>
                <p:nvPr/>
              </p:nvSpPr>
              <p:spPr>
                <a:xfrm>
                  <a:off x="795" y="5115"/>
                  <a:ext cx="9980" cy="768"/>
                </a:xfrm>
                <a:prstGeom prst="roundRect">
                  <a:avLst>
                    <a:gd name="adj" fmla="val 0"/>
                  </a:avLst>
                </a:prstGeom>
                <a:blipFill rotWithShape="1">
                  <a:blip r:embed="rId5"/>
                </a:blipFill>
                <a:ln w="44450">
                  <a:solidFill>
                    <a:schemeClr val="accent6"/>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58420" y="643727"/>
            <a:ext cx="8497614"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39.  假设客户C和服务器S已建立一个TCP连接，通信往返时间 RTT=50 ms，最长报文段寿命MSL=800 ms，数据传输结束后，C 主动请求断开连接。若从 C主动向 S发出 FIN 段时刻算起，则C和S进入CLOSED 状态所需的时间至少分别是( )。</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850 ms, 50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1650ms, 50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850 ms, 75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1650 ms, 75 ms</a:t>
            </a:r>
            <a:endParaRPr lang="en-US" altLang="zh-CN" sz="1800" kern="100" dirty="0">
              <a:solidFill>
                <a:schemeClr val="accent1">
                  <a:lumMod val="50000"/>
                </a:schemeClr>
              </a:solidFill>
              <a:effectLst/>
              <a:latin typeface="微软雅黑" charset="0"/>
              <a:ea typeface="微软雅黑" charset="0"/>
              <a:cs typeface="微软雅黑" charset="0"/>
            </a:endParaRP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箭头-工具"/>
          <p:cNvCxnSpPr/>
          <p:nvPr/>
        </p:nvCxnSpPr>
        <p:spPr>
          <a:xfrm>
            <a:off x="2771140" y="2339975"/>
            <a:ext cx="0" cy="68707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6" name="箭头-工具"/>
          <p:cNvCxnSpPr/>
          <p:nvPr/>
        </p:nvCxnSpPr>
        <p:spPr>
          <a:xfrm>
            <a:off x="2754630" y="3597910"/>
            <a:ext cx="0" cy="68707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9" name="箭头-工具"/>
          <p:cNvCxnSpPr/>
          <p:nvPr/>
        </p:nvCxnSpPr>
        <p:spPr>
          <a:xfrm>
            <a:off x="6248400" y="2359025"/>
            <a:ext cx="0" cy="68707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0" name="箭头-工具"/>
          <p:cNvCxnSpPr/>
          <p:nvPr/>
        </p:nvCxnSpPr>
        <p:spPr>
          <a:xfrm>
            <a:off x="6231890" y="3616960"/>
            <a:ext cx="0" cy="68707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建连：三次握手</a:t>
            </a:r>
          </a:p>
        </p:txBody>
      </p:sp>
      <p:grpSp>
        <p:nvGrpSpPr>
          <p:cNvPr id="23" name="组合 22"/>
          <p:cNvGrpSpPr/>
          <p:nvPr/>
        </p:nvGrpSpPr>
        <p:grpSpPr>
          <a:xfrm>
            <a:off x="1935417" y="1188698"/>
            <a:ext cx="1762375" cy="3771905"/>
            <a:chOff x="1489960" y="3568644"/>
            <a:chExt cx="1303964" cy="590298"/>
          </a:xfrm>
        </p:grpSpPr>
        <p:sp>
          <p:nvSpPr>
            <p:cNvPr id="24" name="矩形: 圆角 28"/>
            <p:cNvSpPr/>
            <p:nvPr/>
          </p:nvSpPr>
          <p:spPr>
            <a:xfrm>
              <a:off x="1489960" y="3570632"/>
              <a:ext cx="1288745" cy="588310"/>
            </a:xfrm>
            <a:prstGeom prst="roundRect">
              <a:avLst/>
            </a:prstGeom>
            <a:solidFill>
              <a:srgbClr val="E169F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696644" y="3568644"/>
              <a:ext cx="1097280" cy="62409"/>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客户端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C</a:t>
              </a:r>
            </a:p>
          </p:txBody>
        </p:sp>
      </p:grpSp>
      <p:grpSp>
        <p:nvGrpSpPr>
          <p:cNvPr id="28" name="组合 27"/>
          <p:cNvGrpSpPr/>
          <p:nvPr/>
        </p:nvGrpSpPr>
        <p:grpSpPr>
          <a:xfrm>
            <a:off x="5474970" y="1187327"/>
            <a:ext cx="1701800" cy="3759323"/>
            <a:chOff x="1489960" y="4570034"/>
            <a:chExt cx="1288791" cy="545501"/>
          </a:xfrm>
        </p:grpSpPr>
        <p:sp>
          <p:nvSpPr>
            <p:cNvPr id="32" name="矩形: 圆角 35"/>
            <p:cNvSpPr/>
            <p:nvPr/>
          </p:nvSpPr>
          <p:spPr>
            <a:xfrm>
              <a:off x="1489960" y="4570144"/>
              <a:ext cx="1288791" cy="545391"/>
            </a:xfrm>
            <a:prstGeom prst="roundRect">
              <a:avLst/>
            </a:prstGeom>
            <a:solidFill>
              <a:srgbClr val="FFD24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81164" y="4570034"/>
              <a:ext cx="1097280" cy="57865"/>
            </a:xfrm>
            <a:prstGeom prst="rect">
              <a:avLst/>
            </a:prstGeom>
          </p:spPr>
          <p:txBody>
            <a:bodyPr wrap="squar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服务器</a:t>
              </a:r>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S</a:t>
              </a:r>
            </a:p>
          </p:txBody>
        </p:sp>
      </p:grpSp>
      <p:cxnSp>
        <p:nvCxnSpPr>
          <p:cNvPr id="39" name="箭头-工具"/>
          <p:cNvCxnSpPr>
            <a:stCxn id="14" idx="3"/>
            <a:endCxn id="38" idx="1"/>
          </p:cNvCxnSpPr>
          <p:nvPr/>
        </p:nvCxnSpPr>
        <p:spPr>
          <a:xfrm flipV="1">
            <a:off x="3479165" y="2056765"/>
            <a:ext cx="2084705" cy="1079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4156710" y="161798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SYN</a:t>
            </a:r>
          </a:p>
        </p:txBody>
      </p:sp>
      <p:sp>
        <p:nvSpPr>
          <p:cNvPr id="42" name="圆角矩形 2"/>
          <p:cNvSpPr/>
          <p:nvPr/>
        </p:nvSpPr>
        <p:spPr>
          <a:xfrm rot="19800000">
            <a:off x="3691890" y="2407285"/>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SYN+ACK</a:t>
            </a:r>
          </a:p>
        </p:txBody>
      </p:sp>
      <p:cxnSp>
        <p:nvCxnSpPr>
          <p:cNvPr id="40" name="箭头-工具"/>
          <p:cNvCxnSpPr>
            <a:endCxn id="37" idx="3"/>
          </p:cNvCxnSpPr>
          <p:nvPr/>
        </p:nvCxnSpPr>
        <p:spPr>
          <a:xfrm flipH="1">
            <a:off x="3479165" y="2228850"/>
            <a:ext cx="2032000" cy="1090295"/>
          </a:xfrm>
          <a:prstGeom prst="straightConnector1">
            <a:avLst/>
          </a:prstGeom>
          <a:ln w="38100" cap="rnd" cmpd="sng">
            <a:solidFill>
              <a:srgbClr val="38CDA8"/>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a:endCxn id="47" idx="1"/>
          </p:cNvCxnSpPr>
          <p:nvPr/>
        </p:nvCxnSpPr>
        <p:spPr>
          <a:xfrm>
            <a:off x="3495675" y="3472180"/>
            <a:ext cx="2068195" cy="109029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 name="矩形: 圆角 29"/>
          <p:cNvSpPr/>
          <p:nvPr/>
        </p:nvSpPr>
        <p:spPr>
          <a:xfrm>
            <a:off x="2072005" y="1794510"/>
            <a:ext cx="1407160" cy="54546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init</a:t>
            </a:r>
          </a:p>
        </p:txBody>
      </p:sp>
      <p:sp>
        <p:nvSpPr>
          <p:cNvPr id="37" name="矩形: 圆角 29"/>
          <p:cNvSpPr/>
          <p:nvPr/>
        </p:nvSpPr>
        <p:spPr>
          <a:xfrm>
            <a:off x="2072005" y="3046095"/>
            <a:ext cx="1407160" cy="54546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SYN-send</a:t>
            </a:r>
          </a:p>
        </p:txBody>
      </p:sp>
      <p:sp>
        <p:nvSpPr>
          <p:cNvPr id="38" name="矩形: 圆角 29"/>
          <p:cNvSpPr/>
          <p:nvPr/>
        </p:nvSpPr>
        <p:spPr>
          <a:xfrm>
            <a:off x="5563870" y="1783715"/>
            <a:ext cx="1446530" cy="54546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listen</a:t>
            </a:r>
          </a:p>
        </p:txBody>
      </p:sp>
      <p:sp>
        <p:nvSpPr>
          <p:cNvPr id="43" name="矩形: 圆角 29"/>
          <p:cNvSpPr/>
          <p:nvPr/>
        </p:nvSpPr>
        <p:spPr>
          <a:xfrm>
            <a:off x="5563870" y="3036570"/>
            <a:ext cx="1446530" cy="54546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SYN-received</a:t>
            </a:r>
          </a:p>
        </p:txBody>
      </p:sp>
      <p:sp>
        <p:nvSpPr>
          <p:cNvPr id="45" name="矩形: 圆角 29"/>
          <p:cNvSpPr/>
          <p:nvPr/>
        </p:nvSpPr>
        <p:spPr>
          <a:xfrm>
            <a:off x="2072005" y="4297680"/>
            <a:ext cx="1407160" cy="54546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established</a:t>
            </a:r>
          </a:p>
        </p:txBody>
      </p:sp>
      <p:sp>
        <p:nvSpPr>
          <p:cNvPr id="47" name="矩形: 圆角 29"/>
          <p:cNvSpPr/>
          <p:nvPr/>
        </p:nvSpPr>
        <p:spPr>
          <a:xfrm>
            <a:off x="5563870" y="4289425"/>
            <a:ext cx="1446530" cy="54546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established</a:t>
            </a:r>
          </a:p>
        </p:txBody>
      </p:sp>
      <p:sp>
        <p:nvSpPr>
          <p:cNvPr id="51" name="圆角矩形 2"/>
          <p:cNvSpPr/>
          <p:nvPr/>
        </p:nvSpPr>
        <p:spPr>
          <a:xfrm rot="1980000">
            <a:off x="4211320" y="363601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ACK</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箭头-工具"/>
          <p:cNvCxnSpPr/>
          <p:nvPr/>
        </p:nvCxnSpPr>
        <p:spPr>
          <a:xfrm>
            <a:off x="2564765" y="2339975"/>
            <a:ext cx="0" cy="68707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6" name="箭头-工具"/>
          <p:cNvCxnSpPr/>
          <p:nvPr/>
        </p:nvCxnSpPr>
        <p:spPr>
          <a:xfrm>
            <a:off x="2548255" y="3597910"/>
            <a:ext cx="0" cy="68707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9" name="箭头-工具"/>
          <p:cNvCxnSpPr/>
          <p:nvPr/>
        </p:nvCxnSpPr>
        <p:spPr>
          <a:xfrm>
            <a:off x="6042025" y="2359025"/>
            <a:ext cx="0" cy="68707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0" name="箭头-工具"/>
          <p:cNvCxnSpPr/>
          <p:nvPr/>
        </p:nvCxnSpPr>
        <p:spPr>
          <a:xfrm>
            <a:off x="6025515" y="3616960"/>
            <a:ext cx="0" cy="68707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建连：三次握手</a:t>
            </a:r>
          </a:p>
        </p:txBody>
      </p:sp>
      <p:grpSp>
        <p:nvGrpSpPr>
          <p:cNvPr id="23" name="组合 22"/>
          <p:cNvGrpSpPr/>
          <p:nvPr/>
        </p:nvGrpSpPr>
        <p:grpSpPr>
          <a:xfrm>
            <a:off x="1729042" y="1188698"/>
            <a:ext cx="1762375" cy="3771905"/>
            <a:chOff x="1489960" y="3568644"/>
            <a:chExt cx="1303964" cy="590298"/>
          </a:xfrm>
        </p:grpSpPr>
        <p:sp>
          <p:nvSpPr>
            <p:cNvPr id="24" name="矩形: 圆角 28"/>
            <p:cNvSpPr/>
            <p:nvPr/>
          </p:nvSpPr>
          <p:spPr>
            <a:xfrm>
              <a:off x="1489960" y="3570632"/>
              <a:ext cx="1288745" cy="588310"/>
            </a:xfrm>
            <a:prstGeom prst="roundRect">
              <a:avLst/>
            </a:prstGeom>
            <a:solidFill>
              <a:srgbClr val="E169F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696644" y="3568644"/>
              <a:ext cx="1097280" cy="62409"/>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客户端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C</a:t>
              </a:r>
            </a:p>
          </p:txBody>
        </p:sp>
      </p:grpSp>
      <p:grpSp>
        <p:nvGrpSpPr>
          <p:cNvPr id="28" name="组合 27"/>
          <p:cNvGrpSpPr/>
          <p:nvPr/>
        </p:nvGrpSpPr>
        <p:grpSpPr>
          <a:xfrm>
            <a:off x="5268595" y="1187327"/>
            <a:ext cx="1701800" cy="3759323"/>
            <a:chOff x="1489960" y="4570034"/>
            <a:chExt cx="1288791" cy="545501"/>
          </a:xfrm>
        </p:grpSpPr>
        <p:sp>
          <p:nvSpPr>
            <p:cNvPr id="32" name="矩形: 圆角 35"/>
            <p:cNvSpPr/>
            <p:nvPr/>
          </p:nvSpPr>
          <p:spPr>
            <a:xfrm>
              <a:off x="1489960" y="4570144"/>
              <a:ext cx="1288791" cy="545391"/>
            </a:xfrm>
            <a:prstGeom prst="roundRect">
              <a:avLst/>
            </a:prstGeom>
            <a:solidFill>
              <a:srgbClr val="FFD24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81164" y="4570034"/>
              <a:ext cx="1097280" cy="57865"/>
            </a:xfrm>
            <a:prstGeom prst="rect">
              <a:avLst/>
            </a:prstGeom>
          </p:spPr>
          <p:txBody>
            <a:bodyPr wrap="squar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服务器</a:t>
              </a:r>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S</a:t>
              </a:r>
            </a:p>
          </p:txBody>
        </p:sp>
      </p:grpSp>
      <p:cxnSp>
        <p:nvCxnSpPr>
          <p:cNvPr id="39" name="箭头-工具"/>
          <p:cNvCxnSpPr>
            <a:stCxn id="14" idx="3"/>
            <a:endCxn id="38" idx="1"/>
          </p:cNvCxnSpPr>
          <p:nvPr/>
        </p:nvCxnSpPr>
        <p:spPr>
          <a:xfrm flipV="1">
            <a:off x="3272790" y="2056765"/>
            <a:ext cx="2084705" cy="1079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3691890" y="1822450"/>
            <a:ext cx="137033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SYN</a:t>
            </a:r>
            <a:r>
              <a:rPr kumimoji="1" lang="zh-CN" altLang="en-US"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a:t>
            </a:r>
          </a:p>
          <a:p>
            <a:pPr marL="0" marR="0" lvl="0" indent="0" algn="ctr" defTabSz="914400" rtl="0" eaLnBrk="1" fontAlgn="auto" latinLnBrk="0" hangingPunct="1">
              <a:lnSpc>
                <a:spcPct val="120000"/>
              </a:lnSpc>
              <a:spcBef>
                <a:spcPts val="0"/>
              </a:spcBef>
              <a:spcAft>
                <a:spcPts val="0"/>
              </a:spcAft>
              <a:buClrTx/>
              <a:buSzTx/>
              <a:buFontTx/>
              <a:buNone/>
              <a:defRPr/>
            </a:pPr>
            <a:r>
              <a:rPr kumimoji="1" lang="zh-CN" altLang="en-US"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我们可以交往吗？</a:t>
            </a:r>
          </a:p>
        </p:txBody>
      </p:sp>
      <p:sp>
        <p:nvSpPr>
          <p:cNvPr id="42" name="圆角矩形 2"/>
          <p:cNvSpPr/>
          <p:nvPr/>
        </p:nvSpPr>
        <p:spPr>
          <a:xfrm rot="19800000">
            <a:off x="3526790" y="2484755"/>
            <a:ext cx="1526540" cy="595630"/>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38CDA8"/>
                </a:solidFill>
                <a:effectLst/>
                <a:uLnTx/>
                <a:uFillTx/>
                <a:latin typeface="微软雅黑" charset="0"/>
                <a:ea typeface="微软雅黑" charset="0"/>
                <a:cs typeface="微软雅黑" charset="0"/>
              </a:rPr>
              <a:t>SYN+ACK</a:t>
            </a:r>
            <a:r>
              <a:rPr kumimoji="1" lang="zh-CN" altLang="en-US" sz="1200" b="1" i="0" u="none" strike="noStrike" kern="1200" cap="none" spc="0" normalizeH="0" baseline="0" noProof="0">
                <a:ln>
                  <a:noFill/>
                </a:ln>
                <a:solidFill>
                  <a:srgbClr val="38CDA8"/>
                </a:solidFill>
                <a:effectLst/>
                <a:uLnTx/>
                <a:uFillTx/>
                <a:latin typeface="微软雅黑" charset="0"/>
                <a:ea typeface="微软雅黑" charset="0"/>
                <a:cs typeface="微软雅黑" charset="0"/>
              </a:rPr>
              <a:t>：</a:t>
            </a:r>
          </a:p>
          <a:p>
            <a:pPr marL="0" marR="0" lvl="0" indent="0" algn="ctr" defTabSz="914400" rtl="0" eaLnBrk="1" fontAlgn="auto" latinLnBrk="0" hangingPunct="1">
              <a:lnSpc>
                <a:spcPct val="120000"/>
              </a:lnSpc>
              <a:spcBef>
                <a:spcPts val="0"/>
              </a:spcBef>
              <a:spcAft>
                <a:spcPts val="0"/>
              </a:spcAft>
              <a:buClrTx/>
              <a:buSzTx/>
              <a:buFontTx/>
              <a:buNone/>
              <a:defRPr/>
            </a:pPr>
            <a:r>
              <a:rPr kumimoji="1" lang="zh-CN" altLang="en-US" sz="1200" b="1" i="0" u="none" strike="noStrike" kern="1200" cap="none" spc="0" normalizeH="0" baseline="0" noProof="0">
                <a:ln>
                  <a:noFill/>
                </a:ln>
                <a:solidFill>
                  <a:srgbClr val="38CDA8"/>
                </a:solidFill>
                <a:effectLst/>
                <a:uLnTx/>
                <a:uFillTx/>
                <a:latin typeface="微软雅黑" charset="0"/>
                <a:ea typeface="微软雅黑" charset="0"/>
                <a:cs typeface="微软雅黑" charset="0"/>
              </a:rPr>
              <a:t>嗯嗯，我愿意！</a:t>
            </a:r>
          </a:p>
        </p:txBody>
      </p:sp>
      <p:cxnSp>
        <p:nvCxnSpPr>
          <p:cNvPr id="40" name="箭头-工具"/>
          <p:cNvCxnSpPr>
            <a:endCxn id="37" idx="3"/>
          </p:cNvCxnSpPr>
          <p:nvPr/>
        </p:nvCxnSpPr>
        <p:spPr>
          <a:xfrm flipH="1">
            <a:off x="3272790" y="2228850"/>
            <a:ext cx="2032000" cy="1090295"/>
          </a:xfrm>
          <a:prstGeom prst="straightConnector1">
            <a:avLst/>
          </a:prstGeom>
          <a:ln w="38100" cap="rnd" cmpd="sng">
            <a:solidFill>
              <a:srgbClr val="38CDA8"/>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 name="圆角矩形 17"/>
          <p:cNvSpPr/>
          <p:nvPr/>
        </p:nvSpPr>
        <p:spPr>
          <a:xfrm>
            <a:off x="516890" y="1969770"/>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心动</a:t>
            </a:r>
          </a:p>
        </p:txBody>
      </p:sp>
      <p:cxnSp>
        <p:nvCxnSpPr>
          <p:cNvPr id="16" name="箭头-工具"/>
          <p:cNvCxnSpPr>
            <a:endCxn id="47" idx="1"/>
          </p:cNvCxnSpPr>
          <p:nvPr/>
        </p:nvCxnSpPr>
        <p:spPr>
          <a:xfrm>
            <a:off x="3289300" y="3472180"/>
            <a:ext cx="2068195" cy="109029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 name="矩形: 圆角 29"/>
          <p:cNvSpPr/>
          <p:nvPr/>
        </p:nvSpPr>
        <p:spPr>
          <a:xfrm>
            <a:off x="1865630" y="1794510"/>
            <a:ext cx="1407160" cy="54546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init</a:t>
            </a:r>
          </a:p>
        </p:txBody>
      </p:sp>
      <p:sp>
        <p:nvSpPr>
          <p:cNvPr id="37" name="矩形: 圆角 29"/>
          <p:cNvSpPr/>
          <p:nvPr/>
        </p:nvSpPr>
        <p:spPr>
          <a:xfrm>
            <a:off x="1865630" y="3046095"/>
            <a:ext cx="1407160" cy="54546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SYN-send</a:t>
            </a:r>
          </a:p>
        </p:txBody>
      </p:sp>
      <p:sp>
        <p:nvSpPr>
          <p:cNvPr id="38" name="矩形: 圆角 29"/>
          <p:cNvSpPr/>
          <p:nvPr/>
        </p:nvSpPr>
        <p:spPr>
          <a:xfrm>
            <a:off x="5357495" y="1783715"/>
            <a:ext cx="1446530" cy="54546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listen</a:t>
            </a:r>
          </a:p>
        </p:txBody>
      </p:sp>
      <p:sp>
        <p:nvSpPr>
          <p:cNvPr id="43" name="矩形: 圆角 29"/>
          <p:cNvSpPr/>
          <p:nvPr/>
        </p:nvSpPr>
        <p:spPr>
          <a:xfrm>
            <a:off x="5357495" y="3036570"/>
            <a:ext cx="1446530" cy="54546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SYN-received</a:t>
            </a:r>
          </a:p>
        </p:txBody>
      </p:sp>
      <p:sp>
        <p:nvSpPr>
          <p:cNvPr id="45" name="矩形: 圆角 29"/>
          <p:cNvSpPr/>
          <p:nvPr/>
        </p:nvSpPr>
        <p:spPr>
          <a:xfrm>
            <a:off x="1865630" y="4297680"/>
            <a:ext cx="1407160" cy="54546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established</a:t>
            </a:r>
          </a:p>
        </p:txBody>
      </p:sp>
      <p:sp>
        <p:nvSpPr>
          <p:cNvPr id="47" name="矩形: 圆角 29"/>
          <p:cNvSpPr/>
          <p:nvPr/>
        </p:nvSpPr>
        <p:spPr>
          <a:xfrm>
            <a:off x="5357495" y="4289425"/>
            <a:ext cx="1446530" cy="54546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established</a:t>
            </a:r>
          </a:p>
        </p:txBody>
      </p:sp>
      <p:sp>
        <p:nvSpPr>
          <p:cNvPr id="51" name="圆角矩形 2"/>
          <p:cNvSpPr/>
          <p:nvPr/>
        </p:nvSpPr>
        <p:spPr>
          <a:xfrm rot="1980000">
            <a:off x="3855720" y="3784600"/>
            <a:ext cx="92900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ACK</a:t>
            </a:r>
            <a:r>
              <a:rPr kumimoji="1" lang="zh-CN" altLang="en-US"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a:t>
            </a:r>
          </a:p>
          <a:p>
            <a:pPr marL="0" marR="0" lvl="0" indent="0" algn="ctr" defTabSz="914400" rtl="0" eaLnBrk="1" fontAlgn="auto" latinLnBrk="0" hangingPunct="1">
              <a:lnSpc>
                <a:spcPct val="120000"/>
              </a:lnSpc>
              <a:spcBef>
                <a:spcPts val="0"/>
              </a:spcBef>
              <a:spcAft>
                <a:spcPts val="0"/>
              </a:spcAft>
              <a:buClrTx/>
              <a:buSzTx/>
              <a:buFontTx/>
              <a:buNone/>
              <a:defRPr/>
            </a:pPr>
            <a:r>
              <a:rPr kumimoji="1" lang="zh-CN" altLang="en-US"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我也愿意！</a:t>
            </a:r>
          </a:p>
        </p:txBody>
      </p:sp>
      <p:pic>
        <p:nvPicPr>
          <p:cNvPr id="52" name="图片 51"/>
          <p:cNvPicPr>
            <a:picLocks noChangeAspect="1"/>
          </p:cNvPicPr>
          <p:nvPr/>
        </p:nvPicPr>
        <p:blipFill>
          <a:blip r:embed="rId4"/>
          <a:stretch>
            <a:fillRect/>
          </a:stretch>
        </p:blipFill>
        <p:spPr>
          <a:xfrm>
            <a:off x="360045" y="599440"/>
            <a:ext cx="1370330" cy="1370330"/>
          </a:xfrm>
          <a:prstGeom prst="rect">
            <a:avLst/>
          </a:prstGeom>
        </p:spPr>
      </p:pic>
      <p:pic>
        <p:nvPicPr>
          <p:cNvPr id="53" name="图片 52"/>
          <p:cNvPicPr>
            <a:picLocks noChangeAspect="1"/>
          </p:cNvPicPr>
          <p:nvPr/>
        </p:nvPicPr>
        <p:blipFill>
          <a:blip r:embed="rId5"/>
          <a:stretch>
            <a:fillRect/>
          </a:stretch>
        </p:blipFill>
        <p:spPr>
          <a:xfrm>
            <a:off x="6880860" y="534035"/>
            <a:ext cx="1407795" cy="1407795"/>
          </a:xfrm>
          <a:prstGeom prst="rect">
            <a:avLst/>
          </a:prstGeom>
        </p:spPr>
      </p:pic>
      <p:sp>
        <p:nvSpPr>
          <p:cNvPr id="54" name="圆角矩形 17"/>
          <p:cNvSpPr/>
          <p:nvPr/>
        </p:nvSpPr>
        <p:spPr>
          <a:xfrm>
            <a:off x="7057390" y="1905000"/>
            <a:ext cx="1446530"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对面的女孩看过来</a:t>
            </a:r>
          </a:p>
        </p:txBody>
      </p:sp>
      <p:cxnSp>
        <p:nvCxnSpPr>
          <p:cNvPr id="55" name="箭头-工具"/>
          <p:cNvCxnSpPr>
            <a:endCxn id="57" idx="0"/>
          </p:cNvCxnSpPr>
          <p:nvPr/>
        </p:nvCxnSpPr>
        <p:spPr>
          <a:xfrm>
            <a:off x="1041400" y="2237105"/>
            <a:ext cx="3810" cy="95440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6" name="箭头-工具"/>
          <p:cNvCxnSpPr>
            <a:endCxn id="58" idx="0"/>
          </p:cNvCxnSpPr>
          <p:nvPr/>
        </p:nvCxnSpPr>
        <p:spPr>
          <a:xfrm>
            <a:off x="1039495" y="3493770"/>
            <a:ext cx="5715" cy="91948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57" name="圆角矩形 17"/>
          <p:cNvSpPr/>
          <p:nvPr/>
        </p:nvSpPr>
        <p:spPr>
          <a:xfrm>
            <a:off x="516890" y="3191510"/>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已经表白了</a:t>
            </a:r>
          </a:p>
        </p:txBody>
      </p:sp>
      <p:sp>
        <p:nvSpPr>
          <p:cNvPr id="58" name="圆角矩形 17"/>
          <p:cNvSpPr/>
          <p:nvPr/>
        </p:nvSpPr>
        <p:spPr>
          <a:xfrm>
            <a:off x="516890" y="4413250"/>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恋爱中</a:t>
            </a:r>
          </a:p>
        </p:txBody>
      </p:sp>
      <p:cxnSp>
        <p:nvCxnSpPr>
          <p:cNvPr id="59" name="箭头-工具"/>
          <p:cNvCxnSpPr>
            <a:endCxn id="61" idx="0"/>
          </p:cNvCxnSpPr>
          <p:nvPr/>
        </p:nvCxnSpPr>
        <p:spPr>
          <a:xfrm>
            <a:off x="7785100" y="2166620"/>
            <a:ext cx="0" cy="989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60" name="箭头-工具"/>
          <p:cNvCxnSpPr>
            <a:stCxn id="61" idx="2"/>
            <a:endCxn id="62" idx="0"/>
          </p:cNvCxnSpPr>
          <p:nvPr/>
        </p:nvCxnSpPr>
        <p:spPr>
          <a:xfrm>
            <a:off x="7785100" y="3458210"/>
            <a:ext cx="0" cy="93916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61" name="圆角矩形 17"/>
          <p:cNvSpPr/>
          <p:nvPr/>
        </p:nvSpPr>
        <p:spPr>
          <a:xfrm>
            <a:off x="7256780" y="3155950"/>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收到表白</a:t>
            </a:r>
          </a:p>
        </p:txBody>
      </p:sp>
      <p:sp>
        <p:nvSpPr>
          <p:cNvPr id="62" name="圆角矩形 17"/>
          <p:cNvSpPr/>
          <p:nvPr/>
        </p:nvSpPr>
        <p:spPr>
          <a:xfrm>
            <a:off x="7256780" y="4397375"/>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恋爱中</a:t>
            </a: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箭头-工具"/>
          <p:cNvCxnSpPr>
            <a:stCxn id="5" idx="2"/>
            <a:endCxn id="47" idx="0"/>
          </p:cNvCxnSpPr>
          <p:nvPr/>
        </p:nvCxnSpPr>
        <p:spPr>
          <a:xfrm>
            <a:off x="6287135" y="3807460"/>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8" name="箭头-工具"/>
          <p:cNvCxnSpPr>
            <a:stCxn id="43" idx="2"/>
            <a:endCxn id="5" idx="0"/>
          </p:cNvCxnSpPr>
          <p:nvPr/>
        </p:nvCxnSpPr>
        <p:spPr>
          <a:xfrm>
            <a:off x="6287135" y="2972435"/>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9" name="箭头-工具"/>
          <p:cNvCxnSpPr>
            <a:stCxn id="38" idx="2"/>
            <a:endCxn id="43" idx="0"/>
          </p:cNvCxnSpPr>
          <p:nvPr/>
        </p:nvCxnSpPr>
        <p:spPr>
          <a:xfrm>
            <a:off x="6287135" y="2137410"/>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6" name="箭头-工具"/>
          <p:cNvCxnSpPr>
            <a:stCxn id="2" idx="2"/>
            <a:endCxn id="45" idx="0"/>
          </p:cNvCxnSpPr>
          <p:nvPr/>
        </p:nvCxnSpPr>
        <p:spPr>
          <a:xfrm>
            <a:off x="2775585" y="4026535"/>
            <a:ext cx="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4" name="箭头-工具"/>
          <p:cNvCxnSpPr>
            <a:endCxn id="4" idx="0"/>
          </p:cNvCxnSpPr>
          <p:nvPr/>
        </p:nvCxnSpPr>
        <p:spPr>
          <a:xfrm flipH="1">
            <a:off x="2775585" y="2148205"/>
            <a:ext cx="508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6" name="箭头-工具"/>
          <p:cNvCxnSpPr/>
          <p:nvPr/>
        </p:nvCxnSpPr>
        <p:spPr>
          <a:xfrm>
            <a:off x="2767965" y="2762885"/>
            <a:ext cx="0" cy="28829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 name="箭头-工具"/>
          <p:cNvCxnSpPr>
            <a:stCxn id="37" idx="2"/>
            <a:endCxn id="2" idx="0"/>
          </p:cNvCxnSpPr>
          <p:nvPr/>
        </p:nvCxnSpPr>
        <p:spPr>
          <a:xfrm>
            <a:off x="2775585" y="3400425"/>
            <a:ext cx="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935417" y="1188698"/>
            <a:ext cx="1762375" cy="3771905"/>
            <a:chOff x="1489960" y="3568644"/>
            <a:chExt cx="1303964" cy="590298"/>
          </a:xfrm>
        </p:grpSpPr>
        <p:sp>
          <p:nvSpPr>
            <p:cNvPr id="24" name="矩形: 圆角 28"/>
            <p:cNvSpPr/>
            <p:nvPr/>
          </p:nvSpPr>
          <p:spPr>
            <a:xfrm>
              <a:off x="1489960" y="3570632"/>
              <a:ext cx="1288745" cy="588310"/>
            </a:xfrm>
            <a:prstGeom prst="roundRect">
              <a:avLst/>
            </a:prstGeom>
            <a:solidFill>
              <a:srgbClr val="E169F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696644" y="3568644"/>
              <a:ext cx="1097280" cy="62409"/>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客户端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C</a:t>
              </a:r>
            </a:p>
          </p:txBody>
        </p:sp>
      </p:grpSp>
      <p:grpSp>
        <p:nvGrpSpPr>
          <p:cNvPr id="28" name="组合 27"/>
          <p:cNvGrpSpPr/>
          <p:nvPr/>
        </p:nvGrpSpPr>
        <p:grpSpPr>
          <a:xfrm>
            <a:off x="5474970" y="1187327"/>
            <a:ext cx="1701800" cy="3759323"/>
            <a:chOff x="1489960" y="4570034"/>
            <a:chExt cx="1288791" cy="545501"/>
          </a:xfrm>
        </p:grpSpPr>
        <p:sp>
          <p:nvSpPr>
            <p:cNvPr id="32" name="矩形: 圆角 35"/>
            <p:cNvSpPr/>
            <p:nvPr/>
          </p:nvSpPr>
          <p:spPr>
            <a:xfrm>
              <a:off x="1489960" y="4570144"/>
              <a:ext cx="1288791" cy="545391"/>
            </a:xfrm>
            <a:prstGeom prst="roundRect">
              <a:avLst/>
            </a:prstGeom>
            <a:solidFill>
              <a:srgbClr val="FFD24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81164" y="4570034"/>
              <a:ext cx="1097280" cy="57865"/>
            </a:xfrm>
            <a:prstGeom prst="rect">
              <a:avLst/>
            </a:prstGeom>
          </p:spPr>
          <p:txBody>
            <a:bodyPr wrap="squar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服务器</a:t>
              </a:r>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S</a:t>
              </a:r>
            </a:p>
          </p:txBody>
        </p:sp>
      </p:grpSp>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断连：四次挥手</a:t>
            </a:r>
          </a:p>
        </p:txBody>
      </p:sp>
      <p:cxnSp>
        <p:nvCxnSpPr>
          <p:cNvPr id="39" name="箭头-工具"/>
          <p:cNvCxnSpPr>
            <a:stCxn id="14" idx="3"/>
            <a:endCxn id="38" idx="1"/>
          </p:cNvCxnSpPr>
          <p:nvPr/>
        </p:nvCxnSpPr>
        <p:spPr>
          <a:xfrm flipV="1">
            <a:off x="3479165" y="1960880"/>
            <a:ext cx="2084705" cy="1079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4156710" y="161798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FIN</a:t>
            </a:r>
          </a:p>
        </p:txBody>
      </p:sp>
      <p:sp>
        <p:nvSpPr>
          <p:cNvPr id="42" name="圆角矩形 2"/>
          <p:cNvSpPr/>
          <p:nvPr/>
        </p:nvSpPr>
        <p:spPr>
          <a:xfrm rot="20880000">
            <a:off x="3656330" y="2016125"/>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ACK</a:t>
            </a:r>
          </a:p>
        </p:txBody>
      </p:sp>
      <p:cxnSp>
        <p:nvCxnSpPr>
          <p:cNvPr id="40" name="箭头-工具"/>
          <p:cNvCxnSpPr>
            <a:endCxn id="4" idx="3"/>
          </p:cNvCxnSpPr>
          <p:nvPr/>
        </p:nvCxnSpPr>
        <p:spPr>
          <a:xfrm flipH="1">
            <a:off x="3479165" y="212852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3495675" y="3375660"/>
            <a:ext cx="2006600" cy="21272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 name="矩形: 圆角 29"/>
          <p:cNvSpPr/>
          <p:nvPr/>
        </p:nvSpPr>
        <p:spPr>
          <a:xfrm>
            <a:off x="2072005" y="179451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established</a:t>
            </a:r>
            <a:endParaRPr lang="en-US" altLang="zh-CN" dirty="0">
              <a:solidFill>
                <a:srgbClr val="844AAD"/>
              </a:solidFill>
            </a:endParaRPr>
          </a:p>
        </p:txBody>
      </p:sp>
      <p:sp>
        <p:nvSpPr>
          <p:cNvPr id="37" name="矩形: 圆角 29"/>
          <p:cNvSpPr/>
          <p:nvPr/>
        </p:nvSpPr>
        <p:spPr>
          <a:xfrm>
            <a:off x="2072005" y="304673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FIN-wait-2</a:t>
            </a:r>
            <a:endParaRPr lang="en-US" altLang="zh-CN" dirty="0">
              <a:solidFill>
                <a:srgbClr val="844AAD"/>
              </a:solidFill>
            </a:endParaRPr>
          </a:p>
        </p:txBody>
      </p:sp>
      <p:sp>
        <p:nvSpPr>
          <p:cNvPr id="38" name="矩形: 圆角 29"/>
          <p:cNvSpPr/>
          <p:nvPr/>
        </p:nvSpPr>
        <p:spPr>
          <a:xfrm>
            <a:off x="5563870" y="178371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sym typeface="+mn-ea"/>
              </a:rPr>
              <a:t>established</a:t>
            </a:r>
            <a:endParaRPr lang="en-US" altLang="zh-CN" dirty="0">
              <a:solidFill>
                <a:srgbClr val="7E6000"/>
              </a:solidFill>
            </a:endParaRPr>
          </a:p>
        </p:txBody>
      </p:sp>
      <p:sp>
        <p:nvSpPr>
          <p:cNvPr id="43" name="矩形: 圆角 29"/>
          <p:cNvSpPr/>
          <p:nvPr/>
        </p:nvSpPr>
        <p:spPr>
          <a:xfrm>
            <a:off x="5563870" y="261874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close-wait</a:t>
            </a:r>
          </a:p>
        </p:txBody>
      </p:sp>
      <p:sp>
        <p:nvSpPr>
          <p:cNvPr id="45" name="矩形: 圆角 29"/>
          <p:cNvSpPr/>
          <p:nvPr/>
        </p:nvSpPr>
        <p:spPr>
          <a:xfrm>
            <a:off x="2072005" y="429895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closed</a:t>
            </a:r>
          </a:p>
        </p:txBody>
      </p:sp>
      <p:sp>
        <p:nvSpPr>
          <p:cNvPr id="47" name="矩形: 圆角 29"/>
          <p:cNvSpPr/>
          <p:nvPr/>
        </p:nvSpPr>
        <p:spPr>
          <a:xfrm>
            <a:off x="5563870" y="428879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closed</a:t>
            </a:r>
          </a:p>
        </p:txBody>
      </p:sp>
      <p:sp>
        <p:nvSpPr>
          <p:cNvPr id="51" name="圆角矩形 2"/>
          <p:cNvSpPr/>
          <p:nvPr/>
        </p:nvSpPr>
        <p:spPr>
          <a:xfrm rot="240000">
            <a:off x="4211955" y="313753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ACK</a:t>
            </a:r>
          </a:p>
        </p:txBody>
      </p:sp>
      <p:sp>
        <p:nvSpPr>
          <p:cNvPr id="2" name="矩形: 圆角 29"/>
          <p:cNvSpPr/>
          <p:nvPr/>
        </p:nvSpPr>
        <p:spPr>
          <a:xfrm>
            <a:off x="2072005" y="367284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time-wait</a:t>
            </a:r>
          </a:p>
        </p:txBody>
      </p:sp>
      <p:sp>
        <p:nvSpPr>
          <p:cNvPr id="4" name="矩形: 圆角 29"/>
          <p:cNvSpPr/>
          <p:nvPr/>
        </p:nvSpPr>
        <p:spPr>
          <a:xfrm>
            <a:off x="2072005" y="242062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FIN-wait-1</a:t>
            </a:r>
          </a:p>
        </p:txBody>
      </p:sp>
      <p:sp>
        <p:nvSpPr>
          <p:cNvPr id="5" name="矩形: 圆角 29"/>
          <p:cNvSpPr/>
          <p:nvPr/>
        </p:nvSpPr>
        <p:spPr>
          <a:xfrm>
            <a:off x="5563870" y="345376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last-ACK</a:t>
            </a:r>
          </a:p>
        </p:txBody>
      </p:sp>
      <p:sp>
        <p:nvSpPr>
          <p:cNvPr id="9" name="圆角矩形 2"/>
          <p:cNvSpPr/>
          <p:nvPr/>
        </p:nvSpPr>
        <p:spPr>
          <a:xfrm rot="20880000">
            <a:off x="3726180" y="2700020"/>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FIN</a:t>
            </a:r>
          </a:p>
        </p:txBody>
      </p:sp>
      <p:cxnSp>
        <p:nvCxnSpPr>
          <p:cNvPr id="10" name="箭头-工具"/>
          <p:cNvCxnSpPr/>
          <p:nvPr/>
        </p:nvCxnSpPr>
        <p:spPr>
          <a:xfrm flipH="1">
            <a:off x="3562350" y="282194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箭头-工具"/>
          <p:cNvCxnSpPr>
            <a:stCxn id="5" idx="2"/>
            <a:endCxn id="47" idx="0"/>
          </p:cNvCxnSpPr>
          <p:nvPr/>
        </p:nvCxnSpPr>
        <p:spPr>
          <a:xfrm>
            <a:off x="6287135" y="3807460"/>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8" name="箭头-工具"/>
          <p:cNvCxnSpPr>
            <a:stCxn id="43" idx="2"/>
            <a:endCxn id="5" idx="0"/>
          </p:cNvCxnSpPr>
          <p:nvPr/>
        </p:nvCxnSpPr>
        <p:spPr>
          <a:xfrm>
            <a:off x="6287135" y="2972435"/>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9" name="箭头-工具"/>
          <p:cNvCxnSpPr>
            <a:stCxn id="38" idx="2"/>
            <a:endCxn id="43" idx="0"/>
          </p:cNvCxnSpPr>
          <p:nvPr/>
        </p:nvCxnSpPr>
        <p:spPr>
          <a:xfrm>
            <a:off x="6287135" y="2137410"/>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6" name="箭头-工具"/>
          <p:cNvCxnSpPr>
            <a:stCxn id="2" idx="2"/>
            <a:endCxn id="45" idx="0"/>
          </p:cNvCxnSpPr>
          <p:nvPr/>
        </p:nvCxnSpPr>
        <p:spPr>
          <a:xfrm>
            <a:off x="2775585" y="4026535"/>
            <a:ext cx="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4" name="箭头-工具"/>
          <p:cNvCxnSpPr>
            <a:endCxn id="4" idx="0"/>
          </p:cNvCxnSpPr>
          <p:nvPr/>
        </p:nvCxnSpPr>
        <p:spPr>
          <a:xfrm flipH="1">
            <a:off x="2775585" y="2148205"/>
            <a:ext cx="508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6" name="箭头-工具"/>
          <p:cNvCxnSpPr/>
          <p:nvPr/>
        </p:nvCxnSpPr>
        <p:spPr>
          <a:xfrm>
            <a:off x="2767965" y="2762885"/>
            <a:ext cx="0" cy="28829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 name="箭头-工具"/>
          <p:cNvCxnSpPr>
            <a:stCxn id="37" idx="2"/>
            <a:endCxn id="2" idx="0"/>
          </p:cNvCxnSpPr>
          <p:nvPr/>
        </p:nvCxnSpPr>
        <p:spPr>
          <a:xfrm>
            <a:off x="2775585" y="3400425"/>
            <a:ext cx="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935417" y="1188698"/>
            <a:ext cx="1762375" cy="3771905"/>
            <a:chOff x="1489960" y="3568644"/>
            <a:chExt cx="1303964" cy="590298"/>
          </a:xfrm>
        </p:grpSpPr>
        <p:sp>
          <p:nvSpPr>
            <p:cNvPr id="24" name="矩形: 圆角 28"/>
            <p:cNvSpPr/>
            <p:nvPr/>
          </p:nvSpPr>
          <p:spPr>
            <a:xfrm>
              <a:off x="1489960" y="3570632"/>
              <a:ext cx="1288745" cy="588310"/>
            </a:xfrm>
            <a:prstGeom prst="roundRect">
              <a:avLst/>
            </a:prstGeom>
            <a:solidFill>
              <a:srgbClr val="E169F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696644" y="3568644"/>
              <a:ext cx="1097280" cy="62409"/>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客户端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C</a:t>
              </a:r>
            </a:p>
          </p:txBody>
        </p:sp>
      </p:grpSp>
      <p:grpSp>
        <p:nvGrpSpPr>
          <p:cNvPr id="28" name="组合 27"/>
          <p:cNvGrpSpPr/>
          <p:nvPr/>
        </p:nvGrpSpPr>
        <p:grpSpPr>
          <a:xfrm>
            <a:off x="5474970" y="1187327"/>
            <a:ext cx="1701800" cy="3759323"/>
            <a:chOff x="1489960" y="4570034"/>
            <a:chExt cx="1288791" cy="545501"/>
          </a:xfrm>
        </p:grpSpPr>
        <p:sp>
          <p:nvSpPr>
            <p:cNvPr id="32" name="矩形: 圆角 35"/>
            <p:cNvSpPr/>
            <p:nvPr/>
          </p:nvSpPr>
          <p:spPr>
            <a:xfrm>
              <a:off x="1489960" y="4570144"/>
              <a:ext cx="1288791" cy="545391"/>
            </a:xfrm>
            <a:prstGeom prst="roundRect">
              <a:avLst/>
            </a:prstGeom>
            <a:solidFill>
              <a:srgbClr val="FFD24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81164" y="4570034"/>
              <a:ext cx="1097280" cy="57865"/>
            </a:xfrm>
            <a:prstGeom prst="rect">
              <a:avLst/>
            </a:prstGeom>
          </p:spPr>
          <p:txBody>
            <a:bodyPr wrap="squar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服务器</a:t>
              </a:r>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S</a:t>
              </a:r>
            </a:p>
          </p:txBody>
        </p:sp>
      </p:grpSp>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断连：四次挥手</a:t>
            </a:r>
          </a:p>
        </p:txBody>
      </p:sp>
      <p:cxnSp>
        <p:nvCxnSpPr>
          <p:cNvPr id="39" name="箭头-工具"/>
          <p:cNvCxnSpPr>
            <a:stCxn id="14" idx="3"/>
            <a:endCxn id="38" idx="1"/>
          </p:cNvCxnSpPr>
          <p:nvPr/>
        </p:nvCxnSpPr>
        <p:spPr>
          <a:xfrm flipV="1">
            <a:off x="3479165" y="1960880"/>
            <a:ext cx="2084705" cy="1079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3712845" y="1503680"/>
            <a:ext cx="157162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FIN</a:t>
            </a:r>
            <a:r>
              <a:rPr kumimoji="1" lang="zh-CN" altLang="en-US"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a:t>
            </a: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我们分手吧</a:t>
            </a:r>
          </a:p>
        </p:txBody>
      </p:sp>
      <p:sp>
        <p:nvSpPr>
          <p:cNvPr id="42" name="圆角矩形 2"/>
          <p:cNvSpPr/>
          <p:nvPr/>
        </p:nvSpPr>
        <p:spPr>
          <a:xfrm rot="20820000">
            <a:off x="3683000" y="2099945"/>
            <a:ext cx="184340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38CDA8"/>
                </a:solidFill>
                <a:effectLst/>
                <a:uLnTx/>
                <a:uFillTx/>
                <a:latin typeface="微软雅黑" charset="0"/>
                <a:ea typeface="微软雅黑" charset="0"/>
                <a:cs typeface="微软雅黑" charset="0"/>
              </a:rPr>
              <a:t>ACK</a:t>
            </a:r>
            <a:r>
              <a:rPr kumimoji="1" lang="zh-CN" altLang="en-US" sz="1200" b="1" i="0" u="none" strike="noStrike" kern="1200" cap="none" spc="0" normalizeH="0" baseline="0" noProof="0">
                <a:ln>
                  <a:noFill/>
                </a:ln>
                <a:solidFill>
                  <a:srgbClr val="38CDA8"/>
                </a:solidFill>
                <a:effectLst/>
                <a:uLnTx/>
                <a:uFillTx/>
                <a:latin typeface="微软雅黑" charset="0"/>
                <a:ea typeface="微软雅黑" charset="0"/>
                <a:cs typeface="微软雅黑" charset="0"/>
              </a:rPr>
              <a:t>：</a:t>
            </a:r>
          </a:p>
          <a:p>
            <a:pPr marL="0" marR="0" lvl="0" indent="0" algn="ctr" defTabSz="914400" rtl="0" eaLnBrk="1" fontAlgn="auto" latinLnBrk="0" hangingPunct="1">
              <a:lnSpc>
                <a:spcPct val="130000"/>
              </a:lnSpc>
              <a:spcBef>
                <a:spcPts val="0"/>
              </a:spcBef>
              <a:spcAft>
                <a:spcPts val="0"/>
              </a:spcAft>
              <a:buClrTx/>
              <a:buSzTx/>
              <a:buFontTx/>
              <a:buNone/>
              <a:defRPr/>
            </a:pPr>
            <a:r>
              <a:rPr kumimoji="1" lang="zh-CN" altLang="en-US" sz="1200" b="1" i="0" u="none" strike="noStrike" kern="1200" cap="none" spc="0" normalizeH="0" baseline="0" noProof="0">
                <a:ln>
                  <a:noFill/>
                </a:ln>
                <a:solidFill>
                  <a:srgbClr val="38CDA8"/>
                </a:solidFill>
                <a:effectLst/>
                <a:uLnTx/>
                <a:uFillTx/>
                <a:latin typeface="微软雅黑" charset="0"/>
                <a:ea typeface="微软雅黑" charset="0"/>
                <a:cs typeface="微软雅黑" charset="0"/>
              </a:rPr>
              <a:t>太突然了，让我想一想。</a:t>
            </a:r>
          </a:p>
        </p:txBody>
      </p:sp>
      <p:cxnSp>
        <p:nvCxnSpPr>
          <p:cNvPr id="40" name="箭头-工具"/>
          <p:cNvCxnSpPr>
            <a:endCxn id="4" idx="3"/>
          </p:cNvCxnSpPr>
          <p:nvPr/>
        </p:nvCxnSpPr>
        <p:spPr>
          <a:xfrm flipH="1">
            <a:off x="3479165" y="212852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3495675" y="3375660"/>
            <a:ext cx="2006600" cy="21272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 name="矩形: 圆角 29"/>
          <p:cNvSpPr/>
          <p:nvPr/>
        </p:nvSpPr>
        <p:spPr>
          <a:xfrm>
            <a:off x="2072005" y="179451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established</a:t>
            </a:r>
            <a:endParaRPr lang="en-US" altLang="zh-CN" dirty="0">
              <a:solidFill>
                <a:srgbClr val="844AAD"/>
              </a:solidFill>
            </a:endParaRPr>
          </a:p>
        </p:txBody>
      </p:sp>
      <p:sp>
        <p:nvSpPr>
          <p:cNvPr id="37" name="矩形: 圆角 29"/>
          <p:cNvSpPr/>
          <p:nvPr/>
        </p:nvSpPr>
        <p:spPr>
          <a:xfrm>
            <a:off x="2072005" y="304673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FIN-wait-2</a:t>
            </a:r>
            <a:endParaRPr lang="en-US" altLang="zh-CN" dirty="0">
              <a:solidFill>
                <a:srgbClr val="844AAD"/>
              </a:solidFill>
            </a:endParaRPr>
          </a:p>
        </p:txBody>
      </p:sp>
      <p:sp>
        <p:nvSpPr>
          <p:cNvPr id="38" name="矩形: 圆角 29"/>
          <p:cNvSpPr/>
          <p:nvPr/>
        </p:nvSpPr>
        <p:spPr>
          <a:xfrm>
            <a:off x="5563870" y="178371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sym typeface="+mn-ea"/>
              </a:rPr>
              <a:t>established</a:t>
            </a:r>
            <a:endParaRPr lang="en-US" altLang="zh-CN" dirty="0">
              <a:solidFill>
                <a:srgbClr val="7E6000"/>
              </a:solidFill>
            </a:endParaRPr>
          </a:p>
        </p:txBody>
      </p:sp>
      <p:sp>
        <p:nvSpPr>
          <p:cNvPr id="43" name="矩形: 圆角 29"/>
          <p:cNvSpPr/>
          <p:nvPr/>
        </p:nvSpPr>
        <p:spPr>
          <a:xfrm>
            <a:off x="5563870" y="261874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close-wait</a:t>
            </a:r>
          </a:p>
        </p:txBody>
      </p:sp>
      <p:sp>
        <p:nvSpPr>
          <p:cNvPr id="45" name="矩形: 圆角 29"/>
          <p:cNvSpPr/>
          <p:nvPr/>
        </p:nvSpPr>
        <p:spPr>
          <a:xfrm>
            <a:off x="2072005" y="429895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closed</a:t>
            </a:r>
          </a:p>
        </p:txBody>
      </p:sp>
      <p:sp>
        <p:nvSpPr>
          <p:cNvPr id="47" name="矩形: 圆角 29"/>
          <p:cNvSpPr/>
          <p:nvPr/>
        </p:nvSpPr>
        <p:spPr>
          <a:xfrm>
            <a:off x="5563870" y="428879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closed</a:t>
            </a:r>
          </a:p>
        </p:txBody>
      </p:sp>
      <p:sp>
        <p:nvSpPr>
          <p:cNvPr id="51" name="圆角矩形 2"/>
          <p:cNvSpPr/>
          <p:nvPr/>
        </p:nvSpPr>
        <p:spPr>
          <a:xfrm rot="240000">
            <a:off x="4206875" y="324802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ACK</a:t>
            </a:r>
            <a:r>
              <a:rPr kumimoji="1" lang="zh-CN" altLang="en-US"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a:t>
            </a:r>
          </a:p>
          <a:p>
            <a:pPr marL="0" marR="0" lvl="0" indent="0" algn="ctr" defTabSz="914400" rtl="0" eaLnBrk="1" fontAlgn="auto" latinLnBrk="0" hangingPunct="1">
              <a:lnSpc>
                <a:spcPct val="120000"/>
              </a:lnSpc>
              <a:spcBef>
                <a:spcPts val="0"/>
              </a:spcBef>
              <a:spcAft>
                <a:spcPts val="0"/>
              </a:spcAft>
              <a:buClrTx/>
              <a:buSzTx/>
              <a:buFontTx/>
              <a:buNone/>
              <a:defRPr/>
            </a:pPr>
            <a:r>
              <a:rPr kumimoji="1" lang="zh-CN" altLang="en-US" sz="1200" b="1" i="0" u="none" strike="noStrike" kern="1200" cap="none" spc="0" normalizeH="0" baseline="0" noProof="0">
                <a:ln>
                  <a:noFill/>
                </a:ln>
                <a:solidFill>
                  <a:srgbClr val="7384FB"/>
                </a:solidFill>
                <a:effectLst/>
                <a:uLnTx/>
                <a:uFillTx/>
                <a:latin typeface="微软雅黑" charset="0"/>
                <a:ea typeface="微软雅黑" charset="0"/>
                <a:cs typeface="微软雅黑" charset="0"/>
              </a:rPr>
              <a:t>好的</a:t>
            </a:r>
          </a:p>
        </p:txBody>
      </p:sp>
      <p:sp>
        <p:nvSpPr>
          <p:cNvPr id="2" name="矩形: 圆角 29"/>
          <p:cNvSpPr/>
          <p:nvPr/>
        </p:nvSpPr>
        <p:spPr>
          <a:xfrm>
            <a:off x="2072005" y="367284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time-wait</a:t>
            </a:r>
          </a:p>
        </p:txBody>
      </p:sp>
      <p:sp>
        <p:nvSpPr>
          <p:cNvPr id="4" name="矩形: 圆角 29"/>
          <p:cNvSpPr/>
          <p:nvPr/>
        </p:nvSpPr>
        <p:spPr>
          <a:xfrm>
            <a:off x="2072005" y="242062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FIN-wait-1</a:t>
            </a:r>
          </a:p>
        </p:txBody>
      </p:sp>
      <p:sp>
        <p:nvSpPr>
          <p:cNvPr id="5" name="矩形: 圆角 29"/>
          <p:cNvSpPr/>
          <p:nvPr/>
        </p:nvSpPr>
        <p:spPr>
          <a:xfrm>
            <a:off x="5563870" y="345376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last-ACK</a:t>
            </a:r>
          </a:p>
        </p:txBody>
      </p:sp>
      <p:sp>
        <p:nvSpPr>
          <p:cNvPr id="9" name="圆角矩形 2"/>
          <p:cNvSpPr/>
          <p:nvPr/>
        </p:nvSpPr>
        <p:spPr>
          <a:xfrm rot="20880000">
            <a:off x="3726180" y="2700020"/>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38CDA8"/>
                </a:solidFill>
                <a:effectLst/>
                <a:uLnTx/>
                <a:uFillTx/>
                <a:latin typeface="微软雅黑" charset="0"/>
                <a:ea typeface="微软雅黑" charset="0"/>
                <a:cs typeface="微软雅黑" charset="0"/>
              </a:rPr>
              <a:t>FIN</a:t>
            </a:r>
            <a:r>
              <a:rPr kumimoji="1" lang="zh-CN" altLang="en-US" sz="1200" b="1" i="0" u="none" strike="noStrike" kern="1200" cap="none" spc="0" normalizeH="0" baseline="0" noProof="0">
                <a:ln>
                  <a:noFill/>
                </a:ln>
                <a:solidFill>
                  <a:srgbClr val="38CDA8"/>
                </a:solidFill>
                <a:effectLst/>
                <a:uLnTx/>
                <a:uFillTx/>
                <a:latin typeface="微软雅黑" charset="0"/>
                <a:ea typeface="微软雅黑" charset="0"/>
                <a:cs typeface="微软雅黑" charset="0"/>
              </a:rPr>
              <a:t>：那就分手吧</a:t>
            </a:r>
          </a:p>
        </p:txBody>
      </p:sp>
      <p:cxnSp>
        <p:nvCxnSpPr>
          <p:cNvPr id="10" name="箭头-工具"/>
          <p:cNvCxnSpPr/>
          <p:nvPr/>
        </p:nvCxnSpPr>
        <p:spPr>
          <a:xfrm flipH="1">
            <a:off x="3562350" y="282194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 name="圆角矩形 17"/>
          <p:cNvSpPr/>
          <p:nvPr/>
        </p:nvSpPr>
        <p:spPr>
          <a:xfrm>
            <a:off x="715010" y="1815465"/>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恋爱中</a:t>
            </a:r>
          </a:p>
        </p:txBody>
      </p:sp>
      <p:pic>
        <p:nvPicPr>
          <p:cNvPr id="52" name="图片 51"/>
          <p:cNvPicPr>
            <a:picLocks noChangeAspect="1"/>
          </p:cNvPicPr>
          <p:nvPr/>
        </p:nvPicPr>
        <p:blipFill>
          <a:blip r:embed="rId3"/>
          <a:stretch>
            <a:fillRect/>
          </a:stretch>
        </p:blipFill>
        <p:spPr>
          <a:xfrm>
            <a:off x="516890" y="451485"/>
            <a:ext cx="1370330" cy="1370330"/>
          </a:xfrm>
          <a:prstGeom prst="rect">
            <a:avLst/>
          </a:prstGeom>
        </p:spPr>
      </p:pic>
      <p:pic>
        <p:nvPicPr>
          <p:cNvPr id="53" name="图片 52"/>
          <p:cNvPicPr>
            <a:picLocks noChangeAspect="1"/>
          </p:cNvPicPr>
          <p:nvPr/>
        </p:nvPicPr>
        <p:blipFill>
          <a:blip r:embed="rId4"/>
          <a:stretch>
            <a:fillRect/>
          </a:stretch>
        </p:blipFill>
        <p:spPr>
          <a:xfrm>
            <a:off x="6880860" y="534035"/>
            <a:ext cx="1407795" cy="1407795"/>
          </a:xfrm>
          <a:prstGeom prst="rect">
            <a:avLst/>
          </a:prstGeom>
        </p:spPr>
      </p:pic>
      <p:sp>
        <p:nvSpPr>
          <p:cNvPr id="54" name="圆角矩形 17"/>
          <p:cNvSpPr/>
          <p:nvPr/>
        </p:nvSpPr>
        <p:spPr>
          <a:xfrm>
            <a:off x="7361873" y="1821815"/>
            <a:ext cx="1005840"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sym typeface="+mn-ea"/>
              </a:rPr>
              <a:t>恋爱中</a:t>
            </a:r>
            <a:endParaRPr kumimoji="1" lang="zh-CN" altLang="en-US" sz="1200">
              <a:solidFill>
                <a:schemeClr val="accent2"/>
              </a:solidFill>
            </a:endParaRPr>
          </a:p>
        </p:txBody>
      </p:sp>
      <p:cxnSp>
        <p:nvCxnSpPr>
          <p:cNvPr id="55" name="箭头-工具"/>
          <p:cNvCxnSpPr>
            <a:endCxn id="15" idx="0"/>
          </p:cNvCxnSpPr>
          <p:nvPr/>
        </p:nvCxnSpPr>
        <p:spPr>
          <a:xfrm>
            <a:off x="1243330" y="2108200"/>
            <a:ext cx="0" cy="33464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6" name="箭头-工具"/>
          <p:cNvCxnSpPr>
            <a:endCxn id="57" idx="0"/>
          </p:cNvCxnSpPr>
          <p:nvPr/>
        </p:nvCxnSpPr>
        <p:spPr>
          <a:xfrm>
            <a:off x="1243013" y="3372485"/>
            <a:ext cx="0" cy="32512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57" name="圆角矩形 17"/>
          <p:cNvSpPr/>
          <p:nvPr/>
        </p:nvSpPr>
        <p:spPr>
          <a:xfrm>
            <a:off x="715010" y="3697605"/>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分手冷静期</a:t>
            </a:r>
          </a:p>
        </p:txBody>
      </p:sp>
      <p:sp>
        <p:nvSpPr>
          <p:cNvPr id="58" name="圆角矩形 17"/>
          <p:cNvSpPr/>
          <p:nvPr/>
        </p:nvSpPr>
        <p:spPr>
          <a:xfrm>
            <a:off x="715010" y="4324985"/>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单身</a:t>
            </a:r>
          </a:p>
        </p:txBody>
      </p:sp>
      <p:cxnSp>
        <p:nvCxnSpPr>
          <p:cNvPr id="59" name="箭头-工具"/>
          <p:cNvCxnSpPr>
            <a:stCxn id="54" idx="2"/>
            <a:endCxn id="61" idx="0"/>
          </p:cNvCxnSpPr>
          <p:nvPr/>
        </p:nvCxnSpPr>
        <p:spPr>
          <a:xfrm>
            <a:off x="7865110" y="2124075"/>
            <a:ext cx="0" cy="55626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60" name="箭头-工具"/>
          <p:cNvCxnSpPr>
            <a:stCxn id="12" idx="2"/>
            <a:endCxn id="62" idx="0"/>
          </p:cNvCxnSpPr>
          <p:nvPr/>
        </p:nvCxnSpPr>
        <p:spPr>
          <a:xfrm>
            <a:off x="7865110" y="3841115"/>
            <a:ext cx="0" cy="55626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61" name="圆角矩形 17"/>
          <p:cNvSpPr/>
          <p:nvPr/>
        </p:nvSpPr>
        <p:spPr>
          <a:xfrm>
            <a:off x="7179628" y="2680335"/>
            <a:ext cx="1370330"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思考要不要分手</a:t>
            </a:r>
          </a:p>
        </p:txBody>
      </p:sp>
      <p:sp>
        <p:nvSpPr>
          <p:cNvPr id="62" name="圆角矩形 17"/>
          <p:cNvSpPr/>
          <p:nvPr/>
        </p:nvSpPr>
        <p:spPr>
          <a:xfrm>
            <a:off x="7336790" y="4397375"/>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单身</a:t>
            </a:r>
          </a:p>
        </p:txBody>
      </p:sp>
      <p:sp>
        <p:nvSpPr>
          <p:cNvPr id="12" name="圆角矩形 17"/>
          <p:cNvSpPr/>
          <p:nvPr/>
        </p:nvSpPr>
        <p:spPr>
          <a:xfrm>
            <a:off x="7336790" y="3538855"/>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一丝希望</a:t>
            </a:r>
          </a:p>
        </p:txBody>
      </p:sp>
      <p:cxnSp>
        <p:nvCxnSpPr>
          <p:cNvPr id="13" name="箭头-工具"/>
          <p:cNvCxnSpPr>
            <a:stCxn id="61" idx="2"/>
            <a:endCxn id="12" idx="0"/>
          </p:cNvCxnSpPr>
          <p:nvPr/>
        </p:nvCxnSpPr>
        <p:spPr>
          <a:xfrm>
            <a:off x="7865110" y="2982595"/>
            <a:ext cx="0" cy="55626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5" name="圆角矩形 17"/>
          <p:cNvSpPr/>
          <p:nvPr/>
        </p:nvSpPr>
        <p:spPr>
          <a:xfrm>
            <a:off x="621030" y="2442845"/>
            <a:ext cx="124396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看看他怎么说</a:t>
            </a:r>
          </a:p>
        </p:txBody>
      </p:sp>
      <p:sp>
        <p:nvSpPr>
          <p:cNvPr id="17" name="圆角矩形 17"/>
          <p:cNvSpPr/>
          <p:nvPr/>
        </p:nvSpPr>
        <p:spPr>
          <a:xfrm>
            <a:off x="715010" y="3070225"/>
            <a:ext cx="1056005" cy="302260"/>
          </a:xfrm>
          <a:prstGeom prst="roundRect">
            <a:avLst>
              <a:gd name="adj" fmla="val 14814"/>
            </a:avLst>
          </a:prstGeom>
          <a:solidFill>
            <a:srgbClr val="FFF6F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schemeClr val="accent2"/>
                </a:solidFill>
              </a:rPr>
              <a:t>快点同意</a:t>
            </a:r>
          </a:p>
        </p:txBody>
      </p:sp>
      <p:cxnSp>
        <p:nvCxnSpPr>
          <p:cNvPr id="18" name="箭头-工具"/>
          <p:cNvCxnSpPr>
            <a:stCxn id="15" idx="2"/>
            <a:endCxn id="17" idx="0"/>
          </p:cNvCxnSpPr>
          <p:nvPr/>
        </p:nvCxnSpPr>
        <p:spPr>
          <a:xfrm>
            <a:off x="1243330" y="2745105"/>
            <a:ext cx="0" cy="32512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9" name="箭头-工具"/>
          <p:cNvCxnSpPr>
            <a:stCxn id="57" idx="2"/>
            <a:endCxn id="58" idx="0"/>
          </p:cNvCxnSpPr>
          <p:nvPr/>
        </p:nvCxnSpPr>
        <p:spPr>
          <a:xfrm>
            <a:off x="1243013" y="3999865"/>
            <a:ext cx="0" cy="32512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58420" y="643727"/>
            <a:ext cx="8497614"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39.  假设客户C和服务器S已建立一个TCP连接，通信往返时间 RTT=50 ms，最长报文段寿命MSL=800 ms，数据传输结束后，C 主动请求断开连接。若从 C主动向 S发出 FIN 段时刻算起，则C和S进入CLOSED 状态所需的时间至少分别是( )。</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850 ms, 50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1650ms, 50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850 ms, 75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1650 ms, 75 ms</a:t>
            </a:r>
            <a:endParaRPr lang="en-US" altLang="zh-CN" sz="1800" kern="100" dirty="0">
              <a:solidFill>
                <a:schemeClr val="accent1">
                  <a:lumMod val="50000"/>
                </a:schemeClr>
              </a:solidFill>
              <a:effectLst/>
              <a:latin typeface="微软雅黑" charset="0"/>
              <a:ea typeface="微软雅黑" charset="0"/>
              <a:cs typeface="微软雅黑" charset="0"/>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箭头-工具"/>
          <p:cNvCxnSpPr>
            <a:stCxn id="5" idx="2"/>
            <a:endCxn id="47" idx="0"/>
          </p:cNvCxnSpPr>
          <p:nvPr/>
        </p:nvCxnSpPr>
        <p:spPr>
          <a:xfrm>
            <a:off x="6287135" y="3807460"/>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8" name="箭头-工具"/>
          <p:cNvCxnSpPr>
            <a:stCxn id="43" idx="2"/>
            <a:endCxn id="5" idx="0"/>
          </p:cNvCxnSpPr>
          <p:nvPr/>
        </p:nvCxnSpPr>
        <p:spPr>
          <a:xfrm>
            <a:off x="6287135" y="2972435"/>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9" name="箭头-工具"/>
          <p:cNvCxnSpPr>
            <a:stCxn id="38" idx="2"/>
            <a:endCxn id="43" idx="0"/>
          </p:cNvCxnSpPr>
          <p:nvPr/>
        </p:nvCxnSpPr>
        <p:spPr>
          <a:xfrm>
            <a:off x="6287135" y="2137410"/>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6" name="箭头-工具"/>
          <p:cNvCxnSpPr>
            <a:stCxn id="2" idx="2"/>
            <a:endCxn id="45" idx="0"/>
          </p:cNvCxnSpPr>
          <p:nvPr/>
        </p:nvCxnSpPr>
        <p:spPr>
          <a:xfrm>
            <a:off x="2775585" y="4026535"/>
            <a:ext cx="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4" name="箭头-工具"/>
          <p:cNvCxnSpPr>
            <a:endCxn id="4" idx="0"/>
          </p:cNvCxnSpPr>
          <p:nvPr/>
        </p:nvCxnSpPr>
        <p:spPr>
          <a:xfrm flipH="1">
            <a:off x="2775585" y="2148205"/>
            <a:ext cx="508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6" name="箭头-工具"/>
          <p:cNvCxnSpPr/>
          <p:nvPr/>
        </p:nvCxnSpPr>
        <p:spPr>
          <a:xfrm>
            <a:off x="2767965" y="2762885"/>
            <a:ext cx="0" cy="28829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 name="箭头-工具"/>
          <p:cNvCxnSpPr>
            <a:stCxn id="37" idx="2"/>
            <a:endCxn id="2" idx="0"/>
          </p:cNvCxnSpPr>
          <p:nvPr/>
        </p:nvCxnSpPr>
        <p:spPr>
          <a:xfrm>
            <a:off x="2775585" y="3400425"/>
            <a:ext cx="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935417" y="1188698"/>
            <a:ext cx="1762375" cy="3771905"/>
            <a:chOff x="1489960" y="3568644"/>
            <a:chExt cx="1303964" cy="590298"/>
          </a:xfrm>
        </p:grpSpPr>
        <p:sp>
          <p:nvSpPr>
            <p:cNvPr id="24" name="矩形: 圆角 28"/>
            <p:cNvSpPr/>
            <p:nvPr/>
          </p:nvSpPr>
          <p:spPr>
            <a:xfrm>
              <a:off x="1489960" y="3570632"/>
              <a:ext cx="1288745" cy="588310"/>
            </a:xfrm>
            <a:prstGeom prst="roundRect">
              <a:avLst/>
            </a:prstGeom>
            <a:solidFill>
              <a:srgbClr val="E169F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696644" y="3568644"/>
              <a:ext cx="1097280" cy="62409"/>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客户端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C</a:t>
              </a:r>
            </a:p>
          </p:txBody>
        </p:sp>
      </p:grpSp>
      <p:grpSp>
        <p:nvGrpSpPr>
          <p:cNvPr id="28" name="组合 27"/>
          <p:cNvGrpSpPr/>
          <p:nvPr/>
        </p:nvGrpSpPr>
        <p:grpSpPr>
          <a:xfrm>
            <a:off x="5474970" y="1187327"/>
            <a:ext cx="1701800" cy="3759323"/>
            <a:chOff x="1489960" y="4570034"/>
            <a:chExt cx="1288791" cy="545501"/>
          </a:xfrm>
        </p:grpSpPr>
        <p:sp>
          <p:nvSpPr>
            <p:cNvPr id="32" name="矩形: 圆角 35"/>
            <p:cNvSpPr/>
            <p:nvPr/>
          </p:nvSpPr>
          <p:spPr>
            <a:xfrm>
              <a:off x="1489960" y="4570144"/>
              <a:ext cx="1288791" cy="545391"/>
            </a:xfrm>
            <a:prstGeom prst="roundRect">
              <a:avLst/>
            </a:prstGeom>
            <a:solidFill>
              <a:srgbClr val="FFD24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81164" y="4570034"/>
              <a:ext cx="1097280" cy="57865"/>
            </a:xfrm>
            <a:prstGeom prst="rect">
              <a:avLst/>
            </a:prstGeom>
          </p:spPr>
          <p:txBody>
            <a:bodyPr wrap="squar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服务器</a:t>
              </a:r>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S</a:t>
              </a:r>
            </a:p>
          </p:txBody>
        </p:sp>
      </p:grpSp>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断连：四次挥手</a:t>
            </a:r>
          </a:p>
        </p:txBody>
      </p:sp>
      <p:cxnSp>
        <p:nvCxnSpPr>
          <p:cNvPr id="39" name="箭头-工具"/>
          <p:cNvCxnSpPr>
            <a:stCxn id="14" idx="3"/>
            <a:endCxn id="38" idx="1"/>
          </p:cNvCxnSpPr>
          <p:nvPr/>
        </p:nvCxnSpPr>
        <p:spPr>
          <a:xfrm flipV="1">
            <a:off x="3479165" y="1960880"/>
            <a:ext cx="2084705" cy="1079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4156710" y="161798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FIN</a:t>
            </a:r>
          </a:p>
        </p:txBody>
      </p:sp>
      <p:sp>
        <p:nvSpPr>
          <p:cNvPr id="42" name="圆角矩形 2"/>
          <p:cNvSpPr/>
          <p:nvPr/>
        </p:nvSpPr>
        <p:spPr>
          <a:xfrm rot="20880000">
            <a:off x="3656330" y="2016125"/>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ACK</a:t>
            </a:r>
          </a:p>
        </p:txBody>
      </p:sp>
      <p:cxnSp>
        <p:nvCxnSpPr>
          <p:cNvPr id="40" name="箭头-工具"/>
          <p:cNvCxnSpPr>
            <a:endCxn id="4" idx="3"/>
          </p:cNvCxnSpPr>
          <p:nvPr/>
        </p:nvCxnSpPr>
        <p:spPr>
          <a:xfrm flipH="1">
            <a:off x="3479165" y="212852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3495675" y="3375660"/>
            <a:ext cx="2006600" cy="21272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 name="矩形: 圆角 29"/>
          <p:cNvSpPr/>
          <p:nvPr/>
        </p:nvSpPr>
        <p:spPr>
          <a:xfrm>
            <a:off x="2072005" y="179451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established</a:t>
            </a:r>
            <a:endParaRPr lang="en-US" altLang="zh-CN" dirty="0">
              <a:solidFill>
                <a:srgbClr val="844AAD"/>
              </a:solidFill>
            </a:endParaRPr>
          </a:p>
        </p:txBody>
      </p:sp>
      <p:sp>
        <p:nvSpPr>
          <p:cNvPr id="37" name="矩形: 圆角 29"/>
          <p:cNvSpPr/>
          <p:nvPr/>
        </p:nvSpPr>
        <p:spPr>
          <a:xfrm>
            <a:off x="2072005" y="304673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FIN-wait-2</a:t>
            </a:r>
            <a:endParaRPr lang="en-US" altLang="zh-CN" dirty="0">
              <a:solidFill>
                <a:srgbClr val="844AAD"/>
              </a:solidFill>
            </a:endParaRPr>
          </a:p>
        </p:txBody>
      </p:sp>
      <p:sp>
        <p:nvSpPr>
          <p:cNvPr id="38" name="矩形: 圆角 29"/>
          <p:cNvSpPr/>
          <p:nvPr/>
        </p:nvSpPr>
        <p:spPr>
          <a:xfrm>
            <a:off x="5563870" y="178371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sym typeface="+mn-ea"/>
              </a:rPr>
              <a:t>established</a:t>
            </a:r>
            <a:endParaRPr lang="en-US" altLang="zh-CN" dirty="0">
              <a:solidFill>
                <a:srgbClr val="7E6000"/>
              </a:solidFill>
            </a:endParaRPr>
          </a:p>
        </p:txBody>
      </p:sp>
      <p:sp>
        <p:nvSpPr>
          <p:cNvPr id="43" name="矩形: 圆角 29"/>
          <p:cNvSpPr/>
          <p:nvPr/>
        </p:nvSpPr>
        <p:spPr>
          <a:xfrm>
            <a:off x="5563870" y="261874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close-wait</a:t>
            </a:r>
          </a:p>
        </p:txBody>
      </p:sp>
      <p:sp>
        <p:nvSpPr>
          <p:cNvPr id="45" name="矩形: 圆角 29"/>
          <p:cNvSpPr/>
          <p:nvPr/>
        </p:nvSpPr>
        <p:spPr>
          <a:xfrm>
            <a:off x="2072005" y="429895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closed</a:t>
            </a:r>
          </a:p>
        </p:txBody>
      </p:sp>
      <p:sp>
        <p:nvSpPr>
          <p:cNvPr id="47" name="矩形: 圆角 29"/>
          <p:cNvSpPr/>
          <p:nvPr/>
        </p:nvSpPr>
        <p:spPr>
          <a:xfrm>
            <a:off x="5563870" y="428879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closed</a:t>
            </a:r>
          </a:p>
        </p:txBody>
      </p:sp>
      <p:sp>
        <p:nvSpPr>
          <p:cNvPr id="51" name="圆角矩形 2"/>
          <p:cNvSpPr/>
          <p:nvPr/>
        </p:nvSpPr>
        <p:spPr>
          <a:xfrm rot="240000">
            <a:off x="4211955" y="3137535"/>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ACK</a:t>
            </a:r>
          </a:p>
        </p:txBody>
      </p:sp>
      <p:sp>
        <p:nvSpPr>
          <p:cNvPr id="2" name="矩形: 圆角 29"/>
          <p:cNvSpPr/>
          <p:nvPr/>
        </p:nvSpPr>
        <p:spPr>
          <a:xfrm>
            <a:off x="2072005" y="367284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time-wait</a:t>
            </a:r>
          </a:p>
        </p:txBody>
      </p:sp>
      <p:sp>
        <p:nvSpPr>
          <p:cNvPr id="4" name="矩形: 圆角 29"/>
          <p:cNvSpPr/>
          <p:nvPr/>
        </p:nvSpPr>
        <p:spPr>
          <a:xfrm>
            <a:off x="2072005" y="242062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FIN-wait-1</a:t>
            </a:r>
          </a:p>
        </p:txBody>
      </p:sp>
      <p:sp>
        <p:nvSpPr>
          <p:cNvPr id="5" name="矩形: 圆角 29"/>
          <p:cNvSpPr/>
          <p:nvPr/>
        </p:nvSpPr>
        <p:spPr>
          <a:xfrm>
            <a:off x="5563870" y="345376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last-ACK</a:t>
            </a:r>
          </a:p>
        </p:txBody>
      </p:sp>
      <p:sp>
        <p:nvSpPr>
          <p:cNvPr id="9" name="圆角矩形 2"/>
          <p:cNvSpPr/>
          <p:nvPr/>
        </p:nvSpPr>
        <p:spPr>
          <a:xfrm rot="20880000">
            <a:off x="3726180" y="2700020"/>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FIN</a:t>
            </a:r>
          </a:p>
        </p:txBody>
      </p:sp>
      <p:cxnSp>
        <p:nvCxnSpPr>
          <p:cNvPr id="10" name="箭头-工具"/>
          <p:cNvCxnSpPr/>
          <p:nvPr/>
        </p:nvCxnSpPr>
        <p:spPr>
          <a:xfrm flipH="1">
            <a:off x="3562350" y="282194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箭头-工具"/>
          <p:cNvCxnSpPr/>
          <p:nvPr/>
        </p:nvCxnSpPr>
        <p:spPr>
          <a:xfrm>
            <a:off x="6287135" y="3807460"/>
            <a:ext cx="0" cy="4813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8" name="箭头-工具"/>
          <p:cNvCxnSpPr/>
          <p:nvPr/>
        </p:nvCxnSpPr>
        <p:spPr>
          <a:xfrm>
            <a:off x="6287135" y="2482215"/>
            <a:ext cx="0" cy="97155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5474335" y="1187962"/>
            <a:ext cx="1701800" cy="3759323"/>
            <a:chOff x="1489960" y="4570034"/>
            <a:chExt cx="1288791" cy="545501"/>
          </a:xfrm>
        </p:grpSpPr>
        <p:sp>
          <p:nvSpPr>
            <p:cNvPr id="32" name="矩形: 圆角 35"/>
            <p:cNvSpPr/>
            <p:nvPr/>
          </p:nvSpPr>
          <p:spPr>
            <a:xfrm>
              <a:off x="1489960" y="4570144"/>
              <a:ext cx="1288791" cy="545391"/>
            </a:xfrm>
            <a:prstGeom prst="roundRect">
              <a:avLst/>
            </a:prstGeom>
            <a:solidFill>
              <a:srgbClr val="FFD24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81164" y="4570034"/>
              <a:ext cx="1097280" cy="57865"/>
            </a:xfrm>
            <a:prstGeom prst="rect">
              <a:avLst/>
            </a:prstGeom>
          </p:spPr>
          <p:txBody>
            <a:bodyPr wrap="squar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服务器</a:t>
              </a:r>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S</a:t>
              </a:r>
            </a:p>
          </p:txBody>
        </p:sp>
      </p:grpSp>
      <p:cxnSp>
        <p:nvCxnSpPr>
          <p:cNvPr id="49" name="箭头-工具"/>
          <p:cNvCxnSpPr>
            <a:stCxn id="38" idx="2"/>
            <a:endCxn id="43" idx="0"/>
          </p:cNvCxnSpPr>
          <p:nvPr/>
        </p:nvCxnSpPr>
        <p:spPr>
          <a:xfrm flipV="1">
            <a:off x="6287135" y="2128520"/>
            <a:ext cx="0" cy="889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6" name="箭头-工具"/>
          <p:cNvCxnSpPr>
            <a:stCxn id="2" idx="2"/>
            <a:endCxn id="45" idx="0"/>
          </p:cNvCxnSpPr>
          <p:nvPr/>
        </p:nvCxnSpPr>
        <p:spPr>
          <a:xfrm>
            <a:off x="2792095" y="4037965"/>
            <a:ext cx="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44" name="箭头-工具"/>
          <p:cNvCxnSpPr>
            <a:endCxn id="4" idx="0"/>
          </p:cNvCxnSpPr>
          <p:nvPr/>
        </p:nvCxnSpPr>
        <p:spPr>
          <a:xfrm flipH="1">
            <a:off x="2792095" y="2159635"/>
            <a:ext cx="5080" cy="272415"/>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6" name="箭头-工具"/>
          <p:cNvCxnSpPr/>
          <p:nvPr/>
        </p:nvCxnSpPr>
        <p:spPr>
          <a:xfrm>
            <a:off x="2767965" y="2762885"/>
            <a:ext cx="0" cy="28829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 name="箭头-工具"/>
          <p:cNvCxnSpPr>
            <a:stCxn id="37" idx="2"/>
            <a:endCxn id="2" idx="0"/>
          </p:cNvCxnSpPr>
          <p:nvPr/>
        </p:nvCxnSpPr>
        <p:spPr>
          <a:xfrm>
            <a:off x="2792095" y="3139440"/>
            <a:ext cx="0" cy="544830"/>
          </a:xfrm>
          <a:prstGeom prst="straightConnector1">
            <a:avLst/>
          </a:prstGeom>
          <a:ln w="38100" cap="rnd" cmpd="sng">
            <a:solidFill>
              <a:schemeClr val="accent2"/>
            </a:solidFill>
            <a:round/>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935417" y="1188698"/>
            <a:ext cx="1762375" cy="3771905"/>
            <a:chOff x="1489960" y="3568644"/>
            <a:chExt cx="1303964" cy="590298"/>
          </a:xfrm>
        </p:grpSpPr>
        <p:sp>
          <p:nvSpPr>
            <p:cNvPr id="24" name="矩形: 圆角 28"/>
            <p:cNvSpPr/>
            <p:nvPr/>
          </p:nvSpPr>
          <p:spPr>
            <a:xfrm>
              <a:off x="1489960" y="3570632"/>
              <a:ext cx="1288745" cy="588310"/>
            </a:xfrm>
            <a:prstGeom prst="roundRect">
              <a:avLst/>
            </a:prstGeom>
            <a:solidFill>
              <a:srgbClr val="E169F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696644" y="3568644"/>
              <a:ext cx="1097280" cy="62409"/>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客户端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C</a:t>
              </a:r>
            </a:p>
          </p:txBody>
        </p:sp>
      </p:grpSp>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en-US" altLang="zh-CN" sz="2800" kern="100" dirty="0">
                <a:solidFill>
                  <a:schemeClr val="accent1">
                    <a:lumMod val="50000"/>
                  </a:schemeClr>
                </a:solidFill>
                <a:effectLst/>
                <a:latin typeface="微软雅黑" charset="0"/>
                <a:ea typeface="微软雅黑" charset="0"/>
                <a:cs typeface="微软雅黑" charset="0"/>
                <a:sym typeface="+mn-ea"/>
              </a:rPr>
              <a:t>TCP</a:t>
            </a:r>
            <a:r>
              <a:rPr lang="zh-CN" altLang="en-US" sz="2800" kern="100" dirty="0">
                <a:solidFill>
                  <a:schemeClr val="accent1">
                    <a:lumMod val="50000"/>
                  </a:schemeClr>
                </a:solidFill>
                <a:effectLst/>
                <a:latin typeface="微软雅黑" charset="0"/>
                <a:ea typeface="微软雅黑" charset="0"/>
                <a:cs typeface="微软雅黑" charset="0"/>
                <a:sym typeface="+mn-ea"/>
              </a:rPr>
              <a:t>断连：四次挥手</a:t>
            </a:r>
          </a:p>
        </p:txBody>
      </p:sp>
      <p:cxnSp>
        <p:nvCxnSpPr>
          <p:cNvPr id="39" name="箭头-工具"/>
          <p:cNvCxnSpPr>
            <a:stCxn id="14" idx="3"/>
            <a:endCxn id="38" idx="1"/>
          </p:cNvCxnSpPr>
          <p:nvPr/>
        </p:nvCxnSpPr>
        <p:spPr>
          <a:xfrm flipV="1">
            <a:off x="3495675" y="1960880"/>
            <a:ext cx="2068195" cy="2222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4156710" y="161798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FIN</a:t>
            </a:r>
          </a:p>
        </p:txBody>
      </p:sp>
      <p:sp>
        <p:nvSpPr>
          <p:cNvPr id="42" name="圆角矩形 2"/>
          <p:cNvSpPr/>
          <p:nvPr/>
        </p:nvSpPr>
        <p:spPr>
          <a:xfrm rot="20880000">
            <a:off x="3656330" y="2016125"/>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ACK</a:t>
            </a:r>
          </a:p>
        </p:txBody>
      </p:sp>
      <p:cxnSp>
        <p:nvCxnSpPr>
          <p:cNvPr id="40" name="箭头-工具"/>
          <p:cNvCxnSpPr>
            <a:endCxn id="4" idx="3"/>
          </p:cNvCxnSpPr>
          <p:nvPr/>
        </p:nvCxnSpPr>
        <p:spPr>
          <a:xfrm flipH="1">
            <a:off x="3495675" y="213995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a:endCxn id="5" idx="1"/>
          </p:cNvCxnSpPr>
          <p:nvPr/>
        </p:nvCxnSpPr>
        <p:spPr>
          <a:xfrm>
            <a:off x="3467100" y="3051810"/>
            <a:ext cx="2096770" cy="57912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 name="矩形: 圆角 29"/>
          <p:cNvSpPr/>
          <p:nvPr/>
        </p:nvSpPr>
        <p:spPr>
          <a:xfrm>
            <a:off x="2088515" y="180594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established</a:t>
            </a:r>
            <a:endParaRPr lang="en-US" altLang="zh-CN" dirty="0">
              <a:solidFill>
                <a:srgbClr val="844AAD"/>
              </a:solidFill>
            </a:endParaRPr>
          </a:p>
        </p:txBody>
      </p:sp>
      <p:sp>
        <p:nvSpPr>
          <p:cNvPr id="37" name="矩形: 圆角 29"/>
          <p:cNvSpPr/>
          <p:nvPr/>
        </p:nvSpPr>
        <p:spPr>
          <a:xfrm>
            <a:off x="2088515" y="2785745"/>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sym typeface="+mn-ea"/>
              </a:rPr>
              <a:t>FIN-wait-2</a:t>
            </a:r>
            <a:endParaRPr lang="en-US" altLang="zh-CN" dirty="0">
              <a:solidFill>
                <a:srgbClr val="844AAD"/>
              </a:solidFill>
            </a:endParaRPr>
          </a:p>
        </p:txBody>
      </p:sp>
      <p:sp>
        <p:nvSpPr>
          <p:cNvPr id="38" name="矩形: 圆角 29"/>
          <p:cNvSpPr/>
          <p:nvPr/>
        </p:nvSpPr>
        <p:spPr>
          <a:xfrm>
            <a:off x="5563870" y="178371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sym typeface="+mn-ea"/>
              </a:rPr>
              <a:t>established</a:t>
            </a:r>
            <a:endParaRPr lang="en-US" altLang="zh-CN" dirty="0">
              <a:solidFill>
                <a:srgbClr val="7E6000"/>
              </a:solidFill>
            </a:endParaRPr>
          </a:p>
        </p:txBody>
      </p:sp>
      <p:sp>
        <p:nvSpPr>
          <p:cNvPr id="43" name="矩形: 圆角 29"/>
          <p:cNvSpPr/>
          <p:nvPr/>
        </p:nvSpPr>
        <p:spPr>
          <a:xfrm>
            <a:off x="5563870" y="212852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close-wait</a:t>
            </a:r>
          </a:p>
        </p:txBody>
      </p:sp>
      <p:sp>
        <p:nvSpPr>
          <p:cNvPr id="45" name="矩形: 圆角 29"/>
          <p:cNvSpPr/>
          <p:nvPr/>
        </p:nvSpPr>
        <p:spPr>
          <a:xfrm>
            <a:off x="2088515" y="431038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closed</a:t>
            </a:r>
          </a:p>
        </p:txBody>
      </p:sp>
      <p:sp>
        <p:nvSpPr>
          <p:cNvPr id="47" name="矩形: 圆角 29"/>
          <p:cNvSpPr/>
          <p:nvPr/>
        </p:nvSpPr>
        <p:spPr>
          <a:xfrm>
            <a:off x="5563870" y="4288790"/>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closed</a:t>
            </a:r>
          </a:p>
        </p:txBody>
      </p:sp>
      <p:sp>
        <p:nvSpPr>
          <p:cNvPr id="51" name="圆角矩形 2"/>
          <p:cNvSpPr/>
          <p:nvPr/>
        </p:nvSpPr>
        <p:spPr>
          <a:xfrm rot="960000">
            <a:off x="4207510" y="2979420"/>
            <a:ext cx="72961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ACK</a:t>
            </a:r>
          </a:p>
        </p:txBody>
      </p:sp>
      <p:sp>
        <p:nvSpPr>
          <p:cNvPr id="2" name="矩形: 圆角 29"/>
          <p:cNvSpPr/>
          <p:nvPr/>
        </p:nvSpPr>
        <p:spPr>
          <a:xfrm>
            <a:off x="2088515" y="368427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time-wait</a:t>
            </a:r>
          </a:p>
        </p:txBody>
      </p:sp>
      <p:sp>
        <p:nvSpPr>
          <p:cNvPr id="4" name="矩形: 圆角 29"/>
          <p:cNvSpPr/>
          <p:nvPr/>
        </p:nvSpPr>
        <p:spPr>
          <a:xfrm>
            <a:off x="2088515" y="2432050"/>
            <a:ext cx="1407160" cy="35369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844AAD"/>
                </a:solidFill>
              </a:rPr>
              <a:t>FIN-wait-1</a:t>
            </a:r>
          </a:p>
        </p:txBody>
      </p:sp>
      <p:sp>
        <p:nvSpPr>
          <p:cNvPr id="5" name="矩形: 圆角 29"/>
          <p:cNvSpPr/>
          <p:nvPr/>
        </p:nvSpPr>
        <p:spPr>
          <a:xfrm>
            <a:off x="5563870" y="3453765"/>
            <a:ext cx="1446530" cy="35369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E6000"/>
                </a:solidFill>
              </a:rPr>
              <a:t>last-ACK</a:t>
            </a:r>
          </a:p>
        </p:txBody>
      </p:sp>
      <p:sp>
        <p:nvSpPr>
          <p:cNvPr id="9" name="圆角矩形 2"/>
          <p:cNvSpPr/>
          <p:nvPr/>
        </p:nvSpPr>
        <p:spPr>
          <a:xfrm rot="20880000">
            <a:off x="3713480" y="2400935"/>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FIN</a:t>
            </a:r>
          </a:p>
        </p:txBody>
      </p:sp>
      <p:cxnSp>
        <p:nvCxnSpPr>
          <p:cNvPr id="10" name="箭头-工具"/>
          <p:cNvCxnSpPr/>
          <p:nvPr/>
        </p:nvCxnSpPr>
        <p:spPr>
          <a:xfrm flipH="1">
            <a:off x="3502660" y="227711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4"/>
          <a:stretch>
            <a:fillRect/>
          </a:stretch>
        </p:blipFill>
        <p:spPr>
          <a:xfrm rot="4560000" flipH="1">
            <a:off x="7294245" y="2986405"/>
            <a:ext cx="1064895" cy="2255520"/>
          </a:xfrm>
          <a:prstGeom prst="rect">
            <a:avLst/>
          </a:prstGeom>
        </p:spPr>
      </p:pic>
      <p:sp>
        <p:nvSpPr>
          <p:cNvPr id="11" name="矩形 10"/>
          <p:cNvSpPr/>
          <p:nvPr/>
        </p:nvSpPr>
        <p:spPr>
          <a:xfrm>
            <a:off x="7435598" y="3603502"/>
            <a:ext cx="1448917" cy="706755"/>
          </a:xfrm>
          <a:prstGeom prst="rect">
            <a:avLst/>
          </a:prstGeom>
        </p:spPr>
        <p:txBody>
          <a:bodyPr wrap="square">
            <a:spAutoFit/>
          </a:bodyPr>
          <a:lstStyle/>
          <a:p>
            <a:endPar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endParaRPr>
          </a:p>
          <a:p>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1.5RTT</a:t>
            </a:r>
          </a:p>
        </p:txBody>
      </p:sp>
      <p:pic>
        <p:nvPicPr>
          <p:cNvPr id="15" name="图片 14"/>
          <p:cNvPicPr>
            <a:picLocks noChangeAspect="1"/>
          </p:cNvPicPr>
          <p:nvPr/>
        </p:nvPicPr>
        <p:blipFill>
          <a:blip r:embed="rId4"/>
          <a:stretch>
            <a:fillRect/>
          </a:stretch>
        </p:blipFill>
        <p:spPr>
          <a:xfrm rot="5220000" flipH="1" flipV="1">
            <a:off x="741680" y="1804670"/>
            <a:ext cx="1064895" cy="2044065"/>
          </a:xfrm>
          <a:prstGeom prst="rect">
            <a:avLst/>
          </a:prstGeom>
        </p:spPr>
      </p:pic>
      <p:sp>
        <p:nvSpPr>
          <p:cNvPr id="12" name="矩形 11"/>
          <p:cNvSpPr/>
          <p:nvPr/>
        </p:nvSpPr>
        <p:spPr>
          <a:xfrm>
            <a:off x="683895" y="2652395"/>
            <a:ext cx="996950" cy="398780"/>
          </a:xfrm>
          <a:prstGeom prst="rect">
            <a:avLst/>
          </a:prstGeom>
        </p:spPr>
        <p:txBody>
          <a:bodyPr wrap="square">
            <a:spAutoFit/>
          </a:bodyPr>
          <a:lstStyle/>
          <a:p>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1RTT</a:t>
            </a:r>
          </a:p>
        </p:txBody>
      </p:sp>
      <p:pic>
        <p:nvPicPr>
          <p:cNvPr id="17" name="图片 16"/>
          <p:cNvPicPr>
            <a:picLocks noChangeAspect="1"/>
          </p:cNvPicPr>
          <p:nvPr/>
        </p:nvPicPr>
        <p:blipFill>
          <a:blip r:embed="rId4"/>
          <a:stretch>
            <a:fillRect/>
          </a:stretch>
        </p:blipFill>
        <p:spPr>
          <a:xfrm rot="5220000" flipH="1" flipV="1">
            <a:off x="779145" y="3343910"/>
            <a:ext cx="994410" cy="2044065"/>
          </a:xfrm>
          <a:prstGeom prst="rect">
            <a:avLst/>
          </a:prstGeom>
        </p:spPr>
      </p:pic>
      <p:sp>
        <p:nvSpPr>
          <p:cNvPr id="18" name="矩形 17"/>
          <p:cNvSpPr/>
          <p:nvPr/>
        </p:nvSpPr>
        <p:spPr>
          <a:xfrm>
            <a:off x="452755" y="4192905"/>
            <a:ext cx="1482725" cy="337185"/>
          </a:xfrm>
          <a:prstGeom prst="rect">
            <a:avLst/>
          </a:prstGeom>
        </p:spPr>
        <p:txBody>
          <a:bodyPr wrap="square">
            <a:spAutoFit/>
          </a:bodyPr>
          <a:lstStyle/>
          <a:p>
            <a:r>
              <a:rPr kumimoji="1" lang="en-US" sz="16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1RTT+</a:t>
            </a:r>
            <a:r>
              <a:rPr kumimoji="1" lang="en-US" altLang="zh-CN" sz="16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2MSL</a:t>
            </a:r>
            <a:endParaRPr kumimoji="1" lang="zh-CN" altLang="en-US" sz="16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58420" y="643727"/>
            <a:ext cx="8497614"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39.  假设客户C和服务器S已建立一个TCP连接，通信往返时间 RTT=50 ms，最长报文段寿命MSL=800 ms，数据传输结束后，C 主动请求断开连接接。若从 C主动向 S发出 FIN 段时刻算起，则C和S进入CLOSED 状态所需的时间至少分别是( )。</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850 ms, 50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1650ms, 50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850 ms, 75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1650 ms, 75 ms</a:t>
            </a:r>
            <a:endParaRPr lang="en-US" altLang="zh-CN" sz="1800" kern="100" dirty="0">
              <a:solidFill>
                <a:schemeClr val="accent1">
                  <a:lumMod val="50000"/>
                </a:schemeClr>
              </a:solidFill>
              <a:effectLst/>
              <a:latin typeface="微软雅黑" charset="0"/>
              <a:ea typeface="微软雅黑" charset="0"/>
              <a:cs typeface="微软雅黑" charset="0"/>
            </a:endParaRPr>
          </a:p>
        </p:txBody>
      </p:sp>
      <p:pic>
        <p:nvPicPr>
          <p:cNvPr id="12"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239237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49542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effectLst/>
                <a:latin typeface="微软雅黑" charset="0"/>
                <a:ea typeface="微软雅黑" charset="0"/>
                <a:cs typeface="微软雅黑" charset="0"/>
                <a:sym typeface="+mn-ea"/>
              </a:rPr>
              <a:t>40.  </a:t>
            </a:r>
            <a:r>
              <a:rPr lang="en-US" altLang="zh-CN" sz="1600" kern="100" dirty="0" err="1">
                <a:solidFill>
                  <a:schemeClr val="accent1">
                    <a:lumMod val="50000"/>
                  </a:schemeClr>
                </a:solidFill>
                <a:effectLst/>
                <a:latin typeface="微软雅黑" charset="0"/>
                <a:ea typeface="微软雅黑" charset="0"/>
                <a:cs typeface="微软雅黑" charset="0"/>
                <a:sym typeface="+mn-ea"/>
              </a:rPr>
              <a:t>假设主机</a:t>
            </a:r>
            <a:r>
              <a:rPr lang="en-US" altLang="zh-CN" sz="1600" kern="100" dirty="0">
                <a:solidFill>
                  <a:schemeClr val="accent1">
                    <a:lumMod val="50000"/>
                  </a:schemeClr>
                </a:solidFill>
                <a:effectLst/>
                <a:latin typeface="微软雅黑" charset="0"/>
                <a:ea typeface="微软雅黑" charset="0"/>
                <a:cs typeface="微软雅黑" charset="0"/>
                <a:sym typeface="+mn-ea"/>
              </a:rPr>
              <a:t> H 通过 HTTP/1.1 请求浏览某 Web 服务器S上的 Web 页news408.html，news408.html引用了同目录下的1幅图像，news408.html文件大小为1MSS(最大段长)，图像文件大小为3 MSS，H访问S的往返时间 RTT=10 ms，忽略 HTTP 响应报文的首部开销和TCP 段传输时延。若 H 已完成域名解析，则从 H 请求与 S 建立 TCP 连接时刻起，到接收到全部内容止，所需的时间至少是(     )。</a:t>
            </a:r>
            <a:endParaRPr lang="en-US" altLang="zh-CN" sz="16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30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l">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40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50ms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60 ms</a:t>
            </a: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pic>
        <p:nvPicPr>
          <p:cNvPr id="4" name="图片 3" descr="图片3"/>
          <p:cNvPicPr>
            <a:picLocks noChangeAspect="1"/>
          </p:cNvPicPr>
          <p:nvPr/>
        </p:nvPicPr>
        <p:blipFill>
          <a:blip r:embed="rId4"/>
          <a:stretch>
            <a:fillRect/>
          </a:stretch>
        </p:blipFill>
        <p:spPr>
          <a:xfrm>
            <a:off x="2988310" y="2005330"/>
            <a:ext cx="4307205" cy="215773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某无噪声理想信道带宽为</a:t>
            </a:r>
            <a:r>
              <a:rPr lang="en-US" altLang="zh-CN" kern="100" dirty="0">
                <a:solidFill>
                  <a:schemeClr val="accent1">
                    <a:lumMod val="50000"/>
                  </a:schemeClr>
                </a:solidFill>
                <a:latin typeface="微软雅黑" charset="0"/>
                <a:ea typeface="微软雅黑" charset="0"/>
                <a:cs typeface="微软雅黑" charset="0"/>
                <a:sym typeface="+mn-ea"/>
              </a:rPr>
              <a:t>4MHz</a:t>
            </a:r>
            <a:r>
              <a:rPr lang="zh-CN" altLang="en-US" kern="100" dirty="0">
                <a:solidFill>
                  <a:schemeClr val="accent1">
                    <a:lumMod val="50000"/>
                  </a:schemeClr>
                </a:solidFill>
                <a:latin typeface="微软雅黑" charset="0"/>
                <a:ea typeface="微软雅黑" charset="0"/>
                <a:cs typeface="微软雅黑" charset="0"/>
                <a:sym typeface="+mn-ea"/>
              </a:rPr>
              <a:t>，采用</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调制，若该信道的最大数据传输率是</a:t>
            </a:r>
            <a:r>
              <a:rPr lang="en-US" altLang="zh-CN" kern="100" dirty="0">
                <a:solidFill>
                  <a:schemeClr val="accent1">
                    <a:lumMod val="50000"/>
                  </a:schemeClr>
                </a:solidFill>
                <a:latin typeface="微软雅黑" charset="0"/>
                <a:ea typeface="微软雅黑" charset="0"/>
                <a:cs typeface="微软雅黑" charset="0"/>
                <a:sym typeface="+mn-ea"/>
              </a:rPr>
              <a:t>48Mbps</a:t>
            </a:r>
            <a:r>
              <a:rPr lang="zh-CN" altLang="en-US" kern="100" dirty="0">
                <a:solidFill>
                  <a:schemeClr val="accent1">
                    <a:lumMod val="50000"/>
                  </a:schemeClr>
                </a:solidFill>
                <a:latin typeface="微软雅黑" charset="0"/>
                <a:ea typeface="微软雅黑" charset="0"/>
                <a:cs typeface="微软雅黑" charset="0"/>
                <a:sym typeface="+mn-ea"/>
              </a:rPr>
              <a:t>，则该信道采用的</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调制方案是</a:t>
            </a:r>
            <a:r>
              <a:rPr lang="en-US" altLang="zh-CN" kern="100" dirty="0">
                <a:solidFill>
                  <a:schemeClr val="accent1">
                    <a:lumMod val="50000"/>
                  </a:schemeClr>
                </a:solidFill>
                <a:latin typeface="微软雅黑" charset="0"/>
                <a:ea typeface="微软雅黑" charset="0"/>
                <a:cs typeface="微软雅黑" charset="0"/>
                <a:sym typeface="+mn-ea"/>
              </a:rPr>
              <a:t>( )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QAM-16</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QAM-32</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QAM-64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QAM-128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5" name="同侧圆角矩形 3"/>
          <p:cNvSpPr/>
          <p:nvPr/>
        </p:nvSpPr>
        <p:spPr>
          <a:xfrm>
            <a:off x="2321872" y="1736931"/>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奎奈斯特定理</a:t>
            </a:r>
          </a:p>
        </p:txBody>
      </p:sp>
      <mc:AlternateContent xmlns:mc="http://schemas.openxmlformats.org/markup-compatibility/2006" xmlns:a14="http://schemas.microsoft.com/office/drawing/2010/main">
        <mc:Choice Requires="a14">
          <p:sp>
            <p:nvSpPr>
              <p:cNvPr id="16" name="圆角矩形 2"/>
              <p:cNvSpPr/>
              <p:nvPr/>
            </p:nvSpPr>
            <p:spPr>
              <a:xfrm>
                <a:off x="2334572" y="2053796"/>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6" name="圆角矩形 2"/>
              <p:cNvSpPr>
                <a:spLocks noRot="1" noChangeAspect="1" noMove="1" noResize="1" noEditPoints="1" noAdjustHandles="1" noChangeArrowheads="1" noChangeShapeType="1" noTextEdit="1"/>
              </p:cNvSpPr>
              <p:nvPr/>
            </p:nvSpPr>
            <p:spPr>
              <a:xfrm>
                <a:off x="2334572" y="2053796"/>
                <a:ext cx="4881245" cy="487680"/>
              </a:xfrm>
              <a:prstGeom prst="roundRect">
                <a:avLst>
                  <a:gd name="adj" fmla="val 0"/>
                </a:avLst>
              </a:prstGeom>
              <a:blipFill rotWithShape="1">
                <a:blip r:embed="rId4"/>
                <a:stretch>
                  <a:fillRect l="-462" t="-4600" r="-449" b="-4515"/>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9" name="直接箭头连接符 18"/>
          <p:cNvCxnSpPr/>
          <p:nvPr/>
        </p:nvCxnSpPr>
        <p:spPr>
          <a:xfrm flipV="1">
            <a:off x="5528300" y="1736931"/>
            <a:ext cx="0" cy="424838"/>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0" name="圆角矩形 9"/>
          <p:cNvSpPr/>
          <p:nvPr/>
        </p:nvSpPr>
        <p:spPr>
          <a:xfrm>
            <a:off x="5004425" y="1420066"/>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 信道带宽</a:t>
            </a:r>
          </a:p>
        </p:txBody>
      </p:sp>
      <p:cxnSp>
        <p:nvCxnSpPr>
          <p:cNvPr id="23" name="直接箭头连接符 22"/>
          <p:cNvCxnSpPr/>
          <p:nvPr/>
        </p:nvCxnSpPr>
        <p:spPr>
          <a:xfrm flipV="1">
            <a:off x="6154608" y="1736931"/>
            <a:ext cx="361436" cy="385401"/>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4" name="圆角矩形 14"/>
          <p:cNvSpPr/>
          <p:nvPr/>
        </p:nvSpPr>
        <p:spPr>
          <a:xfrm>
            <a:off x="6678482" y="1462135"/>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每个码元的离散电平数目</a:t>
            </a: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49542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effectLst/>
                <a:latin typeface="微软雅黑" charset="0"/>
                <a:ea typeface="微软雅黑" charset="0"/>
                <a:cs typeface="微软雅黑" charset="0"/>
                <a:sym typeface="+mn-ea"/>
              </a:rPr>
              <a:t>40.  </a:t>
            </a:r>
            <a:r>
              <a:rPr lang="en-US" altLang="zh-CN" sz="1600" kern="100" dirty="0" err="1">
                <a:solidFill>
                  <a:schemeClr val="accent1">
                    <a:lumMod val="50000"/>
                  </a:schemeClr>
                </a:solidFill>
                <a:effectLst/>
                <a:latin typeface="微软雅黑" charset="0"/>
                <a:ea typeface="微软雅黑" charset="0"/>
                <a:cs typeface="微软雅黑" charset="0"/>
                <a:sym typeface="+mn-ea"/>
              </a:rPr>
              <a:t>假设主机</a:t>
            </a:r>
            <a:r>
              <a:rPr lang="en-US" altLang="zh-CN" sz="1600" kern="100" dirty="0">
                <a:solidFill>
                  <a:schemeClr val="accent1">
                    <a:lumMod val="50000"/>
                  </a:schemeClr>
                </a:solidFill>
                <a:effectLst/>
                <a:latin typeface="微软雅黑" charset="0"/>
                <a:ea typeface="微软雅黑" charset="0"/>
                <a:cs typeface="微软雅黑" charset="0"/>
                <a:sym typeface="+mn-ea"/>
              </a:rPr>
              <a:t> H 通过 HTTP/1.1 请求浏览某 Web 服务器S上的 Web 页news408.html，news408.html引用了同目录下的1幅图像，news408.html文件大小为1MSS(最大段长)，图像文件大小为3 MSS，H访问S的往返时间 RTT=10 ms，忽略 HTTP 响应报文的首部开销和TCP 段传输时延。若 H 已完成域名解析，则从 H 请求与 S 建立 TCP 连接时刻起，到接收到全部内容止，所需的时间至少是(     )。</a:t>
            </a:r>
            <a:endParaRPr lang="en-US" altLang="zh-CN" sz="16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30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l">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40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50ms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60 ms</a:t>
            </a: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pic>
        <p:nvPicPr>
          <p:cNvPr id="3" name="图片 2" descr="图片2"/>
          <p:cNvPicPr>
            <a:picLocks noChangeAspect="1"/>
          </p:cNvPicPr>
          <p:nvPr/>
        </p:nvPicPr>
        <p:blipFill>
          <a:blip r:embed="rId4"/>
          <a:stretch>
            <a:fillRect/>
          </a:stretch>
        </p:blipFill>
        <p:spPr>
          <a:xfrm>
            <a:off x="3070860" y="1904365"/>
            <a:ext cx="3811905" cy="2360295"/>
          </a:xfrm>
          <a:prstGeom prst="rect">
            <a:avLst/>
          </a:prstGeom>
        </p:spPr>
      </p:pic>
      <p:pic>
        <p:nvPicPr>
          <p:cNvPr id="13" name="图片 12"/>
          <p:cNvPicPr>
            <a:picLocks noChangeAspect="1"/>
          </p:cNvPicPr>
          <p:nvPr/>
        </p:nvPicPr>
        <p:blipFill>
          <a:blip r:embed="rId5"/>
          <a:stretch>
            <a:fillRect/>
          </a:stretch>
        </p:blipFill>
        <p:spPr>
          <a:xfrm rot="4560000" flipH="1">
            <a:off x="6534150" y="2641600"/>
            <a:ext cx="1064895" cy="2255520"/>
          </a:xfrm>
          <a:prstGeom prst="rect">
            <a:avLst/>
          </a:prstGeom>
        </p:spPr>
      </p:pic>
      <p:sp>
        <p:nvSpPr>
          <p:cNvPr id="11" name="矩形 10"/>
          <p:cNvSpPr/>
          <p:nvPr/>
        </p:nvSpPr>
        <p:spPr>
          <a:xfrm>
            <a:off x="6644952" y="3569305"/>
            <a:ext cx="1448917" cy="400110"/>
          </a:xfrm>
          <a:prstGeom prst="rect">
            <a:avLst/>
          </a:prstGeom>
        </p:spPr>
        <p:txBody>
          <a:bodyPr wrap="square">
            <a:spAutoFit/>
          </a:bodyPr>
          <a:lstStyle/>
          <a:p>
            <a:r>
              <a:rPr kumimoji="1" lang="en-US" altLang="zh-CN" sz="2000" dirty="0">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1.5RTT</a:t>
            </a: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49542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effectLst/>
                <a:latin typeface="微软雅黑" charset="0"/>
                <a:ea typeface="微软雅黑" charset="0"/>
                <a:cs typeface="微软雅黑" charset="0"/>
                <a:sym typeface="+mn-ea"/>
              </a:rPr>
              <a:t>40.  </a:t>
            </a:r>
            <a:r>
              <a:rPr lang="en-US" altLang="zh-CN" sz="1600" kern="100" dirty="0" err="1">
                <a:solidFill>
                  <a:schemeClr val="accent1">
                    <a:lumMod val="50000"/>
                  </a:schemeClr>
                </a:solidFill>
                <a:effectLst/>
                <a:latin typeface="微软雅黑" charset="0"/>
                <a:ea typeface="微软雅黑" charset="0"/>
                <a:cs typeface="微软雅黑" charset="0"/>
                <a:sym typeface="+mn-ea"/>
              </a:rPr>
              <a:t>假设主机</a:t>
            </a:r>
            <a:r>
              <a:rPr lang="en-US" altLang="zh-CN" sz="1600" kern="100" dirty="0">
                <a:solidFill>
                  <a:schemeClr val="accent1">
                    <a:lumMod val="50000"/>
                  </a:schemeClr>
                </a:solidFill>
                <a:effectLst/>
                <a:latin typeface="微软雅黑" charset="0"/>
                <a:ea typeface="微软雅黑" charset="0"/>
                <a:cs typeface="微软雅黑" charset="0"/>
                <a:sym typeface="+mn-ea"/>
              </a:rPr>
              <a:t> H 通过 HTTP/1.1 请求浏览某 Web 服务器S上的 Web 页news408.html，news408.html引用了同目录下的1幅图像，news408.html文件大小为1MSS(最大段长)，图像文件大小为3 MSS，H访问S的往返时间 RTT=10 ms，忽略 HTTP 响应报文的首部开销和TCP 段传输时延。若 H 已完成域名解析，则从 H 请求与 S 建立 TCP 连接时刻起，到接收到全部内容止，所需的时间至少是(     )。</a:t>
            </a:r>
            <a:endParaRPr lang="en-US" altLang="zh-CN" sz="16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30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l">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40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50ms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60 ms</a:t>
            </a: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矩形 11"/>
          <p:cNvSpPr/>
          <p:nvPr/>
        </p:nvSpPr>
        <p:spPr>
          <a:xfrm>
            <a:off x="829945" y="3366770"/>
            <a:ext cx="2421255" cy="706755"/>
          </a:xfrm>
          <a:prstGeom prst="rect">
            <a:avLst/>
          </a:prstGeom>
        </p:spPr>
        <p:txBody>
          <a:bodyPr wrap="square">
            <a:spAutoFit/>
          </a:bodyPr>
          <a:lstStyle/>
          <a:p>
            <a:r>
              <a:rPr kumimoji="1" lang="zh-CN" altLang="en-US"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建连</a:t>
            </a:r>
            <a:r>
              <a:rPr kumimoji="1" lang="en-US" altLang="zh-CN"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     1.5RTT</a:t>
            </a:r>
          </a:p>
          <a:p>
            <a:r>
              <a:rPr kumimoji="1" lang="zh-CN" altLang="en-US"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发送数据</a:t>
            </a:r>
            <a:r>
              <a:rPr kumimoji="1" lang="en-US" altLang="zh-CN"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  3RTT</a:t>
            </a:r>
          </a:p>
        </p:txBody>
      </p:sp>
      <p:grpSp>
        <p:nvGrpSpPr>
          <p:cNvPr id="23" name="组合 22"/>
          <p:cNvGrpSpPr/>
          <p:nvPr/>
        </p:nvGrpSpPr>
        <p:grpSpPr>
          <a:xfrm>
            <a:off x="4213225" y="1882773"/>
            <a:ext cx="1356995" cy="2905760"/>
            <a:chOff x="3247291" y="3534717"/>
            <a:chExt cx="1303964" cy="590298"/>
          </a:xfrm>
        </p:grpSpPr>
        <p:sp>
          <p:nvSpPr>
            <p:cNvPr id="24" name="矩形: 圆角 28"/>
            <p:cNvSpPr/>
            <p:nvPr/>
          </p:nvSpPr>
          <p:spPr>
            <a:xfrm>
              <a:off x="3247291" y="3536705"/>
              <a:ext cx="1288745" cy="588310"/>
            </a:xfrm>
            <a:prstGeom prst="roundRect">
              <a:avLst/>
            </a:prstGeom>
            <a:solidFill>
              <a:srgbClr val="E169F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453975" y="3534717"/>
              <a:ext cx="1097280" cy="81011"/>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客户端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C</a:t>
              </a:r>
            </a:p>
          </p:txBody>
        </p:sp>
      </p:grpSp>
      <p:grpSp>
        <p:nvGrpSpPr>
          <p:cNvPr id="28" name="组合 27"/>
          <p:cNvGrpSpPr/>
          <p:nvPr/>
        </p:nvGrpSpPr>
        <p:grpSpPr>
          <a:xfrm>
            <a:off x="7577455" y="1801495"/>
            <a:ext cx="1310640" cy="2895600"/>
            <a:chOff x="1489960" y="4570034"/>
            <a:chExt cx="1288791" cy="545501"/>
          </a:xfrm>
        </p:grpSpPr>
        <p:sp>
          <p:nvSpPr>
            <p:cNvPr id="32" name="矩形: 圆角 35"/>
            <p:cNvSpPr/>
            <p:nvPr/>
          </p:nvSpPr>
          <p:spPr>
            <a:xfrm>
              <a:off x="1489960" y="4570144"/>
              <a:ext cx="1288791" cy="545391"/>
            </a:xfrm>
            <a:prstGeom prst="roundRect">
              <a:avLst/>
            </a:prstGeom>
            <a:solidFill>
              <a:srgbClr val="FFD24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681164" y="4570034"/>
              <a:ext cx="1097280" cy="75126"/>
            </a:xfrm>
            <a:prstGeom prst="rect">
              <a:avLst/>
            </a:prstGeom>
          </p:spPr>
          <p:txBody>
            <a:bodyPr wrap="square">
              <a:spAutoFit/>
            </a:bodyPr>
            <a:lstStyle/>
            <a:p>
              <a:r>
                <a:rPr kumimoji="1" lang="zh-CN" altLang="en-US"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服务器</a:t>
              </a:r>
              <a:r>
                <a:rPr kumimoji="1" lang="en-US" altLang="zh-CN" sz="2000" dirty="0" err="1">
                  <a:solidFill>
                    <a:schemeClr val="accent4">
                      <a:lumMod val="50000"/>
                    </a:schemeClr>
                  </a:solidFill>
                  <a:latin typeface="Monaco" pitchFamily="49" charset="0"/>
                  <a:ea typeface="微软雅黑" panose="020B0503020204020204" pitchFamily="34" charset="-122"/>
                  <a:cs typeface="微软雅黑" panose="020B0503020204020204" pitchFamily="34" charset="-122"/>
                  <a:sym typeface="+mn-ea"/>
                </a:rPr>
                <a:t>S</a:t>
              </a:r>
            </a:p>
          </p:txBody>
        </p:sp>
      </p:grpSp>
      <p:cxnSp>
        <p:nvCxnSpPr>
          <p:cNvPr id="17" name="箭头-工具"/>
          <p:cNvCxnSpPr/>
          <p:nvPr/>
        </p:nvCxnSpPr>
        <p:spPr>
          <a:xfrm>
            <a:off x="5592445" y="2334260"/>
            <a:ext cx="1992630" cy="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6177915" y="1991360"/>
            <a:ext cx="112839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get html</a:t>
            </a:r>
          </a:p>
        </p:txBody>
      </p:sp>
      <p:sp>
        <p:nvSpPr>
          <p:cNvPr id="42" name="圆角矩形 2"/>
          <p:cNvSpPr/>
          <p:nvPr/>
        </p:nvSpPr>
        <p:spPr>
          <a:xfrm rot="20880000">
            <a:off x="5658485" y="2318385"/>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6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html</a:t>
            </a:r>
          </a:p>
        </p:txBody>
      </p:sp>
      <p:cxnSp>
        <p:nvCxnSpPr>
          <p:cNvPr id="40" name="箭头-工具"/>
          <p:cNvCxnSpPr/>
          <p:nvPr/>
        </p:nvCxnSpPr>
        <p:spPr>
          <a:xfrm flipH="1">
            <a:off x="5535930" y="2426335"/>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9" name="箭头-工具"/>
          <p:cNvCxnSpPr>
            <a:endCxn id="32" idx="1"/>
          </p:cNvCxnSpPr>
          <p:nvPr/>
        </p:nvCxnSpPr>
        <p:spPr>
          <a:xfrm>
            <a:off x="5575300" y="2948305"/>
            <a:ext cx="2002155" cy="30099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51" name="圆角矩形 2"/>
          <p:cNvSpPr/>
          <p:nvPr/>
        </p:nvSpPr>
        <p:spPr>
          <a:xfrm rot="660000">
            <a:off x="6044565" y="2769870"/>
            <a:ext cx="139509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get2MSS</a:t>
            </a:r>
            <a:r>
              <a:rPr kumimoji="1" lang="zh-CN" altLang="en-US"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图片</a:t>
            </a:r>
          </a:p>
        </p:txBody>
      </p:sp>
      <p:sp>
        <p:nvSpPr>
          <p:cNvPr id="26" name="圆角矩形 2"/>
          <p:cNvSpPr/>
          <p:nvPr/>
        </p:nvSpPr>
        <p:spPr>
          <a:xfrm rot="20880000">
            <a:off x="5681345" y="3204210"/>
            <a:ext cx="162369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2MSS</a:t>
            </a:r>
            <a:r>
              <a:rPr kumimoji="1" lang="zh-CN" altLang="en-US" sz="14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图片</a:t>
            </a:r>
          </a:p>
        </p:txBody>
      </p:sp>
      <p:cxnSp>
        <p:nvCxnSpPr>
          <p:cNvPr id="29" name="箭头-工具"/>
          <p:cNvCxnSpPr/>
          <p:nvPr/>
        </p:nvCxnSpPr>
        <p:spPr>
          <a:xfrm flipH="1">
            <a:off x="5565775" y="3302000"/>
            <a:ext cx="2019300" cy="46926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0" name="圆角矩形 2"/>
          <p:cNvSpPr/>
          <p:nvPr/>
        </p:nvSpPr>
        <p:spPr>
          <a:xfrm rot="20880000">
            <a:off x="5499735" y="4058920"/>
            <a:ext cx="18618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Tx/>
              <a:buFontTx/>
              <a:buNone/>
              <a:defRPr/>
            </a:pPr>
            <a:r>
              <a:rPr kumimoji="1" lang="en-US" altLang="zh-CN" sz="14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1MSS</a:t>
            </a:r>
            <a:r>
              <a:rPr kumimoji="1" lang="zh-CN" altLang="en-US" sz="14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图片</a:t>
            </a:r>
          </a:p>
        </p:txBody>
      </p:sp>
      <p:cxnSp>
        <p:nvCxnSpPr>
          <p:cNvPr id="31" name="箭头-工具"/>
          <p:cNvCxnSpPr/>
          <p:nvPr/>
        </p:nvCxnSpPr>
        <p:spPr>
          <a:xfrm flipH="1">
            <a:off x="5628640" y="4133215"/>
            <a:ext cx="1931035" cy="497840"/>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3" name="矩形: 圆角 29"/>
          <p:cNvSpPr/>
          <p:nvPr/>
        </p:nvSpPr>
        <p:spPr>
          <a:xfrm>
            <a:off x="4284980" y="2329815"/>
            <a:ext cx="1214755" cy="2052320"/>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844AAD"/>
                </a:solidFill>
                <a:sym typeface="+mn-ea"/>
              </a:rPr>
              <a:t>established</a:t>
            </a:r>
          </a:p>
        </p:txBody>
      </p:sp>
      <p:sp>
        <p:nvSpPr>
          <p:cNvPr id="34" name="矩形: 圆角 29"/>
          <p:cNvSpPr/>
          <p:nvPr/>
        </p:nvSpPr>
        <p:spPr>
          <a:xfrm>
            <a:off x="7633335" y="2313940"/>
            <a:ext cx="1201420" cy="2052320"/>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7E6000"/>
                </a:solidFill>
                <a:sym typeface="+mn-ea"/>
              </a:rPr>
              <a:t>established</a:t>
            </a:r>
          </a:p>
        </p:txBody>
      </p:sp>
      <p:cxnSp>
        <p:nvCxnSpPr>
          <p:cNvPr id="36" name="箭头-工具"/>
          <p:cNvCxnSpPr/>
          <p:nvPr/>
        </p:nvCxnSpPr>
        <p:spPr>
          <a:xfrm>
            <a:off x="5607050" y="3863340"/>
            <a:ext cx="2006600" cy="21272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8" name="圆角矩形 2"/>
          <p:cNvSpPr/>
          <p:nvPr/>
        </p:nvSpPr>
        <p:spPr>
          <a:xfrm rot="360000">
            <a:off x="6033770" y="3620135"/>
            <a:ext cx="139509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get 1MSS</a:t>
            </a:r>
            <a:r>
              <a:rPr kumimoji="1" lang="zh-CN" altLang="en-US"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图片</a:t>
            </a:r>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495427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600" kern="100" dirty="0">
                <a:solidFill>
                  <a:schemeClr val="accent1">
                    <a:lumMod val="50000"/>
                  </a:schemeClr>
                </a:solidFill>
                <a:effectLst/>
                <a:latin typeface="微软雅黑" charset="0"/>
                <a:ea typeface="微软雅黑" charset="0"/>
                <a:cs typeface="微软雅黑" charset="0"/>
                <a:sym typeface="+mn-ea"/>
              </a:rPr>
              <a:t>40.  </a:t>
            </a:r>
            <a:r>
              <a:rPr lang="en-US" altLang="zh-CN" sz="1600" kern="100" dirty="0" err="1">
                <a:solidFill>
                  <a:schemeClr val="accent1">
                    <a:lumMod val="50000"/>
                  </a:schemeClr>
                </a:solidFill>
                <a:effectLst/>
                <a:latin typeface="微软雅黑" charset="0"/>
                <a:ea typeface="微软雅黑" charset="0"/>
                <a:cs typeface="微软雅黑" charset="0"/>
                <a:sym typeface="+mn-ea"/>
              </a:rPr>
              <a:t>假设主机</a:t>
            </a:r>
            <a:r>
              <a:rPr lang="en-US" altLang="zh-CN" sz="1600" kern="100" dirty="0">
                <a:solidFill>
                  <a:schemeClr val="accent1">
                    <a:lumMod val="50000"/>
                  </a:schemeClr>
                </a:solidFill>
                <a:effectLst/>
                <a:latin typeface="微软雅黑" charset="0"/>
                <a:ea typeface="微软雅黑" charset="0"/>
                <a:cs typeface="微软雅黑" charset="0"/>
                <a:sym typeface="+mn-ea"/>
              </a:rPr>
              <a:t> H 通过 HTTP/1.1 请求浏览某 Web 服务器S上的 Web 页news408.html，news408.html引用了同目录下的1幅图像，news408.html文件大小为1MSS(最大段长)，图像文件大小为3 MSS，H访问S的往返时间 RTT=10 ms，忽略 HTTP 响应报文的首部开销和TCP 段传输时延。若 H 已完成域名解析，则从 H 请求与 S 建立 TCP 连接时刻起，到接收到全部内容止，所需的时间至少是(     )。</a:t>
            </a:r>
            <a:endParaRPr lang="en-US" altLang="zh-CN" sz="16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A.  30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l">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B.  40 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C.  50ms</a:t>
            </a:r>
            <a:endParaRPr lang="en-US" altLang="zh-CN" sz="18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800" kern="100" dirty="0">
                <a:solidFill>
                  <a:schemeClr val="accent1">
                    <a:lumMod val="50000"/>
                  </a:schemeClr>
                </a:solidFill>
                <a:effectLst/>
                <a:latin typeface="微软雅黑" charset="0"/>
                <a:ea typeface="微软雅黑" charset="0"/>
                <a:cs typeface="微软雅黑" charset="0"/>
                <a:sym typeface="+mn-ea"/>
              </a:rPr>
              <a:t>D.  60 ms</a:t>
            </a: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sym typeface="+mn-ea"/>
            </a:endParaRPr>
          </a:p>
          <a:p>
            <a:pPr marL="0" lvl="1" algn="just">
              <a:lnSpc>
                <a:spcPct val="100000"/>
              </a:lnSpc>
              <a:buClrTx/>
              <a:buSzTx/>
              <a:buNone/>
            </a:pPr>
            <a:endParaRPr lang="en-US" altLang="zh-CN" sz="18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en-US" altLang="zh-CN" sz="1600" dirty="0">
              <a:solidFill>
                <a:srgbClr val="1F4E79"/>
              </a:solidFill>
              <a:latin typeface="微软雅黑" charset="0"/>
              <a:ea typeface="微软雅黑" charset="0"/>
              <a:cs typeface="微软雅黑" charset="0"/>
            </a:endParaRP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矩形 11"/>
          <p:cNvSpPr/>
          <p:nvPr/>
        </p:nvSpPr>
        <p:spPr>
          <a:xfrm>
            <a:off x="829945" y="3366770"/>
            <a:ext cx="2421255" cy="1014730"/>
          </a:xfrm>
          <a:prstGeom prst="rect">
            <a:avLst/>
          </a:prstGeom>
        </p:spPr>
        <p:txBody>
          <a:bodyPr wrap="square">
            <a:spAutoFit/>
          </a:bodyPr>
          <a:lstStyle/>
          <a:p>
            <a:r>
              <a:rPr kumimoji="1" lang="zh-CN" altLang="en-US"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建连</a:t>
            </a:r>
            <a:r>
              <a:rPr kumimoji="1" lang="en-US" altLang="zh-CN"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     1RTT</a:t>
            </a:r>
          </a:p>
          <a:p>
            <a:r>
              <a:rPr kumimoji="1" lang="zh-CN" altLang="en-US"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发送数据</a:t>
            </a:r>
            <a:r>
              <a:rPr kumimoji="1" lang="en-US" altLang="zh-CN"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  3RTT</a:t>
            </a:r>
          </a:p>
          <a:p>
            <a:r>
              <a:rPr kumimoji="1" lang="zh-CN" altLang="en-US"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共</a:t>
            </a:r>
            <a:r>
              <a:rPr kumimoji="1" lang="en-US" altLang="zh-CN"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 4</a:t>
            </a:r>
            <a:r>
              <a:rPr kumimoji="1" lang="zh-CN" altLang="en-US"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个</a:t>
            </a:r>
            <a:r>
              <a:rPr kumimoji="1" lang="en-US" altLang="zh-CN" sz="2000" dirty="0" err="1">
                <a:solidFill>
                  <a:schemeClr val="accent4">
                    <a:lumMod val="50000"/>
                  </a:schemeClr>
                </a:solidFill>
                <a:latin typeface="楷体" panose="02010609060101010101" pitchFamily="49" charset="-122"/>
                <a:ea typeface="楷体" panose="02010609060101010101" pitchFamily="49" charset="-122"/>
                <a:cs typeface="微软雅黑" panose="020B0503020204020204" pitchFamily="34" charset="-122"/>
                <a:sym typeface="+mn-ea"/>
              </a:rPr>
              <a:t>RTT</a:t>
            </a:r>
          </a:p>
        </p:txBody>
      </p:sp>
      <p:sp>
        <p:nvSpPr>
          <p:cNvPr id="24" name="矩形: 圆角 28"/>
          <p:cNvSpPr/>
          <p:nvPr/>
        </p:nvSpPr>
        <p:spPr>
          <a:xfrm>
            <a:off x="4144010" y="1624330"/>
            <a:ext cx="1405890" cy="3529965"/>
          </a:xfrm>
          <a:prstGeom prst="roundRect">
            <a:avLst/>
          </a:prstGeom>
          <a:solidFill>
            <a:srgbClr val="E169F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5"/>
          <p:cNvSpPr/>
          <p:nvPr/>
        </p:nvSpPr>
        <p:spPr>
          <a:xfrm>
            <a:off x="7577455" y="1624330"/>
            <a:ext cx="1405255" cy="3519170"/>
          </a:xfrm>
          <a:prstGeom prst="roundRect">
            <a:avLst/>
          </a:prstGeom>
          <a:solidFill>
            <a:srgbClr val="FFD243">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箭头-工具"/>
          <p:cNvCxnSpPr/>
          <p:nvPr/>
        </p:nvCxnSpPr>
        <p:spPr>
          <a:xfrm>
            <a:off x="5581650" y="3084195"/>
            <a:ext cx="1992630" cy="0"/>
          </a:xfrm>
          <a:prstGeom prst="straightConnector1">
            <a:avLst/>
          </a:prstGeom>
          <a:ln w="38100" cap="rnd" cmpd="sng">
            <a:solidFill>
              <a:srgbClr val="DA0005"/>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8" name="圆角矩形 2"/>
          <p:cNvSpPr/>
          <p:nvPr/>
        </p:nvSpPr>
        <p:spPr>
          <a:xfrm>
            <a:off x="5646420" y="2760980"/>
            <a:ext cx="112839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get html</a:t>
            </a:r>
          </a:p>
        </p:txBody>
      </p:sp>
      <p:sp>
        <p:nvSpPr>
          <p:cNvPr id="42" name="圆角矩形 2"/>
          <p:cNvSpPr/>
          <p:nvPr/>
        </p:nvSpPr>
        <p:spPr>
          <a:xfrm rot="20880000">
            <a:off x="5502910" y="3071495"/>
            <a:ext cx="152654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html</a:t>
            </a:r>
          </a:p>
        </p:txBody>
      </p:sp>
      <p:cxnSp>
        <p:nvCxnSpPr>
          <p:cNvPr id="40" name="箭头-工具"/>
          <p:cNvCxnSpPr/>
          <p:nvPr/>
        </p:nvCxnSpPr>
        <p:spPr>
          <a:xfrm flipH="1">
            <a:off x="5495925" y="3154680"/>
            <a:ext cx="2073275" cy="388620"/>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9" name="箭头-工具"/>
          <p:cNvCxnSpPr/>
          <p:nvPr/>
        </p:nvCxnSpPr>
        <p:spPr>
          <a:xfrm>
            <a:off x="5581015" y="3621405"/>
            <a:ext cx="1955165" cy="23304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51" name="圆角矩形 2"/>
          <p:cNvSpPr/>
          <p:nvPr/>
        </p:nvSpPr>
        <p:spPr>
          <a:xfrm rot="360000">
            <a:off x="5996305" y="3416300"/>
            <a:ext cx="139509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get2MSS</a:t>
            </a:r>
            <a:r>
              <a:rPr kumimoji="1" lang="zh-CN" altLang="en-US" sz="12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图片</a:t>
            </a:r>
          </a:p>
        </p:txBody>
      </p:sp>
      <p:sp>
        <p:nvSpPr>
          <p:cNvPr id="26" name="圆角矩形 2"/>
          <p:cNvSpPr/>
          <p:nvPr/>
        </p:nvSpPr>
        <p:spPr>
          <a:xfrm rot="21300000">
            <a:off x="5643245" y="3763010"/>
            <a:ext cx="162369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2MSS</a:t>
            </a:r>
            <a:r>
              <a:rPr kumimoji="1" lang="zh-CN" altLang="en-US" sz="12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图片</a:t>
            </a:r>
          </a:p>
        </p:txBody>
      </p:sp>
      <p:cxnSp>
        <p:nvCxnSpPr>
          <p:cNvPr id="29" name="箭头-工具"/>
          <p:cNvCxnSpPr>
            <a:stCxn id="34" idx="1"/>
          </p:cNvCxnSpPr>
          <p:nvPr/>
        </p:nvCxnSpPr>
        <p:spPr>
          <a:xfrm flipH="1">
            <a:off x="5619115" y="3970655"/>
            <a:ext cx="2045970" cy="230505"/>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0" name="圆角矩形 2"/>
          <p:cNvSpPr/>
          <p:nvPr/>
        </p:nvSpPr>
        <p:spPr>
          <a:xfrm rot="20880000">
            <a:off x="5550535" y="4404995"/>
            <a:ext cx="1861820"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1MSS</a:t>
            </a:r>
            <a:r>
              <a:rPr kumimoji="1" lang="zh-CN" altLang="en-US" sz="12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图片</a:t>
            </a:r>
          </a:p>
        </p:txBody>
      </p:sp>
      <p:cxnSp>
        <p:nvCxnSpPr>
          <p:cNvPr id="31" name="箭头-工具"/>
          <p:cNvCxnSpPr/>
          <p:nvPr/>
        </p:nvCxnSpPr>
        <p:spPr>
          <a:xfrm flipH="1">
            <a:off x="5644515" y="4575810"/>
            <a:ext cx="1913890" cy="290830"/>
          </a:xfrm>
          <a:prstGeom prst="straightConnector1">
            <a:avLst/>
          </a:prstGeom>
          <a:ln w="38100" cap="rnd" cmpd="sng">
            <a:solidFill>
              <a:srgbClr val="38CDA8">
                <a:alpha val="94000"/>
              </a:srgbClr>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3" name="矩形: 圆角 29"/>
          <p:cNvSpPr/>
          <p:nvPr/>
        </p:nvSpPr>
        <p:spPr>
          <a:xfrm>
            <a:off x="4256405" y="2940685"/>
            <a:ext cx="1214755" cy="2052320"/>
          </a:xfrm>
          <a:prstGeom prst="roundRect">
            <a:avLst>
              <a:gd name="adj" fmla="val 10245"/>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844AAD"/>
                </a:solidFill>
                <a:sym typeface="+mn-ea"/>
              </a:rPr>
              <a:t>established</a:t>
            </a:r>
          </a:p>
        </p:txBody>
      </p:sp>
      <p:sp>
        <p:nvSpPr>
          <p:cNvPr id="34" name="矩形: 圆角 29"/>
          <p:cNvSpPr/>
          <p:nvPr/>
        </p:nvSpPr>
        <p:spPr>
          <a:xfrm>
            <a:off x="7665085" y="2944495"/>
            <a:ext cx="1201420" cy="2052320"/>
          </a:xfrm>
          <a:prstGeom prst="roundRect">
            <a:avLst>
              <a:gd name="adj" fmla="val 11099"/>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7E6000"/>
                </a:solidFill>
                <a:sym typeface="+mn-ea"/>
              </a:rPr>
              <a:t>established</a:t>
            </a:r>
          </a:p>
        </p:txBody>
      </p:sp>
      <p:cxnSp>
        <p:nvCxnSpPr>
          <p:cNvPr id="36" name="箭头-工具"/>
          <p:cNvCxnSpPr/>
          <p:nvPr/>
        </p:nvCxnSpPr>
        <p:spPr>
          <a:xfrm>
            <a:off x="5581650" y="4246880"/>
            <a:ext cx="1987550" cy="252095"/>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8" name="圆角矩形 2"/>
          <p:cNvSpPr/>
          <p:nvPr/>
        </p:nvSpPr>
        <p:spPr>
          <a:xfrm rot="360000">
            <a:off x="6019165" y="4046855"/>
            <a:ext cx="1395095" cy="467995"/>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get 1MSS</a:t>
            </a:r>
            <a:r>
              <a:rPr kumimoji="1" lang="zh-CN" altLang="en-US" sz="12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图片</a:t>
            </a:r>
          </a:p>
        </p:txBody>
      </p:sp>
      <p:cxnSp>
        <p:nvCxnSpPr>
          <p:cNvPr id="39" name="箭头-工具"/>
          <p:cNvCxnSpPr>
            <a:stCxn id="14" idx="3"/>
            <a:endCxn id="38" idx="1"/>
          </p:cNvCxnSpPr>
          <p:nvPr/>
        </p:nvCxnSpPr>
        <p:spPr>
          <a:xfrm>
            <a:off x="5480685" y="2319655"/>
            <a:ext cx="2151380" cy="0"/>
          </a:xfrm>
          <a:prstGeom prst="straightConnector1">
            <a:avLst/>
          </a:prstGeom>
          <a:ln w="38100" cap="rnd" cmpd="sng">
            <a:solidFill>
              <a:srgbClr val="6679FC"/>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41" name="圆角矩形 2"/>
          <p:cNvSpPr/>
          <p:nvPr/>
        </p:nvSpPr>
        <p:spPr>
          <a:xfrm>
            <a:off x="6229985" y="1949450"/>
            <a:ext cx="639445" cy="410210"/>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SYN</a:t>
            </a:r>
          </a:p>
        </p:txBody>
      </p:sp>
      <p:sp>
        <p:nvSpPr>
          <p:cNvPr id="8" name="圆角矩形 2"/>
          <p:cNvSpPr/>
          <p:nvPr/>
        </p:nvSpPr>
        <p:spPr>
          <a:xfrm rot="21240000">
            <a:off x="5662295" y="2279650"/>
            <a:ext cx="1337945" cy="410210"/>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38CDA8"/>
                </a:solidFill>
                <a:effectLst/>
                <a:uLnTx/>
                <a:uFillTx/>
                <a:latin typeface="Calibri" panose="020F0502020204030204"/>
                <a:ea typeface="等线" panose="02010600030101010101" pitchFamily="2" charset="-122"/>
                <a:cs typeface="+mn-cs"/>
              </a:rPr>
              <a:t>SYN+ACK</a:t>
            </a:r>
          </a:p>
        </p:txBody>
      </p:sp>
      <p:cxnSp>
        <p:nvCxnSpPr>
          <p:cNvPr id="9" name="箭头-工具"/>
          <p:cNvCxnSpPr>
            <a:endCxn id="37" idx="3"/>
          </p:cNvCxnSpPr>
          <p:nvPr/>
        </p:nvCxnSpPr>
        <p:spPr>
          <a:xfrm flipH="1">
            <a:off x="5480685" y="2426970"/>
            <a:ext cx="2120265" cy="295910"/>
          </a:xfrm>
          <a:prstGeom prst="straightConnector1">
            <a:avLst/>
          </a:prstGeom>
          <a:ln w="38100" cap="rnd" cmpd="sng">
            <a:solidFill>
              <a:srgbClr val="38CDA8"/>
            </a:solidFill>
            <a:round/>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6" name="箭头-工具"/>
          <p:cNvCxnSpPr/>
          <p:nvPr/>
        </p:nvCxnSpPr>
        <p:spPr>
          <a:xfrm>
            <a:off x="5455920" y="2693670"/>
            <a:ext cx="2176145" cy="276225"/>
          </a:xfrm>
          <a:prstGeom prst="straightConnector1">
            <a:avLst/>
          </a:prstGeom>
          <a:ln w="38100" cap="rnd" cmpd="sng">
            <a:solidFill>
              <a:srgbClr val="DA0005"/>
            </a:solidFill>
            <a:roun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4" name="矩形: 圆角 29"/>
          <p:cNvSpPr/>
          <p:nvPr/>
        </p:nvSpPr>
        <p:spPr>
          <a:xfrm>
            <a:off x="4247198" y="2141220"/>
            <a:ext cx="1233170" cy="35623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844AAD"/>
                </a:solidFill>
              </a:rPr>
              <a:t>init</a:t>
            </a:r>
          </a:p>
        </p:txBody>
      </p:sp>
      <p:sp>
        <p:nvSpPr>
          <p:cNvPr id="37" name="矩形: 圆角 29"/>
          <p:cNvSpPr/>
          <p:nvPr/>
        </p:nvSpPr>
        <p:spPr>
          <a:xfrm>
            <a:off x="4247198" y="2544445"/>
            <a:ext cx="1233170" cy="356235"/>
          </a:xfrm>
          <a:prstGeom prst="roundRect">
            <a:avLst/>
          </a:prstGeom>
          <a:solidFill>
            <a:srgbClr val="F9E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844AAD"/>
                </a:solidFill>
              </a:rPr>
              <a:t>SYN-send</a:t>
            </a:r>
          </a:p>
        </p:txBody>
      </p:sp>
      <p:sp>
        <p:nvSpPr>
          <p:cNvPr id="38" name="矩形: 圆角 29"/>
          <p:cNvSpPr/>
          <p:nvPr/>
        </p:nvSpPr>
        <p:spPr>
          <a:xfrm>
            <a:off x="7632065" y="2141220"/>
            <a:ext cx="1267460" cy="35623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7E6000"/>
                </a:solidFill>
              </a:rPr>
              <a:t>listen</a:t>
            </a:r>
          </a:p>
        </p:txBody>
      </p:sp>
      <p:sp>
        <p:nvSpPr>
          <p:cNvPr id="43" name="矩形: 圆角 29"/>
          <p:cNvSpPr/>
          <p:nvPr/>
        </p:nvSpPr>
        <p:spPr>
          <a:xfrm>
            <a:off x="7632065" y="2545715"/>
            <a:ext cx="1267460" cy="356235"/>
          </a:xfrm>
          <a:prstGeom prst="roundRect">
            <a:avLst/>
          </a:prstGeom>
          <a:solidFill>
            <a:srgbClr val="FFF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7E6000"/>
                </a:solidFill>
              </a:rPr>
              <a:t>SYN-received</a:t>
            </a:r>
          </a:p>
        </p:txBody>
      </p:sp>
      <p:sp>
        <p:nvSpPr>
          <p:cNvPr id="10" name="圆角矩形 2"/>
          <p:cNvSpPr/>
          <p:nvPr/>
        </p:nvSpPr>
        <p:spPr>
          <a:xfrm rot="900000">
            <a:off x="6396990" y="2567305"/>
            <a:ext cx="639445" cy="410210"/>
          </a:xfrm>
          <a:prstGeom prst="roundRect">
            <a:avLst>
              <a:gd name="adj" fmla="val 13274"/>
            </a:avLst>
          </a:prstGeom>
          <a:noFill/>
          <a:ln w="53975" cap="rnd">
            <a:noFill/>
            <a:round/>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1200" cap="none" spc="0" normalizeH="0" baseline="0" noProof="0">
                <a:ln>
                  <a:noFill/>
                </a:ln>
                <a:solidFill>
                  <a:srgbClr val="7384FB"/>
                </a:solidFill>
                <a:effectLst/>
                <a:uLnTx/>
                <a:uFillTx/>
                <a:latin typeface="Calibri" panose="020F0502020204030204"/>
                <a:ea typeface="等线" panose="02010600030101010101" pitchFamily="2" charset="-122"/>
                <a:cs typeface="+mn-cs"/>
              </a:rPr>
              <a:t>ACK</a:t>
            </a:r>
          </a:p>
        </p:txBody>
      </p:sp>
      <p:sp>
        <p:nvSpPr>
          <p:cNvPr id="11" name="矩形 10"/>
          <p:cNvSpPr/>
          <p:nvPr/>
        </p:nvSpPr>
        <p:spPr>
          <a:xfrm>
            <a:off x="4307030" y="1695448"/>
            <a:ext cx="1141905" cy="398779"/>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客户端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C</a:t>
            </a:r>
          </a:p>
        </p:txBody>
      </p:sp>
      <p:sp>
        <p:nvSpPr>
          <p:cNvPr id="13" name="矩形 12"/>
          <p:cNvSpPr/>
          <p:nvPr/>
        </p:nvSpPr>
        <p:spPr>
          <a:xfrm>
            <a:off x="7699835" y="1694178"/>
            <a:ext cx="1141905" cy="398780"/>
          </a:xfrm>
          <a:prstGeom prst="rect">
            <a:avLst/>
          </a:prstGeom>
        </p:spPr>
        <p:txBody>
          <a:bodyPr wrap="square">
            <a:spAutoFit/>
          </a:bodyPr>
          <a:lstStyle/>
          <a:p>
            <a:r>
              <a:rPr kumimoji="1" lang="zh-CN" altLang="en-US"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服务端</a:t>
            </a:r>
            <a:r>
              <a:rPr kumimoji="1" lang="en-US" altLang="zh-CN" sz="2000" dirty="0">
                <a:solidFill>
                  <a:srgbClr val="7030A0"/>
                </a:solidFill>
                <a:latin typeface="Monaco" pitchFamily="49" charset="0"/>
                <a:ea typeface="微软雅黑" panose="020B0503020204020204" pitchFamily="34" charset="-122"/>
                <a:cs typeface="微软雅黑" panose="020B0503020204020204" pitchFamily="34" charset="-122"/>
                <a:sym typeface="+mn-ea"/>
              </a:rPr>
              <a:t>S</a:t>
            </a:r>
          </a:p>
        </p:txBody>
      </p:sp>
      <p:pic>
        <p:nvPicPr>
          <p:cNvPr id="44"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35372" y="2182062"/>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4224" y="615787"/>
            <a:ext cx="8773270" cy="265111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47.(9分)</a:t>
            </a:r>
            <a:r>
              <a:rPr lang="en-US" altLang="zh-CN" sz="1400" kern="100" dirty="0" err="1">
                <a:solidFill>
                  <a:schemeClr val="accent1">
                    <a:lumMod val="50000"/>
                  </a:schemeClr>
                </a:solidFill>
                <a:effectLst/>
                <a:latin typeface="微软雅黑" charset="0"/>
                <a:ea typeface="微软雅黑" charset="0"/>
                <a:cs typeface="微软雅黑" charset="0"/>
                <a:sym typeface="+mn-ea"/>
              </a:rPr>
              <a:t>某网络拓扑如图所示，R</a:t>
            </a:r>
            <a:r>
              <a:rPr lang="en-US" altLang="zh-CN" sz="1400" kern="100" dirty="0">
                <a:solidFill>
                  <a:schemeClr val="accent1">
                    <a:lumMod val="50000"/>
                  </a:schemeClr>
                </a:solidFill>
                <a:effectLst/>
                <a:latin typeface="微软雅黑" charset="0"/>
                <a:ea typeface="微软雅黑" charset="0"/>
                <a:cs typeface="微软雅黑" charset="0"/>
                <a:sym typeface="+mn-ea"/>
              </a:rPr>
              <a:t> 为路由器，S 为以太网交换机，AP 是 802.11 接入点，路由器的 E0 接口和 DHCP 服务器的IP </a:t>
            </a:r>
            <a:r>
              <a:rPr lang="en-US" altLang="zh-CN" sz="1400" kern="100" dirty="0" err="1">
                <a:solidFill>
                  <a:schemeClr val="accent1">
                    <a:lumMod val="50000"/>
                  </a:schemeClr>
                </a:solidFill>
                <a:effectLst/>
                <a:latin typeface="微软雅黑" charset="0"/>
                <a:ea typeface="微软雅黑" charset="0"/>
                <a:cs typeface="微软雅黑" charset="0"/>
                <a:sym typeface="+mn-ea"/>
              </a:rPr>
              <a:t>地址配置如图中所示</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H1与 H2 </a:t>
            </a:r>
            <a:r>
              <a:rPr lang="en-US" altLang="zh-CN" sz="1400" kern="100" dirty="0" err="1">
                <a:solidFill>
                  <a:schemeClr val="accent1">
                    <a:lumMod val="50000"/>
                  </a:schemeClr>
                </a:solidFill>
                <a:effectLst/>
                <a:latin typeface="微软雅黑" charset="0"/>
                <a:ea typeface="微软雅黑" charset="0"/>
                <a:cs typeface="微软雅黑" charset="0"/>
                <a:sym typeface="+mn-ea"/>
              </a:rPr>
              <a:t>属于同一个广播域，但不属于同一个冲突域</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H2和H3属于同一个冲突域;</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H4和H5已经接入网络，并通过 DHCP动态获取了 IP </a:t>
            </a:r>
            <a:r>
              <a:rPr lang="en-US" altLang="zh-CN" sz="1400" kern="100" dirty="0" err="1">
                <a:solidFill>
                  <a:schemeClr val="accent1">
                    <a:lumMod val="50000"/>
                  </a:schemeClr>
                </a:solidFill>
                <a:effectLst/>
                <a:latin typeface="微软雅黑" charset="0"/>
                <a:ea typeface="微软雅黑" charset="0"/>
                <a:cs typeface="微软雅黑" charset="0"/>
                <a:sym typeface="+mn-ea"/>
              </a:rPr>
              <a:t>地址</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现有路由器、100BaseT 以太网交换机和100BaseT集线器(Hub)</a:t>
            </a:r>
            <a:r>
              <a:rPr lang="en-US" altLang="zh-CN" sz="1400" kern="100" dirty="0" err="1">
                <a:solidFill>
                  <a:schemeClr val="accent1">
                    <a:lumMod val="50000"/>
                  </a:schemeClr>
                </a:solidFill>
                <a:effectLst/>
                <a:latin typeface="微软雅黑" charset="0"/>
                <a:ea typeface="微软雅黑" charset="0"/>
                <a:cs typeface="微软雅黑" charset="0"/>
                <a:sym typeface="+mn-ea"/>
              </a:rPr>
              <a:t>三类设备各若干台</a:t>
            </a:r>
            <a:r>
              <a:rPr lang="en-US" altLang="zh-CN" sz="1400" kern="100" dirty="0">
                <a:solidFill>
                  <a:schemeClr val="accent1">
                    <a:lumMod val="50000"/>
                  </a:schemeClr>
                </a:solidFill>
                <a:effectLst/>
                <a:latin typeface="微软雅黑" charset="0"/>
                <a:ea typeface="微软雅黑" charset="0"/>
                <a:cs typeface="微软雅黑" charset="0"/>
                <a:sym typeface="+mn-ea"/>
              </a:rPr>
              <a:t>。</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请回答下列问题。</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1)设备1和设备2应该分别选择哪类设备?</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endParaRPr lang="en-US" altLang="zh-CN" sz="14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zh-CN" altLang="en-US" sz="1400" dirty="0"/>
          </a:p>
          <a:p>
            <a:pPr>
              <a:lnSpc>
                <a:spcPts val="2400"/>
              </a:lnSpc>
              <a:spcAft>
                <a:spcPts val="300"/>
              </a:spcAft>
            </a:pPr>
            <a:endParaRPr lang="en-US" altLang="zh-CN" sz="1400" dirty="0">
              <a:solidFill>
                <a:srgbClr val="1F4E79"/>
              </a:solidFill>
              <a:latin typeface="微软雅黑" charset="0"/>
              <a:ea typeface="微软雅黑" charset="0"/>
              <a:cs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816" y="2271439"/>
            <a:ext cx="5192960" cy="2607818"/>
          </a:xfrm>
          <a:prstGeom prst="rect">
            <a:avLst/>
          </a:prstGeom>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-2022</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13" name="图片 12"/>
          <p:cNvPicPr>
            <a:picLocks noChangeAspect="1"/>
          </p:cNvPicPr>
          <p:nvPr/>
        </p:nvPicPr>
        <p:blipFill rotWithShape="1">
          <a:blip r:embed="rId4"/>
          <a:srcRect r="10277"/>
          <a:stretch>
            <a:fillRect/>
          </a:stretch>
        </p:blipFill>
        <p:spPr>
          <a:xfrm>
            <a:off x="1604974" y="1347832"/>
            <a:ext cx="5677650" cy="3716439"/>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4224" y="615787"/>
            <a:ext cx="8773270" cy="2651110"/>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47.(9分)</a:t>
            </a:r>
            <a:r>
              <a:rPr lang="en-US" altLang="zh-CN" sz="1400" kern="100" dirty="0" err="1">
                <a:solidFill>
                  <a:schemeClr val="accent1">
                    <a:lumMod val="50000"/>
                  </a:schemeClr>
                </a:solidFill>
                <a:effectLst/>
                <a:latin typeface="微软雅黑" charset="0"/>
                <a:ea typeface="微软雅黑" charset="0"/>
                <a:cs typeface="微软雅黑" charset="0"/>
                <a:sym typeface="+mn-ea"/>
              </a:rPr>
              <a:t>某网络拓扑如图所示，R</a:t>
            </a:r>
            <a:r>
              <a:rPr lang="en-US" altLang="zh-CN" sz="1400" kern="100" dirty="0">
                <a:solidFill>
                  <a:schemeClr val="accent1">
                    <a:lumMod val="50000"/>
                  </a:schemeClr>
                </a:solidFill>
                <a:effectLst/>
                <a:latin typeface="微软雅黑" charset="0"/>
                <a:ea typeface="微软雅黑" charset="0"/>
                <a:cs typeface="微软雅黑" charset="0"/>
                <a:sym typeface="+mn-ea"/>
              </a:rPr>
              <a:t> 为路由器，S 为以太网交换机，AP 是 802.11 接入点，路由器的 E0 接口和 DHCP 服务器的IP </a:t>
            </a:r>
            <a:r>
              <a:rPr lang="en-US" altLang="zh-CN" sz="1400" kern="100" dirty="0" err="1">
                <a:solidFill>
                  <a:schemeClr val="accent1">
                    <a:lumMod val="50000"/>
                  </a:schemeClr>
                </a:solidFill>
                <a:effectLst/>
                <a:latin typeface="微软雅黑" charset="0"/>
                <a:ea typeface="微软雅黑" charset="0"/>
                <a:cs typeface="微软雅黑" charset="0"/>
                <a:sym typeface="+mn-ea"/>
              </a:rPr>
              <a:t>地址配置如图中所示</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H1与 H2 </a:t>
            </a:r>
            <a:r>
              <a:rPr lang="en-US" altLang="zh-CN" sz="1400" kern="100" dirty="0" err="1">
                <a:solidFill>
                  <a:schemeClr val="accent1">
                    <a:lumMod val="50000"/>
                  </a:schemeClr>
                </a:solidFill>
                <a:effectLst/>
                <a:latin typeface="微软雅黑" charset="0"/>
                <a:ea typeface="微软雅黑" charset="0"/>
                <a:cs typeface="微软雅黑" charset="0"/>
                <a:sym typeface="+mn-ea"/>
              </a:rPr>
              <a:t>属于同一个广播域，但不属于同一个冲突域</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H2和H3属于同一个冲突域;</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H4和H5已经接入网络，并通过 DHCP动态获取了 IP </a:t>
            </a:r>
            <a:r>
              <a:rPr lang="en-US" altLang="zh-CN" sz="1400" kern="100" dirty="0" err="1">
                <a:solidFill>
                  <a:schemeClr val="accent1">
                    <a:lumMod val="50000"/>
                  </a:schemeClr>
                </a:solidFill>
                <a:effectLst/>
                <a:latin typeface="微软雅黑" charset="0"/>
                <a:ea typeface="微软雅黑" charset="0"/>
                <a:cs typeface="微软雅黑" charset="0"/>
                <a:sym typeface="+mn-ea"/>
              </a:rPr>
              <a:t>地址</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现有路由器、100BaseT 以太网交换机和100BaseT集线器(Hub)</a:t>
            </a:r>
            <a:r>
              <a:rPr lang="en-US" altLang="zh-CN" sz="1400" kern="100" dirty="0" err="1">
                <a:solidFill>
                  <a:schemeClr val="accent1">
                    <a:lumMod val="50000"/>
                  </a:schemeClr>
                </a:solidFill>
                <a:effectLst/>
                <a:latin typeface="微软雅黑" charset="0"/>
                <a:ea typeface="微软雅黑" charset="0"/>
                <a:cs typeface="微软雅黑" charset="0"/>
                <a:sym typeface="+mn-ea"/>
              </a:rPr>
              <a:t>三类设备各若干台</a:t>
            </a:r>
            <a:r>
              <a:rPr lang="en-US" altLang="zh-CN" sz="1400" kern="100" dirty="0">
                <a:solidFill>
                  <a:schemeClr val="accent1">
                    <a:lumMod val="50000"/>
                  </a:schemeClr>
                </a:solidFill>
                <a:effectLst/>
                <a:latin typeface="微软雅黑" charset="0"/>
                <a:ea typeface="微软雅黑" charset="0"/>
                <a:cs typeface="微软雅黑" charset="0"/>
                <a:sym typeface="+mn-ea"/>
              </a:rPr>
              <a:t>。</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请回答下列问题。</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1)设备1和设备2应该分别选择哪类设备?</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endParaRPr lang="en-US" altLang="zh-CN" sz="14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zh-CN" altLang="en-US" sz="1400" dirty="0"/>
          </a:p>
          <a:p>
            <a:pPr>
              <a:lnSpc>
                <a:spcPts val="2400"/>
              </a:lnSpc>
              <a:spcAft>
                <a:spcPts val="300"/>
              </a:spcAft>
            </a:pPr>
            <a:endParaRPr lang="en-US" altLang="zh-CN" sz="1400" dirty="0">
              <a:solidFill>
                <a:srgbClr val="1F4E79"/>
              </a:solidFill>
              <a:latin typeface="微软雅黑" charset="0"/>
              <a:ea typeface="微软雅黑" charset="0"/>
              <a:cs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816" y="2271439"/>
            <a:ext cx="5192960" cy="2607818"/>
          </a:xfrm>
          <a:prstGeom prst="rect">
            <a:avLst/>
          </a:prstGeom>
        </p:spPr>
      </p:pic>
      <p:sp>
        <p:nvSpPr>
          <p:cNvPr id="2" name="矩形 1"/>
          <p:cNvSpPr/>
          <p:nvPr/>
        </p:nvSpPr>
        <p:spPr>
          <a:xfrm>
            <a:off x="236506" y="2571750"/>
            <a:ext cx="3611880" cy="2439579"/>
          </a:xfrm>
          <a:prstGeom prst="rect">
            <a:avLst/>
          </a:prstGeom>
        </p:spPr>
        <p:txBody>
          <a:bodyPr wrap="square">
            <a:spAutoFit/>
          </a:bodyPr>
          <a:lstStyle/>
          <a:p>
            <a:pPr>
              <a:lnSpc>
                <a:spcPts val="2400"/>
              </a:lnSpc>
              <a:spcAft>
                <a:spcPts val="300"/>
              </a:spcAft>
            </a:pPr>
            <a:r>
              <a:rPr lang="zh-CN" altLang="en-US" dirty="0">
                <a:solidFill>
                  <a:srgbClr val="FF0000"/>
                </a:solidFill>
                <a:latin typeface="楷体" panose="02010609060101010101" pitchFamily="49" charset="-122"/>
                <a:ea typeface="楷体" panose="02010609060101010101" pitchFamily="49" charset="-122"/>
                <a:sym typeface="+mn-ea"/>
              </a:rPr>
              <a:t>设备1选择100BaseT以太网交换机，</a:t>
            </a:r>
            <a:endParaRPr lang="en-US" altLang="zh-CN" dirty="0">
              <a:solidFill>
                <a:srgbClr val="FF0000"/>
              </a:solidFill>
              <a:latin typeface="楷体" panose="02010609060101010101" pitchFamily="49" charset="-122"/>
              <a:ea typeface="楷体" panose="02010609060101010101" pitchFamily="49" charset="-122"/>
              <a:sym typeface="+mn-ea"/>
            </a:endParaRPr>
          </a:p>
          <a:p>
            <a:pPr>
              <a:lnSpc>
                <a:spcPts val="2400"/>
              </a:lnSpc>
              <a:spcAft>
                <a:spcPts val="300"/>
              </a:spcAft>
            </a:pPr>
            <a:r>
              <a:rPr lang="zh-CN" altLang="en-US" dirty="0">
                <a:solidFill>
                  <a:srgbClr val="FF0000"/>
                </a:solidFill>
                <a:latin typeface="楷体" panose="02010609060101010101" pitchFamily="49" charset="-122"/>
                <a:ea typeface="楷体" panose="02010609060101010101" pitchFamily="49" charset="-122"/>
                <a:sym typeface="+mn-ea"/>
              </a:rPr>
              <a:t>设备2选择100BaseT集线器。</a:t>
            </a:r>
            <a:endParaRPr lang="en-US" altLang="zh-CN" dirty="0">
              <a:solidFill>
                <a:srgbClr val="FF0000"/>
              </a:solidFill>
              <a:latin typeface="楷体" panose="02010609060101010101" pitchFamily="49" charset="-122"/>
              <a:ea typeface="楷体" panose="02010609060101010101" pitchFamily="49" charset="-122"/>
              <a:sym typeface="+mn-ea"/>
            </a:endParaRPr>
          </a:p>
          <a:p>
            <a:pPr>
              <a:lnSpc>
                <a:spcPts val="2400"/>
              </a:lnSpc>
              <a:spcAft>
                <a:spcPts val="300"/>
              </a:spcAft>
            </a:pPr>
            <a:endParaRPr lang="en-US" altLang="zh-CN" dirty="0">
              <a:solidFill>
                <a:srgbClr val="FF0000"/>
              </a:solidFill>
              <a:latin typeface="楷体" panose="02010609060101010101" pitchFamily="49" charset="-122"/>
              <a:ea typeface="楷体" panose="02010609060101010101" pitchFamily="49" charset="-122"/>
              <a:sym typeface="+mn-ea"/>
            </a:endParaRPr>
          </a:p>
          <a:p>
            <a:pPr>
              <a:lnSpc>
                <a:spcPts val="2400"/>
              </a:lnSpc>
              <a:spcAft>
                <a:spcPts val="300"/>
              </a:spcAft>
            </a:pPr>
            <a:r>
              <a:rPr lang="zh-CN" altLang="en-US" dirty="0">
                <a:solidFill>
                  <a:srgbClr val="FF0000"/>
                </a:solidFill>
                <a:latin typeface="楷体" panose="02010609060101010101" pitchFamily="49" charset="-122"/>
                <a:ea typeface="楷体" panose="02010609060101010101" pitchFamily="49" charset="-122"/>
                <a:sym typeface="+mn-ea"/>
              </a:rPr>
              <a:t>因为物理层设备既不能隔离</a:t>
            </a:r>
            <a:endParaRPr lang="en-US" altLang="zh-CN" dirty="0">
              <a:solidFill>
                <a:srgbClr val="FF0000"/>
              </a:solidFill>
              <a:latin typeface="楷体" panose="02010609060101010101" pitchFamily="49" charset="-122"/>
              <a:ea typeface="楷体" panose="02010609060101010101" pitchFamily="49" charset="-122"/>
              <a:sym typeface="+mn-ea"/>
            </a:endParaRPr>
          </a:p>
          <a:p>
            <a:pPr>
              <a:lnSpc>
                <a:spcPts val="2400"/>
              </a:lnSpc>
              <a:spcAft>
                <a:spcPts val="300"/>
              </a:spcAft>
            </a:pPr>
            <a:r>
              <a:rPr lang="zh-CN" altLang="en-US" dirty="0">
                <a:solidFill>
                  <a:srgbClr val="FF0000"/>
                </a:solidFill>
                <a:latin typeface="楷体" panose="02010609060101010101" pitchFamily="49" charset="-122"/>
                <a:ea typeface="楷体" panose="02010609060101010101" pitchFamily="49" charset="-122"/>
                <a:sym typeface="+mn-ea"/>
              </a:rPr>
              <a:t>冲突域也不能隔离广播域， </a:t>
            </a:r>
            <a:endParaRPr lang="en-US" altLang="zh-CN" dirty="0">
              <a:solidFill>
                <a:srgbClr val="FF0000"/>
              </a:solidFill>
              <a:latin typeface="楷体" panose="02010609060101010101" pitchFamily="49" charset="-122"/>
              <a:ea typeface="楷体" panose="02010609060101010101" pitchFamily="49" charset="-122"/>
              <a:sym typeface="+mn-ea"/>
            </a:endParaRPr>
          </a:p>
          <a:p>
            <a:pPr>
              <a:lnSpc>
                <a:spcPts val="2400"/>
              </a:lnSpc>
              <a:spcAft>
                <a:spcPts val="300"/>
              </a:spcAft>
            </a:pPr>
            <a:r>
              <a:rPr lang="zh-CN" altLang="en-US" dirty="0">
                <a:solidFill>
                  <a:srgbClr val="FF0000"/>
                </a:solidFill>
                <a:latin typeface="楷体" panose="02010609060101010101" pitchFamily="49" charset="-122"/>
                <a:ea typeface="楷体" panose="02010609060101010101" pitchFamily="49" charset="-122"/>
                <a:sym typeface="+mn-ea"/>
              </a:rPr>
              <a:t>链路层设备可以隔离冲突域</a:t>
            </a:r>
            <a:endParaRPr lang="en-US" altLang="zh-CN" dirty="0">
              <a:solidFill>
                <a:srgbClr val="FF0000"/>
              </a:solidFill>
              <a:latin typeface="楷体" panose="02010609060101010101" pitchFamily="49" charset="-122"/>
              <a:ea typeface="楷体" panose="02010609060101010101" pitchFamily="49" charset="-122"/>
              <a:sym typeface="+mn-ea"/>
            </a:endParaRPr>
          </a:p>
          <a:p>
            <a:pPr>
              <a:lnSpc>
                <a:spcPts val="2400"/>
              </a:lnSpc>
              <a:spcAft>
                <a:spcPts val="300"/>
              </a:spcAft>
            </a:pPr>
            <a:r>
              <a:rPr lang="zh-CN" altLang="en-US" dirty="0">
                <a:solidFill>
                  <a:srgbClr val="FF0000"/>
                </a:solidFill>
                <a:latin typeface="楷体" panose="02010609060101010101" pitchFamily="49" charset="-122"/>
                <a:ea typeface="楷体" panose="02010609060101010101" pitchFamily="49" charset="-122"/>
                <a:sym typeface="+mn-ea"/>
              </a:rPr>
              <a:t>但不能隔离广播域。</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mc:AlternateContent xmlns:mc="http://schemas.openxmlformats.org/markup-compatibility/2006" xmlns:a14="http://schemas.microsoft.com/office/drawing/2010/main">
        <mc:Choice Requires="a14">
          <p:sp>
            <p:nvSpPr>
              <p:cNvPr id="1048865" name="文本框 9"/>
              <p:cNvSpPr txBox="1"/>
              <p:nvPr/>
            </p:nvSpPr>
            <p:spPr>
              <a:xfrm>
                <a:off x="117446" y="615787"/>
                <a:ext cx="8790048" cy="2487669"/>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47.(9分)</a:t>
                </a:r>
                <a:r>
                  <a:rPr lang="en-US" altLang="zh-CN" sz="1400" kern="100" dirty="0" err="1">
                    <a:solidFill>
                      <a:schemeClr val="accent1">
                        <a:lumMod val="50000"/>
                      </a:schemeClr>
                    </a:solidFill>
                    <a:effectLst/>
                    <a:latin typeface="微软雅黑" charset="0"/>
                    <a:ea typeface="微软雅黑" charset="0"/>
                    <a:cs typeface="微软雅黑" charset="0"/>
                    <a:sym typeface="+mn-ea"/>
                  </a:rPr>
                  <a:t>某网络拓扑如图所示，R</a:t>
                </a:r>
                <a:r>
                  <a:rPr lang="en-US" altLang="zh-CN" sz="1400" kern="100" dirty="0">
                    <a:solidFill>
                      <a:schemeClr val="accent1">
                        <a:lumMod val="50000"/>
                      </a:schemeClr>
                    </a:solidFill>
                    <a:effectLst/>
                    <a:latin typeface="微软雅黑" charset="0"/>
                    <a:ea typeface="微软雅黑" charset="0"/>
                    <a:cs typeface="微软雅黑" charset="0"/>
                    <a:sym typeface="+mn-ea"/>
                  </a:rPr>
                  <a:t> 为路由器，S 为以太网交换机，AP 是 802.11 接入点，路由器的 E0 接口和 DHCP 服务器的IP 地址配置如图中所示;H1与 H2 属于同一个广播域，但不属于同一个冲突域;H2和H3属于同一个冲突域:H4和H5已经接入网络，并通过 DHCP动态获取了 IP 地址。现有路由器、100BaseT 以太网交换机和100BaseT集线器(Hub)</a:t>
                </a:r>
                <a:r>
                  <a:rPr lang="en-US" altLang="zh-CN" sz="1400" kern="100" dirty="0" err="1">
                    <a:solidFill>
                      <a:schemeClr val="accent1">
                        <a:lumMod val="50000"/>
                      </a:schemeClr>
                    </a:solidFill>
                    <a:effectLst/>
                    <a:latin typeface="微软雅黑" charset="0"/>
                    <a:ea typeface="微软雅黑" charset="0"/>
                    <a:cs typeface="微软雅黑" charset="0"/>
                    <a:sym typeface="+mn-ea"/>
                  </a:rPr>
                  <a:t>三类设备各若干台</a:t>
                </a:r>
                <a:r>
                  <a:rPr lang="en-US" altLang="zh-CN" sz="1400" kern="100" dirty="0">
                    <a:solidFill>
                      <a:schemeClr val="accent1">
                        <a:lumMod val="50000"/>
                      </a:schemeClr>
                    </a:solidFill>
                    <a:effectLst/>
                    <a:latin typeface="微软雅黑" charset="0"/>
                    <a:ea typeface="微软雅黑" charset="0"/>
                    <a:cs typeface="微软雅黑" charset="0"/>
                    <a:sym typeface="+mn-ea"/>
                  </a:rPr>
                  <a:t>。</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请回答下列问题。</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2)若信号传播速度为2x</a:t>
                </a:r>
                <a14:m>
                  <m:oMath xmlns:m="http://schemas.openxmlformats.org/officeDocument/2006/math">
                    <m:sSup>
                      <m:sSupPr>
                        <m:ctrlPr>
                          <a:rPr lang="en-US" altLang="zh-CN" sz="1400" i="1" kern="100" smtClean="0">
                            <a:solidFill>
                              <a:schemeClr val="accent1">
                                <a:lumMod val="50000"/>
                              </a:schemeClr>
                            </a:solidFill>
                            <a:effectLst/>
                            <a:latin typeface="Cambria Math" panose="02040503050406030204" pitchFamily="18" charset="0"/>
                            <a:ea typeface="微软雅黑" charset="0"/>
                            <a:sym typeface="+mn-ea"/>
                          </a:rPr>
                        </m:ctrlPr>
                      </m:sSupPr>
                      <m:e>
                        <m:r>
                          <a:rPr lang="en-US" altLang="zh-CN" sz="1400" b="0" i="1" kern="100" smtClean="0">
                            <a:solidFill>
                              <a:schemeClr val="accent1">
                                <a:lumMod val="50000"/>
                              </a:schemeClr>
                            </a:solidFill>
                            <a:effectLst/>
                            <a:latin typeface="Cambria Math" panose="02040503050406030204" pitchFamily="18" charset="0"/>
                            <a:ea typeface="微软雅黑" charset="0"/>
                            <a:sym typeface="+mn-ea"/>
                          </a:rPr>
                          <m:t>10</m:t>
                        </m:r>
                      </m:e>
                      <m:sup>
                        <m:r>
                          <a:rPr lang="en-US" altLang="zh-CN" sz="1400" b="0" i="1" kern="100" smtClean="0">
                            <a:solidFill>
                              <a:schemeClr val="accent1">
                                <a:lumMod val="50000"/>
                              </a:schemeClr>
                            </a:solidFill>
                            <a:effectLst/>
                            <a:latin typeface="Cambria Math" panose="02040503050406030204" pitchFamily="18" charset="0"/>
                            <a:ea typeface="微软雅黑" charset="0"/>
                            <a:sym typeface="+mn-ea"/>
                          </a:rPr>
                          <m:t>8</m:t>
                        </m:r>
                      </m:sup>
                    </m:sSup>
                  </m:oMath>
                </a14:m>
                <a:r>
                  <a:rPr lang="en-US" altLang="zh-CN" sz="1400" kern="100" dirty="0">
                    <a:solidFill>
                      <a:schemeClr val="accent1">
                        <a:lumMod val="50000"/>
                      </a:schemeClr>
                    </a:solidFill>
                    <a:effectLst/>
                    <a:latin typeface="微软雅黑" charset="0"/>
                    <a:ea typeface="微软雅黑" charset="0"/>
                    <a:cs typeface="微软雅黑" charset="0"/>
                    <a:sym typeface="+mn-ea"/>
                  </a:rPr>
                  <a:t>m/s，以太网最小帧长为64B，信号通过设备2时会产生额外的1.51 us 的时间延迟，则 H2 与 H3 </a:t>
                </a:r>
                <a:r>
                  <a:rPr lang="en-US" altLang="zh-CN" sz="1400" kern="100" dirty="0" err="1">
                    <a:solidFill>
                      <a:schemeClr val="accent1">
                        <a:lumMod val="50000"/>
                      </a:schemeClr>
                    </a:solidFill>
                    <a:effectLst/>
                    <a:latin typeface="微软雅黑" charset="0"/>
                    <a:ea typeface="微软雅黑" charset="0"/>
                    <a:cs typeface="微软雅黑" charset="0"/>
                    <a:sym typeface="+mn-ea"/>
                  </a:rPr>
                  <a:t>之间可以相距的最远距离是多少</a:t>
                </a:r>
                <a:r>
                  <a:rPr lang="en-US" altLang="zh-CN" sz="1400" kern="100" dirty="0">
                    <a:solidFill>
                      <a:schemeClr val="accent1">
                        <a:lumMod val="50000"/>
                      </a:schemeClr>
                    </a:solidFill>
                    <a:effectLst/>
                    <a:latin typeface="微软雅黑" charset="0"/>
                    <a:ea typeface="微软雅黑" charset="0"/>
                    <a:cs typeface="微软雅黑" charset="0"/>
                    <a:sym typeface="+mn-ea"/>
                  </a:rPr>
                  <a:t>?</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endParaRPr lang="en-US" altLang="zh-CN" sz="14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zh-CN" altLang="en-US" sz="1400" dirty="0"/>
              </a:p>
              <a:p>
                <a:pPr>
                  <a:lnSpc>
                    <a:spcPts val="2400"/>
                  </a:lnSpc>
                  <a:spcAft>
                    <a:spcPts val="300"/>
                  </a:spcAft>
                </a:pPr>
                <a:endParaRPr lang="en-US" altLang="zh-CN" sz="1400" dirty="0">
                  <a:solidFill>
                    <a:srgbClr val="1F4E79"/>
                  </a:solidFill>
                  <a:latin typeface="微软雅黑" charset="0"/>
                  <a:ea typeface="微软雅黑" charset="0"/>
                  <a:cs typeface="微软雅黑" charset="0"/>
                </a:endParaRPr>
              </a:p>
            </p:txBody>
          </p:sp>
        </mc:Choice>
        <mc:Fallback xmlns="">
          <p:sp>
            <p:nvSpPr>
              <p:cNvPr id="1048865" name="文本框 9"/>
              <p:cNvSpPr txBox="1">
                <a:spLocks noRot="1" noChangeAspect="1" noMove="1" noResize="1" noEditPoints="1" noAdjustHandles="1" noChangeArrowheads="1" noChangeShapeType="1" noTextEdit="1"/>
              </p:cNvSpPr>
              <p:nvPr/>
            </p:nvSpPr>
            <p:spPr>
              <a:xfrm>
                <a:off x="117446" y="615787"/>
                <a:ext cx="8790048" cy="2487669"/>
              </a:xfrm>
              <a:prstGeom prst="rect">
                <a:avLst/>
              </a:prstGeom>
              <a:blipFill rotWithShape="1">
                <a:blip r:embed="rId4"/>
                <a:stretch>
                  <a:fillRect l="-79" t="-274" r="-68" b="-247"/>
                </a:stretch>
              </a:blipFill>
              <a:ln>
                <a:solidFill>
                  <a:srgbClr val="FFFFFF"/>
                </a:solidFill>
                <a:prstDash val="lgDash"/>
              </a:ln>
            </p:spPr>
            <p:txBody>
              <a:bodyPr/>
              <a:lstStyle/>
              <a:p>
                <a:r>
                  <a:rPr lang="zh-CN" altLang="en-US">
                    <a:noFill/>
                  </a:rPr>
                  <a:t> </a:t>
                </a:r>
              </a:p>
            </p:txBody>
          </p:sp>
        </mc:Fallback>
      </mc:AlternateContent>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195" y="1930402"/>
            <a:ext cx="5192960" cy="2607818"/>
          </a:xfrm>
          <a:prstGeom prst="rect">
            <a:avLst/>
          </a:prstGeom>
        </p:spPr>
      </p:pic>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17446" y="615787"/>
            <a:ext cx="8790048" cy="2304862"/>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47.(9分)</a:t>
            </a:r>
            <a:r>
              <a:rPr lang="en-US" altLang="zh-CN" sz="1400" kern="100" dirty="0" err="1">
                <a:solidFill>
                  <a:schemeClr val="accent1">
                    <a:lumMod val="50000"/>
                  </a:schemeClr>
                </a:solidFill>
                <a:effectLst/>
                <a:latin typeface="微软雅黑" charset="0"/>
                <a:ea typeface="微软雅黑" charset="0"/>
                <a:cs typeface="微软雅黑" charset="0"/>
                <a:sym typeface="+mn-ea"/>
              </a:rPr>
              <a:t>某网络拓扑如图所示，R</a:t>
            </a:r>
            <a:r>
              <a:rPr lang="en-US" altLang="zh-CN" sz="1400" kern="100" dirty="0">
                <a:solidFill>
                  <a:schemeClr val="accent1">
                    <a:lumMod val="50000"/>
                  </a:schemeClr>
                </a:solidFill>
                <a:effectLst/>
                <a:latin typeface="微软雅黑" charset="0"/>
                <a:ea typeface="微软雅黑" charset="0"/>
                <a:cs typeface="微软雅黑" charset="0"/>
                <a:sym typeface="+mn-ea"/>
              </a:rPr>
              <a:t> 为路由器，S 为以太网交换机，AP 是 802.11 接入点，路由器的 E0 接口和 DHCP 服务器的IP 地址配置如图中所示;H1与 H2 属于同一个广播域，但不属于同一个冲突域;H2和H3属于同一个冲突域:H4和H5已经接入网络，并通过 DHCP动态获取了 IP 地址。现有路由器、100BaseT 以太网交换机和100BaseT集线器(Hub)</a:t>
            </a:r>
            <a:r>
              <a:rPr lang="en-US" altLang="zh-CN" sz="1400" kern="100" dirty="0" err="1">
                <a:solidFill>
                  <a:schemeClr val="accent1">
                    <a:lumMod val="50000"/>
                  </a:schemeClr>
                </a:solidFill>
                <a:effectLst/>
                <a:latin typeface="微软雅黑" charset="0"/>
                <a:ea typeface="微软雅黑" charset="0"/>
                <a:cs typeface="微软雅黑" charset="0"/>
                <a:sym typeface="+mn-ea"/>
              </a:rPr>
              <a:t>三类设备各若干台</a:t>
            </a:r>
            <a:r>
              <a:rPr lang="en-US" altLang="zh-CN" sz="1400" kern="100" dirty="0">
                <a:solidFill>
                  <a:schemeClr val="accent1">
                    <a:lumMod val="50000"/>
                  </a:schemeClr>
                </a:solidFill>
                <a:effectLst/>
                <a:latin typeface="微软雅黑" charset="0"/>
                <a:ea typeface="微软雅黑" charset="0"/>
                <a:cs typeface="微软雅黑" charset="0"/>
                <a:sym typeface="+mn-ea"/>
              </a:rPr>
              <a:t>。</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请回答下列问题。</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3)在 H4 通过 DHCP 动态获取 IP 地址过程中，H4 首先发送了 DHCP 报文 M，</a:t>
            </a:r>
          </a:p>
          <a:p>
            <a:pPr marL="0" lvl="1" algn="just">
              <a:lnSpc>
                <a:spcPct val="100000"/>
              </a:lnSpc>
              <a:buClrTx/>
              <a:buSzTx/>
              <a:buNone/>
            </a:pPr>
            <a:r>
              <a:rPr lang="en-US" altLang="zh-CN" sz="1400" kern="100" dirty="0" err="1">
                <a:solidFill>
                  <a:schemeClr val="accent1">
                    <a:lumMod val="50000"/>
                  </a:schemeClr>
                </a:solidFill>
                <a:effectLst/>
                <a:latin typeface="微软雅黑" charset="0"/>
                <a:ea typeface="微软雅黑" charset="0"/>
                <a:cs typeface="微软雅黑" charset="0"/>
                <a:sym typeface="+mn-ea"/>
              </a:rPr>
              <a:t>M是哪种DHCP</a:t>
            </a:r>
            <a:r>
              <a:rPr lang="en-US" altLang="zh-CN" sz="1400" kern="100" dirty="0">
                <a:solidFill>
                  <a:schemeClr val="accent1">
                    <a:lumMod val="50000"/>
                  </a:schemeClr>
                </a:solidFill>
                <a:effectLst/>
                <a:latin typeface="微软雅黑" charset="0"/>
                <a:ea typeface="微软雅黑" charset="0"/>
                <a:cs typeface="微软雅黑" charset="0"/>
                <a:sym typeface="+mn-ea"/>
              </a:rPr>
              <a:t> </a:t>
            </a:r>
            <a:r>
              <a:rPr lang="en-US" altLang="zh-CN" sz="1400" kern="100" dirty="0" err="1">
                <a:solidFill>
                  <a:schemeClr val="accent1">
                    <a:lumMod val="50000"/>
                  </a:schemeClr>
                </a:solidFill>
                <a:effectLst/>
                <a:latin typeface="微软雅黑" charset="0"/>
                <a:ea typeface="微软雅黑" charset="0"/>
                <a:cs typeface="微软雅黑" charset="0"/>
                <a:sym typeface="+mn-ea"/>
              </a:rPr>
              <a:t>报文</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err="1">
                <a:solidFill>
                  <a:schemeClr val="accent1">
                    <a:lumMod val="50000"/>
                  </a:schemeClr>
                </a:solidFill>
                <a:effectLst/>
                <a:latin typeface="微软雅黑" charset="0"/>
                <a:ea typeface="微软雅黑" charset="0"/>
                <a:cs typeface="微软雅黑" charset="0"/>
                <a:sym typeface="+mn-ea"/>
              </a:rPr>
              <a:t>路由器</a:t>
            </a:r>
            <a:r>
              <a:rPr lang="en-US" altLang="zh-CN" sz="1400" kern="100" dirty="0">
                <a:solidFill>
                  <a:schemeClr val="accent1">
                    <a:lumMod val="50000"/>
                  </a:schemeClr>
                </a:solidFill>
                <a:effectLst/>
                <a:latin typeface="微软雅黑" charset="0"/>
                <a:ea typeface="微软雅黑" charset="0"/>
                <a:cs typeface="微软雅黑" charset="0"/>
                <a:sym typeface="+mn-ea"/>
              </a:rPr>
              <a:t> E0 </a:t>
            </a:r>
            <a:r>
              <a:rPr lang="en-US" altLang="zh-CN" sz="1400" kern="100" dirty="0" err="1">
                <a:solidFill>
                  <a:schemeClr val="accent1">
                    <a:lumMod val="50000"/>
                  </a:schemeClr>
                </a:solidFill>
                <a:effectLst/>
                <a:latin typeface="微软雅黑" charset="0"/>
                <a:ea typeface="微软雅黑" charset="0"/>
                <a:cs typeface="微软雅黑" charset="0"/>
                <a:sym typeface="+mn-ea"/>
              </a:rPr>
              <a:t>接口能否收到封装M</a:t>
            </a:r>
            <a:r>
              <a:rPr lang="en-US" altLang="zh-CN" sz="1400" kern="100" dirty="0">
                <a:solidFill>
                  <a:schemeClr val="accent1">
                    <a:lumMod val="50000"/>
                  </a:schemeClr>
                </a:solidFill>
                <a:effectLst/>
                <a:latin typeface="微软雅黑" charset="0"/>
                <a:ea typeface="微软雅黑" charset="0"/>
                <a:cs typeface="微软雅黑" charset="0"/>
                <a:sym typeface="+mn-ea"/>
              </a:rPr>
              <a:t> </a:t>
            </a:r>
            <a:r>
              <a:rPr lang="en-US" altLang="zh-CN" sz="1400" kern="100" dirty="0" err="1">
                <a:solidFill>
                  <a:schemeClr val="accent1">
                    <a:lumMod val="50000"/>
                  </a:schemeClr>
                </a:solidFill>
                <a:effectLst/>
                <a:latin typeface="微软雅黑" charset="0"/>
                <a:ea typeface="微软雅黑" charset="0"/>
                <a:cs typeface="微软雅黑" charset="0"/>
                <a:sym typeface="+mn-ea"/>
              </a:rPr>
              <a:t>的以太网帧</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S 向 DHCP </a:t>
            </a:r>
            <a:r>
              <a:rPr lang="en-US" altLang="zh-CN" sz="1400" kern="100" dirty="0" err="1">
                <a:solidFill>
                  <a:schemeClr val="accent1">
                    <a:lumMod val="50000"/>
                  </a:schemeClr>
                </a:solidFill>
                <a:effectLst/>
                <a:latin typeface="微软雅黑" charset="0"/>
                <a:ea typeface="微软雅黑" charset="0"/>
                <a:cs typeface="微软雅黑" charset="0"/>
                <a:sym typeface="+mn-ea"/>
              </a:rPr>
              <a:t>服务器转发的封装M</a:t>
            </a:r>
            <a:r>
              <a:rPr lang="en-US" altLang="zh-CN" sz="1400" kern="100" dirty="0">
                <a:solidFill>
                  <a:schemeClr val="accent1">
                    <a:lumMod val="50000"/>
                  </a:schemeClr>
                </a:solidFill>
                <a:effectLst/>
                <a:latin typeface="微软雅黑" charset="0"/>
                <a:ea typeface="微软雅黑" charset="0"/>
                <a:cs typeface="微软雅黑" charset="0"/>
                <a:sym typeface="+mn-ea"/>
              </a:rPr>
              <a:t> </a:t>
            </a:r>
            <a:r>
              <a:rPr lang="en-US" altLang="zh-CN" sz="1400" kern="100" dirty="0" err="1">
                <a:solidFill>
                  <a:schemeClr val="accent1">
                    <a:lumMod val="50000"/>
                  </a:schemeClr>
                </a:solidFill>
                <a:effectLst/>
                <a:latin typeface="微软雅黑" charset="0"/>
                <a:ea typeface="微软雅黑" charset="0"/>
                <a:cs typeface="微软雅黑" charset="0"/>
                <a:sym typeface="+mn-ea"/>
              </a:rPr>
              <a:t>的以太网帧的目的</a:t>
            </a:r>
            <a:r>
              <a:rPr lang="en-US" altLang="zh-CN" sz="1400" kern="100" dirty="0">
                <a:solidFill>
                  <a:schemeClr val="accent1">
                    <a:lumMod val="50000"/>
                  </a:schemeClr>
                </a:solidFill>
                <a:effectLst/>
                <a:latin typeface="微软雅黑" charset="0"/>
                <a:ea typeface="微软雅黑" charset="0"/>
                <a:cs typeface="微软雅黑" charset="0"/>
                <a:sym typeface="+mn-ea"/>
              </a:rPr>
              <a:t> MAC 地址是什么?</a:t>
            </a:r>
            <a:endParaRPr lang="en-US" altLang="zh-CN" sz="14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en-US" altLang="zh-CN" sz="1400" dirty="0">
              <a:solidFill>
                <a:srgbClr val="1F4E79"/>
              </a:solidFill>
              <a:latin typeface="微软雅黑" charset="0"/>
              <a:ea typeface="微软雅黑" charset="0"/>
              <a:cs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454" y="2812460"/>
            <a:ext cx="4223100" cy="2120770"/>
          </a:xfrm>
          <a:prstGeom prst="rect">
            <a:avLst/>
          </a:prstGeom>
        </p:spPr>
      </p:pic>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17446" y="615787"/>
            <a:ext cx="8790048" cy="2304862"/>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47.(9分)</a:t>
            </a:r>
            <a:r>
              <a:rPr lang="en-US" altLang="zh-CN" sz="1400" kern="100" dirty="0" err="1">
                <a:solidFill>
                  <a:schemeClr val="accent1">
                    <a:lumMod val="50000"/>
                  </a:schemeClr>
                </a:solidFill>
                <a:effectLst/>
                <a:latin typeface="微软雅黑" charset="0"/>
                <a:ea typeface="微软雅黑" charset="0"/>
                <a:cs typeface="微软雅黑" charset="0"/>
                <a:sym typeface="+mn-ea"/>
              </a:rPr>
              <a:t>某网络拓扑如图所示，R</a:t>
            </a:r>
            <a:r>
              <a:rPr lang="en-US" altLang="zh-CN" sz="1400" kern="100" dirty="0">
                <a:solidFill>
                  <a:schemeClr val="accent1">
                    <a:lumMod val="50000"/>
                  </a:schemeClr>
                </a:solidFill>
                <a:effectLst/>
                <a:latin typeface="微软雅黑" charset="0"/>
                <a:ea typeface="微软雅黑" charset="0"/>
                <a:cs typeface="微软雅黑" charset="0"/>
                <a:sym typeface="+mn-ea"/>
              </a:rPr>
              <a:t> 为路由器，S 为以太网交换机，AP 是 802.11 接入点，路由器的 E0 接口和 DHCP 服务器的IP 地址配置如图中所示;H1与 H2 属于同一个广播域，但不属于同一个冲突域;H2和H3属于同一个冲突域:H4和H5已经接入网络，并通过 DHCP动态获取了 IP 地址。现有路由器、100BaseT 以太网交换机和100BaseT集线器(Hub)</a:t>
            </a:r>
            <a:r>
              <a:rPr lang="en-US" altLang="zh-CN" sz="1400" kern="100" dirty="0" err="1">
                <a:solidFill>
                  <a:schemeClr val="accent1">
                    <a:lumMod val="50000"/>
                  </a:schemeClr>
                </a:solidFill>
                <a:effectLst/>
                <a:latin typeface="微软雅黑" charset="0"/>
                <a:ea typeface="微软雅黑" charset="0"/>
                <a:cs typeface="微软雅黑" charset="0"/>
                <a:sym typeface="+mn-ea"/>
              </a:rPr>
              <a:t>三类设备各若干台</a:t>
            </a:r>
            <a:r>
              <a:rPr lang="en-US" altLang="zh-CN" sz="1400" kern="100" dirty="0">
                <a:solidFill>
                  <a:schemeClr val="accent1">
                    <a:lumMod val="50000"/>
                  </a:schemeClr>
                </a:solidFill>
                <a:effectLst/>
                <a:latin typeface="微软雅黑" charset="0"/>
                <a:ea typeface="微软雅黑" charset="0"/>
                <a:cs typeface="微软雅黑" charset="0"/>
                <a:sym typeface="+mn-ea"/>
              </a:rPr>
              <a:t>。</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请回答下列问题。</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3)在 H4 通过 DHCP 动态获取 IP 地址过程中，H4 首先发送了 DHCP 报文 M，</a:t>
            </a:r>
          </a:p>
          <a:p>
            <a:pPr marL="0" lvl="1" algn="just">
              <a:lnSpc>
                <a:spcPct val="100000"/>
              </a:lnSpc>
              <a:buClrTx/>
              <a:buSzTx/>
              <a:buNone/>
            </a:pPr>
            <a:r>
              <a:rPr lang="en-US" altLang="zh-CN" sz="1400" kern="100" dirty="0" err="1">
                <a:solidFill>
                  <a:schemeClr val="accent1">
                    <a:lumMod val="50000"/>
                  </a:schemeClr>
                </a:solidFill>
                <a:effectLst/>
                <a:latin typeface="微软雅黑" charset="0"/>
                <a:ea typeface="微软雅黑" charset="0"/>
                <a:cs typeface="微软雅黑" charset="0"/>
                <a:sym typeface="+mn-ea"/>
              </a:rPr>
              <a:t>M是哪种DHCP</a:t>
            </a:r>
            <a:r>
              <a:rPr lang="en-US" altLang="zh-CN" sz="1400" kern="100" dirty="0">
                <a:solidFill>
                  <a:schemeClr val="accent1">
                    <a:lumMod val="50000"/>
                  </a:schemeClr>
                </a:solidFill>
                <a:effectLst/>
                <a:latin typeface="微软雅黑" charset="0"/>
                <a:ea typeface="微软雅黑" charset="0"/>
                <a:cs typeface="微软雅黑" charset="0"/>
                <a:sym typeface="+mn-ea"/>
              </a:rPr>
              <a:t> </a:t>
            </a:r>
            <a:r>
              <a:rPr lang="en-US" altLang="zh-CN" sz="1400" kern="100" dirty="0" err="1">
                <a:solidFill>
                  <a:schemeClr val="accent1">
                    <a:lumMod val="50000"/>
                  </a:schemeClr>
                </a:solidFill>
                <a:effectLst/>
                <a:latin typeface="微软雅黑" charset="0"/>
                <a:ea typeface="微软雅黑" charset="0"/>
                <a:cs typeface="微软雅黑" charset="0"/>
                <a:sym typeface="+mn-ea"/>
              </a:rPr>
              <a:t>报文</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err="1">
                <a:solidFill>
                  <a:schemeClr val="accent1">
                    <a:lumMod val="50000"/>
                  </a:schemeClr>
                </a:solidFill>
                <a:effectLst/>
                <a:latin typeface="微软雅黑" charset="0"/>
                <a:ea typeface="微软雅黑" charset="0"/>
                <a:cs typeface="微软雅黑" charset="0"/>
                <a:sym typeface="+mn-ea"/>
              </a:rPr>
              <a:t>路由器</a:t>
            </a:r>
            <a:r>
              <a:rPr lang="en-US" altLang="zh-CN" sz="1400" kern="100" dirty="0">
                <a:solidFill>
                  <a:schemeClr val="accent1">
                    <a:lumMod val="50000"/>
                  </a:schemeClr>
                </a:solidFill>
                <a:effectLst/>
                <a:latin typeface="微软雅黑" charset="0"/>
                <a:ea typeface="微软雅黑" charset="0"/>
                <a:cs typeface="微软雅黑" charset="0"/>
                <a:sym typeface="+mn-ea"/>
              </a:rPr>
              <a:t> E0 </a:t>
            </a:r>
            <a:r>
              <a:rPr lang="en-US" altLang="zh-CN" sz="1400" kern="100" dirty="0" err="1">
                <a:solidFill>
                  <a:schemeClr val="accent1">
                    <a:lumMod val="50000"/>
                  </a:schemeClr>
                </a:solidFill>
                <a:effectLst/>
                <a:latin typeface="微软雅黑" charset="0"/>
                <a:ea typeface="微软雅黑" charset="0"/>
                <a:cs typeface="微软雅黑" charset="0"/>
                <a:sym typeface="+mn-ea"/>
              </a:rPr>
              <a:t>接口能否收到封装M</a:t>
            </a:r>
            <a:r>
              <a:rPr lang="en-US" altLang="zh-CN" sz="1400" kern="100" dirty="0">
                <a:solidFill>
                  <a:schemeClr val="accent1">
                    <a:lumMod val="50000"/>
                  </a:schemeClr>
                </a:solidFill>
                <a:effectLst/>
                <a:latin typeface="微软雅黑" charset="0"/>
                <a:ea typeface="微软雅黑" charset="0"/>
                <a:cs typeface="微软雅黑" charset="0"/>
                <a:sym typeface="+mn-ea"/>
              </a:rPr>
              <a:t> </a:t>
            </a:r>
            <a:r>
              <a:rPr lang="en-US" altLang="zh-CN" sz="1400" kern="100" dirty="0" err="1">
                <a:solidFill>
                  <a:schemeClr val="accent1">
                    <a:lumMod val="50000"/>
                  </a:schemeClr>
                </a:solidFill>
                <a:effectLst/>
                <a:latin typeface="微软雅黑" charset="0"/>
                <a:ea typeface="微软雅黑" charset="0"/>
                <a:cs typeface="微软雅黑" charset="0"/>
                <a:sym typeface="+mn-ea"/>
              </a:rPr>
              <a:t>的以太网帧</a:t>
            </a:r>
            <a:r>
              <a:rPr lang="en-US" altLang="zh-CN" sz="1400" kern="100" dirty="0">
                <a:solidFill>
                  <a:schemeClr val="accent1">
                    <a:lumMod val="50000"/>
                  </a:schemeClr>
                </a:solidFill>
                <a:effectLst/>
                <a:latin typeface="微软雅黑" charset="0"/>
                <a:ea typeface="微软雅黑" charset="0"/>
                <a:cs typeface="微软雅黑" charset="0"/>
                <a:sym typeface="+mn-ea"/>
              </a:rPr>
              <a:t>?</a:t>
            </a: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S 向 DHCP </a:t>
            </a:r>
            <a:r>
              <a:rPr lang="en-US" altLang="zh-CN" sz="1400" kern="100" dirty="0" err="1">
                <a:solidFill>
                  <a:schemeClr val="accent1">
                    <a:lumMod val="50000"/>
                  </a:schemeClr>
                </a:solidFill>
                <a:effectLst/>
                <a:latin typeface="微软雅黑" charset="0"/>
                <a:ea typeface="微软雅黑" charset="0"/>
                <a:cs typeface="微软雅黑" charset="0"/>
                <a:sym typeface="+mn-ea"/>
              </a:rPr>
              <a:t>服务器转发的封装M</a:t>
            </a:r>
            <a:r>
              <a:rPr lang="en-US" altLang="zh-CN" sz="1400" kern="100" dirty="0">
                <a:solidFill>
                  <a:schemeClr val="accent1">
                    <a:lumMod val="50000"/>
                  </a:schemeClr>
                </a:solidFill>
                <a:effectLst/>
                <a:latin typeface="微软雅黑" charset="0"/>
                <a:ea typeface="微软雅黑" charset="0"/>
                <a:cs typeface="微软雅黑" charset="0"/>
                <a:sym typeface="+mn-ea"/>
              </a:rPr>
              <a:t> </a:t>
            </a:r>
            <a:r>
              <a:rPr lang="en-US" altLang="zh-CN" sz="1400" kern="100" dirty="0" err="1">
                <a:solidFill>
                  <a:schemeClr val="accent1">
                    <a:lumMod val="50000"/>
                  </a:schemeClr>
                </a:solidFill>
                <a:effectLst/>
                <a:latin typeface="微软雅黑" charset="0"/>
                <a:ea typeface="微软雅黑" charset="0"/>
                <a:cs typeface="微软雅黑" charset="0"/>
                <a:sym typeface="+mn-ea"/>
              </a:rPr>
              <a:t>的以太网帧的目的</a:t>
            </a:r>
            <a:r>
              <a:rPr lang="en-US" altLang="zh-CN" sz="1400" kern="100" dirty="0">
                <a:solidFill>
                  <a:schemeClr val="accent1">
                    <a:lumMod val="50000"/>
                  </a:schemeClr>
                </a:solidFill>
                <a:effectLst/>
                <a:latin typeface="微软雅黑" charset="0"/>
                <a:ea typeface="微软雅黑" charset="0"/>
                <a:cs typeface="微软雅黑" charset="0"/>
                <a:sym typeface="+mn-ea"/>
              </a:rPr>
              <a:t> MAC 地址是什么?</a:t>
            </a:r>
            <a:endParaRPr lang="en-US" altLang="zh-CN" sz="14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en-US" altLang="zh-CN" sz="1400" dirty="0">
              <a:solidFill>
                <a:srgbClr val="1F4E79"/>
              </a:solidFill>
              <a:latin typeface="微软雅黑" charset="0"/>
              <a:ea typeface="微软雅黑" charset="0"/>
              <a:cs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454" y="2812460"/>
            <a:ext cx="4223100" cy="2120770"/>
          </a:xfrm>
          <a:prstGeom prst="rect">
            <a:avLst/>
          </a:prstGeom>
        </p:spPr>
      </p:pic>
      <p:sp>
        <p:nvSpPr>
          <p:cNvPr id="2" name="矩形 1"/>
          <p:cNvSpPr/>
          <p:nvPr/>
        </p:nvSpPr>
        <p:spPr>
          <a:xfrm>
            <a:off x="5897267" y="2250557"/>
            <a:ext cx="2326278"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sym typeface="+mn-ea"/>
              </a:rPr>
              <a:t>FF-FF-FF-FF-FF-FF </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13" name="矩形 12"/>
          <p:cNvSpPr/>
          <p:nvPr/>
        </p:nvSpPr>
        <p:spPr>
          <a:xfrm>
            <a:off x="3866139" y="2065891"/>
            <a:ext cx="646331"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sym typeface="+mn-ea"/>
              </a:rPr>
              <a:t>可以</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14" name="矩形 13"/>
          <p:cNvSpPr/>
          <p:nvPr/>
        </p:nvSpPr>
        <p:spPr>
          <a:xfrm>
            <a:off x="2073746" y="1862543"/>
            <a:ext cx="2031325" cy="369332"/>
          </a:xfrm>
          <a:prstGeom prst="rect">
            <a:avLst/>
          </a:prstGeom>
        </p:spPr>
        <p:txBody>
          <a:bodyPr wrap="none">
            <a:spAutoFit/>
          </a:bodyPr>
          <a:lstStyle/>
          <a:p>
            <a:r>
              <a:rPr lang="zh-CN" altLang="en-US" dirty="0">
                <a:solidFill>
                  <a:srgbClr val="FF0000"/>
                </a:solidFill>
                <a:latin typeface="楷体" panose="02010609060101010101" pitchFamily="49" charset="-122"/>
                <a:ea typeface="楷体" panose="02010609060101010101" pitchFamily="49" charset="-122"/>
                <a:sym typeface="+mn-ea"/>
              </a:rPr>
              <a:t>发现报文</a:t>
            </a:r>
            <a:r>
              <a:rPr lang="en-US" altLang="zh-CN" dirty="0">
                <a:solidFill>
                  <a:srgbClr val="FF0000"/>
                </a:solidFill>
                <a:latin typeface="楷体" panose="02010609060101010101" pitchFamily="49" charset="-122"/>
                <a:ea typeface="楷体" panose="02010609060101010101" pitchFamily="49" charset="-122"/>
                <a:sym typeface="+mn-ea"/>
              </a:rPr>
              <a:t>DISCOVER</a:t>
            </a:r>
            <a:endParaRPr lang="zh-CN" altLang="en-US"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209725" y="615787"/>
            <a:ext cx="8697769" cy="243566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47.(9分)</a:t>
            </a:r>
            <a:r>
              <a:rPr lang="en-US" altLang="zh-CN" sz="1400" kern="100" dirty="0" err="1">
                <a:solidFill>
                  <a:schemeClr val="accent1">
                    <a:lumMod val="50000"/>
                  </a:schemeClr>
                </a:solidFill>
                <a:effectLst/>
                <a:latin typeface="微软雅黑" charset="0"/>
                <a:ea typeface="微软雅黑" charset="0"/>
                <a:cs typeface="微软雅黑" charset="0"/>
                <a:sym typeface="+mn-ea"/>
              </a:rPr>
              <a:t>某网络拓扑如图所示，R</a:t>
            </a:r>
            <a:r>
              <a:rPr lang="en-US" altLang="zh-CN" sz="1400" kern="100" dirty="0">
                <a:solidFill>
                  <a:schemeClr val="accent1">
                    <a:lumMod val="50000"/>
                  </a:schemeClr>
                </a:solidFill>
                <a:effectLst/>
                <a:latin typeface="微软雅黑" charset="0"/>
                <a:ea typeface="微软雅黑" charset="0"/>
                <a:cs typeface="微软雅黑" charset="0"/>
                <a:sym typeface="+mn-ea"/>
              </a:rPr>
              <a:t> 为路由器，S 为以太网交换机，AP 是 802.11 接入点，路由器的 E0 接口和 DHCP 服务器的IP 地址配置如图中所示;H1与 H2 属于同一个广播域，但不属于同一个冲突域;H2和H3属于同一个冲突域:H4和H5已经接入网络，并通过 DHCP动态获取了 IP 地址。现有路由器、100BaseT 以太网交换机和100BaseT集线器(Hub)</a:t>
            </a:r>
            <a:r>
              <a:rPr lang="en-US" altLang="zh-CN" sz="1400" kern="100" dirty="0" err="1">
                <a:solidFill>
                  <a:schemeClr val="accent1">
                    <a:lumMod val="50000"/>
                  </a:schemeClr>
                </a:solidFill>
                <a:effectLst/>
                <a:latin typeface="微软雅黑" charset="0"/>
                <a:ea typeface="微软雅黑" charset="0"/>
                <a:cs typeface="微软雅黑" charset="0"/>
                <a:sym typeface="+mn-ea"/>
              </a:rPr>
              <a:t>三类设备各若干台</a:t>
            </a:r>
            <a:r>
              <a:rPr lang="en-US" altLang="zh-CN" sz="1400" kern="100" dirty="0">
                <a:solidFill>
                  <a:schemeClr val="accent1">
                    <a:lumMod val="50000"/>
                  </a:schemeClr>
                </a:solidFill>
                <a:effectLst/>
                <a:latin typeface="微软雅黑" charset="0"/>
                <a:ea typeface="微软雅黑" charset="0"/>
                <a:cs typeface="微软雅黑" charset="0"/>
                <a:sym typeface="+mn-ea"/>
              </a:rPr>
              <a:t>。</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请回答下列问题。</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4)若 H4 向 H5 发送一个IP 分组 </a:t>
            </a:r>
            <a:r>
              <a:rPr lang="en-US" altLang="zh-CN" sz="1400" kern="100" dirty="0" err="1">
                <a:solidFill>
                  <a:schemeClr val="accent1">
                    <a:lumMod val="50000"/>
                  </a:schemeClr>
                </a:solidFill>
                <a:effectLst/>
                <a:latin typeface="微软雅黑" charset="0"/>
                <a:ea typeface="微软雅黑" charset="0"/>
                <a:cs typeface="微软雅黑" charset="0"/>
                <a:sym typeface="+mn-ea"/>
              </a:rPr>
              <a:t>P，则</a:t>
            </a:r>
            <a:r>
              <a:rPr lang="en-US" altLang="zh-CN" sz="1400" kern="100" dirty="0">
                <a:solidFill>
                  <a:schemeClr val="accent1">
                    <a:lumMod val="50000"/>
                  </a:schemeClr>
                </a:solidFill>
                <a:effectLst/>
                <a:latin typeface="微软雅黑" charset="0"/>
                <a:ea typeface="微软雅黑" charset="0"/>
                <a:cs typeface="微软雅黑" charset="0"/>
                <a:sym typeface="+mn-ea"/>
              </a:rPr>
              <a:t> H5收到的封装P的802.11 </a:t>
            </a:r>
            <a:r>
              <a:rPr lang="en-US" altLang="zh-CN" sz="1400" kern="100" dirty="0" err="1">
                <a:solidFill>
                  <a:schemeClr val="accent1">
                    <a:lumMod val="50000"/>
                  </a:schemeClr>
                </a:solidFill>
                <a:effectLst/>
                <a:latin typeface="微软雅黑" charset="0"/>
                <a:ea typeface="微软雅黑" charset="0"/>
                <a:cs typeface="微软雅黑" charset="0"/>
                <a:sym typeface="+mn-ea"/>
              </a:rPr>
              <a:t>帧的地址</a:t>
            </a:r>
            <a:r>
              <a:rPr lang="en-US" altLang="zh-CN" sz="1400" kern="100" dirty="0">
                <a:solidFill>
                  <a:schemeClr val="accent1">
                    <a:lumMod val="50000"/>
                  </a:schemeClr>
                </a:solidFill>
                <a:effectLst/>
                <a:latin typeface="微软雅黑" charset="0"/>
                <a:ea typeface="微软雅黑" charset="0"/>
                <a:cs typeface="微软雅黑" charset="0"/>
                <a:sym typeface="+mn-ea"/>
              </a:rPr>
              <a:t> 1、地址2和地址3分别是什么?</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endParaRPr lang="en-US" altLang="zh-CN" sz="14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zh-CN" altLang="en-US" sz="1400" dirty="0"/>
          </a:p>
          <a:p>
            <a:pPr>
              <a:lnSpc>
                <a:spcPts val="2400"/>
              </a:lnSpc>
              <a:spcAft>
                <a:spcPts val="300"/>
              </a:spcAft>
            </a:pPr>
            <a:endParaRPr lang="en-US" altLang="zh-CN" sz="1400" dirty="0">
              <a:solidFill>
                <a:srgbClr val="1F4E79"/>
              </a:solidFill>
              <a:latin typeface="微软雅黑" charset="0"/>
              <a:ea typeface="微软雅黑" charset="0"/>
              <a:cs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5389" y="2122716"/>
            <a:ext cx="4354766" cy="2186891"/>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某无噪声理想信道带宽为</a:t>
            </a:r>
            <a:r>
              <a:rPr lang="en-US" altLang="zh-CN" kern="100" dirty="0">
                <a:solidFill>
                  <a:schemeClr val="accent1">
                    <a:lumMod val="50000"/>
                  </a:schemeClr>
                </a:solidFill>
                <a:latin typeface="微软雅黑" charset="0"/>
                <a:ea typeface="微软雅黑" charset="0"/>
                <a:cs typeface="微软雅黑" charset="0"/>
                <a:sym typeface="+mn-ea"/>
              </a:rPr>
              <a:t>4MHz</a:t>
            </a:r>
            <a:r>
              <a:rPr lang="zh-CN" altLang="en-US" kern="100" dirty="0">
                <a:solidFill>
                  <a:schemeClr val="accent1">
                    <a:lumMod val="50000"/>
                  </a:schemeClr>
                </a:solidFill>
                <a:latin typeface="微软雅黑" charset="0"/>
                <a:ea typeface="微软雅黑" charset="0"/>
                <a:cs typeface="微软雅黑" charset="0"/>
                <a:sym typeface="+mn-ea"/>
              </a:rPr>
              <a:t>，采用</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调制，若该信道的最大数据传输率是</a:t>
            </a:r>
            <a:r>
              <a:rPr lang="en-US" altLang="zh-CN" kern="100" dirty="0">
                <a:solidFill>
                  <a:schemeClr val="accent1">
                    <a:lumMod val="50000"/>
                  </a:schemeClr>
                </a:solidFill>
                <a:latin typeface="微软雅黑" charset="0"/>
                <a:ea typeface="微软雅黑" charset="0"/>
                <a:cs typeface="微软雅黑" charset="0"/>
                <a:sym typeface="+mn-ea"/>
              </a:rPr>
              <a:t>48Mbps</a:t>
            </a:r>
            <a:r>
              <a:rPr lang="zh-CN" altLang="en-US" kern="100" dirty="0">
                <a:solidFill>
                  <a:schemeClr val="accent1">
                    <a:lumMod val="50000"/>
                  </a:schemeClr>
                </a:solidFill>
                <a:latin typeface="微软雅黑" charset="0"/>
                <a:ea typeface="微软雅黑" charset="0"/>
                <a:cs typeface="微软雅黑" charset="0"/>
                <a:sym typeface="+mn-ea"/>
              </a:rPr>
              <a:t>，则该信道采用的</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调制方案是</a:t>
            </a:r>
            <a:r>
              <a:rPr lang="en-US" altLang="zh-CN" kern="100" dirty="0">
                <a:solidFill>
                  <a:schemeClr val="accent1">
                    <a:lumMod val="50000"/>
                  </a:schemeClr>
                </a:solidFill>
                <a:latin typeface="微软雅黑" charset="0"/>
                <a:ea typeface="微软雅黑" charset="0"/>
                <a:cs typeface="微软雅黑" charset="0"/>
                <a:sym typeface="+mn-ea"/>
              </a:rPr>
              <a:t>( )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QAM-16</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QAM-32</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QAM-64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QAM-128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5" name="同侧圆角矩形 3"/>
          <p:cNvSpPr/>
          <p:nvPr/>
        </p:nvSpPr>
        <p:spPr>
          <a:xfrm>
            <a:off x="2321872" y="1736931"/>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奎奈斯特定理</a:t>
            </a:r>
          </a:p>
        </p:txBody>
      </p:sp>
      <mc:AlternateContent xmlns:mc="http://schemas.openxmlformats.org/markup-compatibility/2006" xmlns:a14="http://schemas.microsoft.com/office/drawing/2010/main">
        <mc:Choice Requires="a14">
          <p:sp>
            <p:nvSpPr>
              <p:cNvPr id="16" name="圆角矩形 2"/>
              <p:cNvSpPr/>
              <p:nvPr/>
            </p:nvSpPr>
            <p:spPr>
              <a:xfrm>
                <a:off x="2334572" y="2053796"/>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6" name="圆角矩形 2"/>
              <p:cNvSpPr>
                <a:spLocks noRot="1" noChangeAspect="1" noMove="1" noResize="1" noEditPoints="1" noAdjustHandles="1" noChangeArrowheads="1" noChangeShapeType="1" noTextEdit="1"/>
              </p:cNvSpPr>
              <p:nvPr/>
            </p:nvSpPr>
            <p:spPr>
              <a:xfrm>
                <a:off x="2334572" y="2053796"/>
                <a:ext cx="4881245" cy="487680"/>
              </a:xfrm>
              <a:prstGeom prst="roundRect">
                <a:avLst>
                  <a:gd name="adj" fmla="val 0"/>
                </a:avLst>
              </a:prstGeom>
              <a:blipFill rotWithShape="1">
                <a:blip r:embed="rId4"/>
                <a:stretch>
                  <a:fillRect l="-462" t="-4600" r="-449" b="-4515"/>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9" name="直接箭头连接符 18"/>
          <p:cNvCxnSpPr/>
          <p:nvPr/>
        </p:nvCxnSpPr>
        <p:spPr>
          <a:xfrm flipV="1">
            <a:off x="5528300" y="1736931"/>
            <a:ext cx="0" cy="424838"/>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0" name="圆角矩形 9"/>
          <p:cNvSpPr/>
          <p:nvPr/>
        </p:nvSpPr>
        <p:spPr>
          <a:xfrm>
            <a:off x="5004425" y="1420066"/>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 信道带宽</a:t>
            </a:r>
          </a:p>
        </p:txBody>
      </p:sp>
      <p:cxnSp>
        <p:nvCxnSpPr>
          <p:cNvPr id="23" name="直接箭头连接符 22"/>
          <p:cNvCxnSpPr/>
          <p:nvPr/>
        </p:nvCxnSpPr>
        <p:spPr>
          <a:xfrm flipV="1">
            <a:off x="6154608" y="1736931"/>
            <a:ext cx="361436" cy="385401"/>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4" name="圆角矩形 14"/>
          <p:cNvSpPr/>
          <p:nvPr/>
        </p:nvSpPr>
        <p:spPr>
          <a:xfrm>
            <a:off x="6678482" y="1462135"/>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每个码元的离散电平数目</a:t>
            </a:r>
          </a:p>
        </p:txBody>
      </p:sp>
      <mc:AlternateContent xmlns:mc="http://schemas.openxmlformats.org/markup-compatibility/2006" xmlns:a14="http://schemas.microsoft.com/office/drawing/2010/main">
        <mc:Choice Requires="a14">
          <p:sp>
            <p:nvSpPr>
              <p:cNvPr id="28" name="圆角矩形 2"/>
              <p:cNvSpPr/>
              <p:nvPr/>
            </p:nvSpPr>
            <p:spPr>
              <a:xfrm>
                <a:off x="2334572" y="2580156"/>
                <a:ext cx="4881245" cy="487680"/>
              </a:xfrm>
              <a:prstGeom prst="roundRect">
                <a:avLst>
                  <a:gd name="adj" fmla="val 0"/>
                </a:avLst>
              </a:prstGeom>
              <a:noFill/>
              <a:ln w="44450">
                <a:no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rgbClr val="FF0000"/>
                    </a:solidFill>
                    <a:effectLst/>
                    <a:latin typeface="微软雅黑" charset="0"/>
                    <a:ea typeface="微软雅黑" charset="0"/>
                    <a:cs typeface="微软雅黑" charset="0"/>
                    <a:sym typeface="+mn-ea"/>
                  </a:rPr>
                  <a:t>48M </a:t>
                </a:r>
                <a14:m>
                  <m:oMath xmlns:m="http://schemas.openxmlformats.org/officeDocument/2006/math">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4</m:t>
                    </m:r>
                    <m:r>
                      <m:rPr>
                        <m:sty m:val="p"/>
                      </m:rPr>
                      <a:rPr lang="en-US" altLang="zh-CN" i="1" kern="100" dirty="0">
                        <a:solidFill>
                          <a:srgbClr val="FF0000"/>
                        </a:solidFill>
                        <a:latin typeface="Cambria Math" panose="02040503050406030204" pitchFamily="18" charset="0"/>
                        <a:ea typeface="微软雅黑" charset="0"/>
                        <a:cs typeface="DejaVu Math TeX Gyre" panose="02000503000000000000" charset="0"/>
                      </a:rPr>
                      <m:t>M</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 </m:t>
                    </m:r>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 </m:t>
                    </m:r>
                    <m:sSub>
                      <m:sSubPr>
                        <m:ctrlP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effectLst/>
                    <a:latin typeface="微软雅黑" charset="0"/>
                    <a:ea typeface="微软雅黑" charset="0"/>
                    <a:cs typeface="微软雅黑" charset="0"/>
                    <a:sym typeface="+mn-ea"/>
                  </a:rPr>
                  <a:t>V  </a:t>
                </a:r>
                <a:endParaRPr lang="en-US" altLang="zh-CN" b="1" kern="100" dirty="0">
                  <a:solidFill>
                    <a:srgbClr val="FF0000"/>
                  </a:solidFill>
                  <a:effectLst/>
                  <a:latin typeface="微软雅黑" charset="0"/>
                  <a:ea typeface="微软雅黑" charset="0"/>
                  <a:cs typeface="微软雅黑" charset="0"/>
                  <a:sym typeface="+mn-ea"/>
                </a:endParaRPr>
              </a:p>
            </p:txBody>
          </p:sp>
        </mc:Choice>
        <mc:Fallback xmlns="">
          <p:sp>
            <p:nvSpPr>
              <p:cNvPr id="28" name="圆角矩形 2"/>
              <p:cNvSpPr>
                <a:spLocks noRot="1" noChangeAspect="1" noMove="1" noResize="1" noEditPoints="1" noAdjustHandles="1" noChangeArrowheads="1" noChangeShapeType="1" noTextEdit="1"/>
              </p:cNvSpPr>
              <p:nvPr/>
            </p:nvSpPr>
            <p:spPr>
              <a:xfrm>
                <a:off x="2334572" y="2580156"/>
                <a:ext cx="4881245" cy="487680"/>
              </a:xfrm>
              <a:prstGeom prst="roundRect">
                <a:avLst>
                  <a:gd name="adj" fmla="val 0"/>
                </a:avLst>
              </a:prstGeom>
              <a:blipFill rotWithShape="1">
                <a:blip r:embed="rId5"/>
                <a:stretch>
                  <a:fillRect l="-6" t="-31" r="6" b="31"/>
                </a:stretch>
              </a:blipFill>
              <a:ln w="444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209725" y="615787"/>
            <a:ext cx="8697769" cy="2435667"/>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47.(9分)</a:t>
            </a:r>
            <a:r>
              <a:rPr lang="en-US" altLang="zh-CN" sz="1400" kern="100" dirty="0" err="1">
                <a:solidFill>
                  <a:schemeClr val="accent1">
                    <a:lumMod val="50000"/>
                  </a:schemeClr>
                </a:solidFill>
                <a:effectLst/>
                <a:latin typeface="微软雅黑" charset="0"/>
                <a:ea typeface="微软雅黑" charset="0"/>
                <a:cs typeface="微软雅黑" charset="0"/>
                <a:sym typeface="+mn-ea"/>
              </a:rPr>
              <a:t>某网络拓扑如图所示，R</a:t>
            </a:r>
            <a:r>
              <a:rPr lang="en-US" altLang="zh-CN" sz="1400" kern="100" dirty="0">
                <a:solidFill>
                  <a:schemeClr val="accent1">
                    <a:lumMod val="50000"/>
                  </a:schemeClr>
                </a:solidFill>
                <a:effectLst/>
                <a:latin typeface="微软雅黑" charset="0"/>
                <a:ea typeface="微软雅黑" charset="0"/>
                <a:cs typeface="微软雅黑" charset="0"/>
                <a:sym typeface="+mn-ea"/>
              </a:rPr>
              <a:t> 为路由器，S 为以太网交换机，AP 是 802.11 接入点，路由器的 E0 接口和 DHCP 服务器的IP 地址配置如图中所示;H1与 H2 属于同一个广播域，但不属于同一个冲突域;H2和H3属于同一个冲突域:H4和H5已经接入网络，并通过 DHCP动态获取了 IP 地址。现有路由器、100BaseT 以太网交换机和100BaseT集线器(Hub)</a:t>
            </a:r>
            <a:r>
              <a:rPr lang="en-US" altLang="zh-CN" sz="1400" kern="100" dirty="0" err="1">
                <a:solidFill>
                  <a:schemeClr val="accent1">
                    <a:lumMod val="50000"/>
                  </a:schemeClr>
                </a:solidFill>
                <a:effectLst/>
                <a:latin typeface="微软雅黑" charset="0"/>
                <a:ea typeface="微软雅黑" charset="0"/>
                <a:cs typeface="微软雅黑" charset="0"/>
                <a:sym typeface="+mn-ea"/>
              </a:rPr>
              <a:t>三类设备各若干台</a:t>
            </a:r>
            <a:r>
              <a:rPr lang="en-US" altLang="zh-CN" sz="1400" kern="100" dirty="0">
                <a:solidFill>
                  <a:schemeClr val="accent1">
                    <a:lumMod val="50000"/>
                  </a:schemeClr>
                </a:solidFill>
                <a:effectLst/>
                <a:latin typeface="微软雅黑" charset="0"/>
                <a:ea typeface="微软雅黑" charset="0"/>
                <a:cs typeface="微软雅黑" charset="0"/>
                <a:sym typeface="+mn-ea"/>
              </a:rPr>
              <a:t>。</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请回答下列问题。</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r>
              <a:rPr lang="en-US" altLang="zh-CN" sz="1400" kern="100" dirty="0">
                <a:solidFill>
                  <a:schemeClr val="accent1">
                    <a:lumMod val="50000"/>
                  </a:schemeClr>
                </a:solidFill>
                <a:effectLst/>
                <a:latin typeface="微软雅黑" charset="0"/>
                <a:ea typeface="微软雅黑" charset="0"/>
                <a:cs typeface="微软雅黑" charset="0"/>
                <a:sym typeface="+mn-ea"/>
              </a:rPr>
              <a:t>4)若 H4 向 H5 发送一个IP 分组 </a:t>
            </a:r>
            <a:r>
              <a:rPr lang="en-US" altLang="zh-CN" sz="1400" kern="100" dirty="0" err="1">
                <a:solidFill>
                  <a:schemeClr val="accent1">
                    <a:lumMod val="50000"/>
                  </a:schemeClr>
                </a:solidFill>
                <a:effectLst/>
                <a:latin typeface="微软雅黑" charset="0"/>
                <a:ea typeface="微软雅黑" charset="0"/>
                <a:cs typeface="微软雅黑" charset="0"/>
                <a:sym typeface="+mn-ea"/>
              </a:rPr>
              <a:t>P，则</a:t>
            </a:r>
            <a:r>
              <a:rPr lang="en-US" altLang="zh-CN" sz="1400" kern="100" dirty="0">
                <a:solidFill>
                  <a:schemeClr val="accent1">
                    <a:lumMod val="50000"/>
                  </a:schemeClr>
                </a:solidFill>
                <a:effectLst/>
                <a:latin typeface="微软雅黑" charset="0"/>
                <a:ea typeface="微软雅黑" charset="0"/>
                <a:cs typeface="微软雅黑" charset="0"/>
                <a:sym typeface="+mn-ea"/>
              </a:rPr>
              <a:t> H5收到的封装P的802.11 </a:t>
            </a:r>
            <a:r>
              <a:rPr lang="en-US" altLang="zh-CN" sz="1400" kern="100" dirty="0" err="1">
                <a:solidFill>
                  <a:schemeClr val="accent1">
                    <a:lumMod val="50000"/>
                  </a:schemeClr>
                </a:solidFill>
                <a:effectLst/>
                <a:latin typeface="微软雅黑" charset="0"/>
                <a:ea typeface="微软雅黑" charset="0"/>
                <a:cs typeface="微软雅黑" charset="0"/>
                <a:sym typeface="+mn-ea"/>
              </a:rPr>
              <a:t>帧的地址</a:t>
            </a:r>
            <a:r>
              <a:rPr lang="en-US" altLang="zh-CN" sz="1400" kern="100" dirty="0">
                <a:solidFill>
                  <a:schemeClr val="accent1">
                    <a:lumMod val="50000"/>
                  </a:schemeClr>
                </a:solidFill>
                <a:effectLst/>
                <a:latin typeface="微软雅黑" charset="0"/>
                <a:ea typeface="微软雅黑" charset="0"/>
                <a:cs typeface="微软雅黑" charset="0"/>
                <a:sym typeface="+mn-ea"/>
              </a:rPr>
              <a:t> 1、地址2和地址3分别是什么?</a:t>
            </a: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endParaRPr lang="en-US" altLang="zh-CN" sz="1400" kern="100" dirty="0">
              <a:solidFill>
                <a:schemeClr val="accent1">
                  <a:lumMod val="50000"/>
                </a:schemeClr>
              </a:solidFill>
              <a:effectLst/>
              <a:latin typeface="微软雅黑" charset="0"/>
              <a:ea typeface="微软雅黑" charset="0"/>
              <a:cs typeface="微软雅黑" charset="0"/>
            </a:endParaRPr>
          </a:p>
          <a:p>
            <a:pPr marL="0" lvl="1" algn="just">
              <a:lnSpc>
                <a:spcPct val="100000"/>
              </a:lnSpc>
              <a:buClrTx/>
              <a:buSzTx/>
              <a:buNone/>
            </a:pPr>
            <a:endParaRPr lang="en-US" altLang="zh-CN" sz="1400" kern="100" dirty="0">
              <a:solidFill>
                <a:schemeClr val="accent1">
                  <a:lumMod val="50000"/>
                </a:schemeClr>
              </a:solidFill>
              <a:effectLst/>
              <a:latin typeface="微软雅黑" charset="0"/>
              <a:ea typeface="微软雅黑" charset="0"/>
              <a:cs typeface="微软雅黑" charset="0"/>
            </a:endParaRPr>
          </a:p>
          <a:p>
            <a:pPr>
              <a:lnSpc>
                <a:spcPts val="2400"/>
              </a:lnSpc>
              <a:spcAft>
                <a:spcPts val="300"/>
              </a:spcAft>
            </a:pPr>
            <a:endParaRPr lang="zh-CN" altLang="en-US" sz="1400" dirty="0"/>
          </a:p>
          <a:p>
            <a:pPr>
              <a:lnSpc>
                <a:spcPts val="2400"/>
              </a:lnSpc>
              <a:spcAft>
                <a:spcPts val="300"/>
              </a:spcAft>
            </a:pPr>
            <a:endParaRPr lang="en-US" altLang="zh-CN" sz="1400" dirty="0">
              <a:solidFill>
                <a:srgbClr val="1F4E79"/>
              </a:solidFill>
              <a:latin typeface="微软雅黑" charset="0"/>
              <a:ea typeface="微软雅黑" charset="0"/>
              <a:cs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5389" y="2122716"/>
            <a:ext cx="4354766" cy="2186891"/>
          </a:xfrm>
          <a:prstGeom prst="rect">
            <a:avLst/>
          </a:prstGeom>
        </p:spPr>
      </p:pic>
      <p:pic>
        <p:nvPicPr>
          <p:cNvPr id="2" name="图片 1"/>
          <p:cNvPicPr>
            <a:picLocks noChangeAspect="1"/>
          </p:cNvPicPr>
          <p:nvPr/>
        </p:nvPicPr>
        <p:blipFill>
          <a:blip r:embed="rId5"/>
          <a:stretch>
            <a:fillRect/>
          </a:stretch>
        </p:blipFill>
        <p:spPr>
          <a:xfrm>
            <a:off x="209725" y="2202022"/>
            <a:ext cx="4644622" cy="2007107"/>
          </a:xfrm>
          <a:prstGeom prst="rect">
            <a:avLst/>
          </a:prstGeom>
        </p:spPr>
      </p:pic>
      <p:sp>
        <p:nvSpPr>
          <p:cNvPr id="4" name="矩形 3"/>
          <p:cNvSpPr/>
          <p:nvPr/>
        </p:nvSpPr>
        <p:spPr>
          <a:xfrm>
            <a:off x="388982" y="4145516"/>
            <a:ext cx="2339102" cy="1215717"/>
          </a:xfrm>
          <a:prstGeom prst="rect">
            <a:avLst/>
          </a:prstGeom>
        </p:spPr>
        <p:txBody>
          <a:bodyPr wrap="none">
            <a:spAutoFit/>
          </a:bodyPr>
          <a:lstStyle/>
          <a:p>
            <a:pPr>
              <a:lnSpc>
                <a:spcPts val="2400"/>
              </a:lnSpc>
              <a:spcAft>
                <a:spcPts val="300"/>
              </a:spcAft>
            </a:pPr>
            <a:r>
              <a:rPr lang="en-US" altLang="zh-CN" sz="1400" kern="100" dirty="0">
                <a:solidFill>
                  <a:srgbClr val="FF0000"/>
                </a:solidFill>
                <a:latin typeface="楷体" panose="02010609060101010101" pitchFamily="49" charset="-122"/>
                <a:ea typeface="楷体" panose="02010609060101010101" pitchFamily="49" charset="-122"/>
                <a:cs typeface="微软雅黑" charset="0"/>
                <a:sym typeface="+mn-ea"/>
              </a:rPr>
              <a:t>地址1 </a:t>
            </a:r>
            <a:r>
              <a:rPr lang="zh-CN" altLang="en-US" sz="1400" dirty="0">
                <a:solidFill>
                  <a:srgbClr val="FF0000"/>
                </a:solidFill>
                <a:latin typeface="楷体" panose="02010609060101010101" pitchFamily="49" charset="-122"/>
                <a:ea typeface="楷体" panose="02010609060101010101" pitchFamily="49" charset="-122"/>
                <a:sym typeface="+mn-ea"/>
              </a:rPr>
              <a:t>00-11-11-11-11-E</a:t>
            </a:r>
            <a:r>
              <a:rPr lang="en-US" altLang="zh-CN" sz="1400" dirty="0">
                <a:solidFill>
                  <a:srgbClr val="FF0000"/>
                </a:solidFill>
                <a:latin typeface="楷体" panose="02010609060101010101" pitchFamily="49" charset="-122"/>
                <a:ea typeface="楷体" panose="02010609060101010101" pitchFamily="49" charset="-122"/>
                <a:sym typeface="+mn-ea"/>
              </a:rPr>
              <a:t>1</a:t>
            </a:r>
          </a:p>
          <a:p>
            <a:pPr>
              <a:lnSpc>
                <a:spcPts val="2400"/>
              </a:lnSpc>
              <a:spcAft>
                <a:spcPts val="300"/>
              </a:spcAft>
            </a:pPr>
            <a:r>
              <a:rPr lang="en-US" altLang="zh-CN" sz="1400" kern="100" dirty="0">
                <a:solidFill>
                  <a:srgbClr val="FF0000"/>
                </a:solidFill>
                <a:latin typeface="楷体" panose="02010609060101010101" pitchFamily="49" charset="-122"/>
                <a:ea typeface="楷体" panose="02010609060101010101" pitchFamily="49" charset="-122"/>
                <a:cs typeface="微软雅黑" charset="0"/>
                <a:sym typeface="+mn-ea"/>
              </a:rPr>
              <a:t>地址2  </a:t>
            </a:r>
            <a:r>
              <a:rPr lang="zh-CN" altLang="en-US" sz="1400" dirty="0">
                <a:solidFill>
                  <a:srgbClr val="FF0000"/>
                </a:solidFill>
                <a:latin typeface="楷体" panose="02010609060101010101" pitchFamily="49" charset="-122"/>
                <a:ea typeface="楷体" panose="02010609060101010101" pitchFamily="49" charset="-122"/>
                <a:sym typeface="+mn-ea"/>
              </a:rPr>
              <a:t>00-11-11-11-11-C1</a:t>
            </a:r>
            <a:endParaRPr lang="en-US" altLang="zh-CN" sz="1400" kern="100" dirty="0">
              <a:solidFill>
                <a:srgbClr val="FF0000"/>
              </a:solidFill>
              <a:latin typeface="楷体" panose="02010609060101010101" pitchFamily="49" charset="-122"/>
              <a:ea typeface="楷体" panose="02010609060101010101" pitchFamily="49" charset="-122"/>
              <a:cs typeface="微软雅黑" charset="0"/>
              <a:sym typeface="+mn-ea"/>
            </a:endParaRPr>
          </a:p>
          <a:p>
            <a:r>
              <a:rPr lang="en-US" altLang="zh-CN" sz="1400" kern="100" dirty="0">
                <a:solidFill>
                  <a:srgbClr val="FF0000"/>
                </a:solidFill>
                <a:latin typeface="楷体" panose="02010609060101010101" pitchFamily="49" charset="-122"/>
                <a:ea typeface="楷体" panose="02010609060101010101" pitchFamily="49" charset="-122"/>
                <a:cs typeface="微软雅黑" charset="0"/>
                <a:sym typeface="+mn-ea"/>
              </a:rPr>
              <a:t>地址3  </a:t>
            </a:r>
            <a:r>
              <a:rPr lang="zh-CN" altLang="en-US" sz="1400" dirty="0">
                <a:solidFill>
                  <a:srgbClr val="FF0000"/>
                </a:solidFill>
                <a:latin typeface="楷体" panose="02010609060101010101" pitchFamily="49" charset="-122"/>
                <a:ea typeface="楷体" panose="02010609060101010101" pitchFamily="49" charset="-122"/>
                <a:sym typeface="+mn-ea"/>
              </a:rPr>
              <a:t>00-11-11-11-11-D1</a:t>
            </a:r>
            <a:endParaRPr lang="en-US" altLang="zh-CN" sz="1400" kern="100" dirty="0">
              <a:solidFill>
                <a:srgbClr val="FF0000"/>
              </a:solidFill>
              <a:latin typeface="楷体" panose="02010609060101010101" pitchFamily="49" charset="-122"/>
              <a:ea typeface="楷体" panose="02010609060101010101" pitchFamily="49" charset="-122"/>
              <a:cs typeface="微软雅黑" charset="0"/>
              <a:sym typeface="+mn-ea"/>
            </a:endParaRPr>
          </a:p>
          <a:p>
            <a:endParaRPr lang="zh-CN" altLang="en-US" sz="1400" dirty="0">
              <a:solidFill>
                <a:srgbClr val="FF0000"/>
              </a:solidFill>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940050" y="1379538"/>
            <a:ext cx="3263900" cy="3263900"/>
          </a:xfr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79" y="0"/>
            <a:ext cx="7855025" cy="5143500"/>
          </a:xfrm>
          <a:prstGeom prst="rect">
            <a:avLst/>
          </a:prstGeom>
        </p:spPr>
      </p:pic>
      <p:sp>
        <p:nvSpPr>
          <p:cNvPr id="8" name="矩形 7"/>
          <p:cNvSpPr/>
          <p:nvPr/>
        </p:nvSpPr>
        <p:spPr>
          <a:xfrm>
            <a:off x="2913959" y="2389035"/>
            <a:ext cx="3569467"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800" dirty="0">
                <a:solidFill>
                  <a:srgbClr val="5EB1F2"/>
                </a:solidFill>
                <a:latin typeface="楷体" panose="02010609060101010101" pitchFamily="49" charset="-122"/>
                <a:ea typeface="楷体" panose="02010609060101010101" pitchFamily="49" charset="-122"/>
              </a:rPr>
              <a:t>2021</a:t>
            </a:r>
            <a:r>
              <a:rPr lang="zh-CN" altLang="en-US" sz="8800" dirty="0">
                <a:solidFill>
                  <a:srgbClr val="5EB1F2"/>
                </a:solidFill>
                <a:latin typeface="楷体" panose="02010609060101010101" pitchFamily="49" charset="-122"/>
                <a:ea typeface="楷体" panose="02010609060101010101" pitchFamily="49" charset="-122"/>
              </a:rPr>
              <a:t>年</a:t>
            </a: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4950"/>
            <a:ext cx="9144000" cy="3173600"/>
          </a:xfrm>
          <a:prstGeom prst="rect">
            <a:avLst/>
          </a:prstGeom>
        </p:spPr>
      </p:pic>
      <p:sp>
        <p:nvSpPr>
          <p:cNvPr id="2" name="圆角矩形 1"/>
          <p:cNvSpPr/>
          <p:nvPr/>
        </p:nvSpPr>
        <p:spPr>
          <a:xfrm>
            <a:off x="7553960" y="3365500"/>
            <a:ext cx="825500" cy="2146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rgbClr val="888888"/>
                </a:solidFill>
              </a:rPr>
              <a:t>CSMA/CD</a:t>
            </a:r>
          </a:p>
        </p:txBody>
      </p:sp>
      <p:sp>
        <p:nvSpPr>
          <p:cNvPr id="3" name="圆角矩形 2"/>
          <p:cNvSpPr/>
          <p:nvPr/>
        </p:nvSpPr>
        <p:spPr>
          <a:xfrm>
            <a:off x="7515860" y="3733800"/>
            <a:ext cx="571500" cy="2146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rgbClr val="888888"/>
                </a:solidFill>
              </a:rPr>
              <a:t>3</a:t>
            </a:r>
            <a:r>
              <a:rPr lang="zh-CN" altLang="en-US" sz="1000">
                <a:solidFill>
                  <a:srgbClr val="888888"/>
                </a:solidFill>
              </a:rPr>
              <a:t>分</a:t>
            </a:r>
          </a:p>
        </p:txBody>
      </p:sp>
      <p:sp>
        <p:nvSpPr>
          <p:cNvPr id="4" name="圆角矩形 3"/>
          <p:cNvSpPr/>
          <p:nvPr/>
        </p:nvSpPr>
        <p:spPr>
          <a:xfrm>
            <a:off x="759460" y="3618230"/>
            <a:ext cx="571500" cy="2146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rgbClr val="888888"/>
                </a:solidFill>
              </a:rPr>
              <a:t>6</a:t>
            </a:r>
            <a:r>
              <a:rPr lang="zh-CN" altLang="en-US" sz="1000">
                <a:solidFill>
                  <a:srgbClr val="888888"/>
                </a:solidFill>
              </a:rPr>
              <a:t>分</a:t>
            </a:r>
          </a:p>
        </p:txBody>
      </p:sp>
      <p:sp>
        <p:nvSpPr>
          <p:cNvPr id="5" name="圆角矩形 4"/>
          <p:cNvSpPr/>
          <p:nvPr/>
        </p:nvSpPr>
        <p:spPr>
          <a:xfrm>
            <a:off x="759460" y="2362200"/>
            <a:ext cx="571500" cy="2146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rgbClr val="888888"/>
                </a:solidFill>
              </a:rPr>
              <a:t>12</a:t>
            </a:r>
            <a:r>
              <a:rPr lang="zh-CN" altLang="en-US" sz="1000">
                <a:solidFill>
                  <a:srgbClr val="888888"/>
                </a:solidFill>
              </a:rPr>
              <a:t>分</a:t>
            </a:r>
          </a:p>
        </p:txBody>
      </p:sp>
    </p:spTree>
    <p:custDataLst>
      <p:tags r:id="rId1"/>
    </p:custDataLst>
    <p:extLst>
      <p:ext uri="{BB962C8B-B14F-4D97-AF65-F5344CB8AC3E}">
        <p14:creationId xmlns:p14="http://schemas.microsoft.com/office/powerpoint/2010/main" val="937831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33.</a:t>
            </a:r>
            <a:r>
              <a:rPr lang="zh-CN" altLang="en-US" kern="100" dirty="0">
                <a:solidFill>
                  <a:schemeClr val="accent1">
                    <a:lumMod val="50000"/>
                  </a:schemeClr>
                </a:solidFill>
                <a:latin typeface="微软雅黑" charset="0"/>
                <a:ea typeface="微软雅黑" charset="0"/>
                <a:cs typeface="微软雅黑" charset="0"/>
                <a:sym typeface="+mn-ea"/>
              </a:rPr>
              <a:t>在</a:t>
            </a:r>
            <a:r>
              <a:rPr lang="en-US" altLang="zh-CN" kern="100" dirty="0">
                <a:solidFill>
                  <a:schemeClr val="accent1">
                    <a:lumMod val="50000"/>
                  </a:schemeClr>
                </a:solidFill>
                <a:latin typeface="微软雅黑" charset="0"/>
                <a:ea typeface="微软雅黑" charset="0"/>
                <a:cs typeface="微软雅黑" charset="0"/>
                <a:sym typeface="+mn-ea"/>
              </a:rPr>
              <a:t>TCP/IP </a:t>
            </a:r>
            <a:r>
              <a:rPr lang="zh-CN" altLang="en-US" kern="100" dirty="0">
                <a:solidFill>
                  <a:schemeClr val="accent1">
                    <a:lumMod val="50000"/>
                  </a:schemeClr>
                </a:solidFill>
                <a:latin typeface="微软雅黑" charset="0"/>
                <a:ea typeface="微软雅黑" charset="0"/>
                <a:cs typeface="微软雅黑" charset="0"/>
                <a:sym typeface="+mn-ea"/>
              </a:rPr>
              <a:t>参模中，由传输层相邻的下一层实现的主要功能</a:t>
            </a:r>
            <a:r>
              <a:rPr lang="en-US" altLang="zh-CN" kern="100" dirty="0">
                <a:solidFill>
                  <a:schemeClr val="accent1">
                    <a:lumMod val="50000"/>
                  </a:schemeClr>
                </a:solidFill>
                <a:latin typeface="微软雅黑" charset="0"/>
                <a:ea typeface="微软雅黑" charset="0"/>
                <a:cs typeface="微软雅黑" charset="0"/>
                <a:sym typeface="+mn-ea"/>
              </a:rPr>
              <a:t>(    )</a:t>
            </a:r>
            <a:r>
              <a:rPr lang="zh-CN" altLang="en-US" kern="100" dirty="0">
                <a:solidFill>
                  <a:schemeClr val="accent1">
                    <a:lumMod val="50000"/>
                  </a:schemeClr>
                </a:solidFill>
                <a:latin typeface="微软雅黑" charset="0"/>
                <a:ea typeface="微软雅黑" charset="0"/>
                <a:cs typeface="微软雅黑" charset="0"/>
                <a:sym typeface="+mn-ea"/>
              </a:rPr>
              <a:t>。</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a:t>
            </a:r>
            <a:r>
              <a:rPr lang="zh-CN" altLang="en-US" kern="100" dirty="0">
                <a:solidFill>
                  <a:schemeClr val="accent1">
                    <a:lumMod val="50000"/>
                  </a:schemeClr>
                </a:solidFill>
                <a:latin typeface="微软雅黑" charset="0"/>
                <a:ea typeface="微软雅黑" charset="0"/>
                <a:cs typeface="微软雅黑" charset="0"/>
                <a:sym typeface="+mn-ea"/>
              </a:rPr>
              <a:t>对话管理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a:t>
            </a:r>
            <a:r>
              <a:rPr lang="zh-CN" altLang="en-US" kern="100" dirty="0">
                <a:solidFill>
                  <a:schemeClr val="accent1">
                    <a:lumMod val="50000"/>
                  </a:schemeClr>
                </a:solidFill>
                <a:latin typeface="微软雅黑" charset="0"/>
                <a:ea typeface="微软雅黑" charset="0"/>
                <a:cs typeface="微软雅黑" charset="0"/>
                <a:sym typeface="+mn-ea"/>
              </a:rPr>
              <a:t>路由选择 </a:t>
            </a: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a:t>
            </a:r>
            <a:r>
              <a:rPr lang="zh-CN" altLang="en-US" kern="100" dirty="0">
                <a:solidFill>
                  <a:schemeClr val="accent1">
                    <a:lumMod val="50000"/>
                  </a:schemeClr>
                </a:solidFill>
                <a:latin typeface="微软雅黑" charset="0"/>
                <a:ea typeface="微软雅黑" charset="0"/>
                <a:cs typeface="微软雅黑" charset="0"/>
                <a:sym typeface="+mn-ea"/>
              </a:rPr>
              <a:t>端到端报文段传输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a:t>
            </a:r>
            <a:r>
              <a:rPr lang="zh-CN" altLang="en-US" kern="100" dirty="0">
                <a:solidFill>
                  <a:schemeClr val="accent1">
                    <a:lumMod val="50000"/>
                  </a:schemeClr>
                </a:solidFill>
                <a:latin typeface="微软雅黑" charset="0"/>
                <a:ea typeface="微软雅黑" charset="0"/>
                <a:cs typeface="微软雅黑" charset="0"/>
                <a:sym typeface="+mn-ea"/>
              </a:rPr>
              <a:t>结点到结点流量控制</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矩形 1"/>
          <p:cNvSpPr/>
          <p:nvPr/>
        </p:nvSpPr>
        <p:spPr>
          <a:xfrm>
            <a:off x="3868420" y="1599565"/>
            <a:ext cx="1407160" cy="550545"/>
          </a:xfrm>
          <a:prstGeom prst="rect">
            <a:avLst/>
          </a:prstGeom>
          <a:solidFill>
            <a:srgbClr val="FA897A"/>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olidFill>
                  <a:schemeClr val="bg1"/>
                </a:solidFill>
              </a:rPr>
              <a:t>应用层</a:t>
            </a:r>
          </a:p>
        </p:txBody>
      </p:sp>
      <p:sp>
        <p:nvSpPr>
          <p:cNvPr id="3" name="矩形 2"/>
          <p:cNvSpPr/>
          <p:nvPr/>
        </p:nvSpPr>
        <p:spPr>
          <a:xfrm>
            <a:off x="3868420" y="2151380"/>
            <a:ext cx="1407160" cy="550545"/>
          </a:xfrm>
          <a:prstGeom prst="rect">
            <a:avLst/>
          </a:prstGeom>
          <a:solidFill>
            <a:srgbClr val="FCE09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olidFill>
                  <a:schemeClr val="bg1"/>
                </a:solidFill>
              </a:rPr>
              <a:t>传输层</a:t>
            </a:r>
          </a:p>
        </p:txBody>
      </p:sp>
      <p:sp>
        <p:nvSpPr>
          <p:cNvPr id="4" name="矩形 3"/>
          <p:cNvSpPr/>
          <p:nvPr/>
        </p:nvSpPr>
        <p:spPr>
          <a:xfrm>
            <a:off x="3868420" y="2653030"/>
            <a:ext cx="1407160" cy="550545"/>
          </a:xfrm>
          <a:prstGeom prst="rect">
            <a:avLst/>
          </a:prstGeom>
          <a:solidFill>
            <a:srgbClr val="D1E5A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olidFill>
                  <a:schemeClr val="bg1"/>
                </a:solidFill>
              </a:rPr>
              <a:t>网络层</a:t>
            </a:r>
          </a:p>
        </p:txBody>
      </p:sp>
      <p:sp>
        <p:nvSpPr>
          <p:cNvPr id="6" name="矩形 5"/>
          <p:cNvSpPr/>
          <p:nvPr/>
        </p:nvSpPr>
        <p:spPr>
          <a:xfrm>
            <a:off x="3868420" y="3203575"/>
            <a:ext cx="1407160" cy="550545"/>
          </a:xfrm>
          <a:prstGeom prst="rect">
            <a:avLst/>
          </a:prstGeom>
          <a:solidFill>
            <a:srgbClr val="87E3CE"/>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a:solidFill>
                  <a:schemeClr val="bg1"/>
                </a:solidFill>
              </a:rPr>
              <a:t>物理层</a:t>
            </a:r>
          </a:p>
        </p:txBody>
      </p:sp>
      <p:sp>
        <p:nvSpPr>
          <p:cNvPr id="99" name="矩形: 圆角 98"/>
          <p:cNvSpPr/>
          <p:nvPr/>
        </p:nvSpPr>
        <p:spPr>
          <a:xfrm>
            <a:off x="3761105" y="2653030"/>
            <a:ext cx="1641475" cy="549910"/>
          </a:xfrm>
          <a:prstGeom prst="roundRect">
            <a:avLst/>
          </a:prstGeom>
          <a:noFill/>
          <a:ln w="38100" cap="rnd">
            <a:solidFill>
              <a:srgbClr val="6679FB"/>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35372" y="121279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bldLvl="0" animBg="1"/>
      <p:bldP spid="3" grpId="1" animBg="1"/>
      <p:bldP spid="4" grpId="0" bldLvl="0" animBg="1"/>
      <p:bldP spid="4" grpId="1" animBg="1"/>
      <p:bldP spid="6" grpId="0" bldLvl="0" animBg="1"/>
      <p:bldP spid="6" grpId="1" animBg="1"/>
      <p:bldP spid="99" grpId="0" bldLvl="0" animBg="1"/>
      <p:bldP spid="99"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若下图为一段差分曼彻斯特编码信号波形</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则其编码的二进制位串是（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1011 1001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1101 0001</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0010 1110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1011 0110</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213" y="1150198"/>
            <a:ext cx="5175279" cy="1638477"/>
          </a:xfrm>
          <a:prstGeom prst="rect">
            <a:avLst/>
          </a:prstGeom>
        </p:spPr>
      </p:pic>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1595893" y="3280650"/>
          <a:ext cx="2666006" cy="1607712"/>
        </p:xfrm>
        <a:graphic>
          <a:graphicData uri="http://schemas.openxmlformats.org/drawingml/2006/table">
            <a:tbl>
              <a:tblPr firstRow="1" bandRow="1">
                <a:tableStyleId>{93296810-A885-4BE3-A3E7-6D5BEEA58F35}</a:tableStyleId>
              </a:tblPr>
              <a:tblGrid>
                <a:gridCol w="1895783">
                  <a:extLst>
                    <a:ext uri="{9D8B030D-6E8A-4147-A177-3AD203B41FA5}">
                      <a16:colId xmlns:a16="http://schemas.microsoft.com/office/drawing/2014/main" val="20000"/>
                    </a:ext>
                  </a:extLst>
                </a:gridCol>
                <a:gridCol w="770223">
                  <a:extLst>
                    <a:ext uri="{9D8B030D-6E8A-4147-A177-3AD203B41FA5}">
                      <a16:colId xmlns:a16="http://schemas.microsoft.com/office/drawing/2014/main" val="20001"/>
                    </a:ext>
                  </a:extLst>
                </a:gridCol>
              </a:tblGrid>
              <a:tr h="267952">
                <a:tc>
                  <a:txBody>
                    <a:bodyPr/>
                    <a:lstStyle/>
                    <a:p>
                      <a:r>
                        <a:rPr lang="zh-CN" altLang="en-US" sz="1100" dirty="0">
                          <a:latin typeface="楷体" panose="02010609060101010101" pitchFamily="49" charset="-122"/>
                          <a:ea typeface="楷体" panose="02010609060101010101" pitchFamily="49" charset="-122"/>
                        </a:rPr>
                        <a:t>编码</a:t>
                      </a:r>
                    </a:p>
                  </a:txBody>
                  <a:tcPr/>
                </a:tc>
                <a:tc>
                  <a:txBody>
                    <a:bodyPr/>
                    <a:lstStyle/>
                    <a:p>
                      <a:r>
                        <a:rPr lang="zh-CN" altLang="en-US" sz="1100" dirty="0">
                          <a:latin typeface="楷体" panose="02010609060101010101" pitchFamily="49" charset="-122"/>
                          <a:ea typeface="楷体" panose="02010609060101010101" pitchFamily="49" charset="-122"/>
                        </a:rPr>
                        <a:t>中间跳变</a:t>
                      </a:r>
                    </a:p>
                  </a:txBody>
                  <a:tcPr/>
                </a:tc>
                <a:extLst>
                  <a:ext uri="{0D108BD9-81ED-4DB2-BD59-A6C34878D82A}">
                    <a16:rowId xmlns:a16="http://schemas.microsoft.com/office/drawing/2014/main" val="10000"/>
                  </a:ext>
                </a:extLst>
              </a:tr>
              <a:tr h="267952">
                <a:tc>
                  <a:txBody>
                    <a:bodyPr/>
                    <a:lstStyle/>
                    <a:p>
                      <a:r>
                        <a:rPr lang="zh-CN" altLang="en-US" sz="1100" dirty="0">
                          <a:latin typeface="楷体" panose="02010609060101010101" pitchFamily="49" charset="-122"/>
                          <a:ea typeface="楷体" panose="02010609060101010101" pitchFamily="49" charset="-122"/>
                        </a:rPr>
                        <a:t>归零编码</a:t>
                      </a:r>
                    </a:p>
                  </a:txBody>
                  <a:tcPr/>
                </a:tc>
                <a:tc>
                  <a:txBody>
                    <a:bodyPr/>
                    <a:lstStyle/>
                    <a:p>
                      <a:r>
                        <a:rPr lang="zh-CN" altLang="en-US" sz="1100" dirty="0">
                          <a:latin typeface="楷体" panose="02010609060101010101" pitchFamily="49" charset="-122"/>
                          <a:ea typeface="楷体" panose="02010609060101010101" pitchFamily="49" charset="-122"/>
                        </a:rPr>
                        <a:t>√</a:t>
                      </a:r>
                    </a:p>
                  </a:txBody>
                  <a:tcPr/>
                </a:tc>
                <a:extLst>
                  <a:ext uri="{0D108BD9-81ED-4DB2-BD59-A6C34878D82A}">
                    <a16:rowId xmlns:a16="http://schemas.microsoft.com/office/drawing/2014/main" val="10001"/>
                  </a:ext>
                </a:extLst>
              </a:tr>
              <a:tr h="267952">
                <a:tc>
                  <a:txBody>
                    <a:bodyPr/>
                    <a:lstStyle/>
                    <a:p>
                      <a:r>
                        <a:rPr lang="zh-CN" altLang="en-US" sz="1100" dirty="0">
                          <a:latin typeface="楷体" panose="02010609060101010101" pitchFamily="49" charset="-122"/>
                          <a:ea typeface="楷体" panose="02010609060101010101" pitchFamily="49" charset="-122"/>
                        </a:rPr>
                        <a:t>非归零编码</a:t>
                      </a:r>
                    </a:p>
                  </a:txBody>
                  <a:tcPr/>
                </a:tc>
                <a:tc>
                  <a:txBody>
                    <a:bodyPr/>
                    <a:lstStyle/>
                    <a:p>
                      <a:r>
                        <a:rPr lang="en-US" altLang="zh-CN" sz="1100" dirty="0">
                          <a:latin typeface="楷体" panose="02010609060101010101" pitchFamily="49" charset="-122"/>
                          <a:ea typeface="楷体" panose="02010609060101010101" pitchFamily="49" charset="-122"/>
                        </a:rPr>
                        <a:t>×</a:t>
                      </a:r>
                      <a:endParaRPr lang="zh-CN" altLang="en-US" sz="1100" dirty="0">
                        <a:latin typeface="楷体" panose="02010609060101010101" pitchFamily="49" charset="-122"/>
                        <a:ea typeface="楷体" panose="02010609060101010101" pitchFamily="49" charset="-122"/>
                      </a:endParaRPr>
                    </a:p>
                  </a:txBody>
                  <a:tcPr/>
                </a:tc>
                <a:extLst>
                  <a:ext uri="{0D108BD9-81ED-4DB2-BD59-A6C34878D82A}">
                    <a16:rowId xmlns:a16="http://schemas.microsoft.com/office/drawing/2014/main" val="10002"/>
                  </a:ext>
                </a:extLst>
              </a:tr>
              <a:tr h="267952">
                <a:tc>
                  <a:txBody>
                    <a:bodyPr/>
                    <a:lstStyle/>
                    <a:p>
                      <a:r>
                        <a:rPr lang="zh-CN" altLang="en-US" sz="1100" dirty="0">
                          <a:latin typeface="楷体" panose="02010609060101010101" pitchFamily="49" charset="-122"/>
                          <a:ea typeface="楷体" panose="02010609060101010101" pitchFamily="49" charset="-122"/>
                        </a:rPr>
                        <a:t>反向非归零编码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100" dirty="0">
                          <a:latin typeface="楷体" panose="02010609060101010101" pitchFamily="49" charset="-122"/>
                          <a:ea typeface="楷体" panose="02010609060101010101" pitchFamily="49" charset="-122"/>
                        </a:rPr>
                        <a:t>×</a:t>
                      </a:r>
                      <a:endParaRPr lang="zh-CN" altLang="en-US" sz="1100" dirty="0">
                        <a:latin typeface="楷体" panose="02010609060101010101" pitchFamily="49" charset="-122"/>
                        <a:ea typeface="楷体" panose="02010609060101010101" pitchFamily="49" charset="-122"/>
                      </a:endParaRPr>
                    </a:p>
                  </a:txBody>
                  <a:tcPr/>
                </a:tc>
                <a:extLst>
                  <a:ext uri="{0D108BD9-81ED-4DB2-BD59-A6C34878D82A}">
                    <a16:rowId xmlns:a16="http://schemas.microsoft.com/office/drawing/2014/main" val="10003"/>
                  </a:ext>
                </a:extLst>
              </a:tr>
              <a:tr h="267952">
                <a:tc>
                  <a:txBody>
                    <a:bodyPr/>
                    <a:lstStyle/>
                    <a:p>
                      <a:r>
                        <a:rPr lang="zh-CN" altLang="en-US" sz="1100" dirty="0">
                          <a:latin typeface="楷体" panose="02010609060101010101" pitchFamily="49" charset="-122"/>
                          <a:ea typeface="楷体" panose="02010609060101010101" pitchFamily="49" charset="-122"/>
                        </a:rPr>
                        <a:t>曼彻斯特编码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latin typeface="楷体" panose="02010609060101010101" pitchFamily="49" charset="-122"/>
                          <a:ea typeface="楷体" panose="02010609060101010101" pitchFamily="49" charset="-122"/>
                        </a:rPr>
                        <a:t>√</a:t>
                      </a:r>
                    </a:p>
                  </a:txBody>
                  <a:tcPr/>
                </a:tc>
                <a:extLst>
                  <a:ext uri="{0D108BD9-81ED-4DB2-BD59-A6C34878D82A}">
                    <a16:rowId xmlns:a16="http://schemas.microsoft.com/office/drawing/2014/main" val="10004"/>
                  </a:ext>
                </a:extLst>
              </a:tr>
              <a:tr h="267952">
                <a:tc>
                  <a:txBody>
                    <a:bodyPr/>
                    <a:lstStyle/>
                    <a:p>
                      <a:r>
                        <a:rPr lang="zh-CN" altLang="en-US" sz="1100" dirty="0">
                          <a:latin typeface="楷体" panose="02010609060101010101" pitchFamily="49" charset="-122"/>
                          <a:ea typeface="楷体" panose="02010609060101010101" pitchFamily="49" charset="-122"/>
                        </a:rPr>
                        <a:t>差分曼彻斯特编码</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100" dirty="0">
                          <a:latin typeface="楷体" panose="02010609060101010101" pitchFamily="49" charset="-122"/>
                          <a:ea typeface="楷体" panose="02010609060101010101" pitchFamily="49" charset="-122"/>
                        </a:rPr>
                        <a:t>√</a:t>
                      </a:r>
                    </a:p>
                  </a:txBody>
                  <a:tcPr/>
                </a:tc>
                <a:extLst>
                  <a:ext uri="{0D108BD9-81ED-4DB2-BD59-A6C34878D82A}">
                    <a16:rowId xmlns:a16="http://schemas.microsoft.com/office/drawing/2014/main" val="10005"/>
                  </a:ext>
                </a:extLst>
              </a:tr>
            </a:tbl>
          </a:graphicData>
        </a:graphic>
      </p:graphicFrame>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07" y="1156575"/>
            <a:ext cx="4648200" cy="2124075"/>
          </a:xfrm>
          <a:prstGeom prst="rect">
            <a:avLst/>
          </a:prstGeom>
        </p:spPr>
      </p:pic>
      <p:sp>
        <p:nvSpPr>
          <p:cNvPr id="7"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effectLst/>
                <a:latin typeface="微软雅黑" charset="0"/>
                <a:ea typeface="微软雅黑" charset="0"/>
                <a:cs typeface="微软雅黑" charset="0"/>
                <a:sym typeface="+mn-ea"/>
              </a:rPr>
              <a:t>数字编码</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0597" y="1055987"/>
            <a:ext cx="3173823" cy="3974459"/>
          </a:xfrm>
          <a:prstGeom prst="rect">
            <a:avLst/>
          </a:prstGeom>
        </p:spPr>
      </p:pic>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若下图为一段差分曼彻斯特编码信号波形</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则其编码的二进制位串是（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1011 1001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1101 0001</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0010 1110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1011 0110</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150" y="1150198"/>
            <a:ext cx="5175279" cy="1638477"/>
          </a:xfrm>
          <a:prstGeom prst="rect">
            <a:avLst/>
          </a:prstGeom>
        </p:spPr>
      </p:pic>
      <p:sp>
        <p:nvSpPr>
          <p:cNvPr id="13" name="圆角矩形 16"/>
          <p:cNvSpPr/>
          <p:nvPr/>
        </p:nvSpPr>
        <p:spPr>
          <a:xfrm>
            <a:off x="3847008" y="2778908"/>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14" name="圆角矩形 16"/>
          <p:cNvSpPr/>
          <p:nvPr/>
        </p:nvSpPr>
        <p:spPr>
          <a:xfrm>
            <a:off x="4431503" y="2778908"/>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2" name="圆角矩形 16"/>
          <p:cNvSpPr/>
          <p:nvPr/>
        </p:nvSpPr>
        <p:spPr>
          <a:xfrm>
            <a:off x="6769483" y="2778908"/>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3" name="圆角矩形 16"/>
          <p:cNvSpPr/>
          <p:nvPr/>
        </p:nvSpPr>
        <p:spPr>
          <a:xfrm>
            <a:off x="5015998" y="2778908"/>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4" name="圆角矩形 16"/>
          <p:cNvSpPr/>
          <p:nvPr/>
        </p:nvSpPr>
        <p:spPr>
          <a:xfrm>
            <a:off x="5600493" y="2778908"/>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5" name="圆角矩形 16"/>
          <p:cNvSpPr/>
          <p:nvPr/>
        </p:nvSpPr>
        <p:spPr>
          <a:xfrm>
            <a:off x="7353981" y="2778908"/>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b</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6" name="圆角矩形 16"/>
          <p:cNvSpPr/>
          <p:nvPr/>
        </p:nvSpPr>
        <p:spPr>
          <a:xfrm>
            <a:off x="6184988" y="2778908"/>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a</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7" name="圆角矩形 16"/>
          <p:cNvSpPr/>
          <p:nvPr/>
        </p:nvSpPr>
        <p:spPr>
          <a:xfrm>
            <a:off x="3847008" y="3435705"/>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28" name="圆角矩形 16"/>
          <p:cNvSpPr/>
          <p:nvPr/>
        </p:nvSpPr>
        <p:spPr>
          <a:xfrm>
            <a:off x="4431503" y="3435705"/>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0" name="圆角矩形 16"/>
          <p:cNvSpPr/>
          <p:nvPr/>
        </p:nvSpPr>
        <p:spPr>
          <a:xfrm>
            <a:off x="6769483" y="3435705"/>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1" name="圆角矩形 16"/>
          <p:cNvSpPr/>
          <p:nvPr/>
        </p:nvSpPr>
        <p:spPr>
          <a:xfrm>
            <a:off x="5015998" y="3435705"/>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2" name="圆角矩形 16"/>
          <p:cNvSpPr/>
          <p:nvPr/>
        </p:nvSpPr>
        <p:spPr>
          <a:xfrm>
            <a:off x="5600493" y="3435705"/>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3" name="圆角矩形 16"/>
          <p:cNvSpPr/>
          <p:nvPr/>
        </p:nvSpPr>
        <p:spPr>
          <a:xfrm>
            <a:off x="7353981" y="3435705"/>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4" name="圆角矩形 16"/>
          <p:cNvSpPr/>
          <p:nvPr/>
        </p:nvSpPr>
        <p:spPr>
          <a:xfrm>
            <a:off x="6184988" y="3435705"/>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5" name="圆角矩形 16"/>
          <p:cNvSpPr/>
          <p:nvPr/>
        </p:nvSpPr>
        <p:spPr>
          <a:xfrm>
            <a:off x="3847008" y="407307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6" name="圆角矩形 16"/>
          <p:cNvSpPr/>
          <p:nvPr/>
        </p:nvSpPr>
        <p:spPr>
          <a:xfrm>
            <a:off x="4431503" y="407307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8" name="圆角矩形 16"/>
          <p:cNvSpPr/>
          <p:nvPr/>
        </p:nvSpPr>
        <p:spPr>
          <a:xfrm>
            <a:off x="6769483" y="407307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39" name="圆角矩形 16"/>
          <p:cNvSpPr/>
          <p:nvPr/>
        </p:nvSpPr>
        <p:spPr>
          <a:xfrm>
            <a:off x="5015998" y="407307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0" name="圆角矩形 16"/>
          <p:cNvSpPr/>
          <p:nvPr/>
        </p:nvSpPr>
        <p:spPr>
          <a:xfrm>
            <a:off x="5600493" y="407307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1" name="圆角矩形 16"/>
          <p:cNvSpPr/>
          <p:nvPr/>
        </p:nvSpPr>
        <p:spPr>
          <a:xfrm>
            <a:off x="7353981" y="4073072"/>
            <a:ext cx="460084" cy="444623"/>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ea typeface="+mj-ea"/>
              </a:rPr>
              <a:t>1</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2" name="圆角矩形 16"/>
          <p:cNvSpPr/>
          <p:nvPr/>
        </p:nvSpPr>
        <p:spPr>
          <a:xfrm>
            <a:off x="6184988" y="4073072"/>
            <a:ext cx="460084" cy="444623"/>
          </a:xfrm>
          <a:prstGeom prst="roundRect">
            <a:avLst/>
          </a:prstGeom>
          <a:solidFill>
            <a:srgbClr val="45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en-US" altLang="zh-CN" dirty="0">
                <a:solidFill>
                  <a:prstClr val="white"/>
                </a:solidFill>
                <a:latin typeface="+mj-ea"/>
              </a:rPr>
              <a:t>0</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5" name="圆角矩形 16"/>
          <p:cNvSpPr/>
          <p:nvPr/>
        </p:nvSpPr>
        <p:spPr>
          <a:xfrm>
            <a:off x="3262510" y="2778908"/>
            <a:ext cx="460084" cy="4446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rPr>
              <a:t>？</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6" name="圆角矩形 16"/>
          <p:cNvSpPr/>
          <p:nvPr/>
        </p:nvSpPr>
        <p:spPr>
          <a:xfrm>
            <a:off x="3262510" y="3435705"/>
            <a:ext cx="460084" cy="4446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rPr>
              <a:t>？</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sp>
        <p:nvSpPr>
          <p:cNvPr id="47" name="圆角矩形 16"/>
          <p:cNvSpPr/>
          <p:nvPr/>
        </p:nvSpPr>
        <p:spPr>
          <a:xfrm>
            <a:off x="3262510" y="4073072"/>
            <a:ext cx="460084" cy="4446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1" lang="zh-CN" altLang="en-US" dirty="0">
                <a:solidFill>
                  <a:prstClr val="white"/>
                </a:solidFill>
                <a:latin typeface="+mj-ea"/>
              </a:rPr>
              <a:t>？</a:t>
            </a:r>
            <a:endParaRPr kumimoji="1"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pic>
        <p:nvPicPr>
          <p:cNvPr id="4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956766"/>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P spid="14" grpId="0" bldLvl="0" animBg="1"/>
      <p:bldP spid="14" grpId="1" animBg="1"/>
      <p:bldP spid="22" grpId="0" bldLvl="0" animBg="1"/>
      <p:bldP spid="22" grpId="1" animBg="1"/>
      <p:bldP spid="23" grpId="0" bldLvl="0" animBg="1"/>
      <p:bldP spid="23" grpId="1" animBg="1"/>
      <p:bldP spid="24" grpId="0" bldLvl="0" animBg="1"/>
      <p:bldP spid="24" grpId="1" animBg="1"/>
      <p:bldP spid="25" grpId="0" bldLvl="0" animBg="1"/>
      <p:bldP spid="25" grpId="1" animBg="1"/>
      <p:bldP spid="26" grpId="0" bldLvl="0" animBg="1"/>
      <p:bldP spid="26" grpId="1" animBg="1"/>
      <p:bldP spid="27" grpId="0" bldLvl="0" animBg="1"/>
      <p:bldP spid="27" grpId="1" animBg="1"/>
      <p:bldP spid="28" grpId="0" bldLvl="0" animBg="1"/>
      <p:bldP spid="28" grpId="1" animBg="1"/>
      <p:bldP spid="30" grpId="0" bldLvl="0" animBg="1"/>
      <p:bldP spid="30" grpId="1" animBg="1"/>
      <p:bldP spid="31" grpId="0" bldLvl="0" animBg="1"/>
      <p:bldP spid="31" grpId="1" animBg="1"/>
      <p:bldP spid="32" grpId="0" bldLvl="0" animBg="1"/>
      <p:bldP spid="32" grpId="1" animBg="1"/>
      <p:bldP spid="33" grpId="0" bldLvl="0" animBg="1"/>
      <p:bldP spid="33" grpId="1" animBg="1"/>
      <p:bldP spid="34" grpId="0" bldLvl="0" animBg="1"/>
      <p:bldP spid="34" grpId="1" animBg="1"/>
      <p:bldP spid="35" grpId="0" bldLvl="0" animBg="1"/>
      <p:bldP spid="35" grpId="1" animBg="1"/>
      <p:bldP spid="36" grpId="0" bldLvl="0" animBg="1"/>
      <p:bldP spid="36" grpId="1" animBg="1"/>
      <p:bldP spid="38" grpId="0" bldLvl="0" animBg="1"/>
      <p:bldP spid="38" grpId="1" animBg="1"/>
      <p:bldP spid="39" grpId="0" bldLvl="0" animBg="1"/>
      <p:bldP spid="39" grpId="1" animBg="1"/>
      <p:bldP spid="40" grpId="0" bldLvl="0" animBg="1"/>
      <p:bldP spid="40" grpId="1" animBg="1"/>
      <p:bldP spid="41" grpId="0" bldLvl="0" animBg="1"/>
      <p:bldP spid="41" grpId="1" animBg="1"/>
      <p:bldP spid="42" grpId="0" bldLvl="0" animBg="1"/>
      <p:bldP spid="42" grpId="1" animBg="1"/>
      <p:bldP spid="45" grpId="0" bldLvl="0" animBg="1"/>
      <p:bldP spid="45" grpId="1" animBg="1"/>
      <p:bldP spid="46" grpId="0" bldLvl="0" animBg="1"/>
      <p:bldP spid="46" grpId="1" animBg="1"/>
      <p:bldP spid="47" grpId="0" bldLvl="0" animBg="1"/>
      <p:bldP spid="47"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477328"/>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a:t>
            </a:r>
            <a:r>
              <a:rPr lang="zh-CN" altLang="en-US" kern="100" dirty="0">
                <a:solidFill>
                  <a:schemeClr val="accent1">
                    <a:lumMod val="50000"/>
                  </a:schemeClr>
                </a:solidFill>
                <a:latin typeface="微软雅黑" charset="0"/>
                <a:ea typeface="微软雅黑" charset="0"/>
                <a:cs typeface="微软雅黑" charset="0"/>
                <a:sym typeface="+mn-ea"/>
              </a:rPr>
              <a:t>若下图为一段差分曼彻斯特编码信号波形</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则其编码的二进制位串是（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1011 1001 </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1101 0001</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0010 1110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1011 0110</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213" y="1150198"/>
            <a:ext cx="5175279" cy="1638477"/>
          </a:xfrm>
          <a:prstGeom prst="rect">
            <a:avLst/>
          </a:prstGeom>
        </p:spPr>
      </p:pic>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现将一个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网络划分为</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个子网</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若其中一个子网是 </a:t>
            </a:r>
            <a:r>
              <a:rPr lang="en-US" altLang="zh-CN" kern="100" dirty="0">
                <a:solidFill>
                  <a:schemeClr val="accent1">
                    <a:lumMod val="50000"/>
                  </a:schemeClr>
                </a:solidFill>
                <a:latin typeface="微软雅黑" charset="0"/>
                <a:ea typeface="微软雅黑" charset="0"/>
                <a:cs typeface="微软雅黑" charset="0"/>
                <a:sym typeface="+mn-ea"/>
              </a:rPr>
              <a:t>192.168.9.128/26,</a:t>
            </a:r>
            <a:r>
              <a:rPr lang="zh-CN" altLang="en-US" kern="100" dirty="0">
                <a:solidFill>
                  <a:schemeClr val="accent1">
                    <a:lumMod val="50000"/>
                  </a:schemeClr>
                </a:solidFill>
                <a:latin typeface="微软雅黑" charset="0"/>
                <a:ea typeface="微软雅黑" charset="0"/>
                <a:cs typeface="微软雅黑" charset="0"/>
                <a:sym typeface="+mn-ea"/>
              </a:rPr>
              <a:t>则下列网络中</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不可能是另外两个子网之一的是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192.168.9.0/25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192.168.9.0/26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192.168.9.192/26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192.168.9.192/27</a:t>
            </a: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35.</a:t>
            </a:r>
            <a:r>
              <a:rPr lang="zh-CN" altLang="en-US" kern="100" dirty="0">
                <a:solidFill>
                  <a:schemeClr val="accent1">
                    <a:lumMod val="50000"/>
                  </a:schemeClr>
                </a:solidFill>
                <a:latin typeface="微软雅黑" charset="0"/>
                <a:ea typeface="微软雅黑" charset="0"/>
                <a:cs typeface="微软雅黑" charset="0"/>
                <a:sym typeface="+mn-ea"/>
              </a:rPr>
              <a:t>现将一个 </a:t>
            </a:r>
            <a:r>
              <a:rPr lang="en-US" altLang="zh-CN" kern="100" dirty="0">
                <a:solidFill>
                  <a:schemeClr val="accent1">
                    <a:lumMod val="50000"/>
                  </a:schemeClr>
                </a:solidFill>
                <a:latin typeface="微软雅黑" charset="0"/>
                <a:ea typeface="微软雅黑" charset="0"/>
                <a:cs typeface="微软雅黑" charset="0"/>
                <a:sym typeface="+mn-ea"/>
              </a:rPr>
              <a:t>IP </a:t>
            </a:r>
            <a:r>
              <a:rPr lang="zh-CN" altLang="en-US" kern="100" dirty="0">
                <a:solidFill>
                  <a:schemeClr val="accent1">
                    <a:lumMod val="50000"/>
                  </a:schemeClr>
                </a:solidFill>
                <a:latin typeface="微软雅黑" charset="0"/>
                <a:ea typeface="微软雅黑" charset="0"/>
                <a:cs typeface="微软雅黑" charset="0"/>
                <a:sym typeface="+mn-ea"/>
              </a:rPr>
              <a:t>网络划分为</a:t>
            </a:r>
            <a:r>
              <a:rPr lang="en-US" altLang="zh-CN" kern="100" dirty="0">
                <a:solidFill>
                  <a:schemeClr val="accent1">
                    <a:lumMod val="50000"/>
                  </a:schemeClr>
                </a:solidFill>
                <a:latin typeface="微软雅黑" charset="0"/>
                <a:ea typeface="微软雅黑" charset="0"/>
                <a:cs typeface="微软雅黑" charset="0"/>
                <a:sym typeface="+mn-ea"/>
              </a:rPr>
              <a:t>3 </a:t>
            </a:r>
            <a:r>
              <a:rPr lang="zh-CN" altLang="en-US" kern="100" dirty="0">
                <a:solidFill>
                  <a:schemeClr val="accent1">
                    <a:lumMod val="50000"/>
                  </a:schemeClr>
                </a:solidFill>
                <a:latin typeface="微软雅黑" charset="0"/>
                <a:ea typeface="微软雅黑" charset="0"/>
                <a:cs typeface="微软雅黑" charset="0"/>
                <a:sym typeface="+mn-ea"/>
              </a:rPr>
              <a:t>个子网</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若其中一个子网是 </a:t>
            </a:r>
            <a:r>
              <a:rPr lang="en-US" altLang="zh-CN" kern="100" dirty="0">
                <a:solidFill>
                  <a:schemeClr val="accent1">
                    <a:lumMod val="50000"/>
                  </a:schemeClr>
                </a:solidFill>
                <a:latin typeface="微软雅黑" charset="0"/>
                <a:ea typeface="微软雅黑" charset="0"/>
                <a:cs typeface="微软雅黑" charset="0"/>
                <a:sym typeface="+mn-ea"/>
              </a:rPr>
              <a:t>192.168.9.128/26,</a:t>
            </a:r>
            <a:r>
              <a:rPr lang="zh-CN" altLang="en-US" kern="100" dirty="0">
                <a:solidFill>
                  <a:schemeClr val="accent1">
                    <a:lumMod val="50000"/>
                  </a:schemeClr>
                </a:solidFill>
                <a:latin typeface="微软雅黑" charset="0"/>
                <a:ea typeface="微软雅黑" charset="0"/>
                <a:cs typeface="微软雅黑" charset="0"/>
                <a:sym typeface="+mn-ea"/>
              </a:rPr>
              <a:t>则下列网络中</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不可能是另外两个子网之一的是 （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192.168.9.0/25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192.168.9.0/26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192.168.9.192/26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192.168.9.192/27</a:t>
            </a:r>
          </a:p>
        </p:txBody>
      </p:sp>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2" name="圆角矩形 13"/>
          <p:cNvSpPr/>
          <p:nvPr/>
        </p:nvSpPr>
        <p:spPr>
          <a:xfrm>
            <a:off x="335033" y="3808904"/>
            <a:ext cx="1422058"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2060"/>
                </a:solidFill>
              </a:rPr>
              <a:t>10</a:t>
            </a:r>
            <a:r>
              <a:rPr kumimoji="1" lang="en-US" altLang="zh-CN" dirty="0"/>
              <a:t>00 0000</a:t>
            </a:r>
            <a:endParaRPr kumimoji="1" lang="zh-CN" altLang="en-US" dirty="0"/>
          </a:p>
        </p:txBody>
      </p:sp>
      <p:sp>
        <p:nvSpPr>
          <p:cNvPr id="23" name="圆角矩形 13"/>
          <p:cNvSpPr/>
          <p:nvPr/>
        </p:nvSpPr>
        <p:spPr>
          <a:xfrm>
            <a:off x="335033" y="3302714"/>
            <a:ext cx="1422058"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2060"/>
                </a:solidFill>
              </a:rPr>
              <a:t>0</a:t>
            </a:r>
            <a:r>
              <a:rPr kumimoji="1" lang="en-US" altLang="zh-CN" dirty="0">
                <a:solidFill>
                  <a:schemeClr val="bg1"/>
                </a:solidFill>
              </a:rPr>
              <a:t>0</a:t>
            </a:r>
            <a:r>
              <a:rPr kumimoji="1" lang="en-US" altLang="zh-CN" dirty="0"/>
              <a:t>00 0000</a:t>
            </a:r>
            <a:endParaRPr kumimoji="1" lang="zh-CN" altLang="en-US" dirty="0"/>
          </a:p>
        </p:txBody>
      </p:sp>
      <p:sp>
        <p:nvSpPr>
          <p:cNvPr id="24" name="文本框 9"/>
          <p:cNvSpPr txBox="1"/>
          <p:nvPr/>
        </p:nvSpPr>
        <p:spPr>
          <a:xfrm>
            <a:off x="1793837" y="3208982"/>
            <a:ext cx="523992" cy="52322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a:t>
            </a:r>
          </a:p>
        </p:txBody>
      </p:sp>
      <p:sp>
        <p:nvSpPr>
          <p:cNvPr id="25" name="圆角矩形 13"/>
          <p:cNvSpPr/>
          <p:nvPr/>
        </p:nvSpPr>
        <p:spPr>
          <a:xfrm>
            <a:off x="2131980" y="3302714"/>
            <a:ext cx="661480"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25</a:t>
            </a:r>
            <a:endParaRPr kumimoji="1" lang="zh-CN" altLang="en-US" dirty="0"/>
          </a:p>
        </p:txBody>
      </p:sp>
      <p:sp>
        <p:nvSpPr>
          <p:cNvPr id="26" name="圆角矩形 13"/>
          <p:cNvSpPr/>
          <p:nvPr/>
        </p:nvSpPr>
        <p:spPr>
          <a:xfrm>
            <a:off x="335033" y="4315094"/>
            <a:ext cx="1422058"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2060"/>
                </a:solidFill>
              </a:rPr>
              <a:t>11</a:t>
            </a:r>
            <a:r>
              <a:rPr kumimoji="1" lang="en-US" altLang="zh-CN" dirty="0"/>
              <a:t>00 0000</a:t>
            </a:r>
            <a:endParaRPr kumimoji="1" lang="zh-CN" altLang="en-US" dirty="0"/>
          </a:p>
        </p:txBody>
      </p:sp>
      <p:sp>
        <p:nvSpPr>
          <p:cNvPr id="27" name="文本框 9"/>
          <p:cNvSpPr txBox="1"/>
          <p:nvPr/>
        </p:nvSpPr>
        <p:spPr>
          <a:xfrm>
            <a:off x="1793837" y="3727402"/>
            <a:ext cx="523992" cy="52322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a:t>
            </a:r>
          </a:p>
        </p:txBody>
      </p:sp>
      <p:sp>
        <p:nvSpPr>
          <p:cNvPr id="28" name="圆角矩形 13"/>
          <p:cNvSpPr/>
          <p:nvPr/>
        </p:nvSpPr>
        <p:spPr>
          <a:xfrm>
            <a:off x="2131980" y="3821134"/>
            <a:ext cx="661480"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26</a:t>
            </a:r>
            <a:endParaRPr kumimoji="1" lang="zh-CN" altLang="en-US" dirty="0"/>
          </a:p>
        </p:txBody>
      </p:sp>
      <p:sp>
        <p:nvSpPr>
          <p:cNvPr id="29" name="文本框 9"/>
          <p:cNvSpPr txBox="1"/>
          <p:nvPr/>
        </p:nvSpPr>
        <p:spPr>
          <a:xfrm>
            <a:off x="1816317" y="4221362"/>
            <a:ext cx="523992" cy="52322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a:t>
            </a:r>
          </a:p>
        </p:txBody>
      </p:sp>
      <p:sp>
        <p:nvSpPr>
          <p:cNvPr id="30" name="圆角矩形 13"/>
          <p:cNvSpPr/>
          <p:nvPr/>
        </p:nvSpPr>
        <p:spPr>
          <a:xfrm>
            <a:off x="2154460" y="4315094"/>
            <a:ext cx="661480"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26</a:t>
            </a:r>
            <a:endParaRPr kumimoji="1" lang="zh-CN" altLang="en-US" dirty="0"/>
          </a:p>
        </p:txBody>
      </p:sp>
      <p:sp>
        <p:nvSpPr>
          <p:cNvPr id="31" name="圆角矩形 13"/>
          <p:cNvSpPr/>
          <p:nvPr/>
        </p:nvSpPr>
        <p:spPr>
          <a:xfrm>
            <a:off x="2934559" y="3303718"/>
            <a:ext cx="897972" cy="357590"/>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选项</a:t>
            </a:r>
            <a:r>
              <a:rPr kumimoji="1" lang="en-US" altLang="zh-CN" dirty="0"/>
              <a:t>A</a:t>
            </a:r>
            <a:endParaRPr kumimoji="1" lang="zh-CN" altLang="en-US" dirty="0"/>
          </a:p>
        </p:txBody>
      </p:sp>
      <p:sp>
        <p:nvSpPr>
          <p:cNvPr id="32" name="圆角矩形 13"/>
          <p:cNvSpPr/>
          <p:nvPr/>
        </p:nvSpPr>
        <p:spPr>
          <a:xfrm>
            <a:off x="2934558" y="4315838"/>
            <a:ext cx="897972" cy="357590"/>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选项</a:t>
            </a:r>
            <a:r>
              <a:rPr kumimoji="1" lang="en-US" altLang="zh-CN" dirty="0"/>
              <a:t>C</a:t>
            </a:r>
            <a:endParaRPr kumimoji="1" lang="zh-CN" altLang="en-US" dirty="0"/>
          </a:p>
        </p:txBody>
      </p:sp>
      <p:sp>
        <p:nvSpPr>
          <p:cNvPr id="33" name="圆角矩形 13"/>
          <p:cNvSpPr/>
          <p:nvPr/>
        </p:nvSpPr>
        <p:spPr>
          <a:xfrm>
            <a:off x="5404115" y="3773709"/>
            <a:ext cx="1422058"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lumMod val="75000"/>
                  </a:schemeClr>
                </a:solidFill>
              </a:rPr>
              <a:t>1</a:t>
            </a:r>
            <a:r>
              <a:rPr kumimoji="1" lang="en-US" altLang="zh-CN" dirty="0">
                <a:solidFill>
                  <a:srgbClr val="002060"/>
                </a:solidFill>
              </a:rPr>
              <a:t>10</a:t>
            </a:r>
            <a:r>
              <a:rPr kumimoji="1" lang="en-US" altLang="zh-CN" dirty="0"/>
              <a:t>0 0000</a:t>
            </a:r>
            <a:endParaRPr kumimoji="1" lang="zh-CN" altLang="en-US" dirty="0"/>
          </a:p>
        </p:txBody>
      </p:sp>
      <p:sp>
        <p:nvSpPr>
          <p:cNvPr id="34" name="圆角矩形 13"/>
          <p:cNvSpPr/>
          <p:nvPr/>
        </p:nvSpPr>
        <p:spPr>
          <a:xfrm>
            <a:off x="5404115" y="3290229"/>
            <a:ext cx="1422058"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lumMod val="75000"/>
                  </a:schemeClr>
                </a:solidFill>
              </a:rPr>
              <a:t>1</a:t>
            </a:r>
            <a:r>
              <a:rPr kumimoji="1" lang="en-US" altLang="zh-CN" dirty="0">
                <a:solidFill>
                  <a:srgbClr val="002060"/>
                </a:solidFill>
              </a:rPr>
              <a:t>0</a:t>
            </a:r>
            <a:r>
              <a:rPr kumimoji="1" lang="en-US" altLang="zh-CN" dirty="0"/>
              <a:t>00 0000</a:t>
            </a:r>
            <a:endParaRPr kumimoji="1" lang="zh-CN" altLang="en-US" dirty="0"/>
          </a:p>
        </p:txBody>
      </p:sp>
      <p:sp>
        <p:nvSpPr>
          <p:cNvPr id="35" name="圆角矩形 13"/>
          <p:cNvSpPr/>
          <p:nvPr/>
        </p:nvSpPr>
        <p:spPr>
          <a:xfrm>
            <a:off x="5404115" y="4228022"/>
            <a:ext cx="1422058"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lumMod val="75000"/>
                  </a:schemeClr>
                </a:solidFill>
              </a:rPr>
              <a:t>1</a:t>
            </a:r>
            <a:r>
              <a:rPr kumimoji="1" lang="en-US" altLang="zh-CN" dirty="0">
                <a:solidFill>
                  <a:srgbClr val="002060"/>
                </a:solidFill>
              </a:rPr>
              <a:t>11</a:t>
            </a:r>
            <a:r>
              <a:rPr kumimoji="1" lang="en-US" altLang="zh-CN" dirty="0"/>
              <a:t>0 0000</a:t>
            </a:r>
            <a:endParaRPr kumimoji="1" lang="zh-CN" altLang="en-US" dirty="0"/>
          </a:p>
        </p:txBody>
      </p:sp>
      <p:sp>
        <p:nvSpPr>
          <p:cNvPr id="36" name="文本框 9"/>
          <p:cNvSpPr txBox="1"/>
          <p:nvPr/>
        </p:nvSpPr>
        <p:spPr>
          <a:xfrm>
            <a:off x="771677" y="2604823"/>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p>
        </p:txBody>
      </p:sp>
      <p:sp>
        <p:nvSpPr>
          <p:cNvPr id="37" name="圆角矩形 13"/>
          <p:cNvSpPr/>
          <p:nvPr/>
        </p:nvSpPr>
        <p:spPr>
          <a:xfrm>
            <a:off x="178534" y="2702345"/>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192</a:t>
            </a:r>
            <a:endParaRPr kumimoji="1" lang="zh-CN" altLang="en-US" dirty="0"/>
          </a:p>
        </p:txBody>
      </p:sp>
      <p:sp>
        <p:nvSpPr>
          <p:cNvPr id="38" name="圆角矩形 13"/>
          <p:cNvSpPr/>
          <p:nvPr/>
        </p:nvSpPr>
        <p:spPr>
          <a:xfrm>
            <a:off x="959087" y="2702345"/>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168</a:t>
            </a:r>
            <a:endParaRPr kumimoji="1" lang="zh-CN" altLang="en-US" dirty="0"/>
          </a:p>
        </p:txBody>
      </p:sp>
      <p:sp>
        <p:nvSpPr>
          <p:cNvPr id="39" name="圆角矩形 13"/>
          <p:cNvSpPr/>
          <p:nvPr/>
        </p:nvSpPr>
        <p:spPr>
          <a:xfrm>
            <a:off x="1774190" y="2702560"/>
            <a:ext cx="561975" cy="35750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9</a:t>
            </a:r>
            <a:endParaRPr kumimoji="1" lang="zh-CN" altLang="en-US" dirty="0"/>
          </a:p>
        </p:txBody>
      </p:sp>
      <p:sp>
        <p:nvSpPr>
          <p:cNvPr id="40" name="圆角矩形 13"/>
          <p:cNvSpPr/>
          <p:nvPr/>
        </p:nvSpPr>
        <p:spPr>
          <a:xfrm>
            <a:off x="2544046" y="2702345"/>
            <a:ext cx="661480" cy="3575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41" name="圆角矩形 13"/>
          <p:cNvSpPr/>
          <p:nvPr/>
        </p:nvSpPr>
        <p:spPr>
          <a:xfrm>
            <a:off x="3581694" y="2726198"/>
            <a:ext cx="661480" cy="3575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24</a:t>
            </a:r>
            <a:endParaRPr kumimoji="1" lang="zh-CN" altLang="en-US" dirty="0"/>
          </a:p>
        </p:txBody>
      </p:sp>
      <p:sp>
        <p:nvSpPr>
          <p:cNvPr id="43" name="文本框 9"/>
          <p:cNvSpPr txBox="1"/>
          <p:nvPr/>
        </p:nvSpPr>
        <p:spPr>
          <a:xfrm>
            <a:off x="6823783" y="3159108"/>
            <a:ext cx="523992" cy="52322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a:t>
            </a:r>
          </a:p>
        </p:txBody>
      </p:sp>
      <p:sp>
        <p:nvSpPr>
          <p:cNvPr id="44" name="圆角矩形 13"/>
          <p:cNvSpPr/>
          <p:nvPr/>
        </p:nvSpPr>
        <p:spPr>
          <a:xfrm>
            <a:off x="7161926" y="3252840"/>
            <a:ext cx="661480"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26</a:t>
            </a:r>
            <a:endParaRPr kumimoji="1" lang="zh-CN" altLang="en-US" dirty="0"/>
          </a:p>
        </p:txBody>
      </p:sp>
      <p:sp>
        <p:nvSpPr>
          <p:cNvPr id="45" name="文本框 9"/>
          <p:cNvSpPr txBox="1"/>
          <p:nvPr/>
        </p:nvSpPr>
        <p:spPr>
          <a:xfrm>
            <a:off x="6823783" y="3677528"/>
            <a:ext cx="523992" cy="52322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a:t>
            </a:r>
          </a:p>
        </p:txBody>
      </p:sp>
      <p:sp>
        <p:nvSpPr>
          <p:cNvPr id="46" name="圆角矩形 13"/>
          <p:cNvSpPr/>
          <p:nvPr/>
        </p:nvSpPr>
        <p:spPr>
          <a:xfrm>
            <a:off x="7161926" y="3771260"/>
            <a:ext cx="661480"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27</a:t>
            </a:r>
            <a:endParaRPr kumimoji="1" lang="zh-CN" altLang="en-US" dirty="0"/>
          </a:p>
        </p:txBody>
      </p:sp>
      <p:sp>
        <p:nvSpPr>
          <p:cNvPr id="47" name="文本框 9"/>
          <p:cNvSpPr txBox="1"/>
          <p:nvPr/>
        </p:nvSpPr>
        <p:spPr>
          <a:xfrm>
            <a:off x="6846263" y="4171488"/>
            <a:ext cx="523992" cy="523220"/>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a:t>
            </a:r>
          </a:p>
        </p:txBody>
      </p:sp>
      <p:sp>
        <p:nvSpPr>
          <p:cNvPr id="48" name="圆角矩形 13"/>
          <p:cNvSpPr/>
          <p:nvPr/>
        </p:nvSpPr>
        <p:spPr>
          <a:xfrm>
            <a:off x="7184406" y="4265220"/>
            <a:ext cx="661480" cy="357590"/>
          </a:xfrm>
          <a:prstGeom prst="roundRect">
            <a:avLst/>
          </a:prstGeom>
          <a:solidFill>
            <a:srgbClr val="F78B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27</a:t>
            </a:r>
            <a:endParaRPr kumimoji="1" lang="zh-CN" altLang="en-US" dirty="0"/>
          </a:p>
        </p:txBody>
      </p:sp>
      <p:sp>
        <p:nvSpPr>
          <p:cNvPr id="49" name="圆角矩形 13"/>
          <p:cNvSpPr/>
          <p:nvPr/>
        </p:nvSpPr>
        <p:spPr>
          <a:xfrm>
            <a:off x="7879922" y="3760343"/>
            <a:ext cx="887521" cy="357590"/>
          </a:xfrm>
          <a:prstGeom prst="roundRect">
            <a:avLst/>
          </a:prstGeom>
          <a:solidFill>
            <a:srgbClr val="F95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选项</a:t>
            </a:r>
            <a:r>
              <a:rPr kumimoji="1" lang="en-US" altLang="zh-CN" dirty="0"/>
              <a:t>D</a:t>
            </a:r>
            <a:endParaRPr kumimoji="1" lang="zh-CN" altLang="en-US" dirty="0"/>
          </a:p>
        </p:txBody>
      </p:sp>
      <p:sp>
        <p:nvSpPr>
          <p:cNvPr id="51" name="文本框 9"/>
          <p:cNvSpPr txBox="1"/>
          <p:nvPr/>
        </p:nvSpPr>
        <p:spPr>
          <a:xfrm>
            <a:off x="5555137" y="2615664"/>
            <a:ext cx="3263137" cy="583565"/>
          </a:xfrm>
          <a:prstGeom prst="rect">
            <a:avLst/>
          </a:prstGeom>
          <a:noFill/>
          <a:ln>
            <a:no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sz="2800" kern="100" dirty="0">
                <a:solidFill>
                  <a:schemeClr val="accent1">
                    <a:lumMod val="50000"/>
                  </a:schemeClr>
                </a:solidFill>
                <a:latin typeface="微软雅黑" charset="0"/>
                <a:ea typeface="微软雅黑" charset="0"/>
                <a:cs typeface="微软雅黑" charset="0"/>
                <a:sym typeface="+mn-ea"/>
              </a:rPr>
              <a:t>.    </a:t>
            </a:r>
            <a:r>
              <a:rPr lang="en-US" altLang="zh-CN" sz="3200" kern="100" dirty="0">
                <a:solidFill>
                  <a:schemeClr val="accent1">
                    <a:lumMod val="50000"/>
                  </a:schemeClr>
                </a:solidFill>
                <a:latin typeface="微软雅黑" charset="0"/>
                <a:ea typeface="微软雅黑" charset="0"/>
                <a:cs typeface="微软雅黑" charset="0"/>
                <a:sym typeface="+mn-ea"/>
              </a:rPr>
              <a:t> </a:t>
            </a:r>
            <a:r>
              <a:rPr lang="zh-CN" altLang="en-US" sz="32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r>
              <a:rPr lang="zh-CN" altLang="en-US" sz="2800" kern="100" dirty="0">
                <a:solidFill>
                  <a:schemeClr val="accent1">
                    <a:lumMod val="50000"/>
                  </a:schemeClr>
                </a:solidFill>
                <a:latin typeface="微软雅黑" charset="0"/>
                <a:ea typeface="微软雅黑" charset="0"/>
                <a:cs typeface="微软雅黑" charset="0"/>
                <a:sym typeface="+mn-ea"/>
              </a:rPr>
              <a:t>        </a:t>
            </a:r>
            <a:r>
              <a:rPr lang="en-US" altLang="zh-CN" sz="2800" kern="100" dirty="0">
                <a:solidFill>
                  <a:schemeClr val="accent1">
                    <a:lumMod val="50000"/>
                  </a:schemeClr>
                </a:solidFill>
                <a:latin typeface="微软雅黑" charset="0"/>
                <a:ea typeface="微软雅黑" charset="0"/>
                <a:cs typeface="微软雅黑" charset="0"/>
                <a:sym typeface="+mn-ea"/>
              </a:rPr>
              <a:t>/</a:t>
            </a:r>
          </a:p>
        </p:txBody>
      </p:sp>
      <p:sp>
        <p:nvSpPr>
          <p:cNvPr id="52" name="圆角矩形 13"/>
          <p:cNvSpPr/>
          <p:nvPr/>
        </p:nvSpPr>
        <p:spPr>
          <a:xfrm>
            <a:off x="4961994" y="2713186"/>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192</a:t>
            </a:r>
            <a:endParaRPr kumimoji="1" lang="zh-CN" altLang="en-US" dirty="0"/>
          </a:p>
        </p:txBody>
      </p:sp>
      <p:sp>
        <p:nvSpPr>
          <p:cNvPr id="53" name="圆角矩形 13"/>
          <p:cNvSpPr/>
          <p:nvPr/>
        </p:nvSpPr>
        <p:spPr>
          <a:xfrm>
            <a:off x="5742547" y="2713186"/>
            <a:ext cx="661480" cy="35759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168</a:t>
            </a:r>
            <a:endParaRPr kumimoji="1" lang="zh-CN" altLang="en-US" dirty="0"/>
          </a:p>
        </p:txBody>
      </p:sp>
      <p:sp>
        <p:nvSpPr>
          <p:cNvPr id="54" name="圆角矩形 13"/>
          <p:cNvSpPr/>
          <p:nvPr/>
        </p:nvSpPr>
        <p:spPr>
          <a:xfrm>
            <a:off x="6553835" y="2713355"/>
            <a:ext cx="554990" cy="35750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9</a:t>
            </a:r>
            <a:endParaRPr kumimoji="1" lang="zh-CN" altLang="en-US" dirty="0"/>
          </a:p>
        </p:txBody>
      </p:sp>
      <p:sp>
        <p:nvSpPr>
          <p:cNvPr id="55" name="圆角矩形 13"/>
          <p:cNvSpPr/>
          <p:nvPr/>
        </p:nvSpPr>
        <p:spPr>
          <a:xfrm>
            <a:off x="7327506" y="2713186"/>
            <a:ext cx="661480" cy="3575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128</a:t>
            </a:r>
            <a:endParaRPr kumimoji="1" lang="zh-CN" altLang="en-US" dirty="0"/>
          </a:p>
        </p:txBody>
      </p:sp>
      <p:sp>
        <p:nvSpPr>
          <p:cNvPr id="56" name="圆角矩形 13"/>
          <p:cNvSpPr/>
          <p:nvPr/>
        </p:nvSpPr>
        <p:spPr>
          <a:xfrm>
            <a:off x="8365154" y="2737039"/>
            <a:ext cx="661480" cy="35759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25</a:t>
            </a:r>
            <a:endParaRPr kumimoji="1" lang="zh-CN" altLang="en-US" dirty="0"/>
          </a:p>
        </p:txBody>
      </p:sp>
      <p:pic>
        <p:nvPicPr>
          <p:cNvPr id="57"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190236" y="146883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某无噪声理想信道带宽为</a:t>
            </a:r>
            <a:r>
              <a:rPr lang="en-US" altLang="zh-CN" kern="100" dirty="0">
                <a:solidFill>
                  <a:schemeClr val="accent1">
                    <a:lumMod val="50000"/>
                  </a:schemeClr>
                </a:solidFill>
                <a:latin typeface="微软雅黑" charset="0"/>
                <a:ea typeface="微软雅黑" charset="0"/>
                <a:cs typeface="微软雅黑" charset="0"/>
                <a:sym typeface="+mn-ea"/>
              </a:rPr>
              <a:t>4MHz</a:t>
            </a:r>
            <a:r>
              <a:rPr lang="zh-CN" altLang="en-US" kern="100" dirty="0">
                <a:solidFill>
                  <a:schemeClr val="accent1">
                    <a:lumMod val="50000"/>
                  </a:schemeClr>
                </a:solidFill>
                <a:latin typeface="微软雅黑" charset="0"/>
                <a:ea typeface="微软雅黑" charset="0"/>
                <a:cs typeface="微软雅黑" charset="0"/>
                <a:sym typeface="+mn-ea"/>
              </a:rPr>
              <a:t>，采用</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调制，若该信道的最大数据传输率是</a:t>
            </a:r>
            <a:r>
              <a:rPr lang="en-US" altLang="zh-CN" kern="100" dirty="0">
                <a:solidFill>
                  <a:schemeClr val="accent1">
                    <a:lumMod val="50000"/>
                  </a:schemeClr>
                </a:solidFill>
                <a:latin typeface="微软雅黑" charset="0"/>
                <a:ea typeface="微软雅黑" charset="0"/>
                <a:cs typeface="微软雅黑" charset="0"/>
                <a:sym typeface="+mn-ea"/>
              </a:rPr>
              <a:t>48Mbps</a:t>
            </a:r>
            <a:r>
              <a:rPr lang="zh-CN" altLang="en-US" kern="100" dirty="0">
                <a:solidFill>
                  <a:schemeClr val="accent1">
                    <a:lumMod val="50000"/>
                  </a:schemeClr>
                </a:solidFill>
                <a:latin typeface="微软雅黑" charset="0"/>
                <a:ea typeface="微软雅黑" charset="0"/>
                <a:cs typeface="微软雅黑" charset="0"/>
                <a:sym typeface="+mn-ea"/>
              </a:rPr>
              <a:t>，则该信道采用的</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调制方案是</a:t>
            </a:r>
            <a:r>
              <a:rPr lang="en-US" altLang="zh-CN" kern="100" dirty="0">
                <a:solidFill>
                  <a:schemeClr val="accent1">
                    <a:lumMod val="50000"/>
                  </a:schemeClr>
                </a:solidFill>
                <a:latin typeface="微软雅黑" charset="0"/>
                <a:ea typeface="微软雅黑" charset="0"/>
                <a:cs typeface="微软雅黑" charset="0"/>
                <a:sym typeface="+mn-ea"/>
              </a:rPr>
              <a:t>( )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QAM-16</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QAM-32</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QAM-64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QAM-128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5" name="同侧圆角矩形 3"/>
          <p:cNvSpPr/>
          <p:nvPr/>
        </p:nvSpPr>
        <p:spPr>
          <a:xfrm>
            <a:off x="2321872" y="1736931"/>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奎奈斯特定理</a:t>
            </a:r>
          </a:p>
        </p:txBody>
      </p:sp>
      <mc:AlternateContent xmlns:mc="http://schemas.openxmlformats.org/markup-compatibility/2006" xmlns:a14="http://schemas.microsoft.com/office/drawing/2010/main">
        <mc:Choice Requires="a14">
          <p:sp>
            <p:nvSpPr>
              <p:cNvPr id="16" name="圆角矩形 2"/>
              <p:cNvSpPr/>
              <p:nvPr/>
            </p:nvSpPr>
            <p:spPr>
              <a:xfrm>
                <a:off x="2334572" y="2053796"/>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chemeClr val="accent1">
                        <a:lumMod val="50000"/>
                      </a:schemeClr>
                    </a:solidFill>
                    <a:effectLst/>
                    <a:latin typeface="微软雅黑" charset="0"/>
                    <a:ea typeface="微软雅黑" charset="0"/>
                    <a:cs typeface="微软雅黑" charset="0"/>
                    <a:sym typeface="+mn-ea"/>
                  </a:rPr>
                  <a:t>c</a:t>
                </a: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6" name="圆角矩形 2"/>
              <p:cNvSpPr>
                <a:spLocks noRot="1" noChangeAspect="1" noMove="1" noResize="1" noEditPoints="1" noAdjustHandles="1" noChangeArrowheads="1" noChangeShapeType="1" noTextEdit="1"/>
              </p:cNvSpPr>
              <p:nvPr/>
            </p:nvSpPr>
            <p:spPr>
              <a:xfrm>
                <a:off x="2334572" y="2053796"/>
                <a:ext cx="4881245" cy="487680"/>
              </a:xfrm>
              <a:prstGeom prst="roundRect">
                <a:avLst>
                  <a:gd name="adj" fmla="val 0"/>
                </a:avLst>
              </a:prstGeom>
              <a:blipFill rotWithShape="1">
                <a:blip r:embed="rId4"/>
                <a:stretch>
                  <a:fillRect l="-462" t="-4600" r="-449" b="-4515"/>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9" name="直接箭头连接符 18"/>
          <p:cNvCxnSpPr/>
          <p:nvPr/>
        </p:nvCxnSpPr>
        <p:spPr>
          <a:xfrm flipV="1">
            <a:off x="5528300" y="1736931"/>
            <a:ext cx="0" cy="424838"/>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0" name="圆角矩形 9"/>
          <p:cNvSpPr/>
          <p:nvPr/>
        </p:nvSpPr>
        <p:spPr>
          <a:xfrm>
            <a:off x="5004425" y="1420066"/>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 信道带宽</a:t>
            </a:r>
          </a:p>
        </p:txBody>
      </p:sp>
      <p:cxnSp>
        <p:nvCxnSpPr>
          <p:cNvPr id="23" name="直接箭头连接符 22"/>
          <p:cNvCxnSpPr/>
          <p:nvPr/>
        </p:nvCxnSpPr>
        <p:spPr>
          <a:xfrm flipV="1">
            <a:off x="6154608" y="1736931"/>
            <a:ext cx="361436" cy="385401"/>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4" name="圆角矩形 14"/>
          <p:cNvSpPr/>
          <p:nvPr/>
        </p:nvSpPr>
        <p:spPr>
          <a:xfrm>
            <a:off x="6678482" y="1462135"/>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每个码元的离散电平数目</a:t>
            </a:r>
          </a:p>
        </p:txBody>
      </p:sp>
      <mc:AlternateContent xmlns:mc="http://schemas.openxmlformats.org/markup-compatibility/2006" xmlns:a14="http://schemas.microsoft.com/office/drawing/2010/main">
        <mc:Choice Requires="a14">
          <p:sp>
            <p:nvSpPr>
              <p:cNvPr id="28" name="圆角矩形 2"/>
              <p:cNvSpPr/>
              <p:nvPr/>
            </p:nvSpPr>
            <p:spPr>
              <a:xfrm>
                <a:off x="2334572" y="2580156"/>
                <a:ext cx="4881245" cy="487680"/>
              </a:xfrm>
              <a:prstGeom prst="roundRect">
                <a:avLst>
                  <a:gd name="adj" fmla="val 0"/>
                </a:avLst>
              </a:prstGeom>
              <a:noFill/>
              <a:ln w="44450">
                <a:no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rgbClr val="FF0000"/>
                    </a:solidFill>
                    <a:effectLst/>
                    <a:latin typeface="微软雅黑" charset="0"/>
                    <a:ea typeface="微软雅黑" charset="0"/>
                    <a:cs typeface="微软雅黑" charset="0"/>
                    <a:sym typeface="+mn-ea"/>
                  </a:rPr>
                  <a:t>48M </a:t>
                </a:r>
                <a14:m>
                  <m:oMath xmlns:m="http://schemas.openxmlformats.org/officeDocument/2006/math">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4</m:t>
                    </m:r>
                    <m:r>
                      <m:rPr>
                        <m:sty m:val="p"/>
                      </m:rPr>
                      <a:rPr lang="en-US" altLang="zh-CN" i="1" kern="100" dirty="0">
                        <a:solidFill>
                          <a:srgbClr val="FF0000"/>
                        </a:solidFill>
                        <a:latin typeface="Cambria Math" panose="02040503050406030204" pitchFamily="18" charset="0"/>
                        <a:ea typeface="微软雅黑" charset="0"/>
                        <a:cs typeface="DejaVu Math TeX Gyre" panose="02000503000000000000" charset="0"/>
                      </a:rPr>
                      <m:t>M</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 </m:t>
                    </m:r>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 </m:t>
                    </m:r>
                    <m:sSub>
                      <m:sSubPr>
                        <m:ctrlP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effectLst/>
                    <a:latin typeface="微软雅黑" charset="0"/>
                    <a:ea typeface="微软雅黑" charset="0"/>
                    <a:cs typeface="微软雅黑" charset="0"/>
                    <a:sym typeface="+mn-ea"/>
                  </a:rPr>
                  <a:t>V  </a:t>
                </a:r>
                <a:endParaRPr lang="en-US" altLang="zh-CN" b="1" kern="100" dirty="0">
                  <a:solidFill>
                    <a:srgbClr val="FF0000"/>
                  </a:solidFill>
                  <a:effectLst/>
                  <a:latin typeface="微软雅黑" charset="0"/>
                  <a:ea typeface="微软雅黑" charset="0"/>
                  <a:cs typeface="微软雅黑" charset="0"/>
                  <a:sym typeface="+mn-ea"/>
                </a:endParaRPr>
              </a:p>
            </p:txBody>
          </p:sp>
        </mc:Choice>
        <mc:Fallback xmlns="">
          <p:sp>
            <p:nvSpPr>
              <p:cNvPr id="28" name="圆角矩形 2"/>
              <p:cNvSpPr>
                <a:spLocks noRot="1" noChangeAspect="1" noMove="1" noResize="1" noEditPoints="1" noAdjustHandles="1" noChangeArrowheads="1" noChangeShapeType="1" noTextEdit="1"/>
              </p:cNvSpPr>
              <p:nvPr/>
            </p:nvSpPr>
            <p:spPr>
              <a:xfrm>
                <a:off x="2334572" y="2580156"/>
                <a:ext cx="4881245" cy="487680"/>
              </a:xfrm>
              <a:prstGeom prst="roundRect">
                <a:avLst>
                  <a:gd name="adj" fmla="val 0"/>
                </a:avLst>
              </a:prstGeom>
              <a:blipFill rotWithShape="1">
                <a:blip r:embed="rId5"/>
                <a:stretch>
                  <a:fillRect l="-6" t="-31" r="6" b="31"/>
                </a:stretch>
              </a:blipFill>
              <a:ln w="444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圆角矩形 2"/>
              <p:cNvSpPr/>
              <p:nvPr/>
            </p:nvSpPr>
            <p:spPr>
              <a:xfrm>
                <a:off x="2334572" y="3106516"/>
                <a:ext cx="4881245" cy="487680"/>
              </a:xfrm>
              <a:prstGeom prst="roundRect">
                <a:avLst>
                  <a:gd name="adj" fmla="val 0"/>
                </a:avLst>
              </a:prstGeom>
              <a:noFill/>
              <a:ln w="44450">
                <a:no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i="1" kern="100" dirty="0" smtClean="0">
                            <a:solidFill>
                              <a:srgbClr val="FF0000"/>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effectLst/>
                    <a:latin typeface="微软雅黑" charset="0"/>
                    <a:ea typeface="微软雅黑" charset="0"/>
                    <a:cs typeface="微软雅黑" charset="0"/>
                    <a:sym typeface="+mn-ea"/>
                  </a:rPr>
                  <a:t>V </a:t>
                </a:r>
                <a14:m>
                  <m:oMath xmlns:m="http://schemas.openxmlformats.org/officeDocument/2006/math">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6</m:t>
                    </m:r>
                  </m:oMath>
                </a14:m>
                <a:r>
                  <a:rPr lang="en-US" altLang="zh-CN" kern="100" dirty="0">
                    <a:solidFill>
                      <a:srgbClr val="FF0000"/>
                    </a:solidFill>
                    <a:effectLst/>
                    <a:latin typeface="微软雅黑" charset="0"/>
                    <a:ea typeface="微软雅黑" charset="0"/>
                    <a:cs typeface="微软雅黑" charset="0"/>
                    <a:sym typeface="+mn-ea"/>
                  </a:rPr>
                  <a:t> </a:t>
                </a:r>
                <a:endParaRPr lang="en-US" altLang="zh-CN" b="1" kern="100" dirty="0">
                  <a:solidFill>
                    <a:srgbClr val="FF0000"/>
                  </a:solidFill>
                  <a:effectLst/>
                  <a:latin typeface="微软雅黑" charset="0"/>
                  <a:ea typeface="微软雅黑" charset="0"/>
                  <a:cs typeface="微软雅黑" charset="0"/>
                  <a:sym typeface="+mn-ea"/>
                </a:endParaRPr>
              </a:p>
            </p:txBody>
          </p:sp>
        </mc:Choice>
        <mc:Fallback xmlns="">
          <p:sp>
            <p:nvSpPr>
              <p:cNvPr id="32" name="圆角矩形 2"/>
              <p:cNvSpPr>
                <a:spLocks noRot="1" noChangeAspect="1" noMove="1" noResize="1" noEditPoints="1" noAdjustHandles="1" noChangeArrowheads="1" noChangeShapeType="1" noTextEdit="1"/>
              </p:cNvSpPr>
              <p:nvPr/>
            </p:nvSpPr>
            <p:spPr>
              <a:xfrm>
                <a:off x="2334572" y="3106516"/>
                <a:ext cx="4881245" cy="487680"/>
              </a:xfrm>
              <a:prstGeom prst="roundRect">
                <a:avLst>
                  <a:gd name="adj" fmla="val 0"/>
                </a:avLst>
              </a:prstGeom>
              <a:blipFill rotWithShape="1">
                <a:blip r:embed="rId6"/>
                <a:stretch>
                  <a:fillRect l="-6" t="-20" r="6" b="20"/>
                </a:stretch>
              </a:blipFill>
              <a:ln w="444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0" y="660930"/>
            <a:ext cx="8909824"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lvl="1" algn="just"/>
            <a:r>
              <a:rPr lang="en-US" altLang="zh-CN" kern="100" dirty="0">
                <a:solidFill>
                  <a:schemeClr val="accent1">
                    <a:lumMod val="50000"/>
                  </a:schemeClr>
                </a:solidFill>
                <a:latin typeface="微软雅黑" charset="0"/>
                <a:ea typeface="微软雅黑" charset="0"/>
              </a:rPr>
              <a:t>36.  </a:t>
            </a:r>
            <a:r>
              <a:rPr lang="zh-CN" altLang="en-US" kern="100" dirty="0">
                <a:solidFill>
                  <a:schemeClr val="accent1">
                    <a:lumMod val="50000"/>
                  </a:schemeClr>
                </a:solidFill>
                <a:latin typeface="微软雅黑" charset="0"/>
                <a:ea typeface="微软雅黑" charset="0"/>
              </a:rPr>
              <a:t>若路由器向 </a:t>
            </a:r>
            <a:r>
              <a:rPr lang="en-US" altLang="zh-CN" kern="100" dirty="0">
                <a:solidFill>
                  <a:schemeClr val="accent1">
                    <a:lumMod val="50000"/>
                  </a:schemeClr>
                </a:solidFill>
                <a:latin typeface="微软雅黑" charset="0"/>
                <a:ea typeface="微软雅黑" charset="0"/>
              </a:rPr>
              <a:t>MTU = 800 B</a:t>
            </a:r>
            <a:r>
              <a:rPr lang="zh-CN" altLang="en-US" kern="100" dirty="0">
                <a:solidFill>
                  <a:schemeClr val="accent1">
                    <a:lumMod val="50000"/>
                  </a:schemeClr>
                </a:solidFill>
                <a:latin typeface="微软雅黑" charset="0"/>
                <a:ea typeface="微软雅黑" charset="0"/>
              </a:rPr>
              <a:t>的链路转发一个总长度为 </a:t>
            </a:r>
            <a:r>
              <a:rPr lang="en-US" altLang="zh-CN" kern="100" dirty="0">
                <a:solidFill>
                  <a:schemeClr val="accent1">
                    <a:lumMod val="50000"/>
                  </a:schemeClr>
                </a:solidFill>
                <a:latin typeface="微软雅黑" charset="0"/>
                <a:ea typeface="微软雅黑" charset="0"/>
              </a:rPr>
              <a:t>1580 B</a:t>
            </a:r>
            <a:r>
              <a:rPr lang="zh-CN" altLang="en-US" kern="100" dirty="0">
                <a:solidFill>
                  <a:schemeClr val="accent1">
                    <a:lumMod val="50000"/>
                  </a:schemeClr>
                </a:solidFill>
                <a:latin typeface="微软雅黑" charset="0"/>
                <a:ea typeface="微软雅黑" charset="0"/>
              </a:rPr>
              <a:t>的</a:t>
            </a:r>
            <a:r>
              <a:rPr lang="en-US" altLang="zh-CN" kern="100" dirty="0">
                <a:solidFill>
                  <a:schemeClr val="accent1">
                    <a:lumMod val="50000"/>
                  </a:schemeClr>
                </a:solidFill>
                <a:latin typeface="微软雅黑" charset="0"/>
                <a:ea typeface="微软雅黑" charset="0"/>
              </a:rPr>
              <a:t>IP</a:t>
            </a:r>
            <a:r>
              <a:rPr lang="zh-CN" altLang="en-US" kern="100" dirty="0">
                <a:solidFill>
                  <a:schemeClr val="accent1">
                    <a:lumMod val="50000"/>
                  </a:schemeClr>
                </a:solidFill>
                <a:latin typeface="微软雅黑" charset="0"/>
                <a:ea typeface="微软雅黑" charset="0"/>
              </a:rPr>
              <a:t>数据报</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首部长度为</a:t>
            </a:r>
            <a:r>
              <a:rPr lang="en-US" altLang="zh-CN" kern="100" dirty="0">
                <a:solidFill>
                  <a:schemeClr val="accent1">
                    <a:lumMod val="50000"/>
                  </a:schemeClr>
                </a:solidFill>
                <a:latin typeface="微软雅黑" charset="0"/>
                <a:ea typeface="微软雅黑" charset="0"/>
              </a:rPr>
              <a:t>20B)</a:t>
            </a:r>
            <a:r>
              <a:rPr lang="zh-CN" altLang="en-US" kern="100" dirty="0">
                <a:solidFill>
                  <a:schemeClr val="accent1">
                    <a:lumMod val="50000"/>
                  </a:schemeClr>
                </a:solidFill>
                <a:latin typeface="微软雅黑" charset="0"/>
                <a:ea typeface="微软雅黑" charset="0"/>
              </a:rPr>
              <a:t>时</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进行了分片</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且每个分片尽可能大</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则第</a:t>
            </a:r>
            <a:r>
              <a:rPr lang="en-US" altLang="zh-CN" kern="100" dirty="0">
                <a:solidFill>
                  <a:schemeClr val="accent1">
                    <a:lumMod val="50000"/>
                  </a:schemeClr>
                </a:solidFill>
                <a:latin typeface="微软雅黑" charset="0"/>
                <a:ea typeface="微软雅黑" charset="0"/>
              </a:rPr>
              <a:t>2</a:t>
            </a:r>
            <a:r>
              <a:rPr lang="zh-CN" altLang="en-US" kern="100" dirty="0">
                <a:solidFill>
                  <a:schemeClr val="accent1">
                    <a:lumMod val="50000"/>
                  </a:schemeClr>
                </a:solidFill>
                <a:latin typeface="微软雅黑" charset="0"/>
                <a:ea typeface="微软雅黑" charset="0"/>
              </a:rPr>
              <a:t>个分片的总长度字段和 </a:t>
            </a:r>
            <a:r>
              <a:rPr lang="en-US" altLang="zh-CN" kern="100" dirty="0">
                <a:solidFill>
                  <a:schemeClr val="accent1">
                    <a:lumMod val="50000"/>
                  </a:schemeClr>
                </a:solidFill>
                <a:latin typeface="微软雅黑" charset="0"/>
                <a:ea typeface="微软雅黑" charset="0"/>
              </a:rPr>
              <a:t>MF</a:t>
            </a:r>
            <a:r>
              <a:rPr lang="zh-CN" altLang="en-US" kern="100" dirty="0">
                <a:solidFill>
                  <a:schemeClr val="accent1">
                    <a:lumMod val="50000"/>
                  </a:schemeClr>
                </a:solidFill>
                <a:latin typeface="微软雅黑" charset="0"/>
                <a:ea typeface="微软雅黑" charset="0"/>
              </a:rPr>
              <a:t>标志位的值分别是（    ）。</a:t>
            </a:r>
            <a:endParaRPr lang="en-US" altLang="zh-CN" kern="100" dirty="0">
              <a:solidFill>
                <a:schemeClr val="accent1">
                  <a:lumMod val="50000"/>
                </a:schemeClr>
              </a:solidFill>
              <a:latin typeface="微软雅黑" charset="0"/>
              <a:ea typeface="微软雅黑" charset="0"/>
            </a:endParaRPr>
          </a:p>
          <a:p>
            <a:pPr lvl="1" algn="just"/>
            <a:r>
              <a:rPr lang="en-US" altLang="zh-CN" kern="100" dirty="0">
                <a:solidFill>
                  <a:schemeClr val="accent1">
                    <a:lumMod val="50000"/>
                  </a:schemeClr>
                </a:solidFill>
                <a:latin typeface="微软雅黑" charset="0"/>
                <a:ea typeface="微软雅黑" charset="0"/>
              </a:rPr>
              <a:t>A.  796,0 </a:t>
            </a:r>
          </a:p>
          <a:p>
            <a:pPr lvl="1" algn="just"/>
            <a:r>
              <a:rPr lang="en-US" altLang="zh-CN" kern="100" dirty="0">
                <a:solidFill>
                  <a:schemeClr val="accent1">
                    <a:lumMod val="50000"/>
                  </a:schemeClr>
                </a:solidFill>
                <a:latin typeface="微软雅黑" charset="0"/>
                <a:ea typeface="微软雅黑" charset="0"/>
              </a:rPr>
              <a:t>B.  796</a:t>
            </a:r>
            <a:r>
              <a:rPr lang="zh-CN" altLang="en-US" kern="100" dirty="0">
                <a:solidFill>
                  <a:schemeClr val="accent1">
                    <a:lumMod val="50000"/>
                  </a:schemeClr>
                </a:solidFill>
                <a:latin typeface="微软雅黑" charset="0"/>
                <a:ea typeface="微软雅黑" charset="0"/>
              </a:rPr>
              <a:t>，</a:t>
            </a:r>
            <a:r>
              <a:rPr lang="en-US" altLang="zh-CN" kern="100" dirty="0">
                <a:solidFill>
                  <a:schemeClr val="accent1">
                    <a:lumMod val="50000"/>
                  </a:schemeClr>
                </a:solidFill>
                <a:latin typeface="微软雅黑" charset="0"/>
                <a:ea typeface="微软雅黑" charset="0"/>
              </a:rPr>
              <a:t>1 </a:t>
            </a:r>
          </a:p>
          <a:p>
            <a:pPr lvl="1" algn="just"/>
            <a:r>
              <a:rPr lang="en-US" altLang="zh-CN" kern="100" dirty="0">
                <a:solidFill>
                  <a:schemeClr val="accent1">
                    <a:lumMod val="50000"/>
                  </a:schemeClr>
                </a:solidFill>
                <a:latin typeface="微软雅黑" charset="0"/>
                <a:ea typeface="微软雅黑" charset="0"/>
              </a:rPr>
              <a:t>C.  800,0 </a:t>
            </a:r>
          </a:p>
          <a:p>
            <a:pPr lvl="1" algn="just"/>
            <a:r>
              <a:rPr lang="en-US" altLang="zh-CN" kern="100" dirty="0">
                <a:solidFill>
                  <a:schemeClr val="accent1">
                    <a:lumMod val="50000"/>
                  </a:schemeClr>
                </a:solidFill>
                <a:latin typeface="微软雅黑" charset="0"/>
                <a:ea typeface="微软雅黑" charset="0"/>
              </a:rPr>
              <a:t>D.  800,1</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effectLst/>
                <a:latin typeface="微软雅黑" charset="0"/>
                <a:ea typeface="微软雅黑" charset="0"/>
                <a:cs typeface="微软雅黑" charset="0"/>
                <a:sym typeface="+mn-ea"/>
              </a:rPr>
              <a:t>数据封装 </a:t>
            </a:r>
            <a:r>
              <a:rPr lang="en-US" altLang="zh-CN" sz="2800" kern="100" dirty="0">
                <a:solidFill>
                  <a:schemeClr val="accent1">
                    <a:lumMod val="50000"/>
                  </a:schemeClr>
                </a:solidFill>
                <a:effectLst/>
                <a:latin typeface="微软雅黑" charset="0"/>
                <a:ea typeface="微软雅黑" charset="0"/>
                <a:cs typeface="微软雅黑" charset="0"/>
                <a:sym typeface="+mn-ea"/>
              </a:rPr>
              <a:t>&amp; </a:t>
            </a:r>
            <a:r>
              <a:rPr lang="zh-CN" altLang="en-US" sz="2800" kern="100" dirty="0">
                <a:solidFill>
                  <a:schemeClr val="accent1">
                    <a:lumMod val="50000"/>
                  </a:schemeClr>
                </a:solidFill>
                <a:effectLst/>
                <a:latin typeface="微软雅黑" charset="0"/>
                <a:ea typeface="微软雅黑" charset="0"/>
                <a:cs typeface="微软雅黑" charset="0"/>
                <a:sym typeface="+mn-ea"/>
              </a:rPr>
              <a:t>数据解包</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pic>
        <p:nvPicPr>
          <p:cNvPr id="7" name="图片 6"/>
          <p:cNvPicPr>
            <a:picLocks noChangeAspect="1"/>
          </p:cNvPicPr>
          <p:nvPr/>
        </p:nvPicPr>
        <p:blipFill>
          <a:blip r:embed="rId4"/>
          <a:stretch>
            <a:fillRect/>
          </a:stretch>
        </p:blipFill>
        <p:spPr>
          <a:xfrm>
            <a:off x="1814791" y="1294021"/>
            <a:ext cx="5526602" cy="3459354"/>
          </a:xfrm>
          <a:prstGeom prst="rect">
            <a:avLst/>
          </a:prstGeom>
          <a:ln>
            <a:noFill/>
          </a:ln>
          <a:effectLst>
            <a:softEdge rad="112500"/>
          </a:effectLst>
        </p:spPr>
      </p:pic>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effectLst/>
                <a:latin typeface="微软雅黑" charset="0"/>
                <a:ea typeface="微软雅黑" charset="0"/>
                <a:cs typeface="微软雅黑" charset="0"/>
                <a:sym typeface="+mn-ea"/>
              </a:rPr>
              <a:t>数据封装</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2" name="矩形 1"/>
          <p:cNvSpPr/>
          <p:nvPr/>
        </p:nvSpPr>
        <p:spPr>
          <a:xfrm>
            <a:off x="678715" y="1537673"/>
            <a:ext cx="1340916" cy="356495"/>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楷体" panose="02010609060101010101" pitchFamily="49" charset="-122"/>
                <a:ea typeface="楷体" panose="02010609060101010101" pitchFamily="49" charset="-122"/>
              </a:rPr>
              <a:t>应用层</a:t>
            </a:r>
          </a:p>
        </p:txBody>
      </p:sp>
      <p:sp>
        <p:nvSpPr>
          <p:cNvPr id="3" name="矩形 2"/>
          <p:cNvSpPr/>
          <p:nvPr/>
        </p:nvSpPr>
        <p:spPr>
          <a:xfrm>
            <a:off x="678715" y="2231900"/>
            <a:ext cx="1340916" cy="356495"/>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楷体" panose="02010609060101010101" pitchFamily="49" charset="-122"/>
                <a:ea typeface="楷体" panose="02010609060101010101" pitchFamily="49" charset="-122"/>
              </a:rPr>
              <a:t>传输层</a:t>
            </a:r>
            <a:endParaRPr lang="en-US" altLang="zh-CN" dirty="0">
              <a:latin typeface="楷体" panose="02010609060101010101" pitchFamily="49" charset="-122"/>
              <a:ea typeface="楷体" panose="02010609060101010101" pitchFamily="49" charset="-122"/>
            </a:endParaRPr>
          </a:p>
        </p:txBody>
      </p:sp>
      <p:sp>
        <p:nvSpPr>
          <p:cNvPr id="4" name="矩形 3"/>
          <p:cNvSpPr/>
          <p:nvPr/>
        </p:nvSpPr>
        <p:spPr>
          <a:xfrm>
            <a:off x="678715" y="2926127"/>
            <a:ext cx="1340916" cy="356495"/>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楷体" panose="02010609060101010101" pitchFamily="49" charset="-122"/>
                <a:ea typeface="楷体" panose="02010609060101010101" pitchFamily="49" charset="-122"/>
              </a:rPr>
              <a:t>网络层</a:t>
            </a:r>
          </a:p>
        </p:txBody>
      </p:sp>
      <p:sp>
        <p:nvSpPr>
          <p:cNvPr id="6" name="矩形 5"/>
          <p:cNvSpPr/>
          <p:nvPr/>
        </p:nvSpPr>
        <p:spPr>
          <a:xfrm>
            <a:off x="678715" y="3620354"/>
            <a:ext cx="1340916" cy="356495"/>
          </a:xfrm>
          <a:prstGeom prst="rect">
            <a:avLst/>
          </a:prstGeom>
          <a:solidFill>
            <a:srgbClr val="C4B8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楷体" panose="02010609060101010101" pitchFamily="49" charset="-122"/>
                <a:ea typeface="楷体" panose="02010609060101010101" pitchFamily="49" charset="-122"/>
              </a:rPr>
              <a:t>数据链路层</a:t>
            </a:r>
          </a:p>
        </p:txBody>
      </p:sp>
      <p:sp>
        <p:nvSpPr>
          <p:cNvPr id="15" name="矩形 14"/>
          <p:cNvSpPr/>
          <p:nvPr/>
        </p:nvSpPr>
        <p:spPr>
          <a:xfrm>
            <a:off x="2601807" y="1539177"/>
            <a:ext cx="1919744" cy="356495"/>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报文</a:t>
            </a:r>
            <a:r>
              <a:rPr lang="en-US" altLang="zh-CN" sz="1600" dirty="0">
                <a:latin typeface="楷体" panose="02010609060101010101" pitchFamily="49" charset="-122"/>
                <a:ea typeface="楷体" panose="02010609060101010101" pitchFamily="49" charset="-122"/>
              </a:rPr>
              <a:t>(message)</a:t>
            </a:r>
            <a:endParaRPr lang="zh-CN" altLang="en-US" sz="1600" dirty="0">
              <a:latin typeface="楷体" panose="02010609060101010101" pitchFamily="49" charset="-122"/>
              <a:ea typeface="楷体" panose="02010609060101010101" pitchFamily="49" charset="-122"/>
            </a:endParaRPr>
          </a:p>
        </p:txBody>
      </p:sp>
      <p:sp>
        <p:nvSpPr>
          <p:cNvPr id="17" name="矩形 16"/>
          <p:cNvSpPr/>
          <p:nvPr/>
        </p:nvSpPr>
        <p:spPr>
          <a:xfrm>
            <a:off x="2601808" y="2917498"/>
            <a:ext cx="1919740" cy="356495"/>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分组</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包</a:t>
            </a:r>
            <a:r>
              <a:rPr lang="en-US" altLang="zh-CN" sz="1600" dirty="0">
                <a:latin typeface="楷体" panose="02010609060101010101" pitchFamily="49" charset="-122"/>
                <a:ea typeface="楷体" panose="02010609060101010101" pitchFamily="49" charset="-122"/>
              </a:rPr>
              <a:t>(packet)</a:t>
            </a:r>
            <a:endParaRPr lang="zh-CN" altLang="en-US" sz="1600" dirty="0">
              <a:latin typeface="楷体" panose="02010609060101010101" pitchFamily="49" charset="-122"/>
              <a:ea typeface="楷体" panose="02010609060101010101" pitchFamily="49" charset="-122"/>
            </a:endParaRPr>
          </a:p>
        </p:txBody>
      </p:sp>
      <p:sp>
        <p:nvSpPr>
          <p:cNvPr id="18" name="矩形 17"/>
          <p:cNvSpPr/>
          <p:nvPr/>
        </p:nvSpPr>
        <p:spPr>
          <a:xfrm>
            <a:off x="2610785" y="3616040"/>
            <a:ext cx="1909653" cy="356495"/>
          </a:xfrm>
          <a:prstGeom prst="rect">
            <a:avLst/>
          </a:prstGeom>
          <a:solidFill>
            <a:srgbClr val="C4B8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帧</a:t>
            </a:r>
            <a:r>
              <a:rPr lang="en-US" altLang="zh-CN" sz="1600" dirty="0">
                <a:latin typeface="楷体" panose="02010609060101010101" pitchFamily="49" charset="-122"/>
                <a:ea typeface="楷体" panose="02010609060101010101" pitchFamily="49" charset="-122"/>
              </a:rPr>
              <a:t>(frame)</a:t>
            </a:r>
            <a:endParaRPr lang="zh-CN" altLang="en-US" sz="1600" dirty="0">
              <a:latin typeface="楷体" panose="02010609060101010101" pitchFamily="49" charset="-122"/>
              <a:ea typeface="楷体" panose="02010609060101010101" pitchFamily="49" charset="-122"/>
            </a:endParaRPr>
          </a:p>
        </p:txBody>
      </p:sp>
      <p:sp>
        <p:nvSpPr>
          <p:cNvPr id="20" name="矩形 19"/>
          <p:cNvSpPr/>
          <p:nvPr/>
        </p:nvSpPr>
        <p:spPr>
          <a:xfrm>
            <a:off x="2601807" y="2237719"/>
            <a:ext cx="1919747" cy="337732"/>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报文段（</a:t>
            </a:r>
            <a:r>
              <a:rPr lang="en-US" altLang="zh-CN" sz="1600" dirty="0">
                <a:latin typeface="楷体" panose="02010609060101010101" pitchFamily="49" charset="-122"/>
                <a:ea typeface="楷体" panose="02010609060101010101" pitchFamily="49" charset="-122"/>
              </a:rPr>
              <a:t>segment</a:t>
            </a:r>
            <a:r>
              <a:rPr lang="zh-CN" altLang="en-US" sz="1600" dirty="0">
                <a:latin typeface="楷体" panose="02010609060101010101" pitchFamily="49" charset="-122"/>
                <a:ea typeface="楷体" panose="02010609060101010101" pitchFamily="49" charset="-122"/>
              </a:rPr>
              <a:t>）</a:t>
            </a:r>
            <a:endParaRPr lang="en-US" altLang="zh-CN" sz="1600" dirty="0">
              <a:latin typeface="楷体" panose="02010609060101010101" pitchFamily="49" charset="-122"/>
              <a:ea typeface="楷体" panose="02010609060101010101" pitchFamily="49" charset="-122"/>
            </a:endParaRPr>
          </a:p>
        </p:txBody>
      </p:sp>
      <p:sp>
        <p:nvSpPr>
          <p:cNvPr id="28" name="矩形 27"/>
          <p:cNvSpPr/>
          <p:nvPr/>
        </p:nvSpPr>
        <p:spPr>
          <a:xfrm>
            <a:off x="678715" y="4314581"/>
            <a:ext cx="1340916" cy="356495"/>
          </a:xfrm>
          <a:prstGeom prst="rect">
            <a:avLst/>
          </a:prstGeom>
          <a:solidFill>
            <a:srgbClr val="96C4A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物理层</a:t>
            </a:r>
          </a:p>
        </p:txBody>
      </p:sp>
      <p:sp>
        <p:nvSpPr>
          <p:cNvPr id="29" name="矩形 28"/>
          <p:cNvSpPr/>
          <p:nvPr/>
        </p:nvSpPr>
        <p:spPr>
          <a:xfrm>
            <a:off x="2601807" y="4314581"/>
            <a:ext cx="1909653" cy="356495"/>
          </a:xfrm>
          <a:prstGeom prst="rect">
            <a:avLst/>
          </a:prstGeom>
          <a:solidFill>
            <a:srgbClr val="96C4A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数据</a:t>
            </a:r>
            <a:r>
              <a:rPr lang="en-US" altLang="zh-CN" sz="1600" dirty="0">
                <a:latin typeface="楷体" panose="02010609060101010101" pitchFamily="49" charset="-122"/>
                <a:ea typeface="楷体" panose="02010609060101010101" pitchFamily="49" charset="-122"/>
              </a:rPr>
              <a:t>(bit)</a:t>
            </a:r>
            <a:endParaRPr lang="zh-CN" altLang="en-US" sz="1600" dirty="0">
              <a:latin typeface="楷体" panose="02010609060101010101" pitchFamily="49" charset="-122"/>
              <a:ea typeface="楷体" panose="02010609060101010101" pitchFamily="49" charset="-122"/>
            </a:endParaRPr>
          </a:p>
        </p:txBody>
      </p:sp>
      <p:sp>
        <p:nvSpPr>
          <p:cNvPr id="34" name="矩形 33"/>
          <p:cNvSpPr/>
          <p:nvPr/>
        </p:nvSpPr>
        <p:spPr>
          <a:xfrm>
            <a:off x="7213916" y="1519796"/>
            <a:ext cx="1080000" cy="356400"/>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二进制数据</a:t>
            </a:r>
          </a:p>
        </p:txBody>
      </p:sp>
      <p:sp>
        <p:nvSpPr>
          <p:cNvPr id="35" name="矩形 34"/>
          <p:cNvSpPr/>
          <p:nvPr/>
        </p:nvSpPr>
        <p:spPr>
          <a:xfrm>
            <a:off x="7213556" y="2218516"/>
            <a:ext cx="1080000" cy="356400"/>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二进制数据</a:t>
            </a:r>
          </a:p>
        </p:txBody>
      </p:sp>
      <p:sp>
        <p:nvSpPr>
          <p:cNvPr id="36" name="矩形 35"/>
          <p:cNvSpPr/>
          <p:nvPr/>
        </p:nvSpPr>
        <p:spPr>
          <a:xfrm>
            <a:off x="6533216" y="2216136"/>
            <a:ext cx="720000" cy="356400"/>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TCP</a:t>
            </a:r>
            <a:r>
              <a:rPr lang="zh-CN" altLang="en-US" sz="1400" dirty="0">
                <a:latin typeface="楷体" panose="02010609060101010101" pitchFamily="49" charset="-122"/>
                <a:ea typeface="楷体" panose="02010609060101010101" pitchFamily="49" charset="-122"/>
              </a:rPr>
              <a:t>头</a:t>
            </a:r>
          </a:p>
        </p:txBody>
      </p:sp>
      <p:sp>
        <p:nvSpPr>
          <p:cNvPr id="37" name="矩形 36"/>
          <p:cNvSpPr/>
          <p:nvPr/>
        </p:nvSpPr>
        <p:spPr>
          <a:xfrm>
            <a:off x="7213556" y="2917236"/>
            <a:ext cx="1080000" cy="356400"/>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二进制数据</a:t>
            </a:r>
          </a:p>
        </p:txBody>
      </p:sp>
      <p:sp>
        <p:nvSpPr>
          <p:cNvPr id="38" name="矩形 37"/>
          <p:cNvSpPr/>
          <p:nvPr/>
        </p:nvSpPr>
        <p:spPr>
          <a:xfrm>
            <a:off x="6533216" y="2921942"/>
            <a:ext cx="720000" cy="356400"/>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TCP</a:t>
            </a:r>
            <a:r>
              <a:rPr lang="zh-CN" altLang="en-US" sz="1400" dirty="0">
                <a:latin typeface="楷体" panose="02010609060101010101" pitchFamily="49" charset="-122"/>
                <a:ea typeface="楷体" panose="02010609060101010101" pitchFamily="49" charset="-122"/>
              </a:rPr>
              <a:t>头</a:t>
            </a:r>
          </a:p>
        </p:txBody>
      </p:sp>
      <p:sp>
        <p:nvSpPr>
          <p:cNvPr id="39" name="矩形 38"/>
          <p:cNvSpPr/>
          <p:nvPr/>
        </p:nvSpPr>
        <p:spPr>
          <a:xfrm>
            <a:off x="5813988" y="2917789"/>
            <a:ext cx="720000" cy="356400"/>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IP</a:t>
            </a:r>
            <a:r>
              <a:rPr lang="zh-CN" altLang="en-US" sz="1400" dirty="0">
                <a:latin typeface="楷体" panose="02010609060101010101" pitchFamily="49" charset="-122"/>
                <a:ea typeface="楷体" panose="02010609060101010101" pitchFamily="49" charset="-122"/>
              </a:rPr>
              <a:t>头</a:t>
            </a:r>
          </a:p>
        </p:txBody>
      </p:sp>
      <p:sp>
        <p:nvSpPr>
          <p:cNvPr id="40" name="矩形 39"/>
          <p:cNvSpPr/>
          <p:nvPr/>
        </p:nvSpPr>
        <p:spPr>
          <a:xfrm>
            <a:off x="7213556" y="3615956"/>
            <a:ext cx="1080000" cy="356400"/>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二进制数据</a:t>
            </a:r>
          </a:p>
        </p:txBody>
      </p:sp>
      <p:sp>
        <p:nvSpPr>
          <p:cNvPr id="41" name="矩形 40"/>
          <p:cNvSpPr/>
          <p:nvPr/>
        </p:nvSpPr>
        <p:spPr>
          <a:xfrm>
            <a:off x="6533216" y="3614560"/>
            <a:ext cx="720000" cy="356400"/>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TCP</a:t>
            </a:r>
            <a:r>
              <a:rPr lang="zh-CN" altLang="en-US" sz="1400" dirty="0">
                <a:latin typeface="楷体" panose="02010609060101010101" pitchFamily="49" charset="-122"/>
                <a:ea typeface="楷体" panose="02010609060101010101" pitchFamily="49" charset="-122"/>
              </a:rPr>
              <a:t>头</a:t>
            </a:r>
          </a:p>
        </p:txBody>
      </p:sp>
      <p:sp>
        <p:nvSpPr>
          <p:cNvPr id="42" name="矩形 41"/>
          <p:cNvSpPr/>
          <p:nvPr/>
        </p:nvSpPr>
        <p:spPr>
          <a:xfrm>
            <a:off x="5813988" y="3614560"/>
            <a:ext cx="720000" cy="356400"/>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IP</a:t>
            </a:r>
            <a:r>
              <a:rPr lang="zh-CN" altLang="en-US" sz="1400" dirty="0">
                <a:latin typeface="楷体" panose="02010609060101010101" pitchFamily="49" charset="-122"/>
                <a:ea typeface="楷体" panose="02010609060101010101" pitchFamily="49" charset="-122"/>
              </a:rPr>
              <a:t>头</a:t>
            </a:r>
          </a:p>
        </p:txBody>
      </p:sp>
      <p:sp>
        <p:nvSpPr>
          <p:cNvPr id="46" name="矩形 45"/>
          <p:cNvSpPr/>
          <p:nvPr/>
        </p:nvSpPr>
        <p:spPr>
          <a:xfrm>
            <a:off x="5094965" y="3614560"/>
            <a:ext cx="720000" cy="356400"/>
          </a:xfrm>
          <a:prstGeom prst="rect">
            <a:avLst/>
          </a:prstGeom>
          <a:solidFill>
            <a:srgbClr val="C4B8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帧头</a:t>
            </a:r>
          </a:p>
        </p:txBody>
      </p:sp>
      <p:sp>
        <p:nvSpPr>
          <p:cNvPr id="47" name="矩形 46"/>
          <p:cNvSpPr/>
          <p:nvPr/>
        </p:nvSpPr>
        <p:spPr>
          <a:xfrm>
            <a:off x="5093636" y="4314676"/>
            <a:ext cx="3199919" cy="356400"/>
          </a:xfrm>
          <a:prstGeom prst="rect">
            <a:avLst/>
          </a:prstGeom>
          <a:solidFill>
            <a:srgbClr val="96C4A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电信号</a:t>
            </a:r>
          </a:p>
        </p:txBody>
      </p:sp>
      <p:cxnSp>
        <p:nvCxnSpPr>
          <p:cNvPr id="11" name="直接箭头连接符 10"/>
          <p:cNvCxnSpPr>
            <a:stCxn id="2" idx="2"/>
            <a:endCxn id="3" idx="0"/>
          </p:cNvCxnSpPr>
          <p:nvPr/>
        </p:nvCxnSpPr>
        <p:spPr>
          <a:xfrm>
            <a:off x="1349173" y="1894168"/>
            <a:ext cx="0" cy="337732"/>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3" idx="2"/>
            <a:endCxn id="4" idx="0"/>
          </p:cNvCxnSpPr>
          <p:nvPr/>
        </p:nvCxnSpPr>
        <p:spPr>
          <a:xfrm>
            <a:off x="1349173" y="2588395"/>
            <a:ext cx="0" cy="337732"/>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 idx="2"/>
            <a:endCxn id="6" idx="0"/>
          </p:cNvCxnSpPr>
          <p:nvPr/>
        </p:nvCxnSpPr>
        <p:spPr>
          <a:xfrm>
            <a:off x="1349173" y="3282622"/>
            <a:ext cx="0" cy="337732"/>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6" idx="2"/>
            <a:endCxn id="28" idx="0"/>
          </p:cNvCxnSpPr>
          <p:nvPr/>
        </p:nvCxnSpPr>
        <p:spPr>
          <a:xfrm>
            <a:off x="1349173" y="3976849"/>
            <a:ext cx="0" cy="337732"/>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15" idx="2"/>
            <a:endCxn id="20" idx="0"/>
          </p:cNvCxnSpPr>
          <p:nvPr/>
        </p:nvCxnSpPr>
        <p:spPr>
          <a:xfrm>
            <a:off x="3561679" y="1895672"/>
            <a:ext cx="2" cy="342047"/>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0" idx="2"/>
            <a:endCxn id="17" idx="0"/>
          </p:cNvCxnSpPr>
          <p:nvPr/>
        </p:nvCxnSpPr>
        <p:spPr>
          <a:xfrm flipH="1">
            <a:off x="3561678" y="2575451"/>
            <a:ext cx="3" cy="342047"/>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17" idx="2"/>
            <a:endCxn id="18" idx="0"/>
          </p:cNvCxnSpPr>
          <p:nvPr/>
        </p:nvCxnSpPr>
        <p:spPr>
          <a:xfrm>
            <a:off x="3561678" y="3273993"/>
            <a:ext cx="3934" cy="342047"/>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18" idx="2"/>
            <a:endCxn id="29" idx="0"/>
          </p:cNvCxnSpPr>
          <p:nvPr/>
        </p:nvCxnSpPr>
        <p:spPr>
          <a:xfrm flipH="1">
            <a:off x="3556634" y="3972535"/>
            <a:ext cx="8978" cy="342046"/>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3" name="图片 72"/>
          <p:cNvPicPr>
            <a:picLocks noChangeAspect="1"/>
          </p:cNvPicPr>
          <p:nvPr/>
        </p:nvPicPr>
        <p:blipFill>
          <a:blip r:embed="rId4"/>
          <a:stretch>
            <a:fillRect/>
          </a:stretch>
        </p:blipFill>
        <p:spPr>
          <a:xfrm>
            <a:off x="941431" y="534017"/>
            <a:ext cx="815483" cy="928211"/>
          </a:xfrm>
          <a:prstGeom prst="rect">
            <a:avLst/>
          </a:prstGeom>
        </p:spPr>
      </p:pic>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淘宝网Chenying0907出品 92"/>
          <p:cNvGrpSpPr/>
          <p:nvPr/>
        </p:nvGrpSpPr>
        <p:grpSpPr>
          <a:xfrm>
            <a:off x="0" y="390125"/>
            <a:ext cx="9144000" cy="71540"/>
            <a:chOff x="0" y="6756400"/>
            <a:chExt cx="12192000" cy="101600"/>
          </a:xfrm>
          <a:solidFill>
            <a:srgbClr val="004C41"/>
          </a:solidFill>
        </p:grpSpPr>
        <p:sp>
          <p:nvSpPr>
            <p:cNvPr id="1048583"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4"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5"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6"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7"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8"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589"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598"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latin typeface="微软雅黑" charset="0"/>
                <a:ea typeface="微软雅黑" charset="0"/>
                <a:cs typeface="微软雅黑" charset="0"/>
                <a:sym typeface="+mn-ea"/>
              </a:rPr>
              <a:t>数据解包</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2" name="矩形 1"/>
          <p:cNvSpPr/>
          <p:nvPr/>
        </p:nvSpPr>
        <p:spPr>
          <a:xfrm>
            <a:off x="678715" y="1537673"/>
            <a:ext cx="1340916" cy="356495"/>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楷体" panose="02010609060101010101" pitchFamily="49" charset="-122"/>
                <a:ea typeface="楷体" panose="02010609060101010101" pitchFamily="49" charset="-122"/>
              </a:rPr>
              <a:t>应用层</a:t>
            </a:r>
          </a:p>
        </p:txBody>
      </p:sp>
      <p:sp>
        <p:nvSpPr>
          <p:cNvPr id="3" name="矩形 2"/>
          <p:cNvSpPr/>
          <p:nvPr/>
        </p:nvSpPr>
        <p:spPr>
          <a:xfrm>
            <a:off x="678715" y="2231900"/>
            <a:ext cx="1340916" cy="356495"/>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楷体" panose="02010609060101010101" pitchFamily="49" charset="-122"/>
                <a:ea typeface="楷体" panose="02010609060101010101" pitchFamily="49" charset="-122"/>
              </a:rPr>
              <a:t>传输层</a:t>
            </a:r>
            <a:endParaRPr lang="en-US" altLang="zh-CN" dirty="0">
              <a:latin typeface="楷体" panose="02010609060101010101" pitchFamily="49" charset="-122"/>
              <a:ea typeface="楷体" panose="02010609060101010101" pitchFamily="49" charset="-122"/>
            </a:endParaRPr>
          </a:p>
        </p:txBody>
      </p:sp>
      <p:sp>
        <p:nvSpPr>
          <p:cNvPr id="4" name="矩形 3"/>
          <p:cNvSpPr/>
          <p:nvPr/>
        </p:nvSpPr>
        <p:spPr>
          <a:xfrm>
            <a:off x="678715" y="2926127"/>
            <a:ext cx="1340916" cy="356495"/>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楷体" panose="02010609060101010101" pitchFamily="49" charset="-122"/>
                <a:ea typeface="楷体" panose="02010609060101010101" pitchFamily="49" charset="-122"/>
              </a:rPr>
              <a:t>网络层</a:t>
            </a:r>
          </a:p>
        </p:txBody>
      </p:sp>
      <p:sp>
        <p:nvSpPr>
          <p:cNvPr id="6" name="矩形 5"/>
          <p:cNvSpPr/>
          <p:nvPr/>
        </p:nvSpPr>
        <p:spPr>
          <a:xfrm>
            <a:off x="678715" y="3620354"/>
            <a:ext cx="1340916" cy="356495"/>
          </a:xfrm>
          <a:prstGeom prst="rect">
            <a:avLst/>
          </a:prstGeom>
          <a:solidFill>
            <a:srgbClr val="C4B8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楷体" panose="02010609060101010101" pitchFamily="49" charset="-122"/>
                <a:ea typeface="楷体" panose="02010609060101010101" pitchFamily="49" charset="-122"/>
              </a:rPr>
              <a:t>数据链路层</a:t>
            </a:r>
          </a:p>
        </p:txBody>
      </p:sp>
      <p:sp>
        <p:nvSpPr>
          <p:cNvPr id="15" name="矩形 14"/>
          <p:cNvSpPr/>
          <p:nvPr/>
        </p:nvSpPr>
        <p:spPr>
          <a:xfrm>
            <a:off x="2601807" y="1539177"/>
            <a:ext cx="1919744" cy="356495"/>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报文</a:t>
            </a:r>
            <a:r>
              <a:rPr lang="en-US" altLang="zh-CN" sz="1600" dirty="0">
                <a:latin typeface="楷体" panose="02010609060101010101" pitchFamily="49" charset="-122"/>
                <a:ea typeface="楷体" panose="02010609060101010101" pitchFamily="49" charset="-122"/>
              </a:rPr>
              <a:t>(message)</a:t>
            </a:r>
            <a:endParaRPr lang="zh-CN" altLang="en-US" sz="1600" dirty="0">
              <a:latin typeface="楷体" panose="02010609060101010101" pitchFamily="49" charset="-122"/>
              <a:ea typeface="楷体" panose="02010609060101010101" pitchFamily="49" charset="-122"/>
            </a:endParaRPr>
          </a:p>
        </p:txBody>
      </p:sp>
      <p:sp>
        <p:nvSpPr>
          <p:cNvPr id="17" name="矩形 16"/>
          <p:cNvSpPr/>
          <p:nvPr/>
        </p:nvSpPr>
        <p:spPr>
          <a:xfrm>
            <a:off x="2601808" y="2917498"/>
            <a:ext cx="1919740" cy="356495"/>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分组</a:t>
            </a:r>
            <a:r>
              <a:rPr lang="en-US" altLang="zh-CN" sz="1600" dirty="0">
                <a:latin typeface="楷体" panose="02010609060101010101" pitchFamily="49" charset="-122"/>
                <a:ea typeface="楷体" panose="02010609060101010101" pitchFamily="49" charset="-122"/>
              </a:rPr>
              <a:t>/</a:t>
            </a:r>
            <a:r>
              <a:rPr lang="zh-CN" altLang="en-US" sz="1600" dirty="0">
                <a:latin typeface="楷体" panose="02010609060101010101" pitchFamily="49" charset="-122"/>
                <a:ea typeface="楷体" panose="02010609060101010101" pitchFamily="49" charset="-122"/>
              </a:rPr>
              <a:t>包</a:t>
            </a:r>
            <a:r>
              <a:rPr lang="en-US" altLang="zh-CN" sz="1600" dirty="0">
                <a:latin typeface="楷体" panose="02010609060101010101" pitchFamily="49" charset="-122"/>
                <a:ea typeface="楷体" panose="02010609060101010101" pitchFamily="49" charset="-122"/>
              </a:rPr>
              <a:t>(packet)</a:t>
            </a:r>
            <a:endParaRPr lang="zh-CN" altLang="en-US" sz="1600" dirty="0">
              <a:latin typeface="楷体" panose="02010609060101010101" pitchFamily="49" charset="-122"/>
              <a:ea typeface="楷体" panose="02010609060101010101" pitchFamily="49" charset="-122"/>
            </a:endParaRPr>
          </a:p>
        </p:txBody>
      </p:sp>
      <p:sp>
        <p:nvSpPr>
          <p:cNvPr id="18" name="矩形 17"/>
          <p:cNvSpPr/>
          <p:nvPr/>
        </p:nvSpPr>
        <p:spPr>
          <a:xfrm>
            <a:off x="2610785" y="3616040"/>
            <a:ext cx="1909653" cy="356495"/>
          </a:xfrm>
          <a:prstGeom prst="rect">
            <a:avLst/>
          </a:prstGeom>
          <a:solidFill>
            <a:srgbClr val="C4B8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帧</a:t>
            </a:r>
            <a:r>
              <a:rPr lang="en-US" altLang="zh-CN" sz="1600" dirty="0">
                <a:latin typeface="楷体" panose="02010609060101010101" pitchFamily="49" charset="-122"/>
                <a:ea typeface="楷体" panose="02010609060101010101" pitchFamily="49" charset="-122"/>
              </a:rPr>
              <a:t>(frame)</a:t>
            </a:r>
            <a:endParaRPr lang="zh-CN" altLang="en-US" sz="1600" dirty="0">
              <a:latin typeface="楷体" panose="02010609060101010101" pitchFamily="49" charset="-122"/>
              <a:ea typeface="楷体" panose="02010609060101010101" pitchFamily="49" charset="-122"/>
            </a:endParaRPr>
          </a:p>
        </p:txBody>
      </p:sp>
      <p:sp>
        <p:nvSpPr>
          <p:cNvPr id="20" name="矩形 19"/>
          <p:cNvSpPr/>
          <p:nvPr/>
        </p:nvSpPr>
        <p:spPr>
          <a:xfrm>
            <a:off x="2601807" y="2237719"/>
            <a:ext cx="1919747" cy="337732"/>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报文段（</a:t>
            </a:r>
            <a:r>
              <a:rPr lang="en-US" altLang="zh-CN" sz="1600" dirty="0">
                <a:latin typeface="楷体" panose="02010609060101010101" pitchFamily="49" charset="-122"/>
                <a:ea typeface="楷体" panose="02010609060101010101" pitchFamily="49" charset="-122"/>
              </a:rPr>
              <a:t>segment</a:t>
            </a:r>
            <a:r>
              <a:rPr lang="zh-CN" altLang="en-US" sz="1600" dirty="0">
                <a:latin typeface="楷体" panose="02010609060101010101" pitchFamily="49" charset="-122"/>
                <a:ea typeface="楷体" panose="02010609060101010101" pitchFamily="49" charset="-122"/>
              </a:rPr>
              <a:t>）</a:t>
            </a:r>
            <a:endParaRPr lang="en-US" altLang="zh-CN" sz="1600" dirty="0">
              <a:latin typeface="楷体" panose="02010609060101010101" pitchFamily="49" charset="-122"/>
              <a:ea typeface="楷体" panose="02010609060101010101" pitchFamily="49" charset="-122"/>
            </a:endParaRPr>
          </a:p>
        </p:txBody>
      </p:sp>
      <p:sp>
        <p:nvSpPr>
          <p:cNvPr id="28" name="矩形 27"/>
          <p:cNvSpPr/>
          <p:nvPr/>
        </p:nvSpPr>
        <p:spPr>
          <a:xfrm>
            <a:off x="678715" y="4314581"/>
            <a:ext cx="1340916" cy="356495"/>
          </a:xfrm>
          <a:prstGeom prst="rect">
            <a:avLst/>
          </a:prstGeom>
          <a:solidFill>
            <a:srgbClr val="96C4A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物理层</a:t>
            </a:r>
          </a:p>
        </p:txBody>
      </p:sp>
      <p:sp>
        <p:nvSpPr>
          <p:cNvPr id="29" name="矩形 28"/>
          <p:cNvSpPr/>
          <p:nvPr/>
        </p:nvSpPr>
        <p:spPr>
          <a:xfrm>
            <a:off x="2601807" y="4314581"/>
            <a:ext cx="1909653" cy="356495"/>
          </a:xfrm>
          <a:prstGeom prst="rect">
            <a:avLst/>
          </a:prstGeom>
          <a:solidFill>
            <a:srgbClr val="96C4A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a:latin typeface="楷体" panose="02010609060101010101" pitchFamily="49" charset="-122"/>
                <a:ea typeface="楷体" panose="02010609060101010101" pitchFamily="49" charset="-122"/>
              </a:rPr>
              <a:t>数据</a:t>
            </a:r>
            <a:r>
              <a:rPr lang="en-US" altLang="zh-CN" sz="1600" dirty="0">
                <a:latin typeface="楷体" panose="02010609060101010101" pitchFamily="49" charset="-122"/>
                <a:ea typeface="楷体" panose="02010609060101010101" pitchFamily="49" charset="-122"/>
              </a:rPr>
              <a:t>(bit)</a:t>
            </a:r>
            <a:endParaRPr lang="zh-CN" altLang="en-US" sz="1600" dirty="0">
              <a:latin typeface="楷体" panose="02010609060101010101" pitchFamily="49" charset="-122"/>
              <a:ea typeface="楷体" panose="02010609060101010101" pitchFamily="49" charset="-122"/>
            </a:endParaRPr>
          </a:p>
        </p:txBody>
      </p:sp>
      <p:sp>
        <p:nvSpPr>
          <p:cNvPr id="34" name="矩形 33"/>
          <p:cNvSpPr/>
          <p:nvPr/>
        </p:nvSpPr>
        <p:spPr>
          <a:xfrm>
            <a:off x="7213916" y="1519796"/>
            <a:ext cx="1080000" cy="356400"/>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二进制数据</a:t>
            </a:r>
          </a:p>
        </p:txBody>
      </p:sp>
      <p:sp>
        <p:nvSpPr>
          <p:cNvPr id="35" name="矩形 34"/>
          <p:cNvSpPr/>
          <p:nvPr/>
        </p:nvSpPr>
        <p:spPr>
          <a:xfrm>
            <a:off x="7213556" y="2218516"/>
            <a:ext cx="1080000" cy="356400"/>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二进制数据</a:t>
            </a:r>
          </a:p>
        </p:txBody>
      </p:sp>
      <p:sp>
        <p:nvSpPr>
          <p:cNvPr id="36" name="矩形 35"/>
          <p:cNvSpPr/>
          <p:nvPr/>
        </p:nvSpPr>
        <p:spPr>
          <a:xfrm>
            <a:off x="6533216" y="2216136"/>
            <a:ext cx="720000" cy="356400"/>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TCP</a:t>
            </a:r>
            <a:r>
              <a:rPr lang="zh-CN" altLang="en-US" sz="1400" dirty="0">
                <a:latin typeface="楷体" panose="02010609060101010101" pitchFamily="49" charset="-122"/>
                <a:ea typeface="楷体" panose="02010609060101010101" pitchFamily="49" charset="-122"/>
              </a:rPr>
              <a:t>头</a:t>
            </a:r>
          </a:p>
        </p:txBody>
      </p:sp>
      <p:sp>
        <p:nvSpPr>
          <p:cNvPr id="37" name="矩形 36"/>
          <p:cNvSpPr/>
          <p:nvPr/>
        </p:nvSpPr>
        <p:spPr>
          <a:xfrm>
            <a:off x="7213556" y="2917236"/>
            <a:ext cx="1080000" cy="356400"/>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二进制数据</a:t>
            </a:r>
          </a:p>
        </p:txBody>
      </p:sp>
      <p:sp>
        <p:nvSpPr>
          <p:cNvPr id="38" name="矩形 37"/>
          <p:cNvSpPr/>
          <p:nvPr/>
        </p:nvSpPr>
        <p:spPr>
          <a:xfrm>
            <a:off x="6533216" y="2921942"/>
            <a:ext cx="720000" cy="356400"/>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TCP</a:t>
            </a:r>
            <a:r>
              <a:rPr lang="zh-CN" altLang="en-US" sz="1400" dirty="0">
                <a:latin typeface="楷体" panose="02010609060101010101" pitchFamily="49" charset="-122"/>
                <a:ea typeface="楷体" panose="02010609060101010101" pitchFamily="49" charset="-122"/>
              </a:rPr>
              <a:t>头</a:t>
            </a:r>
          </a:p>
        </p:txBody>
      </p:sp>
      <p:sp>
        <p:nvSpPr>
          <p:cNvPr id="39" name="矩形 38"/>
          <p:cNvSpPr/>
          <p:nvPr/>
        </p:nvSpPr>
        <p:spPr>
          <a:xfrm>
            <a:off x="5813988" y="2917789"/>
            <a:ext cx="720000" cy="356400"/>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IP</a:t>
            </a:r>
            <a:r>
              <a:rPr lang="zh-CN" altLang="en-US" sz="1400" dirty="0">
                <a:latin typeface="楷体" panose="02010609060101010101" pitchFamily="49" charset="-122"/>
                <a:ea typeface="楷体" panose="02010609060101010101" pitchFamily="49" charset="-122"/>
              </a:rPr>
              <a:t>头</a:t>
            </a:r>
          </a:p>
        </p:txBody>
      </p:sp>
      <p:sp>
        <p:nvSpPr>
          <p:cNvPr id="40" name="矩形 39"/>
          <p:cNvSpPr/>
          <p:nvPr/>
        </p:nvSpPr>
        <p:spPr>
          <a:xfrm>
            <a:off x="7213556" y="3615956"/>
            <a:ext cx="1080000" cy="356400"/>
          </a:xfrm>
          <a:prstGeom prst="rect">
            <a:avLst/>
          </a:prstGeom>
          <a:solidFill>
            <a:srgbClr val="B691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二进制数据</a:t>
            </a:r>
          </a:p>
        </p:txBody>
      </p:sp>
      <p:sp>
        <p:nvSpPr>
          <p:cNvPr id="41" name="矩形 40"/>
          <p:cNvSpPr/>
          <p:nvPr/>
        </p:nvSpPr>
        <p:spPr>
          <a:xfrm>
            <a:off x="6533216" y="3614560"/>
            <a:ext cx="720000" cy="356400"/>
          </a:xfrm>
          <a:prstGeom prst="rect">
            <a:avLst/>
          </a:prstGeom>
          <a:solidFill>
            <a:srgbClr val="A16F7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TCP</a:t>
            </a:r>
            <a:r>
              <a:rPr lang="zh-CN" altLang="en-US" sz="1400" dirty="0">
                <a:latin typeface="楷体" panose="02010609060101010101" pitchFamily="49" charset="-122"/>
                <a:ea typeface="楷体" panose="02010609060101010101" pitchFamily="49" charset="-122"/>
              </a:rPr>
              <a:t>头</a:t>
            </a:r>
          </a:p>
        </p:txBody>
      </p:sp>
      <p:sp>
        <p:nvSpPr>
          <p:cNvPr id="42" name="矩形 41"/>
          <p:cNvSpPr/>
          <p:nvPr/>
        </p:nvSpPr>
        <p:spPr>
          <a:xfrm>
            <a:off x="5813988" y="3614560"/>
            <a:ext cx="720000" cy="356400"/>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a:latin typeface="楷体" panose="02010609060101010101" pitchFamily="49" charset="-122"/>
                <a:ea typeface="楷体" panose="02010609060101010101" pitchFamily="49" charset="-122"/>
              </a:rPr>
              <a:t>IP</a:t>
            </a:r>
            <a:r>
              <a:rPr lang="zh-CN" altLang="en-US" sz="1400" dirty="0">
                <a:latin typeface="楷体" panose="02010609060101010101" pitchFamily="49" charset="-122"/>
                <a:ea typeface="楷体" panose="02010609060101010101" pitchFamily="49" charset="-122"/>
              </a:rPr>
              <a:t>头</a:t>
            </a:r>
          </a:p>
        </p:txBody>
      </p:sp>
      <p:sp>
        <p:nvSpPr>
          <p:cNvPr id="46" name="矩形 45"/>
          <p:cNvSpPr/>
          <p:nvPr/>
        </p:nvSpPr>
        <p:spPr>
          <a:xfrm>
            <a:off x="5094965" y="3614560"/>
            <a:ext cx="720000" cy="356400"/>
          </a:xfrm>
          <a:prstGeom prst="rect">
            <a:avLst/>
          </a:prstGeom>
          <a:solidFill>
            <a:srgbClr val="C4B8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帧头</a:t>
            </a:r>
          </a:p>
        </p:txBody>
      </p:sp>
      <p:sp>
        <p:nvSpPr>
          <p:cNvPr id="47" name="矩形 46"/>
          <p:cNvSpPr/>
          <p:nvPr/>
        </p:nvSpPr>
        <p:spPr>
          <a:xfrm>
            <a:off x="5093636" y="4314676"/>
            <a:ext cx="3199919" cy="356400"/>
          </a:xfrm>
          <a:prstGeom prst="rect">
            <a:avLst/>
          </a:prstGeom>
          <a:solidFill>
            <a:srgbClr val="96C4A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latin typeface="楷体" panose="02010609060101010101" pitchFamily="49" charset="-122"/>
                <a:ea typeface="楷体" panose="02010609060101010101" pitchFamily="49" charset="-122"/>
              </a:rPr>
              <a:t>电信号</a:t>
            </a:r>
          </a:p>
        </p:txBody>
      </p:sp>
      <p:cxnSp>
        <p:nvCxnSpPr>
          <p:cNvPr id="11" name="直接箭头连接符 10"/>
          <p:cNvCxnSpPr>
            <a:stCxn id="3" idx="0"/>
            <a:endCxn id="2" idx="2"/>
          </p:cNvCxnSpPr>
          <p:nvPr/>
        </p:nvCxnSpPr>
        <p:spPr>
          <a:xfrm flipV="1">
            <a:off x="1349173" y="1894168"/>
            <a:ext cx="0" cy="337732"/>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 idx="0"/>
            <a:endCxn id="3" idx="2"/>
          </p:cNvCxnSpPr>
          <p:nvPr/>
        </p:nvCxnSpPr>
        <p:spPr>
          <a:xfrm flipV="1">
            <a:off x="1349173" y="2588395"/>
            <a:ext cx="0" cy="337732"/>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6" idx="0"/>
            <a:endCxn id="4" idx="2"/>
          </p:cNvCxnSpPr>
          <p:nvPr/>
        </p:nvCxnSpPr>
        <p:spPr>
          <a:xfrm flipV="1">
            <a:off x="1349173" y="3282622"/>
            <a:ext cx="0" cy="337732"/>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28" idx="0"/>
            <a:endCxn id="6" idx="2"/>
          </p:cNvCxnSpPr>
          <p:nvPr/>
        </p:nvCxnSpPr>
        <p:spPr>
          <a:xfrm flipV="1">
            <a:off x="1349173" y="3976849"/>
            <a:ext cx="0" cy="337732"/>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0" idx="0"/>
            <a:endCxn id="15" idx="2"/>
          </p:cNvCxnSpPr>
          <p:nvPr/>
        </p:nvCxnSpPr>
        <p:spPr>
          <a:xfrm flipH="1" flipV="1">
            <a:off x="3561679" y="1895672"/>
            <a:ext cx="2" cy="342047"/>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17" idx="0"/>
            <a:endCxn id="20" idx="2"/>
          </p:cNvCxnSpPr>
          <p:nvPr/>
        </p:nvCxnSpPr>
        <p:spPr>
          <a:xfrm flipV="1">
            <a:off x="3561678" y="2575451"/>
            <a:ext cx="3" cy="342047"/>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18" idx="0"/>
            <a:endCxn id="17" idx="2"/>
          </p:cNvCxnSpPr>
          <p:nvPr/>
        </p:nvCxnSpPr>
        <p:spPr>
          <a:xfrm flipH="1" flipV="1">
            <a:off x="3561678" y="3273993"/>
            <a:ext cx="3934" cy="342047"/>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29" idx="0"/>
            <a:endCxn id="18" idx="2"/>
          </p:cNvCxnSpPr>
          <p:nvPr/>
        </p:nvCxnSpPr>
        <p:spPr>
          <a:xfrm flipV="1">
            <a:off x="3556634" y="3972535"/>
            <a:ext cx="8978" cy="342046"/>
          </a:xfrm>
          <a:prstGeom prst="straightConnector1">
            <a:avLst/>
          </a:prstGeom>
          <a:ln w="3810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3" name="图片 72"/>
          <p:cNvPicPr>
            <a:picLocks noChangeAspect="1"/>
          </p:cNvPicPr>
          <p:nvPr/>
        </p:nvPicPr>
        <p:blipFill>
          <a:blip r:embed="rId4"/>
          <a:stretch>
            <a:fillRect/>
          </a:stretch>
        </p:blipFill>
        <p:spPr>
          <a:xfrm flipH="1">
            <a:off x="837742" y="544222"/>
            <a:ext cx="1022862" cy="928211"/>
          </a:xfrm>
          <a:prstGeom prst="rect">
            <a:avLst/>
          </a:prstGeom>
        </p:spPr>
      </p:pic>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0" y="660930"/>
            <a:ext cx="8909824"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lvl="1" algn="just"/>
            <a:r>
              <a:rPr lang="en-US" altLang="zh-CN" kern="100" dirty="0">
                <a:solidFill>
                  <a:schemeClr val="accent1">
                    <a:lumMod val="50000"/>
                  </a:schemeClr>
                </a:solidFill>
                <a:latin typeface="微软雅黑" charset="0"/>
                <a:ea typeface="微软雅黑" charset="0"/>
              </a:rPr>
              <a:t>36.  </a:t>
            </a:r>
            <a:r>
              <a:rPr lang="zh-CN" altLang="en-US" kern="100" dirty="0">
                <a:solidFill>
                  <a:schemeClr val="accent1">
                    <a:lumMod val="50000"/>
                  </a:schemeClr>
                </a:solidFill>
                <a:latin typeface="微软雅黑" charset="0"/>
                <a:ea typeface="微软雅黑" charset="0"/>
              </a:rPr>
              <a:t>若路由器向 </a:t>
            </a:r>
            <a:r>
              <a:rPr lang="en-US" altLang="zh-CN" kern="100" dirty="0">
                <a:solidFill>
                  <a:schemeClr val="accent1">
                    <a:lumMod val="50000"/>
                  </a:schemeClr>
                </a:solidFill>
                <a:latin typeface="微软雅黑" charset="0"/>
                <a:ea typeface="微软雅黑" charset="0"/>
              </a:rPr>
              <a:t>MTU = 800 B</a:t>
            </a:r>
            <a:r>
              <a:rPr lang="zh-CN" altLang="en-US" kern="100" dirty="0">
                <a:solidFill>
                  <a:schemeClr val="accent1">
                    <a:lumMod val="50000"/>
                  </a:schemeClr>
                </a:solidFill>
                <a:latin typeface="微软雅黑" charset="0"/>
                <a:ea typeface="微软雅黑" charset="0"/>
              </a:rPr>
              <a:t>的链路转发一个总长度为 </a:t>
            </a:r>
            <a:r>
              <a:rPr lang="en-US" altLang="zh-CN" kern="100" dirty="0">
                <a:solidFill>
                  <a:schemeClr val="accent1">
                    <a:lumMod val="50000"/>
                  </a:schemeClr>
                </a:solidFill>
                <a:latin typeface="微软雅黑" charset="0"/>
                <a:ea typeface="微软雅黑" charset="0"/>
              </a:rPr>
              <a:t>1580 B</a:t>
            </a:r>
            <a:r>
              <a:rPr lang="zh-CN" altLang="en-US" kern="100" dirty="0">
                <a:solidFill>
                  <a:schemeClr val="accent1">
                    <a:lumMod val="50000"/>
                  </a:schemeClr>
                </a:solidFill>
                <a:latin typeface="微软雅黑" charset="0"/>
                <a:ea typeface="微软雅黑" charset="0"/>
              </a:rPr>
              <a:t>的</a:t>
            </a:r>
            <a:r>
              <a:rPr lang="en-US" altLang="zh-CN" kern="100" dirty="0">
                <a:solidFill>
                  <a:schemeClr val="accent1">
                    <a:lumMod val="50000"/>
                  </a:schemeClr>
                </a:solidFill>
                <a:latin typeface="微软雅黑" charset="0"/>
                <a:ea typeface="微软雅黑" charset="0"/>
              </a:rPr>
              <a:t>IP</a:t>
            </a:r>
            <a:r>
              <a:rPr lang="zh-CN" altLang="en-US" kern="100" dirty="0">
                <a:solidFill>
                  <a:schemeClr val="accent1">
                    <a:lumMod val="50000"/>
                  </a:schemeClr>
                </a:solidFill>
                <a:latin typeface="微软雅黑" charset="0"/>
                <a:ea typeface="微软雅黑" charset="0"/>
              </a:rPr>
              <a:t>数据报</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首部长度为</a:t>
            </a:r>
            <a:r>
              <a:rPr lang="en-US" altLang="zh-CN" kern="100" dirty="0">
                <a:solidFill>
                  <a:schemeClr val="accent1">
                    <a:lumMod val="50000"/>
                  </a:schemeClr>
                </a:solidFill>
                <a:latin typeface="微软雅黑" charset="0"/>
                <a:ea typeface="微软雅黑" charset="0"/>
              </a:rPr>
              <a:t>20B)</a:t>
            </a:r>
            <a:r>
              <a:rPr lang="zh-CN" altLang="en-US" kern="100" dirty="0">
                <a:solidFill>
                  <a:schemeClr val="accent1">
                    <a:lumMod val="50000"/>
                  </a:schemeClr>
                </a:solidFill>
                <a:latin typeface="微软雅黑" charset="0"/>
                <a:ea typeface="微软雅黑" charset="0"/>
              </a:rPr>
              <a:t>时</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进行了分片</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且每个分片尽可能大</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则第</a:t>
            </a:r>
            <a:r>
              <a:rPr lang="en-US" altLang="zh-CN" kern="100" dirty="0">
                <a:solidFill>
                  <a:schemeClr val="accent1">
                    <a:lumMod val="50000"/>
                  </a:schemeClr>
                </a:solidFill>
                <a:latin typeface="微软雅黑" charset="0"/>
                <a:ea typeface="微软雅黑" charset="0"/>
              </a:rPr>
              <a:t>2</a:t>
            </a:r>
            <a:r>
              <a:rPr lang="zh-CN" altLang="en-US" kern="100" dirty="0">
                <a:solidFill>
                  <a:schemeClr val="accent1">
                    <a:lumMod val="50000"/>
                  </a:schemeClr>
                </a:solidFill>
                <a:latin typeface="微软雅黑" charset="0"/>
                <a:ea typeface="微软雅黑" charset="0"/>
              </a:rPr>
              <a:t>个分片的总长度字段和 </a:t>
            </a:r>
            <a:r>
              <a:rPr lang="en-US" altLang="zh-CN" kern="100" dirty="0">
                <a:solidFill>
                  <a:schemeClr val="accent1">
                    <a:lumMod val="50000"/>
                  </a:schemeClr>
                </a:solidFill>
                <a:latin typeface="微软雅黑" charset="0"/>
                <a:ea typeface="微软雅黑" charset="0"/>
              </a:rPr>
              <a:t>MF</a:t>
            </a:r>
            <a:r>
              <a:rPr lang="zh-CN" altLang="en-US" kern="100" dirty="0">
                <a:solidFill>
                  <a:schemeClr val="accent1">
                    <a:lumMod val="50000"/>
                  </a:schemeClr>
                </a:solidFill>
                <a:latin typeface="微软雅黑" charset="0"/>
                <a:ea typeface="微软雅黑" charset="0"/>
              </a:rPr>
              <a:t>标志位的值分别是（    ）。</a:t>
            </a:r>
            <a:endParaRPr lang="en-US" altLang="zh-CN" kern="100" dirty="0">
              <a:solidFill>
                <a:schemeClr val="accent1">
                  <a:lumMod val="50000"/>
                </a:schemeClr>
              </a:solidFill>
              <a:latin typeface="微软雅黑" charset="0"/>
              <a:ea typeface="微软雅黑" charset="0"/>
            </a:endParaRPr>
          </a:p>
          <a:p>
            <a:pPr lvl="1" algn="just"/>
            <a:r>
              <a:rPr lang="en-US" altLang="zh-CN" kern="100" dirty="0">
                <a:solidFill>
                  <a:schemeClr val="accent1">
                    <a:lumMod val="50000"/>
                  </a:schemeClr>
                </a:solidFill>
                <a:latin typeface="微软雅黑" charset="0"/>
                <a:ea typeface="微软雅黑" charset="0"/>
              </a:rPr>
              <a:t>A.  796,0 </a:t>
            </a:r>
          </a:p>
          <a:p>
            <a:pPr lvl="1" algn="just"/>
            <a:r>
              <a:rPr lang="en-US" altLang="zh-CN" kern="100" dirty="0">
                <a:solidFill>
                  <a:schemeClr val="accent1">
                    <a:lumMod val="50000"/>
                  </a:schemeClr>
                </a:solidFill>
                <a:latin typeface="微软雅黑" charset="0"/>
                <a:ea typeface="微软雅黑" charset="0"/>
              </a:rPr>
              <a:t>B.  796</a:t>
            </a:r>
            <a:r>
              <a:rPr lang="zh-CN" altLang="en-US" kern="100" dirty="0">
                <a:solidFill>
                  <a:schemeClr val="accent1">
                    <a:lumMod val="50000"/>
                  </a:schemeClr>
                </a:solidFill>
                <a:latin typeface="微软雅黑" charset="0"/>
                <a:ea typeface="微软雅黑" charset="0"/>
              </a:rPr>
              <a:t>，</a:t>
            </a:r>
            <a:r>
              <a:rPr lang="en-US" altLang="zh-CN" kern="100" dirty="0">
                <a:solidFill>
                  <a:schemeClr val="accent1">
                    <a:lumMod val="50000"/>
                  </a:schemeClr>
                </a:solidFill>
                <a:latin typeface="微软雅黑" charset="0"/>
                <a:ea typeface="微软雅黑" charset="0"/>
              </a:rPr>
              <a:t>1 </a:t>
            </a:r>
          </a:p>
          <a:p>
            <a:pPr lvl="1" algn="just"/>
            <a:r>
              <a:rPr lang="en-US" altLang="zh-CN" kern="100" dirty="0">
                <a:solidFill>
                  <a:schemeClr val="accent1">
                    <a:lumMod val="50000"/>
                  </a:schemeClr>
                </a:solidFill>
                <a:latin typeface="微软雅黑" charset="0"/>
                <a:ea typeface="微软雅黑" charset="0"/>
              </a:rPr>
              <a:t>C.  800,0 </a:t>
            </a:r>
          </a:p>
          <a:p>
            <a:pPr lvl="1" algn="just"/>
            <a:r>
              <a:rPr lang="en-US" altLang="zh-CN" kern="100" dirty="0">
                <a:solidFill>
                  <a:schemeClr val="accent1">
                    <a:lumMod val="50000"/>
                  </a:schemeClr>
                </a:solidFill>
                <a:latin typeface="微软雅黑" charset="0"/>
                <a:ea typeface="微软雅黑" charset="0"/>
              </a:rPr>
              <a:t>D.  800,1</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455772" y="668956"/>
            <a:ext cx="1576166"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TCP</a:t>
            </a:r>
            <a:r>
              <a:rPr lang="zh-CN" altLang="en-US" sz="2000" dirty="0">
                <a:latin typeface="楷体" panose="02010609060101010101" pitchFamily="49" charset="-122"/>
                <a:ea typeface="楷体" panose="02010609060101010101" pitchFamily="49" charset="-122"/>
              </a:rPr>
              <a:t>头</a:t>
            </a:r>
          </a:p>
        </p:txBody>
      </p:sp>
      <p:sp>
        <p:nvSpPr>
          <p:cNvPr id="13" name="矩形 12"/>
          <p:cNvSpPr/>
          <p:nvPr/>
        </p:nvSpPr>
        <p:spPr>
          <a:xfrm>
            <a:off x="1335025" y="668956"/>
            <a:ext cx="1576166"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帧头</a:t>
            </a:r>
          </a:p>
        </p:txBody>
      </p:sp>
      <p:sp>
        <p:nvSpPr>
          <p:cNvPr id="36" name="矩形 35"/>
          <p:cNvSpPr/>
          <p:nvPr/>
        </p:nvSpPr>
        <p:spPr>
          <a:xfrm>
            <a:off x="264310" y="1078379"/>
            <a:ext cx="5528659" cy="38679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35" name="矩形 34"/>
          <p:cNvSpPr/>
          <p:nvPr/>
        </p:nvSpPr>
        <p:spPr>
          <a:xfrm>
            <a:off x="999632" y="1076590"/>
            <a:ext cx="4653796" cy="881695"/>
          </a:xfrm>
          <a:prstGeom prst="rect">
            <a:avLst/>
          </a:prstGeom>
          <a:solidFill>
            <a:srgbClr val="98B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9" name="等腰三角形 28"/>
          <p:cNvSpPr/>
          <p:nvPr/>
        </p:nvSpPr>
        <p:spPr>
          <a:xfrm rot="5400000">
            <a:off x="1327509" y="506449"/>
            <a:ext cx="979287" cy="2133212"/>
          </a:xfrm>
          <a:prstGeom prst="triangle">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38" name="等腰三角形 37"/>
          <p:cNvSpPr/>
          <p:nvPr/>
        </p:nvSpPr>
        <p:spPr>
          <a:xfrm rot="5400000" flipV="1">
            <a:off x="4612454" y="909171"/>
            <a:ext cx="881694" cy="1200254"/>
          </a:xfrm>
          <a:prstGeom prst="triangle">
            <a:avLst>
              <a:gd name="adj" fmla="val 207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0" name="矩形 9"/>
          <p:cNvSpPr/>
          <p:nvPr/>
        </p:nvSpPr>
        <p:spPr>
          <a:xfrm>
            <a:off x="6039088" y="670352"/>
            <a:ext cx="2364248"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二进制数据</a:t>
            </a:r>
          </a:p>
        </p:txBody>
      </p:sp>
      <p:sp>
        <p:nvSpPr>
          <p:cNvPr id="12" name="矩形 11"/>
          <p:cNvSpPr/>
          <p:nvPr/>
        </p:nvSpPr>
        <p:spPr>
          <a:xfrm>
            <a:off x="2877008" y="668956"/>
            <a:ext cx="1576166" cy="408639"/>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IP</a:t>
            </a:r>
            <a:r>
              <a:rPr lang="zh-CN" altLang="en-US" sz="2000" dirty="0">
                <a:latin typeface="楷体" panose="02010609060101010101" pitchFamily="49" charset="-122"/>
                <a:ea typeface="楷体" panose="02010609060101010101" pitchFamily="49" charset="-122"/>
              </a:rPr>
              <a:t>头</a:t>
            </a:r>
          </a:p>
        </p:txBody>
      </p:sp>
      <mc:AlternateContent xmlns:mc="http://schemas.openxmlformats.org/markup-compatibility/2006" xmlns:a14="http://schemas.microsoft.com/office/drawing/2010/main">
        <mc:Choice Requires="a14">
          <p:sp>
            <p:nvSpPr>
              <p:cNvPr id="14" name="矩形 13"/>
              <p:cNvSpPr/>
              <p:nvPr/>
            </p:nvSpPr>
            <p:spPr>
              <a:xfrm>
                <a:off x="5821267" y="1383219"/>
                <a:ext cx="2995184" cy="3323987"/>
              </a:xfrm>
              <a:prstGeom prst="rect">
                <a:avLst/>
              </a:prstGeom>
            </p:spPr>
            <p:txBody>
              <a:bodyPr wrap="square">
                <a:spAutoFit/>
              </a:bodyPr>
              <a:lstStyle/>
              <a:p>
                <a:r>
                  <a:rPr lang="zh-CN" altLang="en-US" sz="1400" b="1" dirty="0">
                    <a:latin typeface="楷体" panose="02010609060101010101" pitchFamily="49" charset="-122"/>
                    <a:ea typeface="楷体" panose="02010609060101010101" pitchFamily="49" charset="-122"/>
                  </a:rPr>
                  <a:t>版本</a:t>
                </a:r>
                <a:r>
                  <a:rPr lang="zh-CN" altLang="en-US" sz="1400" dirty="0">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4位 指IP协议的版本，主要用两个版本IPV4、IPV6</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b="1" dirty="0">
                    <a:latin typeface="楷体" panose="02010609060101010101" pitchFamily="49" charset="-122"/>
                    <a:ea typeface="楷体" panose="02010609060101010101" pitchFamily="49" charset="-122"/>
                  </a:rPr>
                  <a:t>首部长度 </a:t>
                </a:r>
                <a:endParaRPr lang="en-US" altLang="zh-CN" sz="1400" b="1"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4位 最大是15，单位是</a:t>
                </a:r>
                <a:r>
                  <a:rPr lang="en-US" altLang="zh-CN" sz="1400" dirty="0">
                    <a:latin typeface="楷体" panose="02010609060101010101" pitchFamily="49" charset="-122"/>
                    <a:ea typeface="楷体" panose="02010609060101010101" pitchFamily="49" charset="-122"/>
                  </a:rPr>
                  <a:t>4</a:t>
                </a:r>
                <a:r>
                  <a:rPr lang="zh-CN" altLang="en-US" sz="1400" dirty="0">
                    <a:latin typeface="楷体" panose="02010609060101010101" pitchFamily="49" charset="-122"/>
                    <a:ea typeface="楷体" panose="02010609060101010101" pitchFamily="49" charset="-122"/>
                  </a:rPr>
                  <a:t>字节，首部长度为</a:t>
                </a:r>
                <a:r>
                  <a:rPr lang="en-US" altLang="zh-CN" sz="1400" dirty="0">
                    <a:latin typeface="楷体" panose="02010609060101010101" pitchFamily="49" charset="-122"/>
                    <a:ea typeface="楷体" panose="02010609060101010101" pitchFamily="49" charset="-122"/>
                  </a:rPr>
                  <a:t>20~60</a:t>
                </a:r>
                <a:r>
                  <a:rPr lang="zh-CN" altLang="en-US" sz="1400" dirty="0">
                    <a:latin typeface="楷体" panose="02010609060101010101" pitchFamily="49" charset="-122"/>
                    <a:ea typeface="楷体" panose="02010609060101010101" pitchFamily="49" charset="-122"/>
                  </a:rPr>
                  <a:t>字节</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b="1" dirty="0">
                    <a:latin typeface="楷体" panose="02010609060101010101" pitchFamily="49" charset="-122"/>
                    <a:ea typeface="楷体" panose="02010609060101010101" pitchFamily="49" charset="-122"/>
                  </a:rPr>
                  <a:t>区分服务 </a:t>
                </a:r>
                <a:endParaRPr lang="en-US" altLang="zh-CN" sz="1400" b="1"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8位   一般情况并不使用。</a:t>
                </a:r>
                <a:endParaRPr lang="en-US" altLang="zh-CN" sz="1400" dirty="0">
                  <a:latin typeface="楷体" panose="02010609060101010101" pitchFamily="49" charset="-122"/>
                  <a:ea typeface="楷体" panose="02010609060101010101" pitchFamily="49" charset="-122"/>
                </a:endParaRPr>
              </a:p>
              <a:p>
                <a:endParaRPr lang="zh-CN" altLang="en-US" sz="1400" dirty="0">
                  <a:latin typeface="楷体" panose="02010609060101010101" pitchFamily="49" charset="-122"/>
                  <a:ea typeface="楷体" panose="02010609060101010101" pitchFamily="49" charset="-122"/>
                </a:endParaRPr>
              </a:p>
              <a:p>
                <a:r>
                  <a:rPr lang="zh-CN" altLang="en-US" sz="1400" b="1" dirty="0">
                    <a:latin typeface="楷体" panose="02010609060101010101" pitchFamily="49" charset="-122"/>
                    <a:ea typeface="楷体" panose="02010609060101010101" pitchFamily="49" charset="-122"/>
                  </a:rPr>
                  <a:t>总长度 </a:t>
                </a:r>
              </a:p>
              <a:p>
                <a:r>
                  <a:rPr lang="en-US" altLang="zh-CN" sz="1400" dirty="0">
                    <a:latin typeface="楷体" panose="02010609060101010101" pitchFamily="49" charset="-122"/>
                    <a:ea typeface="楷体" panose="02010609060101010101" pitchFamily="49" charset="-122"/>
                  </a:rPr>
                  <a:t>16</a:t>
                </a:r>
                <a:r>
                  <a:rPr lang="zh-CN" altLang="en-US" sz="1400" dirty="0">
                    <a:latin typeface="楷体" panose="02010609060101010101" pitchFamily="49" charset="-122"/>
                    <a:ea typeface="楷体" panose="02010609060101010101" pitchFamily="49" charset="-122"/>
                  </a:rPr>
                  <a:t>位 首部和数据长度之和，单位为字节。数据报最大长度为</a:t>
                </a:r>
                <a14:m>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16</m:t>
                        </m:r>
                      </m:sup>
                    </m:sSup>
                  </m:oMath>
                </a14:m>
                <a:r>
                  <a:rPr lang="en-US" altLang="zh-CN" sz="1400" dirty="0">
                    <a:latin typeface="楷体" panose="02010609060101010101" pitchFamily="49" charset="-122"/>
                    <a:ea typeface="楷体" panose="02010609060101010101" pitchFamily="49" charset="-122"/>
                  </a:rPr>
                  <a:t>  − 1 = 65535</a:t>
                </a:r>
                <a:r>
                  <a:rPr lang="zh-CN" altLang="en-US" sz="1400" dirty="0">
                    <a:latin typeface="楷体" panose="02010609060101010101" pitchFamily="49" charset="-122"/>
                    <a:ea typeface="楷体" panose="02010609060101010101" pitchFamily="49" charset="-122"/>
                  </a:rPr>
                  <a:t>字节</a:t>
                </a:r>
                <a:endParaRPr lang="en-US" altLang="zh-CN" sz="1400" dirty="0">
                  <a:latin typeface="楷体" panose="02010609060101010101" pitchFamily="49" charset="-122"/>
                  <a:ea typeface="楷体" panose="02010609060101010101" pitchFamily="49"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5821267" y="1383219"/>
                <a:ext cx="2995184" cy="3323987"/>
              </a:xfrm>
              <a:prstGeom prst="rect">
                <a:avLst/>
              </a:prstGeom>
              <a:blipFill rotWithShape="1">
                <a:blip r:embed="rId3"/>
                <a:stretch>
                  <a:fillRect l="-7" t="-6" r="4" b="18"/>
                </a:stretch>
              </a:blipFill>
            </p:spPr>
            <p:txBody>
              <a:bodyPr/>
              <a:lstStyle/>
              <a:p>
                <a:r>
                  <a:rPr lang="zh-CN" altLang="en-US">
                    <a:noFill/>
                  </a:rPr>
                  <a:t> </a:t>
                </a:r>
              </a:p>
            </p:txBody>
          </p:sp>
        </mc:Fallback>
      </mc:AlternateContent>
      <p:sp>
        <p:nvSpPr>
          <p:cNvPr id="39" name="圆角矩形 13"/>
          <p:cNvSpPr/>
          <p:nvPr/>
        </p:nvSpPr>
        <p:spPr>
          <a:xfrm>
            <a:off x="1011508" y="3345970"/>
            <a:ext cx="4636127"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目的</a:t>
            </a:r>
            <a:r>
              <a:rPr kumimoji="1" lang="en-US" altLang="zh-CN" sz="1400" dirty="0">
                <a:solidFill>
                  <a:schemeClr val="bg1"/>
                </a:solidFill>
                <a:latin typeface="楷体" panose="02010609060101010101" pitchFamily="49" charset="-122"/>
                <a:ea typeface="楷体" panose="02010609060101010101" pitchFamily="49" charset="-122"/>
              </a:rPr>
              <a:t>IP</a:t>
            </a:r>
            <a:r>
              <a:rPr kumimoji="1" lang="zh-CN" altLang="en-US" sz="1400" dirty="0">
                <a:solidFill>
                  <a:schemeClr val="bg1"/>
                </a:solidFill>
                <a:latin typeface="楷体" panose="02010609060101010101" pitchFamily="49" charset="-122"/>
                <a:ea typeface="楷体" panose="02010609060101010101" pitchFamily="49" charset="-122"/>
              </a:rPr>
              <a:t>地址</a:t>
            </a:r>
          </a:p>
        </p:txBody>
      </p:sp>
      <p:sp>
        <p:nvSpPr>
          <p:cNvPr id="40" name="圆角矩形 13"/>
          <p:cNvSpPr/>
          <p:nvPr/>
        </p:nvSpPr>
        <p:spPr>
          <a:xfrm>
            <a:off x="1011508" y="3704539"/>
            <a:ext cx="3267884"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选项（可变）</a:t>
            </a:r>
          </a:p>
        </p:txBody>
      </p:sp>
      <p:sp>
        <p:nvSpPr>
          <p:cNvPr id="41" name="圆角矩形 13"/>
          <p:cNvSpPr/>
          <p:nvPr/>
        </p:nvSpPr>
        <p:spPr>
          <a:xfrm>
            <a:off x="4279391" y="3704540"/>
            <a:ext cx="1368243"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填充（可变）</a:t>
            </a:r>
          </a:p>
        </p:txBody>
      </p:sp>
      <p:sp>
        <p:nvSpPr>
          <p:cNvPr id="42" name="圆角矩形 13"/>
          <p:cNvSpPr/>
          <p:nvPr/>
        </p:nvSpPr>
        <p:spPr>
          <a:xfrm>
            <a:off x="1011508" y="2987400"/>
            <a:ext cx="4636127"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源</a:t>
            </a:r>
            <a:r>
              <a:rPr kumimoji="1" lang="en-US" altLang="zh-CN" sz="1400" dirty="0">
                <a:solidFill>
                  <a:schemeClr val="bg1"/>
                </a:solidFill>
                <a:latin typeface="楷体" panose="02010609060101010101" pitchFamily="49" charset="-122"/>
                <a:ea typeface="楷体" panose="02010609060101010101" pitchFamily="49" charset="-122"/>
              </a:rPr>
              <a:t>IP</a:t>
            </a:r>
            <a:r>
              <a:rPr kumimoji="1" lang="zh-CN" altLang="en-US" sz="1400" dirty="0">
                <a:solidFill>
                  <a:schemeClr val="bg1"/>
                </a:solidFill>
                <a:latin typeface="楷体" panose="02010609060101010101" pitchFamily="49" charset="-122"/>
                <a:ea typeface="楷体" panose="02010609060101010101" pitchFamily="49" charset="-122"/>
              </a:rPr>
              <a:t>地址</a:t>
            </a:r>
          </a:p>
        </p:txBody>
      </p:sp>
      <p:sp>
        <p:nvSpPr>
          <p:cNvPr id="43" name="圆角矩形 13"/>
          <p:cNvSpPr/>
          <p:nvPr/>
        </p:nvSpPr>
        <p:spPr>
          <a:xfrm>
            <a:off x="1011508" y="2628830"/>
            <a:ext cx="1179352"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生存时间</a:t>
            </a:r>
          </a:p>
        </p:txBody>
      </p:sp>
      <p:sp>
        <p:nvSpPr>
          <p:cNvPr id="44" name="圆角矩形 13"/>
          <p:cNvSpPr/>
          <p:nvPr/>
        </p:nvSpPr>
        <p:spPr>
          <a:xfrm>
            <a:off x="2195858" y="2628830"/>
            <a:ext cx="108157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协议</a:t>
            </a:r>
          </a:p>
        </p:txBody>
      </p:sp>
      <p:sp>
        <p:nvSpPr>
          <p:cNvPr id="45" name="圆角矩形 13"/>
          <p:cNvSpPr/>
          <p:nvPr/>
        </p:nvSpPr>
        <p:spPr>
          <a:xfrm>
            <a:off x="3277428" y="2628830"/>
            <a:ext cx="23760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首部检验和</a:t>
            </a:r>
          </a:p>
        </p:txBody>
      </p:sp>
      <p:sp>
        <p:nvSpPr>
          <p:cNvPr id="46" name="圆角矩形 13"/>
          <p:cNvSpPr/>
          <p:nvPr/>
        </p:nvSpPr>
        <p:spPr>
          <a:xfrm>
            <a:off x="3723829" y="2270260"/>
            <a:ext cx="1929599"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片偏移</a:t>
            </a:r>
          </a:p>
        </p:txBody>
      </p:sp>
      <p:sp>
        <p:nvSpPr>
          <p:cNvPr id="47" name="圆角矩形 13"/>
          <p:cNvSpPr/>
          <p:nvPr/>
        </p:nvSpPr>
        <p:spPr>
          <a:xfrm>
            <a:off x="3277429" y="2270260"/>
            <a:ext cx="4464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楷体" panose="02010609060101010101" pitchFamily="49" charset="-122"/>
                <a:ea typeface="楷体" panose="02010609060101010101" pitchFamily="49" charset="-122"/>
              </a:rPr>
              <a:t>标志</a:t>
            </a:r>
          </a:p>
        </p:txBody>
      </p:sp>
      <p:sp>
        <p:nvSpPr>
          <p:cNvPr id="48" name="圆角矩形 13"/>
          <p:cNvSpPr/>
          <p:nvPr/>
        </p:nvSpPr>
        <p:spPr>
          <a:xfrm>
            <a:off x="1011508" y="2270260"/>
            <a:ext cx="226462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标识</a:t>
            </a:r>
          </a:p>
        </p:txBody>
      </p:sp>
      <p:sp>
        <p:nvSpPr>
          <p:cNvPr id="49" name="圆角矩形 13"/>
          <p:cNvSpPr/>
          <p:nvPr/>
        </p:nvSpPr>
        <p:spPr>
          <a:xfrm>
            <a:off x="2191329" y="1922652"/>
            <a:ext cx="11880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区分服务</a:t>
            </a:r>
          </a:p>
        </p:txBody>
      </p:sp>
      <p:sp>
        <p:nvSpPr>
          <p:cNvPr id="50" name="圆角矩形 13"/>
          <p:cNvSpPr/>
          <p:nvPr/>
        </p:nvSpPr>
        <p:spPr>
          <a:xfrm>
            <a:off x="1606324" y="1922652"/>
            <a:ext cx="594484"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楷体" panose="02010609060101010101" pitchFamily="49" charset="-122"/>
                <a:ea typeface="楷体" panose="02010609060101010101" pitchFamily="49" charset="-122"/>
              </a:rPr>
              <a:t>首部</a:t>
            </a:r>
            <a:endParaRPr kumimoji="1" lang="en-US" altLang="zh-CN" sz="1000" dirty="0">
              <a:solidFill>
                <a:schemeClr val="bg1"/>
              </a:solidFill>
              <a:latin typeface="楷体" panose="02010609060101010101" pitchFamily="49" charset="-122"/>
              <a:ea typeface="楷体" panose="02010609060101010101" pitchFamily="49" charset="-122"/>
            </a:endParaRPr>
          </a:p>
          <a:p>
            <a:pPr algn="ctr"/>
            <a:r>
              <a:rPr kumimoji="1" lang="zh-CN" altLang="en-US" sz="1000" dirty="0">
                <a:solidFill>
                  <a:schemeClr val="bg1"/>
                </a:solidFill>
                <a:latin typeface="楷体" panose="02010609060101010101" pitchFamily="49" charset="-122"/>
                <a:ea typeface="楷体" panose="02010609060101010101" pitchFamily="49" charset="-122"/>
              </a:rPr>
              <a:t>长度</a:t>
            </a:r>
          </a:p>
        </p:txBody>
      </p:sp>
      <p:sp>
        <p:nvSpPr>
          <p:cNvPr id="51" name="圆角矩形 13"/>
          <p:cNvSpPr/>
          <p:nvPr/>
        </p:nvSpPr>
        <p:spPr>
          <a:xfrm>
            <a:off x="1011508" y="1922652"/>
            <a:ext cx="594484"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版本</a:t>
            </a:r>
          </a:p>
        </p:txBody>
      </p:sp>
      <p:sp>
        <p:nvSpPr>
          <p:cNvPr id="52" name="圆角矩形 13"/>
          <p:cNvSpPr/>
          <p:nvPr/>
        </p:nvSpPr>
        <p:spPr>
          <a:xfrm>
            <a:off x="3277428" y="1922652"/>
            <a:ext cx="23760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总长度</a:t>
            </a:r>
          </a:p>
        </p:txBody>
      </p:sp>
      <p:sp>
        <p:nvSpPr>
          <p:cNvPr id="53" name="矩形 52"/>
          <p:cNvSpPr/>
          <p:nvPr/>
        </p:nvSpPr>
        <p:spPr>
          <a:xfrm>
            <a:off x="906113" y="1686623"/>
            <a:ext cx="4858559" cy="276999"/>
          </a:xfrm>
          <a:prstGeom prst="rect">
            <a:avLst/>
          </a:prstGeom>
        </p:spPr>
        <p:txBody>
          <a:bodyPr wrap="square">
            <a:spAutoFit/>
          </a:bodyPr>
          <a:lstStyle/>
          <a:p>
            <a:r>
              <a:rPr lang="en-US" altLang="zh-CN" sz="1200" b="1" dirty="0">
                <a:latin typeface="楷体" panose="02010609060101010101" pitchFamily="49" charset="-122"/>
                <a:ea typeface="楷体" panose="02010609060101010101" pitchFamily="49" charset="-122"/>
              </a:rPr>
              <a:t>0      4       8             16    19      24              31</a:t>
            </a:r>
            <a:endParaRPr lang="zh-CN" altLang="en-US" sz="1200" dirty="0">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455772" y="668956"/>
            <a:ext cx="1576166"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TCP</a:t>
            </a:r>
            <a:r>
              <a:rPr lang="zh-CN" altLang="en-US" sz="2000" dirty="0">
                <a:latin typeface="楷体" panose="02010609060101010101" pitchFamily="49" charset="-122"/>
                <a:ea typeface="楷体" panose="02010609060101010101" pitchFamily="49" charset="-122"/>
              </a:rPr>
              <a:t>头</a:t>
            </a:r>
          </a:p>
        </p:txBody>
      </p:sp>
      <p:sp>
        <p:nvSpPr>
          <p:cNvPr id="13" name="矩形 12"/>
          <p:cNvSpPr/>
          <p:nvPr/>
        </p:nvSpPr>
        <p:spPr>
          <a:xfrm>
            <a:off x="1335025" y="668956"/>
            <a:ext cx="1576166"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帧头</a:t>
            </a:r>
          </a:p>
        </p:txBody>
      </p:sp>
      <p:sp>
        <p:nvSpPr>
          <p:cNvPr id="36" name="矩形 35"/>
          <p:cNvSpPr/>
          <p:nvPr/>
        </p:nvSpPr>
        <p:spPr>
          <a:xfrm>
            <a:off x="264310" y="1069235"/>
            <a:ext cx="5528659" cy="38679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35" name="矩形 34"/>
          <p:cNvSpPr/>
          <p:nvPr/>
        </p:nvSpPr>
        <p:spPr>
          <a:xfrm>
            <a:off x="999632" y="1076590"/>
            <a:ext cx="4653796" cy="881695"/>
          </a:xfrm>
          <a:prstGeom prst="rect">
            <a:avLst/>
          </a:prstGeom>
          <a:solidFill>
            <a:srgbClr val="98B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9" name="等腰三角形 28"/>
          <p:cNvSpPr/>
          <p:nvPr/>
        </p:nvSpPr>
        <p:spPr>
          <a:xfrm rot="5400000">
            <a:off x="1327509" y="506449"/>
            <a:ext cx="979287" cy="2133212"/>
          </a:xfrm>
          <a:prstGeom prst="triangle">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38" name="等腰三角形 37"/>
          <p:cNvSpPr/>
          <p:nvPr/>
        </p:nvSpPr>
        <p:spPr>
          <a:xfrm rot="5400000" flipV="1">
            <a:off x="4612454" y="909171"/>
            <a:ext cx="881694" cy="1200254"/>
          </a:xfrm>
          <a:prstGeom prst="triangle">
            <a:avLst>
              <a:gd name="adj" fmla="val 207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0" name="矩形 9"/>
          <p:cNvSpPr/>
          <p:nvPr/>
        </p:nvSpPr>
        <p:spPr>
          <a:xfrm>
            <a:off x="6039088" y="670352"/>
            <a:ext cx="2364248"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二进制数据</a:t>
            </a:r>
          </a:p>
        </p:txBody>
      </p:sp>
      <p:sp>
        <p:nvSpPr>
          <p:cNvPr id="12" name="矩形 11"/>
          <p:cNvSpPr/>
          <p:nvPr/>
        </p:nvSpPr>
        <p:spPr>
          <a:xfrm>
            <a:off x="2877008" y="668956"/>
            <a:ext cx="1576166" cy="408639"/>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IP</a:t>
            </a:r>
            <a:r>
              <a:rPr lang="zh-CN" altLang="en-US" sz="2000" dirty="0">
                <a:latin typeface="楷体" panose="02010609060101010101" pitchFamily="49" charset="-122"/>
                <a:ea typeface="楷体" panose="02010609060101010101" pitchFamily="49" charset="-122"/>
              </a:rPr>
              <a:t>头</a:t>
            </a:r>
          </a:p>
        </p:txBody>
      </p:sp>
      <p:sp>
        <p:nvSpPr>
          <p:cNvPr id="14" name="矩形 13"/>
          <p:cNvSpPr/>
          <p:nvPr/>
        </p:nvSpPr>
        <p:spPr>
          <a:xfrm>
            <a:off x="5821266" y="1044891"/>
            <a:ext cx="3285703" cy="3754874"/>
          </a:xfrm>
          <a:prstGeom prst="rect">
            <a:avLst/>
          </a:prstGeom>
        </p:spPr>
        <p:txBody>
          <a:bodyPr wrap="square">
            <a:spAutoFit/>
          </a:bodyPr>
          <a:lstStyle/>
          <a:p>
            <a:r>
              <a:rPr lang="zh-CN" altLang="en-US" sz="1400" b="1" dirty="0">
                <a:latin typeface="楷体" panose="02010609060101010101" pitchFamily="49" charset="-122"/>
                <a:ea typeface="楷体" panose="02010609060101010101" pitchFamily="49" charset="-122"/>
              </a:rPr>
              <a:t>标识</a:t>
            </a:r>
            <a:r>
              <a:rPr lang="en-US" altLang="zh-CN" sz="1400" b="1" dirty="0">
                <a:latin typeface="楷体" panose="02010609060101010101" pitchFamily="49" charset="-122"/>
                <a:ea typeface="楷体" panose="02010609060101010101" pitchFamily="49" charset="-122"/>
              </a:rPr>
              <a:t> </a:t>
            </a:r>
          </a:p>
          <a:p>
            <a:r>
              <a:rPr lang="zh-CN" altLang="en-US" sz="1400" dirty="0">
                <a:latin typeface="楷体" panose="02010609060101010101" pitchFamily="49" charset="-122"/>
                <a:ea typeface="楷体" panose="02010609060101010101" pitchFamily="49" charset="-122"/>
              </a:rPr>
              <a:t>16位 </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标识不同分片是否属于同一数据报。</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b="1" dirty="0">
                <a:latin typeface="楷体" panose="02010609060101010101" pitchFamily="49" charset="-122"/>
                <a:ea typeface="楷体" panose="02010609060101010101" pitchFamily="49" charset="-122"/>
              </a:rPr>
              <a:t>标志</a:t>
            </a:r>
            <a:endParaRPr lang="en-US" altLang="zh-CN" sz="1400" b="1"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3位</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第</a:t>
            </a:r>
            <a:r>
              <a:rPr lang="en-US" altLang="zh-CN" sz="1400" dirty="0">
                <a:latin typeface="楷体" panose="02010609060101010101" pitchFamily="49" charset="-122"/>
                <a:ea typeface="楷体" panose="02010609060101010101" pitchFamily="49" charset="-122"/>
              </a:rPr>
              <a:t>2</a:t>
            </a:r>
            <a:r>
              <a:rPr lang="zh-CN" altLang="en-US" sz="1400" dirty="0">
                <a:latin typeface="楷体" panose="02010609060101010101" pitchFamily="49" charset="-122"/>
                <a:ea typeface="楷体" panose="02010609060101010101" pitchFamily="49" charset="-122"/>
              </a:rPr>
              <a:t>位DF </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当DF=1时，则表示该数据报不能分片。</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第</a:t>
            </a:r>
            <a:r>
              <a:rPr lang="en-US" altLang="zh-CN" sz="1400" dirty="0">
                <a:latin typeface="楷体" panose="02010609060101010101" pitchFamily="49" charset="-122"/>
                <a:ea typeface="楷体" panose="02010609060101010101" pitchFamily="49" charset="-122"/>
              </a:rPr>
              <a:t>3</a:t>
            </a:r>
            <a:r>
              <a:rPr lang="zh-CN" altLang="en-US" sz="1400" dirty="0">
                <a:latin typeface="楷体" panose="02010609060101010101" pitchFamily="49" charset="-122"/>
                <a:ea typeface="楷体" panose="02010609060101010101" pitchFamily="49" charset="-122"/>
              </a:rPr>
              <a:t>位MF</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当MF=1时，表示后面还有分片，若为0，则表示这是最后一个数据报分片。</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b="1" dirty="0">
                <a:latin typeface="楷体" panose="02010609060101010101" pitchFamily="49" charset="-122"/>
                <a:ea typeface="楷体" panose="02010609060101010101" pitchFamily="49" charset="-122"/>
              </a:rPr>
              <a:t>片偏移</a:t>
            </a:r>
            <a:endParaRPr lang="en-US" altLang="zh-CN" sz="1400" b="1"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13位</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单位8个字节</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实际偏移量=片偏移值*8byte</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用来找到分片数据在原始数据中的位置。</a:t>
            </a:r>
          </a:p>
        </p:txBody>
      </p:sp>
      <p:sp>
        <p:nvSpPr>
          <p:cNvPr id="31" name="圆角矩形 13"/>
          <p:cNvSpPr/>
          <p:nvPr/>
        </p:nvSpPr>
        <p:spPr>
          <a:xfrm>
            <a:off x="1011508" y="3345970"/>
            <a:ext cx="4636127"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目的</a:t>
            </a:r>
            <a:r>
              <a:rPr kumimoji="1" lang="en-US" altLang="zh-CN" sz="1400" dirty="0">
                <a:solidFill>
                  <a:schemeClr val="bg1"/>
                </a:solidFill>
                <a:latin typeface="楷体" panose="02010609060101010101" pitchFamily="49" charset="-122"/>
                <a:ea typeface="楷体" panose="02010609060101010101" pitchFamily="49" charset="-122"/>
              </a:rPr>
              <a:t>IP</a:t>
            </a:r>
            <a:r>
              <a:rPr kumimoji="1" lang="zh-CN" altLang="en-US" sz="1400" dirty="0">
                <a:solidFill>
                  <a:schemeClr val="bg1"/>
                </a:solidFill>
                <a:latin typeface="楷体" panose="02010609060101010101" pitchFamily="49" charset="-122"/>
                <a:ea typeface="楷体" panose="02010609060101010101" pitchFamily="49" charset="-122"/>
              </a:rPr>
              <a:t>地址</a:t>
            </a:r>
          </a:p>
        </p:txBody>
      </p:sp>
      <p:sp>
        <p:nvSpPr>
          <p:cNvPr id="32" name="圆角矩形 13"/>
          <p:cNvSpPr/>
          <p:nvPr/>
        </p:nvSpPr>
        <p:spPr>
          <a:xfrm>
            <a:off x="1011508" y="3704539"/>
            <a:ext cx="3267884"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选项（可变）</a:t>
            </a:r>
          </a:p>
        </p:txBody>
      </p:sp>
      <p:sp>
        <p:nvSpPr>
          <p:cNvPr id="33" name="圆角矩形 13"/>
          <p:cNvSpPr/>
          <p:nvPr/>
        </p:nvSpPr>
        <p:spPr>
          <a:xfrm>
            <a:off x="4279391" y="3704540"/>
            <a:ext cx="1368243"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填充（可变）</a:t>
            </a:r>
          </a:p>
        </p:txBody>
      </p:sp>
      <p:sp>
        <p:nvSpPr>
          <p:cNvPr id="34" name="圆角矩形 13"/>
          <p:cNvSpPr/>
          <p:nvPr/>
        </p:nvSpPr>
        <p:spPr>
          <a:xfrm>
            <a:off x="1011508" y="2987400"/>
            <a:ext cx="4636127"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源</a:t>
            </a:r>
            <a:r>
              <a:rPr kumimoji="1" lang="en-US" altLang="zh-CN" sz="1400" dirty="0">
                <a:solidFill>
                  <a:schemeClr val="bg1"/>
                </a:solidFill>
                <a:latin typeface="楷体" panose="02010609060101010101" pitchFamily="49" charset="-122"/>
                <a:ea typeface="楷体" panose="02010609060101010101" pitchFamily="49" charset="-122"/>
              </a:rPr>
              <a:t>IP</a:t>
            </a:r>
            <a:r>
              <a:rPr kumimoji="1" lang="zh-CN" altLang="en-US" sz="1400" dirty="0">
                <a:solidFill>
                  <a:schemeClr val="bg1"/>
                </a:solidFill>
                <a:latin typeface="楷体" panose="02010609060101010101" pitchFamily="49" charset="-122"/>
                <a:ea typeface="楷体" panose="02010609060101010101" pitchFamily="49" charset="-122"/>
              </a:rPr>
              <a:t>地址</a:t>
            </a:r>
          </a:p>
        </p:txBody>
      </p:sp>
      <p:sp>
        <p:nvSpPr>
          <p:cNvPr id="37" name="圆角矩形 13"/>
          <p:cNvSpPr/>
          <p:nvPr/>
        </p:nvSpPr>
        <p:spPr>
          <a:xfrm>
            <a:off x="1011508" y="2628830"/>
            <a:ext cx="1179352"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生存时间</a:t>
            </a:r>
          </a:p>
        </p:txBody>
      </p:sp>
      <p:sp>
        <p:nvSpPr>
          <p:cNvPr id="39" name="圆角矩形 13"/>
          <p:cNvSpPr/>
          <p:nvPr/>
        </p:nvSpPr>
        <p:spPr>
          <a:xfrm>
            <a:off x="2195858" y="2628830"/>
            <a:ext cx="108157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协议</a:t>
            </a:r>
          </a:p>
        </p:txBody>
      </p:sp>
      <p:sp>
        <p:nvSpPr>
          <p:cNvPr id="40" name="圆角矩形 13"/>
          <p:cNvSpPr/>
          <p:nvPr/>
        </p:nvSpPr>
        <p:spPr>
          <a:xfrm>
            <a:off x="3277428" y="2628830"/>
            <a:ext cx="23760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首部检验和</a:t>
            </a:r>
          </a:p>
        </p:txBody>
      </p:sp>
      <p:sp>
        <p:nvSpPr>
          <p:cNvPr id="41" name="圆角矩形 13"/>
          <p:cNvSpPr/>
          <p:nvPr/>
        </p:nvSpPr>
        <p:spPr>
          <a:xfrm>
            <a:off x="3723829" y="2270260"/>
            <a:ext cx="1929599"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片偏移</a:t>
            </a:r>
          </a:p>
        </p:txBody>
      </p:sp>
      <p:sp>
        <p:nvSpPr>
          <p:cNvPr id="42" name="圆角矩形 13"/>
          <p:cNvSpPr/>
          <p:nvPr/>
        </p:nvSpPr>
        <p:spPr>
          <a:xfrm>
            <a:off x="3277429" y="2270260"/>
            <a:ext cx="4464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楷体" panose="02010609060101010101" pitchFamily="49" charset="-122"/>
                <a:ea typeface="楷体" panose="02010609060101010101" pitchFamily="49" charset="-122"/>
              </a:rPr>
              <a:t>标志</a:t>
            </a:r>
          </a:p>
        </p:txBody>
      </p:sp>
      <p:sp>
        <p:nvSpPr>
          <p:cNvPr id="43" name="圆角矩形 13"/>
          <p:cNvSpPr/>
          <p:nvPr/>
        </p:nvSpPr>
        <p:spPr>
          <a:xfrm>
            <a:off x="1011508" y="2270260"/>
            <a:ext cx="226462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标识</a:t>
            </a:r>
          </a:p>
        </p:txBody>
      </p:sp>
      <p:sp>
        <p:nvSpPr>
          <p:cNvPr id="44" name="圆角矩形 13"/>
          <p:cNvSpPr/>
          <p:nvPr/>
        </p:nvSpPr>
        <p:spPr>
          <a:xfrm>
            <a:off x="2191329" y="1922652"/>
            <a:ext cx="11880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区分服务</a:t>
            </a:r>
          </a:p>
        </p:txBody>
      </p:sp>
      <p:sp>
        <p:nvSpPr>
          <p:cNvPr id="45" name="圆角矩形 13"/>
          <p:cNvSpPr/>
          <p:nvPr/>
        </p:nvSpPr>
        <p:spPr>
          <a:xfrm>
            <a:off x="1606324" y="1922652"/>
            <a:ext cx="594484"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楷体" panose="02010609060101010101" pitchFamily="49" charset="-122"/>
                <a:ea typeface="楷体" panose="02010609060101010101" pitchFamily="49" charset="-122"/>
              </a:rPr>
              <a:t>首部</a:t>
            </a:r>
            <a:endParaRPr kumimoji="1" lang="en-US" altLang="zh-CN" sz="1000" dirty="0">
              <a:solidFill>
                <a:schemeClr val="bg1"/>
              </a:solidFill>
              <a:latin typeface="楷体" panose="02010609060101010101" pitchFamily="49" charset="-122"/>
              <a:ea typeface="楷体" panose="02010609060101010101" pitchFamily="49" charset="-122"/>
            </a:endParaRPr>
          </a:p>
          <a:p>
            <a:pPr algn="ctr"/>
            <a:r>
              <a:rPr kumimoji="1" lang="zh-CN" altLang="en-US" sz="1000" dirty="0">
                <a:solidFill>
                  <a:schemeClr val="bg1"/>
                </a:solidFill>
                <a:latin typeface="楷体" panose="02010609060101010101" pitchFamily="49" charset="-122"/>
                <a:ea typeface="楷体" panose="02010609060101010101" pitchFamily="49" charset="-122"/>
              </a:rPr>
              <a:t>长度</a:t>
            </a:r>
          </a:p>
        </p:txBody>
      </p:sp>
      <p:sp>
        <p:nvSpPr>
          <p:cNvPr id="46" name="圆角矩形 13"/>
          <p:cNvSpPr/>
          <p:nvPr/>
        </p:nvSpPr>
        <p:spPr>
          <a:xfrm>
            <a:off x="1011508" y="1922652"/>
            <a:ext cx="594484"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版本</a:t>
            </a:r>
          </a:p>
        </p:txBody>
      </p:sp>
      <p:sp>
        <p:nvSpPr>
          <p:cNvPr id="47" name="圆角矩形 13"/>
          <p:cNvSpPr/>
          <p:nvPr/>
        </p:nvSpPr>
        <p:spPr>
          <a:xfrm>
            <a:off x="3277428" y="1922652"/>
            <a:ext cx="23760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总长度</a:t>
            </a:r>
          </a:p>
        </p:txBody>
      </p:sp>
      <p:sp>
        <p:nvSpPr>
          <p:cNvPr id="48" name="矩形 47"/>
          <p:cNvSpPr/>
          <p:nvPr/>
        </p:nvSpPr>
        <p:spPr>
          <a:xfrm>
            <a:off x="906113" y="1686623"/>
            <a:ext cx="4858559" cy="276999"/>
          </a:xfrm>
          <a:prstGeom prst="rect">
            <a:avLst/>
          </a:prstGeom>
        </p:spPr>
        <p:txBody>
          <a:bodyPr wrap="square">
            <a:spAutoFit/>
          </a:bodyPr>
          <a:lstStyle/>
          <a:p>
            <a:r>
              <a:rPr lang="en-US" altLang="zh-CN" sz="1200" b="1" dirty="0">
                <a:latin typeface="楷体" panose="02010609060101010101" pitchFamily="49" charset="-122"/>
                <a:ea typeface="楷体" panose="02010609060101010101" pitchFamily="49" charset="-122"/>
              </a:rPr>
              <a:t>0      4       8             16    19      24              31</a:t>
            </a:r>
            <a:endParaRPr lang="zh-CN" altLang="en-US" sz="1200" dirty="0">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455772" y="668956"/>
            <a:ext cx="1576166"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TCP</a:t>
            </a:r>
            <a:r>
              <a:rPr lang="zh-CN" altLang="en-US" sz="2000" dirty="0">
                <a:latin typeface="楷体" panose="02010609060101010101" pitchFamily="49" charset="-122"/>
                <a:ea typeface="楷体" panose="02010609060101010101" pitchFamily="49" charset="-122"/>
              </a:rPr>
              <a:t>头</a:t>
            </a:r>
          </a:p>
        </p:txBody>
      </p:sp>
      <p:sp>
        <p:nvSpPr>
          <p:cNvPr id="13" name="矩形 12"/>
          <p:cNvSpPr/>
          <p:nvPr/>
        </p:nvSpPr>
        <p:spPr>
          <a:xfrm>
            <a:off x="1335025" y="668956"/>
            <a:ext cx="1576166"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帧头</a:t>
            </a:r>
          </a:p>
        </p:txBody>
      </p:sp>
      <p:sp>
        <p:nvSpPr>
          <p:cNvPr id="36" name="矩形 35"/>
          <p:cNvSpPr/>
          <p:nvPr/>
        </p:nvSpPr>
        <p:spPr>
          <a:xfrm>
            <a:off x="264310" y="1069235"/>
            <a:ext cx="5528659" cy="38679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35" name="矩形 34"/>
          <p:cNvSpPr/>
          <p:nvPr/>
        </p:nvSpPr>
        <p:spPr>
          <a:xfrm>
            <a:off x="999632" y="1076590"/>
            <a:ext cx="4653796" cy="881695"/>
          </a:xfrm>
          <a:prstGeom prst="rect">
            <a:avLst/>
          </a:prstGeom>
          <a:solidFill>
            <a:srgbClr val="98B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9" name="等腰三角形 28"/>
          <p:cNvSpPr/>
          <p:nvPr/>
        </p:nvSpPr>
        <p:spPr>
          <a:xfrm rot="5400000">
            <a:off x="1327509" y="506449"/>
            <a:ext cx="979287" cy="2133212"/>
          </a:xfrm>
          <a:prstGeom prst="triangle">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38" name="等腰三角形 37"/>
          <p:cNvSpPr/>
          <p:nvPr/>
        </p:nvSpPr>
        <p:spPr>
          <a:xfrm rot="5400000" flipV="1">
            <a:off x="4612454" y="909171"/>
            <a:ext cx="881694" cy="1200254"/>
          </a:xfrm>
          <a:prstGeom prst="triangle">
            <a:avLst>
              <a:gd name="adj" fmla="val 207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0" name="矩形 9"/>
          <p:cNvSpPr/>
          <p:nvPr/>
        </p:nvSpPr>
        <p:spPr>
          <a:xfrm>
            <a:off x="6039088" y="670352"/>
            <a:ext cx="2364248"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二进制数据</a:t>
            </a:r>
          </a:p>
        </p:txBody>
      </p:sp>
      <p:sp>
        <p:nvSpPr>
          <p:cNvPr id="12" name="矩形 11"/>
          <p:cNvSpPr/>
          <p:nvPr/>
        </p:nvSpPr>
        <p:spPr>
          <a:xfrm>
            <a:off x="2877008" y="668956"/>
            <a:ext cx="1576166" cy="408639"/>
          </a:xfrm>
          <a:prstGeom prst="rect">
            <a:avLst/>
          </a:prstGeom>
          <a:solidFill>
            <a:srgbClr val="98BA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IP</a:t>
            </a:r>
            <a:r>
              <a:rPr lang="zh-CN" altLang="en-US" sz="2000" dirty="0">
                <a:latin typeface="楷体" panose="02010609060101010101" pitchFamily="49" charset="-122"/>
                <a:ea typeface="楷体" panose="02010609060101010101" pitchFamily="49" charset="-122"/>
              </a:rPr>
              <a:t>头</a:t>
            </a:r>
          </a:p>
        </p:txBody>
      </p:sp>
      <p:sp>
        <p:nvSpPr>
          <p:cNvPr id="14" name="矩形 13"/>
          <p:cNvSpPr/>
          <p:nvPr/>
        </p:nvSpPr>
        <p:spPr>
          <a:xfrm>
            <a:off x="5812123" y="1054035"/>
            <a:ext cx="3176430" cy="3970318"/>
          </a:xfrm>
          <a:prstGeom prst="rect">
            <a:avLst/>
          </a:prstGeom>
        </p:spPr>
        <p:txBody>
          <a:bodyPr wrap="square">
            <a:spAutoFit/>
          </a:bodyPr>
          <a:lstStyle/>
          <a:p>
            <a:r>
              <a:rPr lang="zh-CN" altLang="en-US" sz="1400" b="1" dirty="0">
                <a:latin typeface="楷体" panose="02010609060101010101" pitchFamily="49" charset="-122"/>
                <a:ea typeface="楷体" panose="02010609060101010101" pitchFamily="49" charset="-122"/>
              </a:rPr>
              <a:t>生存时间</a:t>
            </a:r>
            <a:r>
              <a:rPr lang="en-US" altLang="zh-CN" sz="1400" dirty="0">
                <a:latin typeface="楷体" panose="02010609060101010101" pitchFamily="49" charset="-122"/>
                <a:ea typeface="楷体" panose="02010609060101010101" pitchFamily="49" charset="-122"/>
              </a:rPr>
              <a:t>TTL</a:t>
            </a:r>
            <a:endParaRPr lang="en-US" altLang="zh-CN" sz="1400" b="1"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8位</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用来表示数据报的寿命，即为数据报可以经过路由器的数量。</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数据报经过一个路由器，TTL值减1；</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当TTL的值减到0时，该数据报就会被删除。</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b="1" dirty="0">
                <a:latin typeface="楷体" panose="02010609060101010101" pitchFamily="49" charset="-122"/>
                <a:ea typeface="楷体" panose="02010609060101010101" pitchFamily="49" charset="-122"/>
              </a:rPr>
              <a:t>协议</a:t>
            </a:r>
            <a:endParaRPr lang="en-US" altLang="zh-CN" sz="1400" b="1"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8位</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表示数据部分的报文类型。</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0×01，表示为ICMP报文；</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0×06，表示TCP报文；</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0×17，表示UDP报文。</a:t>
            </a:r>
            <a:endParaRPr lang="en-US" altLang="zh-CN" sz="1400" dirty="0">
              <a:latin typeface="楷体" panose="02010609060101010101" pitchFamily="49" charset="-122"/>
              <a:ea typeface="楷体" panose="02010609060101010101" pitchFamily="49" charset="-122"/>
            </a:endParaRPr>
          </a:p>
          <a:p>
            <a:endParaRPr lang="en-US" altLang="zh-CN" sz="1400" dirty="0">
              <a:latin typeface="楷体" panose="02010609060101010101" pitchFamily="49" charset="-122"/>
              <a:ea typeface="楷体" panose="02010609060101010101" pitchFamily="49" charset="-122"/>
            </a:endParaRPr>
          </a:p>
          <a:p>
            <a:r>
              <a:rPr lang="zh-CN" altLang="en-US" sz="1400" b="1" dirty="0">
                <a:latin typeface="楷体" panose="02010609060101010101" pitchFamily="49" charset="-122"/>
                <a:ea typeface="楷体" panose="02010609060101010101" pitchFamily="49" charset="-122"/>
              </a:rPr>
              <a:t>首部检验和</a:t>
            </a:r>
            <a:endParaRPr lang="en-US" altLang="zh-CN" sz="1400" b="1"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16位</a:t>
            </a:r>
            <a:endParaRPr lang="en-US" altLang="zh-CN" sz="1400" dirty="0">
              <a:latin typeface="楷体" panose="02010609060101010101" pitchFamily="49" charset="-122"/>
              <a:ea typeface="楷体" panose="02010609060101010101" pitchFamily="49" charset="-122"/>
            </a:endParaRPr>
          </a:p>
          <a:p>
            <a:r>
              <a:rPr lang="zh-CN" altLang="en-US" sz="1400" dirty="0">
                <a:latin typeface="楷体" panose="02010609060101010101" pitchFamily="49" charset="-122"/>
                <a:ea typeface="楷体" panose="02010609060101010101" pitchFamily="49" charset="-122"/>
              </a:rPr>
              <a:t>对IP数据报的首部进行检验。</a:t>
            </a:r>
          </a:p>
        </p:txBody>
      </p:sp>
      <p:sp>
        <p:nvSpPr>
          <p:cNvPr id="31" name="圆角矩形 13"/>
          <p:cNvSpPr/>
          <p:nvPr/>
        </p:nvSpPr>
        <p:spPr>
          <a:xfrm>
            <a:off x="1011508" y="3345970"/>
            <a:ext cx="4636127"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目的</a:t>
            </a:r>
            <a:r>
              <a:rPr kumimoji="1" lang="en-US" altLang="zh-CN" sz="1400" dirty="0">
                <a:solidFill>
                  <a:schemeClr val="bg1"/>
                </a:solidFill>
                <a:latin typeface="楷体" panose="02010609060101010101" pitchFamily="49" charset="-122"/>
                <a:ea typeface="楷体" panose="02010609060101010101" pitchFamily="49" charset="-122"/>
              </a:rPr>
              <a:t>IP</a:t>
            </a:r>
            <a:r>
              <a:rPr kumimoji="1" lang="zh-CN" altLang="en-US" sz="1400" dirty="0">
                <a:solidFill>
                  <a:schemeClr val="bg1"/>
                </a:solidFill>
                <a:latin typeface="楷体" panose="02010609060101010101" pitchFamily="49" charset="-122"/>
                <a:ea typeface="楷体" panose="02010609060101010101" pitchFamily="49" charset="-122"/>
              </a:rPr>
              <a:t>地址</a:t>
            </a:r>
          </a:p>
        </p:txBody>
      </p:sp>
      <p:sp>
        <p:nvSpPr>
          <p:cNvPr id="32" name="圆角矩形 13"/>
          <p:cNvSpPr/>
          <p:nvPr/>
        </p:nvSpPr>
        <p:spPr>
          <a:xfrm>
            <a:off x="1011508" y="3704539"/>
            <a:ext cx="3267884"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选项（可变）</a:t>
            </a:r>
          </a:p>
        </p:txBody>
      </p:sp>
      <p:sp>
        <p:nvSpPr>
          <p:cNvPr id="33" name="圆角矩形 13"/>
          <p:cNvSpPr/>
          <p:nvPr/>
        </p:nvSpPr>
        <p:spPr>
          <a:xfrm>
            <a:off x="4279391" y="3704540"/>
            <a:ext cx="1368243"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填充（可变）</a:t>
            </a:r>
          </a:p>
        </p:txBody>
      </p:sp>
      <p:sp>
        <p:nvSpPr>
          <p:cNvPr id="34" name="圆角矩形 13"/>
          <p:cNvSpPr/>
          <p:nvPr/>
        </p:nvSpPr>
        <p:spPr>
          <a:xfrm>
            <a:off x="1011508" y="2987400"/>
            <a:ext cx="4636127"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源</a:t>
            </a:r>
            <a:r>
              <a:rPr kumimoji="1" lang="en-US" altLang="zh-CN" sz="1400" dirty="0">
                <a:solidFill>
                  <a:schemeClr val="bg1"/>
                </a:solidFill>
                <a:latin typeface="楷体" panose="02010609060101010101" pitchFamily="49" charset="-122"/>
                <a:ea typeface="楷体" panose="02010609060101010101" pitchFamily="49" charset="-122"/>
              </a:rPr>
              <a:t>IP</a:t>
            </a:r>
            <a:r>
              <a:rPr kumimoji="1" lang="zh-CN" altLang="en-US" sz="1400" dirty="0">
                <a:solidFill>
                  <a:schemeClr val="bg1"/>
                </a:solidFill>
                <a:latin typeface="楷体" panose="02010609060101010101" pitchFamily="49" charset="-122"/>
                <a:ea typeface="楷体" panose="02010609060101010101" pitchFamily="49" charset="-122"/>
              </a:rPr>
              <a:t>地址</a:t>
            </a:r>
          </a:p>
        </p:txBody>
      </p:sp>
      <p:sp>
        <p:nvSpPr>
          <p:cNvPr id="37" name="圆角矩形 13"/>
          <p:cNvSpPr/>
          <p:nvPr/>
        </p:nvSpPr>
        <p:spPr>
          <a:xfrm>
            <a:off x="1011508" y="2628830"/>
            <a:ext cx="1179352"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生存时间</a:t>
            </a:r>
          </a:p>
        </p:txBody>
      </p:sp>
      <p:sp>
        <p:nvSpPr>
          <p:cNvPr id="39" name="圆角矩形 13"/>
          <p:cNvSpPr/>
          <p:nvPr/>
        </p:nvSpPr>
        <p:spPr>
          <a:xfrm>
            <a:off x="2195858" y="2628830"/>
            <a:ext cx="108157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协议</a:t>
            </a:r>
          </a:p>
        </p:txBody>
      </p:sp>
      <p:sp>
        <p:nvSpPr>
          <p:cNvPr id="40" name="圆角矩形 13"/>
          <p:cNvSpPr/>
          <p:nvPr/>
        </p:nvSpPr>
        <p:spPr>
          <a:xfrm>
            <a:off x="3277428" y="2628830"/>
            <a:ext cx="23760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首部检验和</a:t>
            </a:r>
          </a:p>
        </p:txBody>
      </p:sp>
      <p:sp>
        <p:nvSpPr>
          <p:cNvPr id="41" name="圆角矩形 13"/>
          <p:cNvSpPr/>
          <p:nvPr/>
        </p:nvSpPr>
        <p:spPr>
          <a:xfrm>
            <a:off x="3723829" y="2270260"/>
            <a:ext cx="1929599"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片偏移</a:t>
            </a:r>
          </a:p>
        </p:txBody>
      </p:sp>
      <p:sp>
        <p:nvSpPr>
          <p:cNvPr id="42" name="圆角矩形 13"/>
          <p:cNvSpPr/>
          <p:nvPr/>
        </p:nvSpPr>
        <p:spPr>
          <a:xfrm>
            <a:off x="3277429" y="2270260"/>
            <a:ext cx="4464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楷体" panose="02010609060101010101" pitchFamily="49" charset="-122"/>
                <a:ea typeface="楷体" panose="02010609060101010101" pitchFamily="49" charset="-122"/>
              </a:rPr>
              <a:t>标志</a:t>
            </a:r>
          </a:p>
        </p:txBody>
      </p:sp>
      <p:sp>
        <p:nvSpPr>
          <p:cNvPr id="43" name="圆角矩形 13"/>
          <p:cNvSpPr/>
          <p:nvPr/>
        </p:nvSpPr>
        <p:spPr>
          <a:xfrm>
            <a:off x="1011508" y="2270260"/>
            <a:ext cx="226462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标识</a:t>
            </a:r>
          </a:p>
        </p:txBody>
      </p:sp>
      <p:sp>
        <p:nvSpPr>
          <p:cNvPr id="44" name="圆角矩形 13"/>
          <p:cNvSpPr/>
          <p:nvPr/>
        </p:nvSpPr>
        <p:spPr>
          <a:xfrm>
            <a:off x="2191329" y="1922652"/>
            <a:ext cx="11880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区分服务</a:t>
            </a:r>
          </a:p>
        </p:txBody>
      </p:sp>
      <p:sp>
        <p:nvSpPr>
          <p:cNvPr id="45" name="圆角矩形 13"/>
          <p:cNvSpPr/>
          <p:nvPr/>
        </p:nvSpPr>
        <p:spPr>
          <a:xfrm>
            <a:off x="1606324" y="1922652"/>
            <a:ext cx="594484"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楷体" panose="02010609060101010101" pitchFamily="49" charset="-122"/>
                <a:ea typeface="楷体" panose="02010609060101010101" pitchFamily="49" charset="-122"/>
              </a:rPr>
              <a:t>首部</a:t>
            </a:r>
            <a:endParaRPr kumimoji="1" lang="en-US" altLang="zh-CN" sz="1000" dirty="0">
              <a:solidFill>
                <a:schemeClr val="bg1"/>
              </a:solidFill>
              <a:latin typeface="楷体" panose="02010609060101010101" pitchFamily="49" charset="-122"/>
              <a:ea typeface="楷体" panose="02010609060101010101" pitchFamily="49" charset="-122"/>
            </a:endParaRPr>
          </a:p>
          <a:p>
            <a:pPr algn="ctr"/>
            <a:r>
              <a:rPr kumimoji="1" lang="zh-CN" altLang="en-US" sz="1000" dirty="0">
                <a:solidFill>
                  <a:schemeClr val="bg1"/>
                </a:solidFill>
                <a:latin typeface="楷体" panose="02010609060101010101" pitchFamily="49" charset="-122"/>
                <a:ea typeface="楷体" panose="02010609060101010101" pitchFamily="49" charset="-122"/>
              </a:rPr>
              <a:t>长度</a:t>
            </a:r>
          </a:p>
        </p:txBody>
      </p:sp>
      <p:sp>
        <p:nvSpPr>
          <p:cNvPr id="46" name="圆角矩形 13"/>
          <p:cNvSpPr/>
          <p:nvPr/>
        </p:nvSpPr>
        <p:spPr>
          <a:xfrm>
            <a:off x="1011508" y="1922652"/>
            <a:ext cx="594484"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版本</a:t>
            </a:r>
          </a:p>
        </p:txBody>
      </p:sp>
      <p:sp>
        <p:nvSpPr>
          <p:cNvPr id="47" name="圆角矩形 13"/>
          <p:cNvSpPr/>
          <p:nvPr/>
        </p:nvSpPr>
        <p:spPr>
          <a:xfrm>
            <a:off x="3277428" y="1922652"/>
            <a:ext cx="2376000" cy="360000"/>
          </a:xfrm>
          <a:prstGeom prst="roundRect">
            <a:avLst>
              <a:gd name="adj" fmla="val 0"/>
            </a:avLst>
          </a:prstGeom>
          <a:solidFill>
            <a:srgbClr val="F78B38"/>
          </a:solidFill>
          <a:ln w="254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总长度</a:t>
            </a:r>
          </a:p>
        </p:txBody>
      </p:sp>
      <p:sp>
        <p:nvSpPr>
          <p:cNvPr id="48" name="矩形 47"/>
          <p:cNvSpPr/>
          <p:nvPr/>
        </p:nvSpPr>
        <p:spPr>
          <a:xfrm>
            <a:off x="906113" y="1686623"/>
            <a:ext cx="4858559" cy="276999"/>
          </a:xfrm>
          <a:prstGeom prst="rect">
            <a:avLst/>
          </a:prstGeom>
        </p:spPr>
        <p:txBody>
          <a:bodyPr wrap="square">
            <a:spAutoFit/>
          </a:bodyPr>
          <a:lstStyle/>
          <a:p>
            <a:r>
              <a:rPr lang="en-US" altLang="zh-CN" sz="1200" b="1" dirty="0">
                <a:latin typeface="楷体" panose="02010609060101010101" pitchFamily="49" charset="-122"/>
                <a:ea typeface="楷体" panose="02010609060101010101" pitchFamily="49" charset="-122"/>
              </a:rPr>
              <a:t>0      4       8             16    19      24              31</a:t>
            </a:r>
            <a:endParaRPr lang="zh-CN" altLang="en-US" sz="1200" dirty="0">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0" y="660930"/>
            <a:ext cx="8909824" cy="203009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lvl="1" algn="just"/>
            <a:r>
              <a:rPr lang="en-US" altLang="zh-CN" kern="100" dirty="0">
                <a:solidFill>
                  <a:schemeClr val="accent1">
                    <a:lumMod val="50000"/>
                  </a:schemeClr>
                </a:solidFill>
                <a:latin typeface="微软雅黑" charset="0"/>
                <a:ea typeface="微软雅黑" charset="0"/>
              </a:rPr>
              <a:t>36.</a:t>
            </a:r>
            <a:r>
              <a:rPr lang="zh-CN" altLang="en-US" kern="100" dirty="0">
                <a:solidFill>
                  <a:schemeClr val="accent1">
                    <a:lumMod val="50000"/>
                  </a:schemeClr>
                </a:solidFill>
                <a:latin typeface="微软雅黑" charset="0"/>
                <a:ea typeface="微软雅黑" charset="0"/>
              </a:rPr>
              <a:t>若路由器向 </a:t>
            </a:r>
            <a:r>
              <a:rPr lang="en-US" altLang="zh-CN" kern="100" dirty="0">
                <a:solidFill>
                  <a:schemeClr val="accent1">
                    <a:lumMod val="50000"/>
                  </a:schemeClr>
                </a:solidFill>
                <a:latin typeface="微软雅黑" charset="0"/>
                <a:ea typeface="微软雅黑" charset="0"/>
              </a:rPr>
              <a:t>MTU = 800 B</a:t>
            </a:r>
            <a:r>
              <a:rPr lang="zh-CN" altLang="en-US" kern="100" dirty="0">
                <a:solidFill>
                  <a:schemeClr val="accent1">
                    <a:lumMod val="50000"/>
                  </a:schemeClr>
                </a:solidFill>
                <a:latin typeface="微软雅黑" charset="0"/>
                <a:ea typeface="微软雅黑" charset="0"/>
              </a:rPr>
              <a:t>的链路转发一个总长度为 </a:t>
            </a:r>
            <a:r>
              <a:rPr lang="en-US" altLang="zh-CN" kern="100" dirty="0">
                <a:solidFill>
                  <a:schemeClr val="accent1">
                    <a:lumMod val="50000"/>
                  </a:schemeClr>
                </a:solidFill>
                <a:latin typeface="微软雅黑" charset="0"/>
                <a:ea typeface="微软雅黑" charset="0"/>
              </a:rPr>
              <a:t>1580 B</a:t>
            </a:r>
            <a:r>
              <a:rPr lang="zh-CN" altLang="en-US" kern="100" dirty="0">
                <a:solidFill>
                  <a:schemeClr val="accent1">
                    <a:lumMod val="50000"/>
                  </a:schemeClr>
                </a:solidFill>
                <a:latin typeface="微软雅黑" charset="0"/>
                <a:ea typeface="微软雅黑" charset="0"/>
              </a:rPr>
              <a:t>的</a:t>
            </a:r>
            <a:r>
              <a:rPr lang="en-US" altLang="zh-CN" kern="100" dirty="0">
                <a:solidFill>
                  <a:schemeClr val="accent1">
                    <a:lumMod val="50000"/>
                  </a:schemeClr>
                </a:solidFill>
                <a:latin typeface="微软雅黑" charset="0"/>
                <a:ea typeface="微软雅黑" charset="0"/>
              </a:rPr>
              <a:t>IP</a:t>
            </a:r>
            <a:r>
              <a:rPr lang="zh-CN" altLang="en-US" kern="100" dirty="0">
                <a:solidFill>
                  <a:schemeClr val="accent1">
                    <a:lumMod val="50000"/>
                  </a:schemeClr>
                </a:solidFill>
                <a:latin typeface="微软雅黑" charset="0"/>
                <a:ea typeface="微软雅黑" charset="0"/>
              </a:rPr>
              <a:t>数据报</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首部长度为</a:t>
            </a:r>
            <a:r>
              <a:rPr lang="en-US" altLang="zh-CN" kern="100" dirty="0">
                <a:solidFill>
                  <a:schemeClr val="accent1">
                    <a:lumMod val="50000"/>
                  </a:schemeClr>
                </a:solidFill>
                <a:latin typeface="微软雅黑" charset="0"/>
                <a:ea typeface="微软雅黑" charset="0"/>
              </a:rPr>
              <a:t>20B)</a:t>
            </a:r>
            <a:r>
              <a:rPr lang="zh-CN" altLang="en-US" kern="100" dirty="0">
                <a:solidFill>
                  <a:schemeClr val="accent1">
                    <a:lumMod val="50000"/>
                  </a:schemeClr>
                </a:solidFill>
                <a:latin typeface="微软雅黑" charset="0"/>
                <a:ea typeface="微软雅黑" charset="0"/>
              </a:rPr>
              <a:t>时</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进行了分片</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且每个分片尽可能大</a:t>
            </a:r>
            <a:r>
              <a:rPr lang="en-US" altLang="zh-CN" kern="100" dirty="0">
                <a:solidFill>
                  <a:schemeClr val="accent1">
                    <a:lumMod val="50000"/>
                  </a:schemeClr>
                </a:solidFill>
                <a:latin typeface="微软雅黑" charset="0"/>
                <a:ea typeface="微软雅黑" charset="0"/>
              </a:rPr>
              <a:t>,</a:t>
            </a:r>
            <a:r>
              <a:rPr lang="zh-CN" altLang="en-US" kern="100" dirty="0">
                <a:solidFill>
                  <a:schemeClr val="accent1">
                    <a:lumMod val="50000"/>
                  </a:schemeClr>
                </a:solidFill>
                <a:latin typeface="微软雅黑" charset="0"/>
                <a:ea typeface="微软雅黑" charset="0"/>
              </a:rPr>
              <a:t>则第</a:t>
            </a:r>
            <a:r>
              <a:rPr lang="en-US" altLang="zh-CN" kern="100" dirty="0">
                <a:solidFill>
                  <a:schemeClr val="accent1">
                    <a:lumMod val="50000"/>
                  </a:schemeClr>
                </a:solidFill>
                <a:latin typeface="微软雅黑" charset="0"/>
                <a:ea typeface="微软雅黑" charset="0"/>
              </a:rPr>
              <a:t>2</a:t>
            </a:r>
            <a:r>
              <a:rPr lang="zh-CN" altLang="en-US" kern="100" dirty="0">
                <a:solidFill>
                  <a:schemeClr val="accent1">
                    <a:lumMod val="50000"/>
                  </a:schemeClr>
                </a:solidFill>
                <a:latin typeface="微软雅黑" charset="0"/>
                <a:ea typeface="微软雅黑" charset="0"/>
              </a:rPr>
              <a:t>个分片的总长度字段和 </a:t>
            </a:r>
            <a:r>
              <a:rPr lang="en-US" altLang="zh-CN" kern="100" dirty="0">
                <a:solidFill>
                  <a:schemeClr val="accent1">
                    <a:lumMod val="50000"/>
                  </a:schemeClr>
                </a:solidFill>
                <a:latin typeface="微软雅黑" charset="0"/>
                <a:ea typeface="微软雅黑" charset="0"/>
              </a:rPr>
              <a:t>MF</a:t>
            </a:r>
            <a:r>
              <a:rPr lang="zh-CN" altLang="en-US" kern="100" dirty="0">
                <a:solidFill>
                  <a:schemeClr val="accent1">
                    <a:lumMod val="50000"/>
                  </a:schemeClr>
                </a:solidFill>
                <a:latin typeface="微软雅黑" charset="0"/>
                <a:ea typeface="微软雅黑" charset="0"/>
              </a:rPr>
              <a:t>标志位的值分别是（    ）。</a:t>
            </a:r>
            <a:endParaRPr lang="en-US" altLang="zh-CN" kern="100" dirty="0">
              <a:solidFill>
                <a:schemeClr val="accent1">
                  <a:lumMod val="50000"/>
                </a:schemeClr>
              </a:solidFill>
              <a:latin typeface="微软雅黑" charset="0"/>
              <a:ea typeface="微软雅黑" charset="0"/>
            </a:endParaRPr>
          </a:p>
          <a:p>
            <a:pPr lvl="1" algn="just"/>
            <a:r>
              <a:rPr lang="en-US" altLang="zh-CN" kern="100" dirty="0">
                <a:solidFill>
                  <a:schemeClr val="accent1">
                    <a:lumMod val="50000"/>
                  </a:schemeClr>
                </a:solidFill>
                <a:latin typeface="微软雅黑" charset="0"/>
                <a:ea typeface="微软雅黑" charset="0"/>
              </a:rPr>
              <a:t>A.  796,  0 </a:t>
            </a:r>
          </a:p>
          <a:p>
            <a:pPr lvl="1" algn="just"/>
            <a:r>
              <a:rPr lang="en-US" altLang="zh-CN" kern="100" dirty="0">
                <a:solidFill>
                  <a:schemeClr val="accent1">
                    <a:lumMod val="50000"/>
                  </a:schemeClr>
                </a:solidFill>
                <a:latin typeface="微软雅黑" charset="0"/>
                <a:ea typeface="微软雅黑" charset="0"/>
              </a:rPr>
              <a:t>B.  796</a:t>
            </a:r>
            <a:r>
              <a:rPr lang="zh-CN" altLang="en-US" kern="100" dirty="0">
                <a:solidFill>
                  <a:schemeClr val="accent1">
                    <a:lumMod val="50000"/>
                  </a:schemeClr>
                </a:solidFill>
                <a:latin typeface="微软雅黑" charset="0"/>
                <a:ea typeface="微软雅黑" charset="0"/>
              </a:rPr>
              <a:t>，</a:t>
            </a:r>
            <a:r>
              <a:rPr lang="en-US" altLang="zh-CN" kern="100" dirty="0">
                <a:solidFill>
                  <a:schemeClr val="accent1">
                    <a:lumMod val="50000"/>
                  </a:schemeClr>
                </a:solidFill>
                <a:latin typeface="微软雅黑" charset="0"/>
                <a:ea typeface="微软雅黑" charset="0"/>
              </a:rPr>
              <a:t>1 </a:t>
            </a:r>
          </a:p>
          <a:p>
            <a:pPr lvl="1" algn="just"/>
            <a:r>
              <a:rPr lang="en-US" altLang="zh-CN" kern="100" dirty="0">
                <a:solidFill>
                  <a:schemeClr val="accent1">
                    <a:lumMod val="50000"/>
                  </a:schemeClr>
                </a:solidFill>
                <a:latin typeface="微软雅黑" charset="0"/>
                <a:ea typeface="微软雅黑" charset="0"/>
              </a:rPr>
              <a:t>C.  800,  0 </a:t>
            </a:r>
          </a:p>
          <a:p>
            <a:pPr lvl="1" algn="just"/>
            <a:r>
              <a:rPr lang="en-US" altLang="zh-CN" kern="100" dirty="0">
                <a:solidFill>
                  <a:schemeClr val="accent1">
                    <a:lumMod val="50000"/>
                  </a:schemeClr>
                </a:solidFill>
                <a:latin typeface="微软雅黑" charset="0"/>
                <a:ea typeface="微软雅黑" charset="0"/>
              </a:rPr>
              <a:t>D.  800,  1</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2" name="矩形 1"/>
          <p:cNvSpPr/>
          <p:nvPr/>
        </p:nvSpPr>
        <p:spPr>
          <a:xfrm>
            <a:off x="3971970" y="2341677"/>
            <a:ext cx="5233897" cy="1077218"/>
          </a:xfrm>
          <a:prstGeom prst="rect">
            <a:avLst/>
          </a:prstGeom>
        </p:spPr>
        <p:txBody>
          <a:bodyPr wrap="square">
            <a:spAutoFit/>
          </a:bodyPr>
          <a:lstStyle/>
          <a:p>
            <a:endParaRPr lang="en-US" altLang="zh-CN" sz="1600" kern="100" dirty="0">
              <a:solidFill>
                <a:schemeClr val="accent1">
                  <a:lumMod val="50000"/>
                </a:schemeClr>
              </a:solidFill>
              <a:latin typeface="楷体" panose="02010609060101010101" pitchFamily="49" charset="-122"/>
              <a:ea typeface="楷体" panose="02010609060101010101" pitchFamily="49" charset="-122"/>
            </a:endParaRPr>
          </a:p>
          <a:p>
            <a:r>
              <a:rPr lang="zh-CN" altLang="en-US" sz="1600" kern="100" dirty="0">
                <a:solidFill>
                  <a:schemeClr val="accent1">
                    <a:lumMod val="50000"/>
                  </a:schemeClr>
                </a:solidFill>
                <a:latin typeface="楷体" panose="02010609060101010101" pitchFamily="49" charset="-122"/>
                <a:ea typeface="楷体" panose="02010609060101010101" pitchFamily="49" charset="-122"/>
              </a:rPr>
              <a:t>数据部分最大长度：</a:t>
            </a:r>
            <a:r>
              <a:rPr lang="en-US" altLang="zh-CN" sz="1600" kern="100" dirty="0">
                <a:solidFill>
                  <a:schemeClr val="accent1">
                    <a:lumMod val="50000"/>
                  </a:schemeClr>
                </a:solidFill>
                <a:latin typeface="楷体" panose="02010609060101010101" pitchFamily="49" charset="-122"/>
                <a:ea typeface="楷体" panose="02010609060101010101" pitchFamily="49" charset="-122"/>
              </a:rPr>
              <a:t>800B-20B=780B</a:t>
            </a:r>
          </a:p>
          <a:p>
            <a:r>
              <a:rPr lang="zh-CN" altLang="en-US" sz="1600" dirty="0">
                <a:solidFill>
                  <a:srgbClr val="FF0000"/>
                </a:solidFill>
                <a:latin typeface="楷体" panose="02010609060101010101" pitchFamily="49" charset="-122"/>
                <a:ea typeface="楷体" panose="02010609060101010101" pitchFamily="49" charset="-122"/>
              </a:rPr>
              <a:t>每个分片的数据部分长度都是</a:t>
            </a:r>
            <a:r>
              <a:rPr lang="en-US" altLang="zh-CN" sz="1600" dirty="0">
                <a:solidFill>
                  <a:srgbClr val="FF0000"/>
                </a:solidFill>
                <a:latin typeface="楷体" panose="02010609060101010101" pitchFamily="49" charset="-122"/>
                <a:ea typeface="楷体" panose="02010609060101010101" pitchFamily="49" charset="-122"/>
              </a:rPr>
              <a:t>8B</a:t>
            </a:r>
            <a:r>
              <a:rPr lang="zh-CN" altLang="en-US" sz="1600" dirty="0">
                <a:solidFill>
                  <a:srgbClr val="FF0000"/>
                </a:solidFill>
                <a:latin typeface="楷体" panose="02010609060101010101" pitchFamily="49" charset="-122"/>
                <a:ea typeface="楷体" panose="02010609060101010101" pitchFamily="49" charset="-122"/>
              </a:rPr>
              <a:t>的整数倍</a:t>
            </a:r>
            <a:endParaRPr lang="en-US" altLang="zh-CN" sz="1600" dirty="0">
              <a:solidFill>
                <a:srgbClr val="FF0000"/>
              </a:solidFill>
              <a:latin typeface="楷体" panose="02010609060101010101" pitchFamily="49" charset="-122"/>
              <a:ea typeface="楷体" panose="02010609060101010101" pitchFamily="49" charset="-122"/>
            </a:endParaRPr>
          </a:p>
          <a:p>
            <a:r>
              <a:rPr lang="zh-CN" altLang="en-US" sz="1600" kern="100" dirty="0">
                <a:solidFill>
                  <a:schemeClr val="accent1">
                    <a:lumMod val="50000"/>
                  </a:schemeClr>
                </a:solidFill>
                <a:latin typeface="楷体" panose="02010609060101010101" pitchFamily="49" charset="-122"/>
                <a:ea typeface="楷体" panose="02010609060101010101" pitchFamily="49" charset="-122"/>
              </a:rPr>
              <a:t>数据部分最大长度：</a:t>
            </a:r>
            <a:r>
              <a:rPr lang="en-US" altLang="zh-CN" sz="1600" kern="100" dirty="0">
                <a:solidFill>
                  <a:schemeClr val="accent1">
                    <a:lumMod val="50000"/>
                  </a:schemeClr>
                </a:solidFill>
                <a:latin typeface="楷体" panose="02010609060101010101" pitchFamily="49" charset="-122"/>
                <a:ea typeface="楷体" panose="02010609060101010101" pitchFamily="49" charset="-122"/>
              </a:rPr>
              <a:t>800B-20B=780B–4B = 776B</a:t>
            </a:r>
          </a:p>
        </p:txBody>
      </p:sp>
      <p:sp>
        <p:nvSpPr>
          <p:cNvPr id="45" name="圆角矩形 45"/>
          <p:cNvSpPr/>
          <p:nvPr/>
        </p:nvSpPr>
        <p:spPr>
          <a:xfrm>
            <a:off x="3990271" y="1387570"/>
            <a:ext cx="4305430" cy="43585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楷体" panose="02010609060101010101" pitchFamily="49" charset="-122"/>
                <a:ea typeface="楷体" panose="02010609060101010101" pitchFamily="49" charset="-122"/>
              </a:rPr>
              <a:t>IP</a:t>
            </a:r>
            <a:r>
              <a:rPr lang="zh-CN" altLang="en-US" dirty="0">
                <a:latin typeface="楷体" panose="02010609060101010101" pitchFamily="49" charset="-122"/>
                <a:ea typeface="楷体" panose="02010609060101010101" pitchFamily="49" charset="-122"/>
              </a:rPr>
              <a:t>数据报长度 </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首部长度 </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数据长度 </a:t>
            </a:r>
          </a:p>
        </p:txBody>
      </p:sp>
      <p:sp>
        <p:nvSpPr>
          <p:cNvPr id="46" name="圆角矩形 45"/>
          <p:cNvSpPr/>
          <p:nvPr/>
        </p:nvSpPr>
        <p:spPr>
          <a:xfrm>
            <a:off x="3990271" y="1891954"/>
            <a:ext cx="4073345" cy="3846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kern="100" dirty="0">
                <a:solidFill>
                  <a:schemeClr val="bg1"/>
                </a:solidFill>
                <a:latin typeface="楷体" panose="02010609060101010101" pitchFamily="49" charset="-122"/>
                <a:ea typeface="楷体" panose="02010609060101010101" pitchFamily="49" charset="-122"/>
              </a:rPr>
              <a:t>数据长度 </a:t>
            </a:r>
            <a:r>
              <a:rPr lang="en-US" altLang="zh-CN" kern="100" dirty="0">
                <a:solidFill>
                  <a:schemeClr val="bg1"/>
                </a:solidFill>
                <a:latin typeface="楷体" panose="02010609060101010101" pitchFamily="49" charset="-122"/>
                <a:ea typeface="楷体" panose="02010609060101010101" pitchFamily="49" charset="-122"/>
              </a:rPr>
              <a:t>= 1580 B  - 20B  = 1560B</a:t>
            </a:r>
          </a:p>
        </p:txBody>
      </p:sp>
      <p:sp>
        <p:nvSpPr>
          <p:cNvPr id="47" name="圆角矩形 45"/>
          <p:cNvSpPr/>
          <p:nvPr/>
        </p:nvSpPr>
        <p:spPr>
          <a:xfrm>
            <a:off x="3990271" y="4524087"/>
            <a:ext cx="4073345" cy="3846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kern="100" dirty="0">
                <a:solidFill>
                  <a:schemeClr val="bg1"/>
                </a:solidFill>
                <a:latin typeface="楷体" panose="02010609060101010101" pitchFamily="49" charset="-122"/>
                <a:ea typeface="楷体" panose="02010609060101010101" pitchFamily="49" charset="-122"/>
              </a:rPr>
              <a:t>第</a:t>
            </a:r>
            <a:r>
              <a:rPr lang="en-US" altLang="zh-CN" kern="100" dirty="0">
                <a:solidFill>
                  <a:schemeClr val="bg1"/>
                </a:solidFill>
                <a:latin typeface="楷体" panose="02010609060101010101" pitchFamily="49" charset="-122"/>
                <a:ea typeface="楷体" panose="02010609060101010101" pitchFamily="49" charset="-122"/>
              </a:rPr>
              <a:t>3</a:t>
            </a:r>
            <a:r>
              <a:rPr lang="zh-CN" altLang="en-US" kern="100" dirty="0">
                <a:solidFill>
                  <a:schemeClr val="bg1"/>
                </a:solidFill>
                <a:latin typeface="楷体" panose="02010609060101010101" pitchFamily="49" charset="-122"/>
                <a:ea typeface="楷体" panose="02010609060101010101" pitchFamily="49" charset="-122"/>
              </a:rPr>
              <a:t>片：</a:t>
            </a:r>
            <a:r>
              <a:rPr lang="en-US" altLang="zh-CN" kern="100" dirty="0">
                <a:solidFill>
                  <a:schemeClr val="bg1"/>
                </a:solidFill>
                <a:latin typeface="楷体" panose="02010609060101010101" pitchFamily="49" charset="-122"/>
                <a:ea typeface="楷体" panose="02010609060101010101" pitchFamily="49" charset="-122"/>
              </a:rPr>
              <a:t>20B</a:t>
            </a:r>
            <a:r>
              <a:rPr lang="zh-CN" altLang="en-US" kern="100" dirty="0">
                <a:solidFill>
                  <a:schemeClr val="bg1"/>
                </a:solidFill>
                <a:latin typeface="楷体" panose="02010609060101010101" pitchFamily="49" charset="-122"/>
                <a:ea typeface="楷体" panose="02010609060101010101" pitchFamily="49" charset="-122"/>
              </a:rPr>
              <a:t>首部</a:t>
            </a:r>
            <a:r>
              <a:rPr lang="en-US" altLang="zh-CN" kern="100" dirty="0">
                <a:solidFill>
                  <a:schemeClr val="bg1"/>
                </a:solidFill>
                <a:latin typeface="楷体" panose="02010609060101010101" pitchFamily="49" charset="-122"/>
                <a:ea typeface="楷体" panose="02010609060101010101" pitchFamily="49" charset="-122"/>
              </a:rPr>
              <a:t>+28B</a:t>
            </a:r>
            <a:r>
              <a:rPr lang="zh-CN" altLang="en-US" kern="100" dirty="0">
                <a:solidFill>
                  <a:schemeClr val="bg1"/>
                </a:solidFill>
                <a:latin typeface="楷体" panose="02010609060101010101" pitchFamily="49" charset="-122"/>
                <a:ea typeface="楷体" panose="02010609060101010101" pitchFamily="49" charset="-122"/>
              </a:rPr>
              <a:t>数据     </a:t>
            </a:r>
            <a:r>
              <a:rPr lang="en-US" altLang="zh-CN" kern="100" dirty="0">
                <a:solidFill>
                  <a:schemeClr val="bg1"/>
                </a:solidFill>
                <a:latin typeface="楷体" panose="02010609060101010101" pitchFamily="49" charset="-122"/>
                <a:ea typeface="楷体" panose="02010609060101010101" pitchFamily="49" charset="-122"/>
              </a:rPr>
              <a:t>MF=0</a:t>
            </a:r>
          </a:p>
        </p:txBody>
      </p:sp>
      <p:sp>
        <p:nvSpPr>
          <p:cNvPr id="48" name="圆角矩形 45"/>
          <p:cNvSpPr/>
          <p:nvPr/>
        </p:nvSpPr>
        <p:spPr>
          <a:xfrm>
            <a:off x="3990271" y="4108416"/>
            <a:ext cx="4073345" cy="3846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kern="100" dirty="0">
                <a:solidFill>
                  <a:schemeClr val="bg1"/>
                </a:solidFill>
                <a:latin typeface="楷体" panose="02010609060101010101" pitchFamily="49" charset="-122"/>
                <a:ea typeface="楷体" panose="02010609060101010101" pitchFamily="49" charset="-122"/>
              </a:rPr>
              <a:t>第</a:t>
            </a:r>
            <a:r>
              <a:rPr lang="en-US" altLang="zh-CN" kern="100" dirty="0">
                <a:solidFill>
                  <a:schemeClr val="bg1"/>
                </a:solidFill>
                <a:latin typeface="楷体" panose="02010609060101010101" pitchFamily="49" charset="-122"/>
                <a:ea typeface="楷体" panose="02010609060101010101" pitchFamily="49" charset="-122"/>
              </a:rPr>
              <a:t>2</a:t>
            </a:r>
            <a:r>
              <a:rPr lang="zh-CN" altLang="en-US" kern="100" dirty="0">
                <a:solidFill>
                  <a:schemeClr val="bg1"/>
                </a:solidFill>
                <a:latin typeface="楷体" panose="02010609060101010101" pitchFamily="49" charset="-122"/>
                <a:ea typeface="楷体" panose="02010609060101010101" pitchFamily="49" charset="-122"/>
              </a:rPr>
              <a:t>片：</a:t>
            </a:r>
            <a:r>
              <a:rPr lang="en-US" altLang="zh-CN" kern="100" dirty="0">
                <a:solidFill>
                  <a:schemeClr val="bg1"/>
                </a:solidFill>
                <a:latin typeface="楷体" panose="02010609060101010101" pitchFamily="49" charset="-122"/>
                <a:ea typeface="楷体" panose="02010609060101010101" pitchFamily="49" charset="-122"/>
              </a:rPr>
              <a:t>20B</a:t>
            </a:r>
            <a:r>
              <a:rPr lang="zh-CN" altLang="en-US" kern="100" dirty="0">
                <a:solidFill>
                  <a:schemeClr val="bg1"/>
                </a:solidFill>
                <a:latin typeface="楷体" panose="02010609060101010101" pitchFamily="49" charset="-122"/>
                <a:ea typeface="楷体" panose="02010609060101010101" pitchFamily="49" charset="-122"/>
              </a:rPr>
              <a:t>首部</a:t>
            </a:r>
            <a:r>
              <a:rPr lang="en-US" altLang="zh-CN" kern="100" dirty="0">
                <a:solidFill>
                  <a:schemeClr val="bg1"/>
                </a:solidFill>
                <a:latin typeface="楷体" panose="02010609060101010101" pitchFamily="49" charset="-122"/>
                <a:ea typeface="楷体" panose="02010609060101010101" pitchFamily="49" charset="-122"/>
              </a:rPr>
              <a:t>+776B</a:t>
            </a:r>
            <a:r>
              <a:rPr lang="zh-CN" altLang="en-US" kern="100" dirty="0">
                <a:solidFill>
                  <a:schemeClr val="bg1"/>
                </a:solidFill>
                <a:latin typeface="楷体" panose="02010609060101010101" pitchFamily="49" charset="-122"/>
                <a:ea typeface="楷体" panose="02010609060101010101" pitchFamily="49" charset="-122"/>
              </a:rPr>
              <a:t>数据   </a:t>
            </a:r>
            <a:r>
              <a:rPr lang="en-US" altLang="zh-CN" kern="100" dirty="0">
                <a:solidFill>
                  <a:schemeClr val="bg1"/>
                </a:solidFill>
                <a:latin typeface="楷体" panose="02010609060101010101" pitchFamily="49" charset="-122"/>
                <a:ea typeface="楷体" panose="02010609060101010101" pitchFamily="49" charset="-122"/>
              </a:rPr>
              <a:t>MF=1</a:t>
            </a:r>
          </a:p>
        </p:txBody>
      </p:sp>
      <p:sp>
        <p:nvSpPr>
          <p:cNvPr id="49" name="圆角矩形 45"/>
          <p:cNvSpPr/>
          <p:nvPr/>
        </p:nvSpPr>
        <p:spPr>
          <a:xfrm>
            <a:off x="3990271" y="3695301"/>
            <a:ext cx="4073345" cy="38463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kern="100" dirty="0">
                <a:solidFill>
                  <a:schemeClr val="bg1"/>
                </a:solidFill>
                <a:latin typeface="楷体" panose="02010609060101010101" pitchFamily="49" charset="-122"/>
                <a:ea typeface="楷体" panose="02010609060101010101" pitchFamily="49" charset="-122"/>
              </a:rPr>
              <a:t>第</a:t>
            </a:r>
            <a:r>
              <a:rPr lang="en-US" altLang="zh-CN" kern="100" dirty="0">
                <a:solidFill>
                  <a:schemeClr val="bg1"/>
                </a:solidFill>
                <a:latin typeface="楷体" panose="02010609060101010101" pitchFamily="49" charset="-122"/>
                <a:ea typeface="楷体" panose="02010609060101010101" pitchFamily="49" charset="-122"/>
              </a:rPr>
              <a:t>1</a:t>
            </a:r>
            <a:r>
              <a:rPr lang="zh-CN" altLang="en-US" kern="100" dirty="0">
                <a:solidFill>
                  <a:schemeClr val="bg1"/>
                </a:solidFill>
                <a:latin typeface="楷体" panose="02010609060101010101" pitchFamily="49" charset="-122"/>
                <a:ea typeface="楷体" panose="02010609060101010101" pitchFamily="49" charset="-122"/>
              </a:rPr>
              <a:t>片：</a:t>
            </a:r>
            <a:r>
              <a:rPr lang="en-US" altLang="zh-CN" kern="100" dirty="0">
                <a:solidFill>
                  <a:schemeClr val="bg1"/>
                </a:solidFill>
                <a:latin typeface="楷体" panose="02010609060101010101" pitchFamily="49" charset="-122"/>
                <a:ea typeface="楷体" panose="02010609060101010101" pitchFamily="49" charset="-122"/>
              </a:rPr>
              <a:t>20B</a:t>
            </a:r>
            <a:r>
              <a:rPr lang="zh-CN" altLang="en-US" kern="100" dirty="0">
                <a:solidFill>
                  <a:schemeClr val="bg1"/>
                </a:solidFill>
                <a:latin typeface="楷体" panose="02010609060101010101" pitchFamily="49" charset="-122"/>
                <a:ea typeface="楷体" panose="02010609060101010101" pitchFamily="49" charset="-122"/>
              </a:rPr>
              <a:t>首部</a:t>
            </a:r>
            <a:r>
              <a:rPr lang="en-US" altLang="zh-CN" kern="100" dirty="0">
                <a:solidFill>
                  <a:schemeClr val="bg1"/>
                </a:solidFill>
                <a:latin typeface="楷体" panose="02010609060101010101" pitchFamily="49" charset="-122"/>
                <a:ea typeface="楷体" panose="02010609060101010101" pitchFamily="49" charset="-122"/>
              </a:rPr>
              <a:t>+776B</a:t>
            </a:r>
            <a:r>
              <a:rPr lang="zh-CN" altLang="en-US" kern="100" dirty="0">
                <a:solidFill>
                  <a:schemeClr val="bg1"/>
                </a:solidFill>
                <a:latin typeface="楷体" panose="02010609060101010101" pitchFamily="49" charset="-122"/>
                <a:ea typeface="楷体" panose="02010609060101010101" pitchFamily="49" charset="-122"/>
              </a:rPr>
              <a:t>数据   </a:t>
            </a:r>
            <a:r>
              <a:rPr lang="en-US" altLang="zh-CN" kern="100" dirty="0">
                <a:solidFill>
                  <a:schemeClr val="bg1"/>
                </a:solidFill>
                <a:latin typeface="楷体" panose="02010609060101010101" pitchFamily="49" charset="-122"/>
                <a:ea typeface="楷体" panose="02010609060101010101" pitchFamily="49" charset="-122"/>
              </a:rPr>
              <a:t>MF=1</a:t>
            </a:r>
          </a:p>
        </p:txBody>
      </p:sp>
      <p:pic>
        <p:nvPicPr>
          <p:cNvPr id="20" name="对1"/>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437124" y="1862022"/>
            <a:ext cx="427648" cy="369332"/>
          </a:xfrm>
          <a:prstGeom prst="rect">
            <a:avLst/>
          </a:prstGeom>
        </p:spPr>
      </p:pic>
      <p:pic>
        <p:nvPicPr>
          <p:cNvPr id="4" name="图片 3"/>
          <p:cNvPicPr>
            <a:picLocks noChangeAspect="1"/>
          </p:cNvPicPr>
          <p:nvPr/>
        </p:nvPicPr>
        <p:blipFill>
          <a:blip r:embed="rId6"/>
          <a:stretch>
            <a:fillRect/>
          </a:stretch>
        </p:blipFill>
        <p:spPr>
          <a:xfrm>
            <a:off x="189500" y="2891520"/>
            <a:ext cx="3701930" cy="183704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5" grpId="1" animBg="1"/>
      <p:bldP spid="46" grpId="0" bldLvl="0" animBg="1"/>
      <p:bldP spid="46" grpId="1" animBg="1"/>
      <p:bldP spid="47" grpId="0" bldLvl="0" animBg="1"/>
      <p:bldP spid="47" grpId="1" animBg="1"/>
      <p:bldP spid="48" grpId="0" bldLvl="0" animBg="1"/>
      <p:bldP spid="48" grpId="1" animBg="1"/>
      <p:bldP spid="49" grpId="0" bldLvl="0" animBg="1"/>
      <p:bldP spid="49"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某网络中的所有路由器均采用距离向量路由算法计算路由。若路由器</a:t>
            </a:r>
            <a:r>
              <a:rPr lang="en-US" altLang="zh-CN" kern="100" dirty="0">
                <a:solidFill>
                  <a:schemeClr val="accent1">
                    <a:lumMod val="50000"/>
                  </a:schemeClr>
                </a:solidFill>
                <a:latin typeface="微软雅黑" charset="0"/>
                <a:ea typeface="微软雅黑" charset="0"/>
                <a:cs typeface="微软雅黑" charset="0"/>
                <a:sym typeface="+mn-ea"/>
              </a:rPr>
              <a:t>E</a:t>
            </a:r>
            <a:r>
              <a:rPr lang="zh-CN" altLang="en-US" kern="100" dirty="0">
                <a:solidFill>
                  <a:schemeClr val="accent1">
                    <a:lumMod val="50000"/>
                  </a:schemeClr>
                </a:solidFill>
                <a:latin typeface="微软雅黑" charset="0"/>
                <a:ea typeface="微软雅黑" charset="0"/>
                <a:cs typeface="微软雅黑" charset="0"/>
                <a:sym typeface="+mn-ea"/>
              </a:rPr>
              <a:t>与邻居路由器</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之间的直接链路距离分别是</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12 </a:t>
            </a:r>
            <a:r>
              <a:rPr lang="zh-CN" altLang="en-US" kern="100" dirty="0">
                <a:solidFill>
                  <a:schemeClr val="accent1">
                    <a:lumMod val="50000"/>
                  </a:schemeClr>
                </a:solidFill>
                <a:latin typeface="微软雅黑" charset="0"/>
                <a:ea typeface="微软雅黑" charset="0"/>
                <a:cs typeface="微软雅黑" charset="0"/>
                <a:sym typeface="+mn-ea"/>
              </a:rPr>
              <a:t>和 </a:t>
            </a:r>
            <a:r>
              <a:rPr lang="en-US" altLang="zh-CN" kern="100" dirty="0">
                <a:solidFill>
                  <a:schemeClr val="accent1">
                    <a:lumMod val="50000"/>
                  </a:schemeClr>
                </a:solidFill>
                <a:latin typeface="微软雅黑" charset="0"/>
                <a:ea typeface="微软雅黑" charset="0"/>
                <a:cs typeface="微软雅黑" charset="0"/>
                <a:sym typeface="+mn-ea"/>
              </a:rPr>
              <a:t>6,</a:t>
            </a:r>
            <a:r>
              <a:rPr lang="zh-CN" altLang="en-US" kern="100" dirty="0">
                <a:solidFill>
                  <a:schemeClr val="accent1">
                    <a:lumMod val="50000"/>
                  </a:schemeClr>
                </a:solidFill>
                <a:latin typeface="微软雅黑" charset="0"/>
                <a:ea typeface="微软雅黑" charset="0"/>
                <a:cs typeface="微软雅黑" charset="0"/>
                <a:sym typeface="+mn-ea"/>
              </a:rPr>
              <a:t>且</a:t>
            </a:r>
            <a:r>
              <a:rPr lang="en-US" altLang="zh-CN" kern="100" dirty="0">
                <a:solidFill>
                  <a:schemeClr val="accent1">
                    <a:lumMod val="50000"/>
                  </a:schemeClr>
                </a:solidFill>
                <a:latin typeface="微软雅黑" charset="0"/>
                <a:ea typeface="微软雅黑" charset="0"/>
                <a:cs typeface="微软雅黑" charset="0"/>
                <a:sym typeface="+mn-ea"/>
              </a:rPr>
              <a:t>E</a:t>
            </a:r>
            <a:r>
              <a:rPr lang="zh-CN" altLang="en-US" kern="100" dirty="0">
                <a:solidFill>
                  <a:schemeClr val="accent1">
                    <a:lumMod val="50000"/>
                  </a:schemeClr>
                </a:solidFill>
                <a:latin typeface="微软雅黑" charset="0"/>
                <a:ea typeface="微软雅黑" charset="0"/>
                <a:cs typeface="微软雅黑" charset="0"/>
                <a:sym typeface="+mn-ea"/>
              </a:rPr>
              <a:t>收到邻居路由器的距离向量如下表所示</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则路由器</a:t>
            </a:r>
            <a:r>
              <a:rPr lang="en-US" altLang="zh-CN" kern="100" dirty="0">
                <a:solidFill>
                  <a:schemeClr val="accent1">
                    <a:lumMod val="50000"/>
                  </a:schemeClr>
                </a:solidFill>
                <a:latin typeface="微软雅黑" charset="0"/>
                <a:ea typeface="微软雅黑" charset="0"/>
                <a:cs typeface="微软雅黑" charset="0"/>
                <a:sym typeface="+mn-ea"/>
              </a:rPr>
              <a:t>E</a:t>
            </a:r>
            <a:r>
              <a:rPr lang="zh-CN" altLang="en-US" kern="100" dirty="0">
                <a:solidFill>
                  <a:schemeClr val="accent1">
                    <a:lumMod val="50000"/>
                  </a:schemeClr>
                </a:solidFill>
                <a:latin typeface="微软雅黑" charset="0"/>
                <a:ea typeface="微软雅黑" charset="0"/>
                <a:cs typeface="微软雅黑" charset="0"/>
                <a:sym typeface="+mn-ea"/>
              </a:rPr>
              <a:t>更新后的到达目的网络 </a:t>
            </a:r>
            <a:r>
              <a:rPr lang="en-US" altLang="zh-CN" kern="100" dirty="0">
                <a:solidFill>
                  <a:schemeClr val="accent1">
                    <a:lumMod val="50000"/>
                  </a:schemeClr>
                </a:solidFill>
                <a:latin typeface="微软雅黑" charset="0"/>
                <a:ea typeface="微软雅黑" charset="0"/>
                <a:cs typeface="微软雅黑" charset="0"/>
                <a:sym typeface="+mn-ea"/>
              </a:rPr>
              <a:t>Ne1~Net4</a:t>
            </a:r>
            <a:r>
              <a:rPr lang="zh-CN" altLang="en-US" kern="100" dirty="0">
                <a:solidFill>
                  <a:schemeClr val="accent1">
                    <a:lumMod val="50000"/>
                  </a:schemeClr>
                </a:solidFill>
                <a:latin typeface="微软雅黑" charset="0"/>
                <a:ea typeface="微软雅黑" charset="0"/>
                <a:cs typeface="微软雅黑" charset="0"/>
                <a:sym typeface="+mn-ea"/>
              </a:rPr>
              <a:t>的距离分别是</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9,10,12,6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9,10,28,20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9,20,12,20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9,20,28,20</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260" y="1527832"/>
            <a:ext cx="5587367" cy="1619343"/>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323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34. </a:t>
            </a:r>
            <a:r>
              <a:rPr lang="zh-CN" altLang="en-US" kern="100" dirty="0">
                <a:solidFill>
                  <a:schemeClr val="accent1">
                    <a:lumMod val="50000"/>
                  </a:schemeClr>
                </a:solidFill>
                <a:latin typeface="微软雅黑" charset="0"/>
                <a:ea typeface="微软雅黑" charset="0"/>
                <a:cs typeface="微软雅黑" charset="0"/>
                <a:sym typeface="+mn-ea"/>
              </a:rPr>
              <a:t>某无噪声理想信道带宽为</a:t>
            </a:r>
            <a:r>
              <a:rPr lang="en-US" altLang="zh-CN" kern="100" dirty="0">
                <a:solidFill>
                  <a:schemeClr val="accent1">
                    <a:lumMod val="50000"/>
                  </a:schemeClr>
                </a:solidFill>
                <a:latin typeface="微软雅黑" charset="0"/>
                <a:ea typeface="微软雅黑" charset="0"/>
                <a:cs typeface="微软雅黑" charset="0"/>
                <a:sym typeface="+mn-ea"/>
              </a:rPr>
              <a:t>4MHz</a:t>
            </a:r>
            <a:r>
              <a:rPr lang="zh-CN" altLang="en-US" kern="100" dirty="0">
                <a:solidFill>
                  <a:schemeClr val="accent1">
                    <a:lumMod val="50000"/>
                  </a:schemeClr>
                </a:solidFill>
                <a:latin typeface="微软雅黑" charset="0"/>
                <a:ea typeface="微软雅黑" charset="0"/>
                <a:cs typeface="微软雅黑" charset="0"/>
                <a:sym typeface="+mn-ea"/>
              </a:rPr>
              <a:t>，采用</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调制，若该信道的最大数据传输率是</a:t>
            </a:r>
            <a:r>
              <a:rPr lang="en-US" altLang="zh-CN" kern="100" dirty="0">
                <a:solidFill>
                  <a:schemeClr val="accent1">
                    <a:lumMod val="50000"/>
                  </a:schemeClr>
                </a:solidFill>
                <a:latin typeface="微软雅黑" charset="0"/>
                <a:ea typeface="微软雅黑" charset="0"/>
                <a:cs typeface="微软雅黑" charset="0"/>
                <a:sym typeface="+mn-ea"/>
              </a:rPr>
              <a:t>48Mbps</a:t>
            </a:r>
            <a:r>
              <a:rPr lang="zh-CN" altLang="en-US" kern="100" dirty="0">
                <a:solidFill>
                  <a:schemeClr val="accent1">
                    <a:lumMod val="50000"/>
                  </a:schemeClr>
                </a:solidFill>
                <a:latin typeface="微软雅黑" charset="0"/>
                <a:ea typeface="微软雅黑" charset="0"/>
                <a:cs typeface="微软雅黑" charset="0"/>
                <a:sym typeface="+mn-ea"/>
              </a:rPr>
              <a:t>，则该信道采用的</a:t>
            </a:r>
            <a:r>
              <a:rPr lang="en-US" altLang="zh-CN" kern="100" dirty="0">
                <a:solidFill>
                  <a:schemeClr val="accent1">
                    <a:lumMod val="50000"/>
                  </a:schemeClr>
                </a:solidFill>
                <a:latin typeface="微软雅黑" charset="0"/>
                <a:ea typeface="微软雅黑" charset="0"/>
                <a:cs typeface="微软雅黑" charset="0"/>
                <a:sym typeface="+mn-ea"/>
              </a:rPr>
              <a:t>QAM</a:t>
            </a:r>
            <a:r>
              <a:rPr lang="zh-CN" altLang="en-US" kern="100" dirty="0">
                <a:solidFill>
                  <a:schemeClr val="accent1">
                    <a:lumMod val="50000"/>
                  </a:schemeClr>
                </a:solidFill>
                <a:latin typeface="微软雅黑" charset="0"/>
                <a:ea typeface="微软雅黑" charset="0"/>
                <a:cs typeface="微软雅黑" charset="0"/>
                <a:sym typeface="+mn-ea"/>
              </a:rPr>
              <a:t>调制方案是</a:t>
            </a:r>
            <a:r>
              <a:rPr lang="en-US" altLang="zh-CN" kern="100" dirty="0">
                <a:solidFill>
                  <a:schemeClr val="accent1">
                    <a:lumMod val="50000"/>
                  </a:schemeClr>
                </a:solidFill>
                <a:latin typeface="微软雅黑" charset="0"/>
                <a:ea typeface="微软雅黑" charset="0"/>
                <a:cs typeface="微软雅黑" charset="0"/>
                <a:sym typeface="+mn-ea"/>
              </a:rPr>
              <a:t>( ) </a:t>
            </a:r>
            <a:r>
              <a:rPr lang="zh-CN" altLang="en-US" kern="100" dirty="0">
                <a:solidFill>
                  <a:schemeClr val="accent1">
                    <a:lumMod val="50000"/>
                  </a:schemeClr>
                </a:solidFill>
                <a:latin typeface="微软雅黑" charset="0"/>
                <a:ea typeface="微软雅黑" charset="0"/>
                <a:cs typeface="微软雅黑" charset="0"/>
                <a:sym typeface="+mn-ea"/>
              </a:rPr>
              <a:t>。</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QAM-16</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QAM-32</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QAM-64</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QAM-128</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-2023</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5" name="同侧圆角矩形 3"/>
          <p:cNvSpPr/>
          <p:nvPr/>
        </p:nvSpPr>
        <p:spPr>
          <a:xfrm>
            <a:off x="2321872" y="1736931"/>
            <a:ext cx="1735455" cy="316865"/>
          </a:xfrm>
          <a:prstGeom prst="round2SameRect">
            <a:avLst/>
          </a:prstGeom>
          <a:solidFill>
            <a:srgbClr val="00B0F0"/>
          </a:solidFill>
          <a:ln>
            <a:solidFill>
              <a:srgbClr val="000000">
                <a:alpha val="0"/>
              </a:srgbClr>
            </a:solidFill>
          </a:ln>
        </p:spPr>
        <p:style>
          <a:lnRef idx="1">
            <a:schemeClr val="accent2"/>
          </a:lnRef>
          <a:fillRef idx="3">
            <a:schemeClr val="accent2"/>
          </a:fillRef>
          <a:effectRef idx="2">
            <a:schemeClr val="accent2"/>
          </a:effectRef>
          <a:fontRef idx="minor">
            <a:schemeClr val="lt1"/>
          </a:fontRef>
        </p:style>
        <p:txBody>
          <a:bodyPr rtlCol="0" anchor="ctr"/>
          <a:lstStyle/>
          <a:p>
            <a:pPr algn="l">
              <a:buClrTx/>
              <a:buSzTx/>
              <a:buNone/>
            </a:pPr>
            <a:r>
              <a:rPr lang="en-US" altLang="zh-CN" kern="100" dirty="0">
                <a:solidFill>
                  <a:schemeClr val="bg1"/>
                </a:solidFill>
                <a:effectLst/>
                <a:latin typeface="微软雅黑" charset="0"/>
                <a:ea typeface="微软雅黑" charset="0"/>
                <a:cs typeface="微软雅黑" charset="0"/>
                <a:sym typeface="+mn-ea"/>
              </a:rPr>
              <a:t>奎奈斯特定理</a:t>
            </a:r>
          </a:p>
        </p:txBody>
      </p:sp>
      <mc:AlternateContent xmlns:mc="http://schemas.openxmlformats.org/markup-compatibility/2006" xmlns:a14="http://schemas.microsoft.com/office/drawing/2010/main">
        <mc:Choice Requires="a14">
          <p:sp>
            <p:nvSpPr>
              <p:cNvPr id="16" name="圆角矩形 2"/>
              <p:cNvSpPr/>
              <p:nvPr/>
            </p:nvSpPr>
            <p:spPr>
              <a:xfrm>
                <a:off x="2334572" y="2053796"/>
                <a:ext cx="4881245" cy="487680"/>
              </a:xfrm>
              <a:prstGeom prst="roundRect">
                <a:avLst>
                  <a:gd name="adj" fmla="val 0"/>
                </a:avLst>
              </a:prstGeom>
              <a:noFill/>
              <a:ln w="44450">
                <a:solidFill>
                  <a:srgbClr val="00B0F0"/>
                </a:solid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zh-CN" altLang="en-US" kern="100" dirty="0">
                    <a:solidFill>
                      <a:schemeClr val="accent1">
                        <a:lumMod val="50000"/>
                      </a:schemeClr>
                    </a:solidFill>
                    <a:effectLst/>
                    <a:latin typeface="微软雅黑" charset="0"/>
                    <a:ea typeface="微软雅黑" charset="0"/>
                    <a:cs typeface="微软雅黑" charset="0"/>
                    <a:sym typeface="+mn-ea"/>
                  </a:rPr>
                  <a:t>信道的</a:t>
                </a:r>
                <a:r>
                  <a:rPr lang="en-US" altLang="zh-CN" kern="100" dirty="0">
                    <a:solidFill>
                      <a:schemeClr val="accent1">
                        <a:lumMod val="50000"/>
                      </a:schemeClr>
                    </a:solidFill>
                    <a:effectLst/>
                    <a:latin typeface="微软雅黑" charset="0"/>
                    <a:ea typeface="微软雅黑" charset="0"/>
                    <a:cs typeface="微软雅黑" charset="0"/>
                    <a:sym typeface="+mn-ea"/>
                  </a:rPr>
                  <a:t>最大数据传输速率 </a:t>
                </a:r>
                <a14:m>
                  <m:oMath xmlns:m="http://schemas.openxmlformats.org/officeDocument/2006/math">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𝑊</m:t>
                    </m:r>
                    <m:sSub>
                      <m:sSubPr>
                        <m:ctrlP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chemeClr val="accent1">
                                <a:lumMod val="50000"/>
                              </a:schemeClr>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chemeClr val="accent1">
                        <a:lumMod val="50000"/>
                      </a:schemeClr>
                    </a:solidFill>
                    <a:effectLst/>
                    <a:latin typeface="微软雅黑" charset="0"/>
                    <a:ea typeface="微软雅黑" charset="0"/>
                    <a:cs typeface="微软雅黑" charset="0"/>
                    <a:sym typeface="+mn-ea"/>
                  </a:rPr>
                  <a:t>V   </a:t>
                </a:r>
                <a:r>
                  <a:rPr lang="en-US" altLang="zh-CN" b="1" kern="100" dirty="0">
                    <a:solidFill>
                      <a:srgbClr val="00B0F0"/>
                    </a:solidFill>
                    <a:effectLst/>
                    <a:latin typeface="微软雅黑" charset="0"/>
                    <a:ea typeface="微软雅黑" charset="0"/>
                    <a:cs typeface="微软雅黑" charset="0"/>
                    <a:sym typeface="+mn-ea"/>
                  </a:rPr>
                  <a:t>bps</a:t>
                </a:r>
              </a:p>
            </p:txBody>
          </p:sp>
        </mc:Choice>
        <mc:Fallback xmlns="">
          <p:sp>
            <p:nvSpPr>
              <p:cNvPr id="16" name="圆角矩形 2"/>
              <p:cNvSpPr>
                <a:spLocks noRot="1" noChangeAspect="1" noMove="1" noResize="1" noEditPoints="1" noAdjustHandles="1" noChangeArrowheads="1" noChangeShapeType="1" noTextEdit="1"/>
              </p:cNvSpPr>
              <p:nvPr/>
            </p:nvSpPr>
            <p:spPr>
              <a:xfrm>
                <a:off x="2334572" y="2053796"/>
                <a:ext cx="4881245" cy="487680"/>
              </a:xfrm>
              <a:prstGeom prst="roundRect">
                <a:avLst>
                  <a:gd name="adj" fmla="val 0"/>
                </a:avLst>
              </a:prstGeom>
              <a:blipFill rotWithShape="1">
                <a:blip r:embed="rId4"/>
                <a:stretch>
                  <a:fillRect l="-462" t="-4600" r="-449" b="-4515"/>
                </a:stretch>
              </a:blipFill>
              <a:ln w="44450">
                <a:solidFill>
                  <a:srgbClr val="00B0F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9" name="直接箭头连接符 18"/>
          <p:cNvCxnSpPr/>
          <p:nvPr/>
        </p:nvCxnSpPr>
        <p:spPr>
          <a:xfrm flipV="1">
            <a:off x="5528300" y="1736931"/>
            <a:ext cx="0" cy="424838"/>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0" name="圆角矩形 9"/>
          <p:cNvSpPr/>
          <p:nvPr/>
        </p:nvSpPr>
        <p:spPr>
          <a:xfrm>
            <a:off x="5004425" y="1420066"/>
            <a:ext cx="104775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 信道带宽</a:t>
            </a:r>
          </a:p>
        </p:txBody>
      </p:sp>
      <p:cxnSp>
        <p:nvCxnSpPr>
          <p:cNvPr id="23" name="直接箭头连接符 22"/>
          <p:cNvCxnSpPr/>
          <p:nvPr/>
        </p:nvCxnSpPr>
        <p:spPr>
          <a:xfrm flipV="1">
            <a:off x="6154608" y="1736931"/>
            <a:ext cx="361436" cy="385401"/>
          </a:xfrm>
          <a:prstGeom prst="straightConnector1">
            <a:avLst/>
          </a:prstGeom>
          <a:ln w="19050">
            <a:solidFill>
              <a:srgbClr val="FD713D"/>
            </a:solidFill>
            <a:tailEnd type="arrow"/>
          </a:ln>
        </p:spPr>
        <p:style>
          <a:lnRef idx="1">
            <a:schemeClr val="accent1"/>
          </a:lnRef>
          <a:fillRef idx="0">
            <a:schemeClr val="accent1"/>
          </a:fillRef>
          <a:effectRef idx="0">
            <a:schemeClr val="accent1"/>
          </a:effectRef>
          <a:fontRef idx="minor">
            <a:schemeClr val="tx1"/>
          </a:fontRef>
        </p:style>
      </p:cxnSp>
      <p:sp>
        <p:nvSpPr>
          <p:cNvPr id="24" name="圆角矩形 14"/>
          <p:cNvSpPr/>
          <p:nvPr/>
        </p:nvSpPr>
        <p:spPr>
          <a:xfrm>
            <a:off x="6678482" y="1462135"/>
            <a:ext cx="2260600" cy="316865"/>
          </a:xfrm>
          <a:prstGeom prst="roundRect">
            <a:avLst/>
          </a:prstGeom>
          <a:solidFill>
            <a:srgbClr val="FD713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b="1" kern="100" dirty="0">
                <a:solidFill>
                  <a:schemeClr val="bg1"/>
                </a:solidFill>
                <a:effectLst/>
                <a:latin typeface="微软雅黑" charset="0"/>
                <a:ea typeface="微软雅黑" charset="0"/>
                <a:cs typeface="微软雅黑" charset="0"/>
                <a:sym typeface="+mn-ea"/>
              </a:rPr>
              <a:t>每个码元的离散电平数目</a:t>
            </a:r>
          </a:p>
        </p:txBody>
      </p:sp>
      <mc:AlternateContent xmlns:mc="http://schemas.openxmlformats.org/markup-compatibility/2006" xmlns:a14="http://schemas.microsoft.com/office/drawing/2010/main">
        <mc:Choice Requires="a14">
          <p:sp>
            <p:nvSpPr>
              <p:cNvPr id="28" name="圆角矩形 2"/>
              <p:cNvSpPr/>
              <p:nvPr/>
            </p:nvSpPr>
            <p:spPr>
              <a:xfrm>
                <a:off x="2334572" y="2580156"/>
                <a:ext cx="4881245" cy="487680"/>
              </a:xfrm>
              <a:prstGeom prst="roundRect">
                <a:avLst>
                  <a:gd name="adj" fmla="val 0"/>
                </a:avLst>
              </a:prstGeom>
              <a:noFill/>
              <a:ln w="44450">
                <a:no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None/>
                </a:pPr>
                <a:r>
                  <a:rPr lang="en-US" altLang="zh-CN" kern="100" dirty="0">
                    <a:solidFill>
                      <a:srgbClr val="FF0000"/>
                    </a:solidFill>
                    <a:effectLst/>
                    <a:latin typeface="微软雅黑" charset="0"/>
                    <a:ea typeface="微软雅黑" charset="0"/>
                    <a:cs typeface="微软雅黑" charset="0"/>
                    <a:sym typeface="+mn-ea"/>
                  </a:rPr>
                  <a:t>48M </a:t>
                </a:r>
                <a14:m>
                  <m:oMath xmlns:m="http://schemas.openxmlformats.org/officeDocument/2006/math">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4</m:t>
                    </m:r>
                    <m:r>
                      <m:rPr>
                        <m:sty m:val="p"/>
                      </m:rPr>
                      <a:rPr lang="en-US" altLang="zh-CN" i="1" kern="100" dirty="0">
                        <a:solidFill>
                          <a:srgbClr val="FF0000"/>
                        </a:solidFill>
                        <a:latin typeface="Cambria Math" panose="02040503050406030204" pitchFamily="18" charset="0"/>
                        <a:ea typeface="微软雅黑" charset="0"/>
                        <a:cs typeface="DejaVu Math TeX Gyre" panose="02000503000000000000" charset="0"/>
                      </a:rPr>
                      <m:t>M</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 </m:t>
                    </m:r>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 </m:t>
                    </m:r>
                    <m:sSub>
                      <m:sSubPr>
                        <m:ctrlP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effectLst/>
                    <a:latin typeface="微软雅黑" charset="0"/>
                    <a:ea typeface="微软雅黑" charset="0"/>
                    <a:cs typeface="微软雅黑" charset="0"/>
                    <a:sym typeface="+mn-ea"/>
                  </a:rPr>
                  <a:t>V  </a:t>
                </a:r>
                <a:endParaRPr lang="en-US" altLang="zh-CN" b="1" kern="100" dirty="0">
                  <a:solidFill>
                    <a:srgbClr val="FF0000"/>
                  </a:solidFill>
                  <a:effectLst/>
                  <a:latin typeface="微软雅黑" charset="0"/>
                  <a:ea typeface="微软雅黑" charset="0"/>
                  <a:cs typeface="微软雅黑" charset="0"/>
                  <a:sym typeface="+mn-ea"/>
                </a:endParaRPr>
              </a:p>
            </p:txBody>
          </p:sp>
        </mc:Choice>
        <mc:Fallback xmlns="">
          <p:sp>
            <p:nvSpPr>
              <p:cNvPr id="28" name="圆角矩形 2"/>
              <p:cNvSpPr>
                <a:spLocks noRot="1" noChangeAspect="1" noMove="1" noResize="1" noEditPoints="1" noAdjustHandles="1" noChangeArrowheads="1" noChangeShapeType="1" noTextEdit="1"/>
              </p:cNvSpPr>
              <p:nvPr/>
            </p:nvSpPr>
            <p:spPr>
              <a:xfrm>
                <a:off x="2334572" y="2580156"/>
                <a:ext cx="4881245" cy="487680"/>
              </a:xfrm>
              <a:prstGeom prst="roundRect">
                <a:avLst>
                  <a:gd name="adj" fmla="val 0"/>
                </a:avLst>
              </a:prstGeom>
              <a:blipFill rotWithShape="1">
                <a:blip r:embed="rId5"/>
                <a:stretch>
                  <a:fillRect l="-6" t="-31" r="6" b="31"/>
                </a:stretch>
              </a:blipFill>
              <a:ln w="444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圆角矩形 2"/>
              <p:cNvSpPr/>
              <p:nvPr/>
            </p:nvSpPr>
            <p:spPr>
              <a:xfrm>
                <a:off x="2334572" y="3106516"/>
                <a:ext cx="4881245" cy="487680"/>
              </a:xfrm>
              <a:prstGeom prst="roundRect">
                <a:avLst>
                  <a:gd name="adj" fmla="val 0"/>
                </a:avLst>
              </a:prstGeom>
              <a:noFill/>
              <a:ln w="44450">
                <a:no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i="1" kern="100" dirty="0" smtClean="0">
                            <a:solidFill>
                              <a:srgbClr val="FF0000"/>
                            </a:solidFill>
                            <a:effectLst/>
                            <a:latin typeface="Cambria Math" panose="02040503050406030204" pitchFamily="18" charset="0"/>
                            <a:ea typeface="微软雅黑" charset="0"/>
                            <a:cs typeface="DejaVu Math TeX Gyre" panose="02000503000000000000" charset="0"/>
                          </a:rPr>
                        </m:ctrlPr>
                      </m:sSubPr>
                      <m:e>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𝑙𝑜𝑔</m:t>
                        </m:r>
                      </m:e>
                      <m:sub>
                        <m:r>
                          <a:rPr lang="en-US" altLang="zh-CN" i="1" kern="100" dirty="0">
                            <a:solidFill>
                              <a:srgbClr val="FF0000"/>
                            </a:solidFill>
                            <a:effectLst/>
                            <a:latin typeface="Cambria Math" panose="02040503050406030204" pitchFamily="18" charset="0"/>
                            <a:ea typeface="微软雅黑" charset="0"/>
                            <a:cs typeface="DejaVu Math TeX Gyre" panose="02000503000000000000" charset="0"/>
                          </a:rPr>
                          <m:t>2</m:t>
                        </m:r>
                      </m:sub>
                    </m:sSub>
                  </m:oMath>
                </a14:m>
                <a:r>
                  <a:rPr lang="en-US" altLang="zh-CN" kern="100" dirty="0">
                    <a:solidFill>
                      <a:srgbClr val="FF0000"/>
                    </a:solidFill>
                    <a:effectLst/>
                    <a:latin typeface="微软雅黑" charset="0"/>
                    <a:ea typeface="微软雅黑" charset="0"/>
                    <a:cs typeface="微软雅黑" charset="0"/>
                    <a:sym typeface="+mn-ea"/>
                  </a:rPr>
                  <a:t>V </a:t>
                </a:r>
                <a14:m>
                  <m:oMath xmlns:m="http://schemas.openxmlformats.org/officeDocument/2006/math">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6</m:t>
                    </m:r>
                  </m:oMath>
                </a14:m>
                <a:r>
                  <a:rPr lang="en-US" altLang="zh-CN" kern="100" dirty="0">
                    <a:solidFill>
                      <a:srgbClr val="FF0000"/>
                    </a:solidFill>
                    <a:effectLst/>
                    <a:latin typeface="微软雅黑" charset="0"/>
                    <a:ea typeface="微软雅黑" charset="0"/>
                    <a:cs typeface="微软雅黑" charset="0"/>
                    <a:sym typeface="+mn-ea"/>
                  </a:rPr>
                  <a:t> </a:t>
                </a:r>
                <a:endParaRPr lang="en-US" altLang="zh-CN" b="1" kern="100" dirty="0">
                  <a:solidFill>
                    <a:srgbClr val="FF0000"/>
                  </a:solidFill>
                  <a:effectLst/>
                  <a:latin typeface="微软雅黑" charset="0"/>
                  <a:ea typeface="微软雅黑" charset="0"/>
                  <a:cs typeface="微软雅黑" charset="0"/>
                  <a:sym typeface="+mn-ea"/>
                </a:endParaRPr>
              </a:p>
            </p:txBody>
          </p:sp>
        </mc:Choice>
        <mc:Fallback xmlns="">
          <p:sp>
            <p:nvSpPr>
              <p:cNvPr id="32" name="圆角矩形 2"/>
              <p:cNvSpPr>
                <a:spLocks noRot="1" noChangeAspect="1" noMove="1" noResize="1" noEditPoints="1" noAdjustHandles="1" noChangeArrowheads="1" noChangeShapeType="1" noTextEdit="1"/>
              </p:cNvSpPr>
              <p:nvPr/>
            </p:nvSpPr>
            <p:spPr>
              <a:xfrm>
                <a:off x="2334572" y="3106516"/>
                <a:ext cx="4881245" cy="487680"/>
              </a:xfrm>
              <a:prstGeom prst="roundRect">
                <a:avLst>
                  <a:gd name="adj" fmla="val 0"/>
                </a:avLst>
              </a:prstGeom>
              <a:blipFill rotWithShape="1">
                <a:blip r:embed="rId6"/>
                <a:stretch>
                  <a:fillRect l="-6" t="-20" r="6" b="20"/>
                </a:stretch>
              </a:blipFill>
              <a:ln w="444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圆角矩形 2"/>
              <p:cNvSpPr/>
              <p:nvPr/>
            </p:nvSpPr>
            <p:spPr>
              <a:xfrm>
                <a:off x="2334572" y="3632875"/>
                <a:ext cx="4881245" cy="487680"/>
              </a:xfrm>
              <a:prstGeom prst="roundRect">
                <a:avLst>
                  <a:gd name="adj" fmla="val 0"/>
                </a:avLst>
              </a:prstGeom>
              <a:noFill/>
              <a:ln w="44450">
                <a:noFill/>
              </a:ln>
              <a:extLst>
                <a:ext uri="{909E8E84-426E-40DD-AFC4-6F175D3DCCD1}">
                  <a14:hiddenFill>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kern="100" dirty="0">
                    <a:solidFill>
                      <a:srgbClr val="FF0000"/>
                    </a:solidFill>
                    <a:effectLst/>
                    <a:latin typeface="微软雅黑" charset="0"/>
                    <a:ea typeface="微软雅黑" charset="0"/>
                    <a:cs typeface="微软雅黑" charset="0"/>
                    <a:sym typeface="+mn-ea"/>
                  </a:rPr>
                  <a:t>V </a:t>
                </a:r>
                <a14:m>
                  <m:oMath xmlns:m="http://schemas.openxmlformats.org/officeDocument/2006/math">
                    <m:r>
                      <a:rPr lang="en-US" altLang="zh-CN" i="1" kern="100" dirty="0">
                        <a:solidFill>
                          <a:srgbClr val="FF0000"/>
                        </a:solidFill>
                        <a:latin typeface="Cambria Math" panose="02040503050406030204" pitchFamily="18" charset="0"/>
                        <a:ea typeface="微软雅黑" charset="0"/>
                        <a:cs typeface="DejaVu Math TeX Gyre" panose="02000503000000000000" charset="0"/>
                      </a:rPr>
                      <m:t>=</m:t>
                    </m:r>
                    <m:r>
                      <a:rPr lang="en-US" altLang="zh-CN" b="0" i="1" kern="100" dirty="0" smtClean="0">
                        <a:solidFill>
                          <a:srgbClr val="FF0000"/>
                        </a:solidFill>
                        <a:latin typeface="Cambria Math" panose="02040503050406030204" pitchFamily="18" charset="0"/>
                        <a:ea typeface="微软雅黑" charset="0"/>
                        <a:cs typeface="DejaVu Math TeX Gyre" panose="02000503000000000000" charset="0"/>
                      </a:rPr>
                      <m:t>64</m:t>
                    </m:r>
                  </m:oMath>
                </a14:m>
                <a:r>
                  <a:rPr lang="en-US" altLang="zh-CN" kern="100" dirty="0">
                    <a:solidFill>
                      <a:srgbClr val="FF0000"/>
                    </a:solidFill>
                    <a:effectLst/>
                    <a:latin typeface="微软雅黑" charset="0"/>
                    <a:ea typeface="微软雅黑" charset="0"/>
                    <a:cs typeface="微软雅黑" charset="0"/>
                    <a:sym typeface="+mn-ea"/>
                  </a:rPr>
                  <a:t> </a:t>
                </a:r>
                <a:endParaRPr lang="en-US" altLang="zh-CN" b="1" kern="100" dirty="0">
                  <a:solidFill>
                    <a:srgbClr val="FF0000"/>
                  </a:solidFill>
                  <a:effectLst/>
                  <a:latin typeface="微软雅黑" charset="0"/>
                  <a:ea typeface="微软雅黑" charset="0"/>
                  <a:cs typeface="微软雅黑" charset="0"/>
                  <a:sym typeface="+mn-ea"/>
                </a:endParaRPr>
              </a:p>
            </p:txBody>
          </p:sp>
        </mc:Choice>
        <mc:Fallback xmlns="">
          <p:sp>
            <p:nvSpPr>
              <p:cNvPr id="33" name="圆角矩形 2"/>
              <p:cNvSpPr>
                <a:spLocks noRot="1" noChangeAspect="1" noMove="1" noResize="1" noEditPoints="1" noAdjustHandles="1" noChangeArrowheads="1" noChangeShapeType="1" noTextEdit="1"/>
              </p:cNvSpPr>
              <p:nvPr/>
            </p:nvSpPr>
            <p:spPr>
              <a:xfrm>
                <a:off x="2334572" y="3632875"/>
                <a:ext cx="4881245" cy="487680"/>
              </a:xfrm>
              <a:prstGeom prst="roundRect">
                <a:avLst>
                  <a:gd name="adj" fmla="val 0"/>
                </a:avLst>
              </a:prstGeom>
              <a:blipFill rotWithShape="1">
                <a:blip r:embed="rId7"/>
                <a:stretch>
                  <a:fillRect l="-6" t="-8" r="6" b="8"/>
                </a:stretch>
              </a:blipFill>
              <a:ln w="444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906002" y="534017"/>
            <a:ext cx="7152415" cy="521970"/>
          </a:xfrm>
          <a:prstGeom prst="rect">
            <a:avLst/>
          </a:prstGeom>
          <a:noFill/>
          <a:ln>
            <a:noFill/>
          </a:ln>
        </p:spPr>
        <p:txBody>
          <a:bodyPr wrap="square" rtlCol="0" anchor="t">
            <a:spAutoFit/>
          </a:bodyPr>
          <a:lstStyle/>
          <a:p>
            <a:pPr algn="ctr"/>
            <a:r>
              <a:rPr lang="zh-CN" altLang="en-US" sz="2800" kern="100" dirty="0">
                <a:solidFill>
                  <a:schemeClr val="accent1">
                    <a:lumMod val="50000"/>
                  </a:schemeClr>
                </a:solidFill>
                <a:effectLst/>
                <a:latin typeface="微软雅黑" charset="0"/>
                <a:ea typeface="微软雅黑" charset="0"/>
                <a:cs typeface="微软雅黑" charset="0"/>
                <a:sym typeface="+mn-ea"/>
              </a:rPr>
              <a:t>距离向量路由算法</a:t>
            </a:r>
            <a:endParaRPr lang="en-US" altLang="zh-CN" sz="2800" kern="100" dirty="0">
              <a:solidFill>
                <a:schemeClr val="accent1">
                  <a:lumMod val="50000"/>
                </a:schemeClr>
              </a:solidFill>
              <a:effectLst/>
              <a:latin typeface="微软雅黑" charset="0"/>
              <a:ea typeface="微软雅黑" charset="0"/>
              <a:cs typeface="微软雅黑" charset="0"/>
              <a:sym typeface="+mn-ea"/>
            </a:endParaRPr>
          </a:p>
        </p:txBody>
      </p:sp>
      <p:sp>
        <p:nvSpPr>
          <p:cNvPr id="2" name="矩形 1"/>
          <p:cNvSpPr/>
          <p:nvPr/>
        </p:nvSpPr>
        <p:spPr>
          <a:xfrm>
            <a:off x="658368" y="1055987"/>
            <a:ext cx="7269480" cy="307777"/>
          </a:xfrm>
          <a:prstGeom prst="rect">
            <a:avLst/>
          </a:prstGeom>
        </p:spPr>
        <p:txBody>
          <a:bodyPr wrap="square">
            <a:spAutoFit/>
          </a:bodyPr>
          <a:lstStyle/>
          <a:p>
            <a:r>
              <a:rPr lang="zh-CN" altLang="en-US" sz="1400" dirty="0"/>
              <a:t>每个路由器维护一张距离表和路由表，并在表中给出到每个已知目的地的最短距离和路径。</a:t>
            </a:r>
            <a:endParaRPr lang="en-US" altLang="zh-CN" sz="1400" dirty="0"/>
          </a:p>
        </p:txBody>
      </p:sp>
      <p:pic>
        <p:nvPicPr>
          <p:cNvPr id="4" name="Picture 2" descr="95ca6775f39a69eea9fa3cc223f4609d.png"/>
          <p:cNvPicPr>
            <a:picLocks noChangeAspect="1" noChangeArrowheads="1"/>
          </p:cNvPicPr>
          <p:nvPr/>
        </p:nvPicPr>
        <p:blipFill rotWithShape="1">
          <a:blip r:embed="rId3">
            <a:extLst>
              <a:ext uri="{28A0092B-C50C-407E-A947-70E740481C1C}">
                <a14:useLocalDpi xmlns:a14="http://schemas.microsoft.com/office/drawing/2010/main" val="0"/>
              </a:ext>
            </a:extLst>
          </a:blip>
          <a:srcRect l="11136" r="34559" b="26205"/>
          <a:stretch>
            <a:fillRect/>
          </a:stretch>
        </p:blipFill>
        <p:spPr bwMode="auto">
          <a:xfrm>
            <a:off x="1243584" y="1570729"/>
            <a:ext cx="1587988" cy="11176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86f05aff65e6a43b3261402a6cfdc611.png"/>
          <p:cNvPicPr>
            <a:picLocks noChangeAspect="1" noChangeArrowheads="1"/>
          </p:cNvPicPr>
          <p:nvPr/>
        </p:nvPicPr>
        <p:blipFill rotWithShape="1">
          <a:blip r:embed="rId4">
            <a:extLst>
              <a:ext uri="{28A0092B-C50C-407E-A947-70E740481C1C}">
                <a14:useLocalDpi xmlns:a14="http://schemas.microsoft.com/office/drawing/2010/main" val="0"/>
              </a:ext>
            </a:extLst>
          </a:blip>
          <a:srcRect b="57139"/>
          <a:stretch>
            <a:fillRect/>
          </a:stretch>
        </p:blipFill>
        <p:spPr bwMode="auto">
          <a:xfrm>
            <a:off x="3077070" y="1430716"/>
            <a:ext cx="4728383" cy="9297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文本框 9"/>
              <p:cNvSpPr txBox="1"/>
              <p:nvPr/>
            </p:nvSpPr>
            <p:spPr>
              <a:xfrm>
                <a:off x="2985629" y="3577437"/>
                <a:ext cx="1733167" cy="369332"/>
              </a:xfrm>
              <a:prstGeom prst="rect">
                <a:avLst/>
              </a:prstGeom>
              <a:noFill/>
            </p:spPr>
            <p:txBody>
              <a:bodyPr wrap="none" rtlCol="0">
                <a:spAutoFit/>
              </a:bodyPr>
              <a:lstStyle/>
              <a:p>
                <a14:m>
                  <m:oMath xmlns:m="http://schemas.openxmlformats.org/officeDocument/2006/math">
                    <m:r>
                      <a:rPr lang="en-US" altLang="zh-CN" b="1" i="1" smtClean="0">
                        <a:solidFill>
                          <a:srgbClr val="FF0000"/>
                        </a:solidFill>
                        <a:latin typeface="Cambria Math" panose="02040503050406030204" pitchFamily="18" charset="0"/>
                        <a:ea typeface="方正兰亭圆简体" panose="02000500000000000000" pitchFamily="50" charset="-122"/>
                      </a:rPr>
                      <m:t>𝟏𝟔</m:t>
                    </m:r>
                    <m:r>
                      <a:rPr lang="en-US" altLang="zh-CN" b="1" i="1" smtClean="0">
                        <a:solidFill>
                          <a:srgbClr val="FF0000"/>
                        </a:solidFill>
                        <a:latin typeface="Cambria Math" panose="02040503050406030204" pitchFamily="18" charset="0"/>
                        <a:ea typeface="方正兰亭圆简体" panose="02000500000000000000" pitchFamily="50" charset="-122"/>
                      </a:rPr>
                      <m:t>:</m:t>
                    </m:r>
                    <m:r>
                      <a:rPr lang="zh-CN" altLang="en-US" b="1" i="1">
                        <a:solidFill>
                          <a:srgbClr val="FF0000"/>
                        </a:solidFill>
                        <a:latin typeface="Cambria Math" panose="02040503050406030204" pitchFamily="18" charset="0"/>
                        <a:ea typeface="方正兰亭圆简体" panose="02000500000000000000" pitchFamily="50" charset="-122"/>
                      </a:rPr>
                      <m:t>表示</m:t>
                    </m:r>
                  </m:oMath>
                </a14:m>
                <a:r>
                  <a:rPr lang="zh-CN" altLang="en-US" b="1" dirty="0">
                    <a:solidFill>
                      <a:srgbClr val="FF0000"/>
                    </a:solidFill>
                    <a:latin typeface="方正兰亭圆简体" panose="02000500000000000000" pitchFamily="50" charset="-122"/>
                    <a:ea typeface="方正兰亭圆简体" panose="02000500000000000000" pitchFamily="50" charset="-122"/>
                  </a:rPr>
                  <a:t>不可达</a:t>
                </a:r>
              </a:p>
            </p:txBody>
          </p:sp>
        </mc:Choice>
        <mc:Fallback xmlns="">
          <p:sp>
            <p:nvSpPr>
              <p:cNvPr id="10" name="文本框 9"/>
              <p:cNvSpPr txBox="1">
                <a:spLocks noRot="1" noChangeAspect="1" noMove="1" noResize="1" noEditPoints="1" noAdjustHandles="1" noChangeArrowheads="1" noChangeShapeType="1" noTextEdit="1"/>
              </p:cNvSpPr>
              <p:nvPr/>
            </p:nvSpPr>
            <p:spPr>
              <a:xfrm>
                <a:off x="2985629" y="3577437"/>
                <a:ext cx="1733167" cy="369332"/>
              </a:xfrm>
              <a:prstGeom prst="rect">
                <a:avLst/>
              </a:prstGeom>
              <a:blipFill rotWithShape="1">
                <a:blip r:embed="rId5"/>
                <a:stretch>
                  <a:fillRect l="-29" t="-131" r="6" b="66"/>
                </a:stretch>
              </a:blipFill>
            </p:spPr>
            <p:txBody>
              <a:bodyPr/>
              <a:lstStyle/>
              <a:p>
                <a:r>
                  <a:rPr lang="zh-CN" altLang="en-US">
                    <a:noFill/>
                  </a:rPr>
                  <a:t> </a:t>
                </a:r>
              </a:p>
            </p:txBody>
          </p:sp>
        </mc:Fallback>
      </mc:AlternateContent>
      <p:pic>
        <p:nvPicPr>
          <p:cNvPr id="11" name="Picture 4" descr="86f05aff65e6a43b3261402a6cfdc611.png"/>
          <p:cNvPicPr>
            <a:picLocks noChangeAspect="1" noChangeArrowheads="1"/>
          </p:cNvPicPr>
          <p:nvPr/>
        </p:nvPicPr>
        <p:blipFill rotWithShape="1">
          <a:blip r:embed="rId4">
            <a:extLst>
              <a:ext uri="{28A0092B-C50C-407E-A947-70E740481C1C}">
                <a14:useLocalDpi xmlns:a14="http://schemas.microsoft.com/office/drawing/2010/main" val="0"/>
              </a:ext>
            </a:extLst>
          </a:blip>
          <a:srcRect t="50907" b="10410"/>
          <a:stretch>
            <a:fillRect/>
          </a:stretch>
        </p:blipFill>
        <p:spPr bwMode="auto">
          <a:xfrm>
            <a:off x="3077069" y="2491453"/>
            <a:ext cx="4728383" cy="83910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某网络中的所有路由器均采用距离向量路由算法计算路由。若路由器</a:t>
            </a:r>
            <a:r>
              <a:rPr lang="en-US" altLang="zh-CN" kern="100" dirty="0">
                <a:solidFill>
                  <a:schemeClr val="accent1">
                    <a:lumMod val="50000"/>
                  </a:schemeClr>
                </a:solidFill>
                <a:latin typeface="微软雅黑" charset="0"/>
                <a:ea typeface="微软雅黑" charset="0"/>
                <a:cs typeface="微软雅黑" charset="0"/>
                <a:sym typeface="+mn-ea"/>
              </a:rPr>
              <a:t>E</a:t>
            </a:r>
            <a:r>
              <a:rPr lang="zh-CN" altLang="en-US" kern="100" dirty="0">
                <a:solidFill>
                  <a:schemeClr val="accent1">
                    <a:lumMod val="50000"/>
                  </a:schemeClr>
                </a:solidFill>
                <a:latin typeface="微软雅黑" charset="0"/>
                <a:ea typeface="微软雅黑" charset="0"/>
                <a:cs typeface="微软雅黑" charset="0"/>
                <a:sym typeface="+mn-ea"/>
              </a:rPr>
              <a:t>与邻居路由器</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之间的直接链路距离分别是</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12 </a:t>
            </a:r>
            <a:r>
              <a:rPr lang="zh-CN" altLang="en-US" kern="100" dirty="0">
                <a:solidFill>
                  <a:schemeClr val="accent1">
                    <a:lumMod val="50000"/>
                  </a:schemeClr>
                </a:solidFill>
                <a:latin typeface="微软雅黑" charset="0"/>
                <a:ea typeface="微软雅黑" charset="0"/>
                <a:cs typeface="微软雅黑" charset="0"/>
                <a:sym typeface="+mn-ea"/>
              </a:rPr>
              <a:t>和 </a:t>
            </a:r>
            <a:r>
              <a:rPr lang="en-US" altLang="zh-CN" kern="100" dirty="0">
                <a:solidFill>
                  <a:schemeClr val="accent1">
                    <a:lumMod val="50000"/>
                  </a:schemeClr>
                </a:solidFill>
                <a:latin typeface="微软雅黑" charset="0"/>
                <a:ea typeface="微软雅黑" charset="0"/>
                <a:cs typeface="微软雅黑" charset="0"/>
                <a:sym typeface="+mn-ea"/>
              </a:rPr>
              <a:t>6,</a:t>
            </a:r>
            <a:r>
              <a:rPr lang="zh-CN" altLang="en-US" kern="100" dirty="0">
                <a:solidFill>
                  <a:schemeClr val="accent1">
                    <a:lumMod val="50000"/>
                  </a:schemeClr>
                </a:solidFill>
                <a:latin typeface="微软雅黑" charset="0"/>
                <a:ea typeface="微软雅黑" charset="0"/>
                <a:cs typeface="微软雅黑" charset="0"/>
                <a:sym typeface="+mn-ea"/>
              </a:rPr>
              <a:t>且</a:t>
            </a:r>
            <a:r>
              <a:rPr lang="en-US" altLang="zh-CN" kern="100" dirty="0">
                <a:solidFill>
                  <a:schemeClr val="accent1">
                    <a:lumMod val="50000"/>
                  </a:schemeClr>
                </a:solidFill>
                <a:latin typeface="微软雅黑" charset="0"/>
                <a:ea typeface="微软雅黑" charset="0"/>
                <a:cs typeface="微软雅黑" charset="0"/>
                <a:sym typeface="+mn-ea"/>
              </a:rPr>
              <a:t>E</a:t>
            </a:r>
            <a:r>
              <a:rPr lang="zh-CN" altLang="en-US" kern="100" dirty="0">
                <a:solidFill>
                  <a:schemeClr val="accent1">
                    <a:lumMod val="50000"/>
                  </a:schemeClr>
                </a:solidFill>
                <a:latin typeface="微软雅黑" charset="0"/>
                <a:ea typeface="微软雅黑" charset="0"/>
                <a:cs typeface="微软雅黑" charset="0"/>
                <a:sym typeface="+mn-ea"/>
              </a:rPr>
              <a:t>收到邻居路由器的距离向量如下表所示</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则路由器</a:t>
            </a:r>
            <a:r>
              <a:rPr lang="en-US" altLang="zh-CN" kern="100" dirty="0">
                <a:solidFill>
                  <a:schemeClr val="accent1">
                    <a:lumMod val="50000"/>
                  </a:schemeClr>
                </a:solidFill>
                <a:latin typeface="微软雅黑" charset="0"/>
                <a:ea typeface="微软雅黑" charset="0"/>
                <a:cs typeface="微软雅黑" charset="0"/>
                <a:sym typeface="+mn-ea"/>
              </a:rPr>
              <a:t>E</a:t>
            </a:r>
            <a:r>
              <a:rPr lang="zh-CN" altLang="en-US" kern="100" dirty="0">
                <a:solidFill>
                  <a:schemeClr val="accent1">
                    <a:lumMod val="50000"/>
                  </a:schemeClr>
                </a:solidFill>
                <a:latin typeface="微软雅黑" charset="0"/>
                <a:ea typeface="微软雅黑" charset="0"/>
                <a:cs typeface="微软雅黑" charset="0"/>
                <a:sym typeface="+mn-ea"/>
              </a:rPr>
              <a:t>更新后的到达目的网络 </a:t>
            </a:r>
            <a:r>
              <a:rPr lang="en-US" altLang="zh-CN" kern="100" dirty="0">
                <a:solidFill>
                  <a:schemeClr val="accent1">
                    <a:lumMod val="50000"/>
                  </a:schemeClr>
                </a:solidFill>
                <a:latin typeface="微软雅黑" charset="0"/>
                <a:ea typeface="微软雅黑" charset="0"/>
                <a:cs typeface="微软雅黑" charset="0"/>
                <a:sym typeface="+mn-ea"/>
              </a:rPr>
              <a:t>Ne1~Net4</a:t>
            </a:r>
            <a:r>
              <a:rPr lang="zh-CN" altLang="en-US" kern="100" dirty="0">
                <a:solidFill>
                  <a:schemeClr val="accent1">
                    <a:lumMod val="50000"/>
                  </a:schemeClr>
                </a:solidFill>
                <a:latin typeface="微软雅黑" charset="0"/>
                <a:ea typeface="微软雅黑" charset="0"/>
                <a:cs typeface="微软雅黑" charset="0"/>
                <a:sym typeface="+mn-ea"/>
              </a:rPr>
              <a:t>的距离分别是</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9,10,12,6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9,10,28,20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9,20,12,20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9,20,28,20</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260" y="1527832"/>
            <a:ext cx="5587367" cy="1619343"/>
          </a:xfrm>
          <a:prstGeom prst="rect">
            <a:avLst/>
          </a:prstGeom>
        </p:spPr>
      </p:pic>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203132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37.</a:t>
            </a:r>
            <a:r>
              <a:rPr lang="zh-CN" altLang="en-US" kern="100" dirty="0">
                <a:solidFill>
                  <a:schemeClr val="accent1">
                    <a:lumMod val="50000"/>
                  </a:schemeClr>
                </a:solidFill>
                <a:latin typeface="微软雅黑" charset="0"/>
                <a:ea typeface="微软雅黑" charset="0"/>
                <a:cs typeface="微软雅黑" charset="0"/>
                <a:sym typeface="+mn-ea"/>
              </a:rPr>
              <a:t>某网络中的所有路由器均采用距离向量路由算法计算路由。若路由器</a:t>
            </a:r>
            <a:r>
              <a:rPr lang="en-US" altLang="zh-CN" kern="100" dirty="0">
                <a:solidFill>
                  <a:schemeClr val="accent1">
                    <a:lumMod val="50000"/>
                  </a:schemeClr>
                </a:solidFill>
                <a:latin typeface="微软雅黑" charset="0"/>
                <a:ea typeface="微软雅黑" charset="0"/>
                <a:cs typeface="微软雅黑" charset="0"/>
                <a:sym typeface="+mn-ea"/>
              </a:rPr>
              <a:t>E</a:t>
            </a:r>
            <a:r>
              <a:rPr lang="zh-CN" altLang="en-US" kern="100" dirty="0">
                <a:solidFill>
                  <a:schemeClr val="accent1">
                    <a:lumMod val="50000"/>
                  </a:schemeClr>
                </a:solidFill>
                <a:latin typeface="微软雅黑" charset="0"/>
                <a:ea typeface="微软雅黑" charset="0"/>
                <a:cs typeface="微软雅黑" charset="0"/>
                <a:sym typeface="+mn-ea"/>
              </a:rPr>
              <a:t>与邻居路由器</a:t>
            </a:r>
            <a:r>
              <a:rPr lang="en-US" altLang="zh-CN" kern="100" dirty="0">
                <a:solidFill>
                  <a:schemeClr val="accent1">
                    <a:lumMod val="50000"/>
                  </a:schemeClr>
                </a:solidFill>
                <a:latin typeface="微软雅黑" charset="0"/>
                <a:ea typeface="微软雅黑" charset="0"/>
                <a:cs typeface="微软雅黑" charset="0"/>
                <a:sym typeface="+mn-ea"/>
              </a:rPr>
              <a:t>A</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B</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C</a:t>
            </a:r>
            <a:r>
              <a:rPr lang="zh-CN" altLang="en-US" kern="100" dirty="0">
                <a:solidFill>
                  <a:schemeClr val="accent1">
                    <a:lumMod val="50000"/>
                  </a:schemeClr>
                </a:solidFill>
                <a:latin typeface="微软雅黑" charset="0"/>
                <a:ea typeface="微软雅黑" charset="0"/>
                <a:cs typeface="微软雅黑" charset="0"/>
                <a:sym typeface="+mn-ea"/>
              </a:rPr>
              <a:t>和</a:t>
            </a:r>
            <a:r>
              <a:rPr lang="en-US" altLang="zh-CN" kern="100" dirty="0">
                <a:solidFill>
                  <a:schemeClr val="accent1">
                    <a:lumMod val="50000"/>
                  </a:schemeClr>
                </a:solidFill>
                <a:latin typeface="微软雅黑" charset="0"/>
                <a:ea typeface="微软雅黑" charset="0"/>
                <a:cs typeface="微软雅黑" charset="0"/>
                <a:sym typeface="+mn-ea"/>
              </a:rPr>
              <a:t>D</a:t>
            </a:r>
            <a:r>
              <a:rPr lang="zh-CN" altLang="en-US" kern="100" dirty="0">
                <a:solidFill>
                  <a:schemeClr val="accent1">
                    <a:lumMod val="50000"/>
                  </a:schemeClr>
                </a:solidFill>
                <a:latin typeface="微软雅黑" charset="0"/>
                <a:ea typeface="微软雅黑" charset="0"/>
                <a:cs typeface="微软雅黑" charset="0"/>
                <a:sym typeface="+mn-ea"/>
              </a:rPr>
              <a:t>之间的直接链路距离分别是</a:t>
            </a:r>
            <a:r>
              <a:rPr lang="en-US" altLang="zh-CN" kern="100" dirty="0">
                <a:solidFill>
                  <a:schemeClr val="accent1">
                    <a:lumMod val="50000"/>
                  </a:schemeClr>
                </a:solidFill>
                <a:latin typeface="微软雅黑" charset="0"/>
                <a:ea typeface="微软雅黑" charset="0"/>
                <a:cs typeface="微软雅黑" charset="0"/>
                <a:sym typeface="+mn-ea"/>
              </a:rPr>
              <a:t>8</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10</a:t>
            </a:r>
            <a:r>
              <a:rPr lang="zh-CN" altLang="en-US" kern="100" dirty="0">
                <a:solidFill>
                  <a:schemeClr val="accent1">
                    <a:lumMod val="50000"/>
                  </a:schemeClr>
                </a:solidFill>
                <a:latin typeface="微软雅黑" charset="0"/>
                <a:ea typeface="微软雅黑" charset="0"/>
                <a:cs typeface="微软雅黑" charset="0"/>
                <a:sym typeface="+mn-ea"/>
              </a:rPr>
              <a:t>、</a:t>
            </a:r>
            <a:r>
              <a:rPr lang="en-US" altLang="zh-CN" kern="100" dirty="0">
                <a:solidFill>
                  <a:schemeClr val="accent1">
                    <a:lumMod val="50000"/>
                  </a:schemeClr>
                </a:solidFill>
                <a:latin typeface="微软雅黑" charset="0"/>
                <a:ea typeface="微软雅黑" charset="0"/>
                <a:cs typeface="微软雅黑" charset="0"/>
                <a:sym typeface="+mn-ea"/>
              </a:rPr>
              <a:t>12 </a:t>
            </a:r>
            <a:r>
              <a:rPr lang="zh-CN" altLang="en-US" kern="100" dirty="0">
                <a:solidFill>
                  <a:schemeClr val="accent1">
                    <a:lumMod val="50000"/>
                  </a:schemeClr>
                </a:solidFill>
                <a:latin typeface="微软雅黑" charset="0"/>
                <a:ea typeface="微软雅黑" charset="0"/>
                <a:cs typeface="微软雅黑" charset="0"/>
                <a:sym typeface="+mn-ea"/>
              </a:rPr>
              <a:t>和 </a:t>
            </a:r>
            <a:r>
              <a:rPr lang="en-US" altLang="zh-CN" kern="100" dirty="0">
                <a:solidFill>
                  <a:schemeClr val="accent1">
                    <a:lumMod val="50000"/>
                  </a:schemeClr>
                </a:solidFill>
                <a:latin typeface="微软雅黑" charset="0"/>
                <a:ea typeface="微软雅黑" charset="0"/>
                <a:cs typeface="微软雅黑" charset="0"/>
                <a:sym typeface="+mn-ea"/>
              </a:rPr>
              <a:t>6,</a:t>
            </a:r>
            <a:r>
              <a:rPr lang="zh-CN" altLang="en-US" kern="100" dirty="0">
                <a:solidFill>
                  <a:schemeClr val="accent1">
                    <a:lumMod val="50000"/>
                  </a:schemeClr>
                </a:solidFill>
                <a:latin typeface="微软雅黑" charset="0"/>
                <a:ea typeface="微软雅黑" charset="0"/>
                <a:cs typeface="微软雅黑" charset="0"/>
                <a:sym typeface="+mn-ea"/>
              </a:rPr>
              <a:t>且</a:t>
            </a:r>
            <a:r>
              <a:rPr lang="en-US" altLang="zh-CN" kern="100" dirty="0">
                <a:solidFill>
                  <a:schemeClr val="accent1">
                    <a:lumMod val="50000"/>
                  </a:schemeClr>
                </a:solidFill>
                <a:latin typeface="微软雅黑" charset="0"/>
                <a:ea typeface="微软雅黑" charset="0"/>
                <a:cs typeface="微软雅黑" charset="0"/>
                <a:sym typeface="+mn-ea"/>
              </a:rPr>
              <a:t>E</a:t>
            </a:r>
            <a:r>
              <a:rPr lang="zh-CN" altLang="en-US" kern="100" dirty="0">
                <a:solidFill>
                  <a:schemeClr val="accent1">
                    <a:lumMod val="50000"/>
                  </a:schemeClr>
                </a:solidFill>
                <a:latin typeface="微软雅黑" charset="0"/>
                <a:ea typeface="微软雅黑" charset="0"/>
                <a:cs typeface="微软雅黑" charset="0"/>
                <a:sym typeface="+mn-ea"/>
              </a:rPr>
              <a:t>收到邻居路由器的距离向量如下表所示</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则路由器</a:t>
            </a:r>
            <a:r>
              <a:rPr lang="en-US" altLang="zh-CN" kern="100" dirty="0">
                <a:solidFill>
                  <a:schemeClr val="accent1">
                    <a:lumMod val="50000"/>
                  </a:schemeClr>
                </a:solidFill>
                <a:latin typeface="微软雅黑" charset="0"/>
                <a:ea typeface="微软雅黑" charset="0"/>
                <a:cs typeface="微软雅黑" charset="0"/>
                <a:sym typeface="+mn-ea"/>
              </a:rPr>
              <a:t>E</a:t>
            </a:r>
            <a:r>
              <a:rPr lang="zh-CN" altLang="en-US" kern="100" dirty="0">
                <a:solidFill>
                  <a:schemeClr val="accent1">
                    <a:lumMod val="50000"/>
                  </a:schemeClr>
                </a:solidFill>
                <a:latin typeface="微软雅黑" charset="0"/>
                <a:ea typeface="微软雅黑" charset="0"/>
                <a:cs typeface="微软雅黑" charset="0"/>
                <a:sym typeface="+mn-ea"/>
              </a:rPr>
              <a:t>更新后的到达目的网络 </a:t>
            </a:r>
            <a:r>
              <a:rPr lang="en-US" altLang="zh-CN" kern="100" dirty="0">
                <a:solidFill>
                  <a:schemeClr val="accent1">
                    <a:lumMod val="50000"/>
                  </a:schemeClr>
                </a:solidFill>
                <a:latin typeface="微软雅黑" charset="0"/>
                <a:ea typeface="微软雅黑" charset="0"/>
                <a:cs typeface="微软雅黑" charset="0"/>
                <a:sym typeface="+mn-ea"/>
              </a:rPr>
              <a:t>Ne1~Net4</a:t>
            </a:r>
            <a:r>
              <a:rPr lang="zh-CN" altLang="en-US" kern="100" dirty="0">
                <a:solidFill>
                  <a:schemeClr val="accent1">
                    <a:lumMod val="50000"/>
                  </a:schemeClr>
                </a:solidFill>
                <a:latin typeface="微软雅黑" charset="0"/>
                <a:ea typeface="微软雅黑" charset="0"/>
                <a:cs typeface="微软雅黑" charset="0"/>
                <a:sym typeface="+mn-ea"/>
              </a:rPr>
              <a:t>的距离分别是</a:t>
            </a: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9,10,12,6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9,10,28,20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C.  9,20,12,20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D.  9,20,28,20</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260" y="1527832"/>
            <a:ext cx="5587367" cy="1619343"/>
          </a:xfrm>
          <a:prstGeom prst="rect">
            <a:avLst/>
          </a:prstGeom>
        </p:spPr>
      </p:pic>
      <p:sp>
        <p:nvSpPr>
          <p:cNvPr id="13" name="ï$liḓe"/>
          <p:cNvSpPr/>
          <p:nvPr/>
        </p:nvSpPr>
        <p:spPr>
          <a:xfrm>
            <a:off x="2362601" y="2809877"/>
            <a:ext cx="441146" cy="441149"/>
          </a:xfrm>
          <a:prstGeom prst="ellipse">
            <a:avLst/>
          </a:prstGeom>
          <a:solidFill>
            <a:srgbClr val="FFC7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400" dirty="0">
                <a:solidFill>
                  <a:srgbClr val="6B0204"/>
                </a:solidFill>
                <a:latin typeface="Monaco" pitchFamily="49" charset="0"/>
                <a:cs typeface="+mn-ea"/>
                <a:sym typeface="+mn-lt"/>
              </a:rPr>
              <a:t>B</a:t>
            </a:r>
            <a:endParaRPr lang="zh-CN" altLang="en-US" sz="2400" dirty="0">
              <a:solidFill>
                <a:srgbClr val="6B0204"/>
              </a:solidFill>
              <a:latin typeface="Monaco" pitchFamily="49" charset="0"/>
              <a:cs typeface="+mn-ea"/>
              <a:sym typeface="+mn-lt"/>
            </a:endParaRPr>
          </a:p>
        </p:txBody>
      </p:sp>
      <p:sp>
        <p:nvSpPr>
          <p:cNvPr id="14" name="ï$liḓe"/>
          <p:cNvSpPr/>
          <p:nvPr/>
        </p:nvSpPr>
        <p:spPr>
          <a:xfrm>
            <a:off x="2333312" y="4409777"/>
            <a:ext cx="441146" cy="441149"/>
          </a:xfrm>
          <a:prstGeom prst="ellipse">
            <a:avLst/>
          </a:prstGeom>
          <a:solidFill>
            <a:srgbClr val="FFC7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400" dirty="0">
                <a:solidFill>
                  <a:srgbClr val="6B0204"/>
                </a:solidFill>
                <a:latin typeface="Monaco" pitchFamily="49" charset="0"/>
                <a:cs typeface="+mn-ea"/>
                <a:sym typeface="+mn-lt"/>
              </a:rPr>
              <a:t>D</a:t>
            </a:r>
            <a:endParaRPr lang="zh-CN" altLang="en-US" sz="2400" dirty="0">
              <a:solidFill>
                <a:srgbClr val="6B0204"/>
              </a:solidFill>
              <a:latin typeface="Monaco" pitchFamily="49" charset="0"/>
              <a:cs typeface="+mn-ea"/>
              <a:sym typeface="+mn-lt"/>
            </a:endParaRPr>
          </a:p>
        </p:txBody>
      </p:sp>
      <p:sp>
        <p:nvSpPr>
          <p:cNvPr id="15" name="ï$liḓe"/>
          <p:cNvSpPr/>
          <p:nvPr/>
        </p:nvSpPr>
        <p:spPr>
          <a:xfrm>
            <a:off x="316381" y="3147878"/>
            <a:ext cx="441146" cy="441149"/>
          </a:xfrm>
          <a:prstGeom prst="ellipse">
            <a:avLst/>
          </a:prstGeom>
          <a:solidFill>
            <a:srgbClr val="FFC7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400" dirty="0">
                <a:solidFill>
                  <a:srgbClr val="6B0204"/>
                </a:solidFill>
                <a:latin typeface="Monaco" pitchFamily="49" charset="0"/>
                <a:cs typeface="+mn-ea"/>
                <a:sym typeface="+mn-lt"/>
              </a:rPr>
              <a:t>A</a:t>
            </a:r>
            <a:endParaRPr lang="zh-CN" altLang="en-US" sz="2400" dirty="0">
              <a:solidFill>
                <a:srgbClr val="6B0204"/>
              </a:solidFill>
              <a:latin typeface="Monaco" pitchFamily="49" charset="0"/>
              <a:cs typeface="+mn-ea"/>
              <a:sym typeface="+mn-lt"/>
            </a:endParaRPr>
          </a:p>
        </p:txBody>
      </p:sp>
      <p:sp>
        <p:nvSpPr>
          <p:cNvPr id="16" name="ï$liḓe"/>
          <p:cNvSpPr/>
          <p:nvPr/>
        </p:nvSpPr>
        <p:spPr>
          <a:xfrm>
            <a:off x="1328881" y="3405894"/>
            <a:ext cx="675000" cy="67500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400" dirty="0">
                <a:solidFill>
                  <a:srgbClr val="6B0204"/>
                </a:solidFill>
                <a:latin typeface="Monaco" pitchFamily="49" charset="0"/>
                <a:cs typeface="+mn-ea"/>
                <a:sym typeface="+mn-lt"/>
              </a:rPr>
              <a:t>E</a:t>
            </a:r>
            <a:endParaRPr lang="zh-CN" altLang="en-US" sz="2400" dirty="0">
              <a:solidFill>
                <a:srgbClr val="6B0204"/>
              </a:solidFill>
              <a:latin typeface="Monaco" pitchFamily="49" charset="0"/>
              <a:cs typeface="+mn-ea"/>
              <a:sym typeface="+mn-lt"/>
            </a:endParaRPr>
          </a:p>
        </p:txBody>
      </p:sp>
      <p:sp>
        <p:nvSpPr>
          <p:cNvPr id="17" name="ï$liḓe"/>
          <p:cNvSpPr/>
          <p:nvPr/>
        </p:nvSpPr>
        <p:spPr>
          <a:xfrm>
            <a:off x="447826" y="4314755"/>
            <a:ext cx="441146" cy="441149"/>
          </a:xfrm>
          <a:prstGeom prst="ellipse">
            <a:avLst/>
          </a:prstGeom>
          <a:solidFill>
            <a:srgbClr val="FFC7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r>
              <a:rPr lang="en-US" altLang="zh-CN" sz="2400" dirty="0">
                <a:solidFill>
                  <a:srgbClr val="6B0204"/>
                </a:solidFill>
                <a:latin typeface="Monaco" pitchFamily="49" charset="0"/>
                <a:cs typeface="+mn-ea"/>
                <a:sym typeface="+mn-lt"/>
              </a:rPr>
              <a:t>C</a:t>
            </a:r>
            <a:endParaRPr lang="zh-CN" altLang="en-US" sz="2400" dirty="0">
              <a:solidFill>
                <a:srgbClr val="6B0204"/>
              </a:solidFill>
              <a:latin typeface="Monaco" pitchFamily="49" charset="0"/>
              <a:cs typeface="+mn-ea"/>
              <a:sym typeface="+mn-lt"/>
            </a:endParaRPr>
          </a:p>
        </p:txBody>
      </p:sp>
      <p:cxnSp>
        <p:nvCxnSpPr>
          <p:cNvPr id="19" name="直接连接符 18"/>
          <p:cNvCxnSpPr>
            <a:stCxn id="16" idx="7"/>
            <a:endCxn id="13" idx="3"/>
          </p:cNvCxnSpPr>
          <p:nvPr/>
        </p:nvCxnSpPr>
        <p:spPr>
          <a:xfrm flipV="1">
            <a:off x="1905030" y="3186421"/>
            <a:ext cx="522175" cy="318325"/>
          </a:xfrm>
          <a:prstGeom prst="line">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6" idx="1"/>
            <a:endCxn id="15" idx="6"/>
          </p:cNvCxnSpPr>
          <p:nvPr/>
        </p:nvCxnSpPr>
        <p:spPr>
          <a:xfrm flipH="1" flipV="1">
            <a:off x="757527" y="3368453"/>
            <a:ext cx="670205" cy="136293"/>
          </a:xfrm>
          <a:prstGeom prst="line">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7" idx="7"/>
            <a:endCxn id="16" idx="3"/>
          </p:cNvCxnSpPr>
          <p:nvPr/>
        </p:nvCxnSpPr>
        <p:spPr>
          <a:xfrm flipV="1">
            <a:off x="824368" y="3982047"/>
            <a:ext cx="603364" cy="397313"/>
          </a:xfrm>
          <a:prstGeom prst="line">
            <a:avLst/>
          </a:prstGeom>
          <a:ln w="31750">
            <a:solidFill>
              <a:schemeClr val="bg2">
                <a:lumMod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4" idx="1"/>
            <a:endCxn id="16" idx="5"/>
          </p:cNvCxnSpPr>
          <p:nvPr/>
        </p:nvCxnSpPr>
        <p:spPr>
          <a:xfrm flipH="1" flipV="1">
            <a:off x="1905030" y="3982047"/>
            <a:ext cx="492886" cy="492335"/>
          </a:xfrm>
          <a:prstGeom prst="line">
            <a:avLst/>
          </a:prstGeom>
          <a:ln w="31750">
            <a:solidFill>
              <a:schemeClr val="bg2">
                <a:lumMod val="50000"/>
              </a:schemeClr>
            </a:solidFill>
            <a:head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3569648" y="3595488"/>
                <a:ext cx="2648417" cy="651269"/>
              </a:xfrm>
              <a:prstGeom prst="rect">
                <a:avLst/>
              </a:prstGeom>
              <a:noFill/>
            </p:spPr>
            <p:txBody>
              <a:bodyPr wrap="none" rtlCol="0">
                <a:spAutoFit/>
              </a:bodyPr>
              <a:lstStyle/>
              <a:p>
                <a14:m>
                  <m:oMath xmlns:m="http://schemas.openxmlformats.org/officeDocument/2006/math">
                    <m:sSup>
                      <m:sSupPr>
                        <m:ctrlP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ctrlPr>
                      </m:sSupPr>
                      <m:e>
                        <m:r>
                          <m:rPr>
                            <m:sty m:val="p"/>
                          </m:rPr>
                          <a:rPr lang="en-US" altLang="zh-CN" b="1" i="1">
                            <a:solidFill>
                              <a:schemeClr val="accent5">
                                <a:lumMod val="75000"/>
                              </a:schemeClr>
                            </a:solidFill>
                            <a:latin typeface="Cambria Math" panose="02040503050406030204" pitchFamily="18" charset="0"/>
                            <a:ea typeface="方正兰亭圆简体" panose="02000500000000000000" pitchFamily="50" charset="-122"/>
                          </a:rPr>
                          <m:t>D</m:t>
                        </m:r>
                      </m:e>
                      <m:sup>
                        <m: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t>𝑬</m:t>
                        </m:r>
                      </m:sup>
                    </m:sSup>
                  </m:oMath>
                </a14:m>
                <a:r>
                  <a:rPr lang="en-US" altLang="zh-CN" b="1" dirty="0">
                    <a:solidFill>
                      <a:schemeClr val="accent5">
                        <a:lumMod val="75000"/>
                      </a:schemeClr>
                    </a:solidFill>
                    <a:latin typeface="方正兰亭圆简体" panose="02000500000000000000" pitchFamily="50" charset="-122"/>
                    <a:ea typeface="方正兰亭圆简体" panose="02000500000000000000" pitchFamily="50" charset="-122"/>
                  </a:rPr>
                  <a:t>(A, net1) = 8+1 = 9</a:t>
                </a:r>
              </a:p>
              <a:p>
                <a:endParaRPr lang="zh-CN" altLang="en-US"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3569648" y="3595488"/>
                <a:ext cx="2648417" cy="651269"/>
              </a:xfrm>
              <a:prstGeom prst="rect">
                <a:avLst/>
              </a:prstGeom>
              <a:blipFill rotWithShape="1">
                <a:blip r:embed="rId5"/>
                <a:stretch>
                  <a:fillRect l="-12" t="-18" r="5" b="79"/>
                </a:stretch>
              </a:blipFill>
            </p:spPr>
            <p:txBody>
              <a:bodyPr/>
              <a:lstStyle/>
              <a:p>
                <a:r>
                  <a:rPr lang="zh-CN" altLang="en-US">
                    <a:noFill/>
                  </a:rPr>
                  <a:t> </a:t>
                </a:r>
              </a:p>
            </p:txBody>
          </p:sp>
        </mc:Fallback>
      </mc:AlternateContent>
      <p:sp>
        <p:nvSpPr>
          <p:cNvPr id="30" name="文本框 29"/>
          <p:cNvSpPr txBox="1"/>
          <p:nvPr/>
        </p:nvSpPr>
        <p:spPr>
          <a:xfrm>
            <a:off x="1836115" y="3048797"/>
            <a:ext cx="441146" cy="338554"/>
          </a:xfrm>
          <a:prstGeom prst="rect">
            <a:avLst/>
          </a:prstGeom>
          <a:noFill/>
        </p:spPr>
        <p:txBody>
          <a:bodyPr wrap="none" rtlCol="0">
            <a:spAutoFit/>
          </a:bodyPr>
          <a:lstStyle/>
          <a:p>
            <a:r>
              <a:rPr lang="en-US" altLang="zh-CN" sz="1600" b="1" dirty="0">
                <a:solidFill>
                  <a:schemeClr val="accent5">
                    <a:lumMod val="75000"/>
                  </a:schemeClr>
                </a:solidFill>
                <a:latin typeface="方正兰亭圆简体" panose="02000500000000000000" pitchFamily="50" charset="-122"/>
                <a:ea typeface="方正兰亭圆简体" panose="02000500000000000000" pitchFamily="50" charset="-122"/>
              </a:rPr>
              <a:t>10</a:t>
            </a:r>
            <a:endParaRPr lang="zh-CN" altLang="en-US" sz="1600"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p:sp>
        <p:nvSpPr>
          <p:cNvPr id="33" name="文本框 32"/>
          <p:cNvSpPr txBox="1"/>
          <p:nvPr/>
        </p:nvSpPr>
        <p:spPr>
          <a:xfrm>
            <a:off x="2061569" y="3824083"/>
            <a:ext cx="312906" cy="338554"/>
          </a:xfrm>
          <a:prstGeom prst="rect">
            <a:avLst/>
          </a:prstGeom>
          <a:noFill/>
        </p:spPr>
        <p:txBody>
          <a:bodyPr wrap="none" rtlCol="0">
            <a:spAutoFit/>
          </a:bodyPr>
          <a:lstStyle/>
          <a:p>
            <a:r>
              <a:rPr lang="en-US" altLang="zh-CN" sz="1600" b="1" dirty="0">
                <a:solidFill>
                  <a:schemeClr val="accent5">
                    <a:lumMod val="75000"/>
                  </a:schemeClr>
                </a:solidFill>
                <a:latin typeface="方正兰亭圆简体" panose="02000500000000000000" pitchFamily="50" charset="-122"/>
                <a:ea typeface="方正兰亭圆简体" panose="02000500000000000000" pitchFamily="50" charset="-122"/>
              </a:rPr>
              <a:t>6</a:t>
            </a:r>
            <a:endParaRPr lang="zh-CN" altLang="en-US" sz="1600"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p:sp>
        <p:nvSpPr>
          <p:cNvPr id="35" name="文本框 34"/>
          <p:cNvSpPr txBox="1"/>
          <p:nvPr/>
        </p:nvSpPr>
        <p:spPr>
          <a:xfrm>
            <a:off x="971618" y="3703515"/>
            <a:ext cx="441146" cy="338554"/>
          </a:xfrm>
          <a:prstGeom prst="rect">
            <a:avLst/>
          </a:prstGeom>
          <a:noFill/>
        </p:spPr>
        <p:txBody>
          <a:bodyPr wrap="none" rtlCol="0">
            <a:spAutoFit/>
          </a:bodyPr>
          <a:lstStyle/>
          <a:p>
            <a:r>
              <a:rPr lang="en-US" altLang="zh-CN" sz="1600" b="1" dirty="0">
                <a:solidFill>
                  <a:schemeClr val="accent5">
                    <a:lumMod val="75000"/>
                  </a:schemeClr>
                </a:solidFill>
                <a:latin typeface="方正兰亭圆简体" panose="02000500000000000000" pitchFamily="50" charset="-122"/>
                <a:ea typeface="方正兰亭圆简体" panose="02000500000000000000" pitchFamily="50" charset="-122"/>
              </a:rPr>
              <a:t>12</a:t>
            </a:r>
            <a:endParaRPr lang="zh-CN" altLang="en-US" sz="1600"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p:sp>
        <p:nvSpPr>
          <p:cNvPr id="36" name="文本框 35"/>
          <p:cNvSpPr txBox="1"/>
          <p:nvPr/>
        </p:nvSpPr>
        <p:spPr>
          <a:xfrm>
            <a:off x="1140368" y="3020691"/>
            <a:ext cx="312906" cy="338554"/>
          </a:xfrm>
          <a:prstGeom prst="rect">
            <a:avLst/>
          </a:prstGeom>
          <a:noFill/>
        </p:spPr>
        <p:txBody>
          <a:bodyPr wrap="none" rtlCol="0">
            <a:spAutoFit/>
          </a:bodyPr>
          <a:lstStyle/>
          <a:p>
            <a:r>
              <a:rPr lang="en-US" altLang="zh-CN" sz="1600" b="1" dirty="0">
                <a:solidFill>
                  <a:schemeClr val="accent5">
                    <a:lumMod val="75000"/>
                  </a:schemeClr>
                </a:solidFill>
                <a:latin typeface="方正兰亭圆简体" panose="02000500000000000000" pitchFamily="50" charset="-122"/>
                <a:ea typeface="方正兰亭圆简体" panose="02000500000000000000" pitchFamily="50" charset="-122"/>
              </a:rPr>
              <a:t>8</a:t>
            </a:r>
            <a:endParaRPr lang="zh-CN" altLang="en-US" sz="1600"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p:sp>
        <p:nvSpPr>
          <p:cNvPr id="69" name="矩形 68"/>
          <p:cNvSpPr/>
          <p:nvPr/>
        </p:nvSpPr>
        <p:spPr>
          <a:xfrm>
            <a:off x="1113213" y="4739514"/>
            <a:ext cx="959796" cy="375516"/>
          </a:xfrm>
          <a:prstGeom prst="rect">
            <a:avLst/>
          </a:prstGeom>
          <a:solidFill>
            <a:srgbClr val="FA897A"/>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chemeClr val="bg1"/>
                </a:solidFill>
              </a:rPr>
              <a:t>路由表</a:t>
            </a:r>
          </a:p>
        </p:txBody>
      </p:sp>
      <p:sp>
        <p:nvSpPr>
          <p:cNvPr id="70" name="矩形 69"/>
          <p:cNvSpPr/>
          <p:nvPr/>
        </p:nvSpPr>
        <p:spPr>
          <a:xfrm>
            <a:off x="5671200" y="3180694"/>
            <a:ext cx="959796" cy="375516"/>
          </a:xfrm>
          <a:prstGeom prst="rect">
            <a:avLst/>
          </a:prstGeom>
          <a:solidFill>
            <a:srgbClr val="FA897A"/>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chemeClr val="bg1"/>
                </a:solidFill>
              </a:rPr>
              <a:t>距离表</a:t>
            </a:r>
          </a:p>
        </p:txBody>
      </p:sp>
      <mc:AlternateContent xmlns:mc="http://schemas.openxmlformats.org/markup-compatibility/2006" xmlns:a14="http://schemas.microsoft.com/office/drawing/2010/main">
        <mc:Choice Requires="a14">
          <p:sp>
            <p:nvSpPr>
              <p:cNvPr id="72" name="文本框 71"/>
              <p:cNvSpPr txBox="1"/>
              <p:nvPr/>
            </p:nvSpPr>
            <p:spPr>
              <a:xfrm>
                <a:off x="3526239" y="4744651"/>
                <a:ext cx="2928943" cy="374270"/>
              </a:xfrm>
              <a:prstGeom prst="rect">
                <a:avLst/>
              </a:prstGeom>
              <a:noFill/>
            </p:spPr>
            <p:txBody>
              <a:bodyPr wrap="none" rtlCol="0">
                <a:spAutoFit/>
              </a:bodyPr>
              <a:lstStyle/>
              <a:p>
                <a14:m>
                  <m:oMath xmlns:m="http://schemas.openxmlformats.org/officeDocument/2006/math">
                    <m:sSup>
                      <m:sSupPr>
                        <m:ctrlP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ctrlPr>
                      </m:sSupPr>
                      <m:e>
                        <m:r>
                          <m:rPr>
                            <m:sty m:val="p"/>
                          </m:rPr>
                          <a:rPr lang="en-US" altLang="zh-CN" b="1" i="1">
                            <a:solidFill>
                              <a:schemeClr val="accent5">
                                <a:lumMod val="75000"/>
                              </a:schemeClr>
                            </a:solidFill>
                            <a:latin typeface="Cambria Math" panose="02040503050406030204" pitchFamily="18" charset="0"/>
                            <a:ea typeface="方正兰亭圆简体" panose="02000500000000000000" pitchFamily="50" charset="-122"/>
                          </a:rPr>
                          <m:t>D</m:t>
                        </m:r>
                      </m:e>
                      <m:sup>
                        <m: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t>𝑬</m:t>
                        </m:r>
                      </m:sup>
                    </m:sSup>
                  </m:oMath>
                </a14:m>
                <a:r>
                  <a:rPr lang="en-US" altLang="zh-CN" b="1" dirty="0">
                    <a:solidFill>
                      <a:schemeClr val="accent5">
                        <a:lumMod val="75000"/>
                      </a:schemeClr>
                    </a:solidFill>
                    <a:latin typeface="方正兰亭圆简体" panose="02000500000000000000" pitchFamily="50" charset="-122"/>
                    <a:ea typeface="方正兰亭圆简体" panose="02000500000000000000" pitchFamily="50" charset="-122"/>
                  </a:rPr>
                  <a:t>(C, net4) = 12+8 = 20</a:t>
                </a:r>
                <a:endParaRPr lang="zh-CN" altLang="en-US"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mc:Choice>
        <mc:Fallback xmlns="">
          <p:sp>
            <p:nvSpPr>
              <p:cNvPr id="72" name="文本框 71"/>
              <p:cNvSpPr txBox="1">
                <a:spLocks noRot="1" noChangeAspect="1" noMove="1" noResize="1" noEditPoints="1" noAdjustHandles="1" noChangeArrowheads="1" noChangeShapeType="1" noTextEdit="1"/>
              </p:cNvSpPr>
              <p:nvPr/>
            </p:nvSpPr>
            <p:spPr>
              <a:xfrm>
                <a:off x="3526239" y="4744651"/>
                <a:ext cx="2928943" cy="374270"/>
              </a:xfrm>
              <a:prstGeom prst="rect">
                <a:avLst/>
              </a:prstGeom>
              <a:blipFill rotWithShape="1">
                <a:blip r:embed="rId6"/>
                <a:stretch>
                  <a:fillRect l="-3" t="-151" r="14"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3569648" y="4046998"/>
                <a:ext cx="2936958" cy="374270"/>
              </a:xfrm>
              <a:prstGeom prst="rect">
                <a:avLst/>
              </a:prstGeom>
              <a:noFill/>
            </p:spPr>
            <p:txBody>
              <a:bodyPr wrap="none" rtlCol="0">
                <a:spAutoFit/>
              </a:bodyPr>
              <a:lstStyle/>
              <a:p>
                <a14:m>
                  <m:oMath xmlns:m="http://schemas.openxmlformats.org/officeDocument/2006/math">
                    <m:sSup>
                      <m:sSupPr>
                        <m:ctrlP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ctrlPr>
                      </m:sSupPr>
                      <m:e>
                        <m:r>
                          <m:rPr>
                            <m:sty m:val="p"/>
                          </m:rPr>
                          <a:rPr lang="en-US" altLang="zh-CN" b="1" i="1">
                            <a:solidFill>
                              <a:schemeClr val="accent5">
                                <a:lumMod val="75000"/>
                              </a:schemeClr>
                            </a:solidFill>
                            <a:latin typeface="Cambria Math" panose="02040503050406030204" pitchFamily="18" charset="0"/>
                            <a:ea typeface="方正兰亭圆简体" panose="02000500000000000000" pitchFamily="50" charset="-122"/>
                          </a:rPr>
                          <m:t>D</m:t>
                        </m:r>
                      </m:e>
                      <m:sup>
                        <m: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t>𝑬</m:t>
                        </m:r>
                      </m:sup>
                    </m:sSup>
                  </m:oMath>
                </a14:m>
                <a:r>
                  <a:rPr lang="en-US" altLang="zh-CN" b="1" dirty="0">
                    <a:solidFill>
                      <a:schemeClr val="accent5">
                        <a:lumMod val="75000"/>
                      </a:schemeClr>
                    </a:solidFill>
                    <a:latin typeface="方正兰亭圆简体" panose="02000500000000000000" pitchFamily="50" charset="-122"/>
                    <a:ea typeface="方正兰亭圆简体" panose="02000500000000000000" pitchFamily="50" charset="-122"/>
                  </a:rPr>
                  <a:t>(A, net2) = 8+12 = 20</a:t>
                </a:r>
                <a:endParaRPr lang="zh-CN" altLang="en-US"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mc:Choice>
        <mc:Fallback xmlns="">
          <p:sp>
            <p:nvSpPr>
              <p:cNvPr id="73" name="文本框 72"/>
              <p:cNvSpPr txBox="1">
                <a:spLocks noRot="1" noChangeAspect="1" noMove="1" noResize="1" noEditPoints="1" noAdjustHandles="1" noChangeArrowheads="1" noChangeShapeType="1" noTextEdit="1"/>
              </p:cNvSpPr>
              <p:nvPr/>
            </p:nvSpPr>
            <p:spPr>
              <a:xfrm>
                <a:off x="3569648" y="4046998"/>
                <a:ext cx="2936958" cy="374270"/>
              </a:xfrm>
              <a:prstGeom prst="rect">
                <a:avLst/>
              </a:prstGeom>
              <a:blipFill rotWithShape="1">
                <a:blip r:embed="rId7"/>
                <a:stretch>
                  <a:fillRect l="-11" t="-38" r="13" b="106"/>
                </a:stretch>
              </a:blipFill>
            </p:spPr>
            <p:txBody>
              <a:bodyPr/>
              <a:lstStyle/>
              <a:p>
                <a:r>
                  <a:rPr lang="zh-CN" altLang="en-US">
                    <a:noFill/>
                  </a:rPr>
                  <a:t> </a:t>
                </a:r>
              </a:p>
            </p:txBody>
          </p:sp>
        </mc:Fallback>
      </mc:AlternateContent>
      <p:sp>
        <p:nvSpPr>
          <p:cNvPr id="74" name="矩形 73"/>
          <p:cNvSpPr/>
          <p:nvPr/>
        </p:nvSpPr>
        <p:spPr>
          <a:xfrm>
            <a:off x="4175955" y="2166151"/>
            <a:ext cx="959796" cy="310719"/>
          </a:xfrm>
          <a:prstGeom prst="rect">
            <a:avLst/>
          </a:prstGeom>
          <a:solidFill>
            <a:srgbClr val="FA897A">
              <a:alpha val="52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75" name="矩形 74"/>
          <p:cNvSpPr/>
          <p:nvPr/>
        </p:nvSpPr>
        <p:spPr>
          <a:xfrm>
            <a:off x="4175955" y="1867640"/>
            <a:ext cx="959796" cy="310719"/>
          </a:xfrm>
          <a:prstGeom prst="rect">
            <a:avLst/>
          </a:prstGeom>
          <a:solidFill>
            <a:srgbClr val="FA897A">
              <a:alpha val="52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76" name="矩形 75"/>
          <p:cNvSpPr/>
          <p:nvPr/>
        </p:nvSpPr>
        <p:spPr>
          <a:xfrm>
            <a:off x="6561534" y="2476870"/>
            <a:ext cx="959796" cy="310719"/>
          </a:xfrm>
          <a:prstGeom prst="rect">
            <a:avLst/>
          </a:prstGeom>
          <a:solidFill>
            <a:srgbClr val="FA897A">
              <a:alpha val="52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p:sp>
        <p:nvSpPr>
          <p:cNvPr id="77" name="矩形 76"/>
          <p:cNvSpPr/>
          <p:nvPr/>
        </p:nvSpPr>
        <p:spPr>
          <a:xfrm>
            <a:off x="6543675" y="2804248"/>
            <a:ext cx="959796" cy="310719"/>
          </a:xfrm>
          <a:prstGeom prst="rect">
            <a:avLst/>
          </a:prstGeom>
          <a:solidFill>
            <a:srgbClr val="FA897A">
              <a:alpha val="52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78" name="文本框 77"/>
              <p:cNvSpPr txBox="1"/>
              <p:nvPr/>
            </p:nvSpPr>
            <p:spPr>
              <a:xfrm>
                <a:off x="2872072" y="4409777"/>
                <a:ext cx="3073214" cy="374270"/>
              </a:xfrm>
              <a:prstGeom prst="rect">
                <a:avLst/>
              </a:prstGeom>
              <a:noFill/>
            </p:spPr>
            <p:txBody>
              <a:bodyPr wrap="none" rtlCol="0">
                <a:spAutoFit/>
              </a:bodyPr>
              <a:lstStyle/>
              <a:p>
                <a14:m>
                  <m:oMath xmlns:m="http://schemas.openxmlformats.org/officeDocument/2006/math">
                    <m:sSup>
                      <m:sSupPr>
                        <m:ctrlP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ctrlPr>
                      </m:sSupPr>
                      <m:e>
                        <m:r>
                          <m:rPr>
                            <m:sty m:val="p"/>
                          </m:rPr>
                          <a:rPr lang="en-US" altLang="zh-CN" b="1" i="1">
                            <a:solidFill>
                              <a:schemeClr val="accent5">
                                <a:lumMod val="75000"/>
                              </a:schemeClr>
                            </a:solidFill>
                            <a:latin typeface="Cambria Math" panose="02040503050406030204" pitchFamily="18" charset="0"/>
                            <a:ea typeface="方正兰亭圆简体" panose="02000500000000000000" pitchFamily="50" charset="-122"/>
                          </a:rPr>
                          <m:t>D</m:t>
                        </m:r>
                      </m:e>
                      <m:sup>
                        <m: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t>𝑬</m:t>
                        </m:r>
                      </m:sup>
                    </m:sSup>
                  </m:oMath>
                </a14:m>
                <a:r>
                  <a:rPr lang="en-US" altLang="zh-CN" b="1" dirty="0">
                    <a:solidFill>
                      <a:schemeClr val="accent5">
                        <a:lumMod val="75000"/>
                      </a:schemeClr>
                    </a:solidFill>
                    <a:latin typeface="方正兰亭圆简体" panose="02000500000000000000" pitchFamily="50" charset="-122"/>
                    <a:ea typeface="方正兰亭圆简体" panose="02000500000000000000" pitchFamily="50" charset="-122"/>
                  </a:rPr>
                  <a:t>(C, net3) = 12+16 = 28</a:t>
                </a:r>
                <a:endParaRPr lang="zh-CN" altLang="en-US"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mc:Choice>
        <mc:Fallback xmlns="">
          <p:sp>
            <p:nvSpPr>
              <p:cNvPr id="78" name="文本框 77"/>
              <p:cNvSpPr txBox="1">
                <a:spLocks noRot="1" noChangeAspect="1" noMove="1" noResize="1" noEditPoints="1" noAdjustHandles="1" noChangeArrowheads="1" noChangeShapeType="1" noTextEdit="1"/>
              </p:cNvSpPr>
              <p:nvPr/>
            </p:nvSpPr>
            <p:spPr>
              <a:xfrm>
                <a:off x="2872072" y="4409777"/>
                <a:ext cx="3073214" cy="374270"/>
              </a:xfrm>
              <a:prstGeom prst="rect">
                <a:avLst/>
              </a:prstGeom>
              <a:blipFill rotWithShape="1">
                <a:blip r:embed="rId8"/>
                <a:stretch>
                  <a:fillRect l="-20" t="-90" r="14" b="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5970998" y="4365244"/>
                <a:ext cx="3060390" cy="374270"/>
              </a:xfrm>
              <a:prstGeom prst="rect">
                <a:avLst/>
              </a:prstGeom>
              <a:noFill/>
            </p:spPr>
            <p:txBody>
              <a:bodyPr wrap="none" rtlCol="0">
                <a:spAutoFit/>
              </a:bodyPr>
              <a:lstStyle/>
              <a:p>
                <a14:m>
                  <m:oMath xmlns:m="http://schemas.openxmlformats.org/officeDocument/2006/math">
                    <m:sSup>
                      <m:sSupPr>
                        <m:ctrlP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ctrlPr>
                      </m:sSupPr>
                      <m:e>
                        <m:r>
                          <m:rPr>
                            <m:sty m:val="p"/>
                          </m:rPr>
                          <a:rPr lang="en-US" altLang="zh-CN" b="1" i="1">
                            <a:solidFill>
                              <a:schemeClr val="accent5">
                                <a:lumMod val="75000"/>
                              </a:schemeClr>
                            </a:solidFill>
                            <a:latin typeface="Cambria Math" panose="02040503050406030204" pitchFamily="18" charset="0"/>
                            <a:ea typeface="方正兰亭圆简体" panose="02000500000000000000" pitchFamily="50" charset="-122"/>
                          </a:rPr>
                          <m:t>D</m:t>
                        </m:r>
                      </m:e>
                      <m:sup>
                        <m:r>
                          <a:rPr lang="en-US" altLang="zh-CN" b="1" i="1" smtClean="0">
                            <a:solidFill>
                              <a:schemeClr val="accent5">
                                <a:lumMod val="75000"/>
                              </a:schemeClr>
                            </a:solidFill>
                            <a:latin typeface="Cambria Math" panose="02040503050406030204" pitchFamily="18" charset="0"/>
                            <a:ea typeface="方正兰亭圆简体" panose="02000500000000000000" pitchFamily="50" charset="-122"/>
                          </a:rPr>
                          <m:t>𝑬</m:t>
                        </m:r>
                      </m:sup>
                    </m:sSup>
                  </m:oMath>
                </a14:m>
                <a:r>
                  <a:rPr lang="en-US" altLang="zh-CN" b="1" dirty="0">
                    <a:solidFill>
                      <a:schemeClr val="accent5">
                        <a:lumMod val="75000"/>
                      </a:schemeClr>
                    </a:solidFill>
                    <a:latin typeface="方正兰亭圆简体" panose="02000500000000000000" pitchFamily="50" charset="-122"/>
                    <a:ea typeface="方正兰亭圆简体" panose="02000500000000000000" pitchFamily="50" charset="-122"/>
                  </a:rPr>
                  <a:t>(B, net3) = 10+18 = 28</a:t>
                </a:r>
                <a:endParaRPr lang="zh-CN" altLang="en-US" b="1" dirty="0">
                  <a:solidFill>
                    <a:schemeClr val="accent5">
                      <a:lumMod val="75000"/>
                    </a:schemeClr>
                  </a:solidFill>
                  <a:latin typeface="方正兰亭圆简体" panose="02000500000000000000" pitchFamily="50" charset="-122"/>
                  <a:ea typeface="方正兰亭圆简体" panose="02000500000000000000" pitchFamily="50" charset="-122"/>
                </a:endParaRPr>
              </a:p>
            </p:txBody>
          </p:sp>
        </mc:Choice>
        <mc:Fallback xmlns="">
          <p:sp>
            <p:nvSpPr>
              <p:cNvPr id="80" name="文本框 79"/>
              <p:cNvSpPr txBox="1">
                <a:spLocks noRot="1" noChangeAspect="1" noMove="1" noResize="1" noEditPoints="1" noAdjustHandles="1" noChangeArrowheads="1" noChangeShapeType="1" noTextEdit="1"/>
              </p:cNvSpPr>
              <p:nvPr/>
            </p:nvSpPr>
            <p:spPr>
              <a:xfrm>
                <a:off x="5970998" y="4365244"/>
                <a:ext cx="3060390" cy="374270"/>
              </a:xfrm>
              <a:prstGeom prst="rect">
                <a:avLst/>
              </a:prstGeom>
              <a:blipFill rotWithShape="1">
                <a:blip r:embed="rId9"/>
                <a:stretch>
                  <a:fillRect l="-3" t="-68" r="14" b="136"/>
                </a:stretch>
              </a:blipFill>
            </p:spPr>
            <p:txBody>
              <a:bodyPr/>
              <a:lstStyle/>
              <a:p>
                <a:r>
                  <a:rPr lang="zh-CN" altLang="en-US">
                    <a:noFill/>
                  </a:rPr>
                  <a:t> </a:t>
                </a:r>
              </a:p>
            </p:txBody>
          </p:sp>
        </mc:Fallback>
      </mc:AlternateContent>
      <p:pic>
        <p:nvPicPr>
          <p:cNvPr id="38" name="对1"/>
          <p:cNvPicPr>
            <a:picLocks noChangeAspect="1"/>
          </p:cNvPicPr>
          <p:nvPr/>
        </p:nvPicPr>
        <p:blipFill>
          <a:blip r:embed="rId10">
            <a:extLst>
              <a:ext uri="{BEBA8EAE-BF5A-486C-A8C5-ECC9F3942E4B}">
                <a14:imgProps xmlns:a14="http://schemas.microsoft.com/office/drawing/2010/main">
                  <a14:imgLayer r:embed="rId11">
                    <a14:imgEffect>
                      <a14:brightnessContrast contrast="20000"/>
                    </a14:imgEffect>
                  </a14:imgLayer>
                </a14:imgProps>
              </a:ext>
            </a:extLst>
          </a:blip>
          <a:stretch>
            <a:fillRect/>
          </a:stretch>
        </p:blipFill>
        <p:spPr>
          <a:xfrm>
            <a:off x="190236" y="2300934"/>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若客户首先向服务器发送 </a:t>
            </a:r>
            <a:r>
              <a:rPr lang="en-US" altLang="zh-CN" kern="100" dirty="0">
                <a:solidFill>
                  <a:schemeClr val="accent1">
                    <a:lumMod val="50000"/>
                  </a:schemeClr>
                </a:solidFill>
                <a:latin typeface="微软雅黑" charset="0"/>
                <a:ea typeface="微软雅黑" charset="0"/>
                <a:cs typeface="微软雅黑" charset="0"/>
                <a:sym typeface="+mn-ea"/>
              </a:rPr>
              <a:t>FIN </a:t>
            </a:r>
            <a:r>
              <a:rPr lang="zh-CN" altLang="en-US" kern="100" dirty="0">
                <a:solidFill>
                  <a:schemeClr val="accent1">
                    <a:lumMod val="50000"/>
                  </a:schemeClr>
                </a:solidFill>
                <a:latin typeface="微软雅黑" charset="0"/>
                <a:ea typeface="微软雅黑" charset="0"/>
                <a:cs typeface="微软雅黑" charset="0"/>
                <a:sym typeface="+mn-ea"/>
              </a:rPr>
              <a:t>段请求断开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则当客户收到服务器发送的 </a:t>
            </a:r>
            <a:r>
              <a:rPr lang="en-US" altLang="zh-CN" kern="100" dirty="0">
                <a:solidFill>
                  <a:schemeClr val="accent1">
                    <a:lumMod val="50000"/>
                  </a:schemeClr>
                </a:solidFill>
                <a:latin typeface="微软雅黑" charset="0"/>
                <a:ea typeface="微软雅黑" charset="0"/>
                <a:cs typeface="微软雅黑" charset="0"/>
                <a:sym typeface="+mn-ea"/>
              </a:rPr>
              <a:t>FIN</a:t>
            </a:r>
            <a:r>
              <a:rPr lang="zh-CN" altLang="en-US" kern="100" dirty="0">
                <a:solidFill>
                  <a:schemeClr val="accent1">
                    <a:lumMod val="50000"/>
                  </a:schemeClr>
                </a:solidFill>
                <a:latin typeface="微软雅黑" charset="0"/>
                <a:ea typeface="微软雅黑" charset="0"/>
                <a:cs typeface="微软雅黑" charset="0"/>
                <a:sym typeface="+mn-ea"/>
              </a:rPr>
              <a:t>段并向服务器发送了</a:t>
            </a:r>
            <a:r>
              <a:rPr lang="en-US" altLang="zh-CN" kern="100" dirty="0">
                <a:solidFill>
                  <a:schemeClr val="accent1">
                    <a:lumMod val="50000"/>
                  </a:schemeClr>
                </a:solidFill>
                <a:latin typeface="微软雅黑" charset="0"/>
                <a:ea typeface="微软雅黑" charset="0"/>
                <a:cs typeface="微软雅黑" charset="0"/>
                <a:sym typeface="+mn-ea"/>
              </a:rPr>
              <a:t>ACK</a:t>
            </a:r>
            <a:r>
              <a:rPr lang="zh-CN" altLang="en-US" kern="100" dirty="0">
                <a:solidFill>
                  <a:schemeClr val="accent1">
                    <a:lumMod val="50000"/>
                  </a:schemeClr>
                </a:solidFill>
                <a:latin typeface="微软雅黑" charset="0"/>
                <a:ea typeface="微软雅黑" charset="0"/>
                <a:cs typeface="微软雅黑" charset="0"/>
                <a:sym typeface="+mn-ea"/>
              </a:rPr>
              <a:t>段后，客户的</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状态转换为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CLOSE_WAIT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TIME_WAIT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FIN_WAIT_1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FIN_WAIT_2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38.</a:t>
            </a:r>
            <a:r>
              <a:rPr lang="zh-CN" altLang="en-US" kern="100" dirty="0">
                <a:solidFill>
                  <a:schemeClr val="accent1">
                    <a:lumMod val="50000"/>
                  </a:schemeClr>
                </a:solidFill>
                <a:latin typeface="微软雅黑" charset="0"/>
                <a:ea typeface="微软雅黑" charset="0"/>
                <a:cs typeface="微软雅黑" charset="0"/>
                <a:sym typeface="+mn-ea"/>
              </a:rPr>
              <a:t>若客户首先向服务器发送 </a:t>
            </a:r>
            <a:r>
              <a:rPr lang="en-US" altLang="zh-CN" kern="100" dirty="0">
                <a:solidFill>
                  <a:schemeClr val="accent1">
                    <a:lumMod val="50000"/>
                  </a:schemeClr>
                </a:solidFill>
                <a:latin typeface="微软雅黑" charset="0"/>
                <a:ea typeface="微软雅黑" charset="0"/>
                <a:cs typeface="微软雅黑" charset="0"/>
                <a:sym typeface="+mn-ea"/>
              </a:rPr>
              <a:t>FIN </a:t>
            </a:r>
            <a:r>
              <a:rPr lang="zh-CN" altLang="en-US" kern="100" dirty="0">
                <a:solidFill>
                  <a:schemeClr val="accent1">
                    <a:lumMod val="50000"/>
                  </a:schemeClr>
                </a:solidFill>
                <a:latin typeface="微软雅黑" charset="0"/>
                <a:ea typeface="微软雅黑" charset="0"/>
                <a:cs typeface="微软雅黑" charset="0"/>
                <a:sym typeface="+mn-ea"/>
              </a:rPr>
              <a:t>段请求断开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连接</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则当客户收到服务器发送的 </a:t>
            </a:r>
            <a:r>
              <a:rPr lang="en-US" altLang="zh-CN" kern="100" dirty="0">
                <a:solidFill>
                  <a:schemeClr val="accent1">
                    <a:lumMod val="50000"/>
                  </a:schemeClr>
                </a:solidFill>
                <a:latin typeface="微软雅黑" charset="0"/>
                <a:ea typeface="微软雅黑" charset="0"/>
                <a:cs typeface="微软雅黑" charset="0"/>
                <a:sym typeface="+mn-ea"/>
              </a:rPr>
              <a:t>FIN</a:t>
            </a:r>
            <a:r>
              <a:rPr lang="zh-CN" altLang="en-US" kern="100" dirty="0">
                <a:solidFill>
                  <a:schemeClr val="accent1">
                    <a:lumMod val="50000"/>
                  </a:schemeClr>
                </a:solidFill>
                <a:latin typeface="微软雅黑" charset="0"/>
                <a:ea typeface="微软雅黑" charset="0"/>
                <a:cs typeface="微软雅黑" charset="0"/>
                <a:sym typeface="+mn-ea"/>
              </a:rPr>
              <a:t>段并向服务器发送了</a:t>
            </a:r>
            <a:r>
              <a:rPr lang="en-US" altLang="zh-CN" kern="100" dirty="0">
                <a:solidFill>
                  <a:schemeClr val="accent1">
                    <a:lumMod val="50000"/>
                  </a:schemeClr>
                </a:solidFill>
                <a:latin typeface="微软雅黑" charset="0"/>
                <a:ea typeface="微软雅黑" charset="0"/>
                <a:cs typeface="微软雅黑" charset="0"/>
                <a:sym typeface="+mn-ea"/>
              </a:rPr>
              <a:t>ACK</a:t>
            </a:r>
            <a:r>
              <a:rPr lang="zh-CN" altLang="en-US" kern="100" dirty="0">
                <a:solidFill>
                  <a:schemeClr val="accent1">
                    <a:lumMod val="50000"/>
                  </a:schemeClr>
                </a:solidFill>
                <a:latin typeface="微软雅黑" charset="0"/>
                <a:ea typeface="微软雅黑" charset="0"/>
                <a:cs typeface="微软雅黑" charset="0"/>
                <a:sym typeface="+mn-ea"/>
              </a:rPr>
              <a:t>段后，客户的</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状态转换为 </a:t>
            </a:r>
            <a:endParaRPr lang="en-US" altLang="zh-CN" kern="100" dirty="0">
              <a:solidFill>
                <a:schemeClr val="accent1">
                  <a:lumMod val="50000"/>
                </a:schemeClr>
              </a:solidFill>
              <a:latin typeface="微软雅黑" charset="0"/>
              <a:ea typeface="微软雅黑" charset="0"/>
              <a:cs typeface="微软雅黑" charset="0"/>
              <a:sym typeface="+mn-ea"/>
            </a:endParaRPr>
          </a:p>
          <a:p>
            <a:pPr marL="342900" lvl="1" indent="-342900" algn="just">
              <a:lnSpc>
                <a:spcPct val="100000"/>
              </a:lnSpc>
              <a:buClrTx/>
              <a:buSzTx/>
              <a:buAutoNum type="alphaUcPeriod"/>
            </a:pPr>
            <a:r>
              <a:rPr lang="en-US" altLang="zh-CN" kern="100" dirty="0">
                <a:solidFill>
                  <a:schemeClr val="accent1">
                    <a:lumMod val="50000"/>
                  </a:schemeClr>
                </a:solidFill>
                <a:latin typeface="微软雅黑" charset="0"/>
                <a:ea typeface="微软雅黑" charset="0"/>
                <a:cs typeface="微软雅黑" charset="0"/>
                <a:sym typeface="+mn-ea"/>
              </a:rPr>
              <a:t>CLOSE_WAIT </a:t>
            </a:r>
          </a:p>
          <a:p>
            <a:pPr marL="0" lvl="1" algn="just">
              <a:lnSpc>
                <a:spcPct val="100000"/>
              </a:lnSpc>
              <a:buClrTx/>
              <a:buSzTx/>
            </a:pPr>
            <a:r>
              <a:rPr lang="en-US" altLang="zh-CN" kern="100" dirty="0">
                <a:solidFill>
                  <a:schemeClr val="accent1">
                    <a:lumMod val="50000"/>
                  </a:schemeClr>
                </a:solidFill>
                <a:latin typeface="微软雅黑" charset="0"/>
                <a:ea typeface="微软雅黑" charset="0"/>
                <a:cs typeface="微软雅黑" charset="0"/>
                <a:sym typeface="+mn-ea"/>
              </a:rPr>
              <a:t>B.  TIME_WAIT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FIN_WAIT_1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FIN_WAIT_2</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76" name="图片 75"/>
          <p:cNvPicPr>
            <a:picLocks noChangeAspect="1"/>
          </p:cNvPicPr>
          <p:nvPr/>
        </p:nvPicPr>
        <p:blipFill>
          <a:blip r:embed="rId4"/>
          <a:stretch>
            <a:fillRect/>
          </a:stretch>
        </p:blipFill>
        <p:spPr>
          <a:xfrm>
            <a:off x="2559372" y="1484223"/>
            <a:ext cx="5446944" cy="3422334"/>
          </a:xfrm>
          <a:prstGeom prst="rect">
            <a:avLst/>
          </a:prstGeom>
        </p:spPr>
      </p:pic>
      <p:pic>
        <p:nvPicPr>
          <p:cNvPr id="14" name="对1"/>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190236" y="1487118"/>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若大小为</a:t>
            </a:r>
            <a:r>
              <a:rPr lang="en-US" altLang="zh-CN" kern="100" dirty="0">
                <a:solidFill>
                  <a:schemeClr val="accent1">
                    <a:lumMod val="50000"/>
                  </a:schemeClr>
                </a:solidFill>
                <a:latin typeface="微软雅黑" charset="0"/>
                <a:ea typeface="微软雅黑" charset="0"/>
                <a:cs typeface="微软雅黑" charset="0"/>
                <a:sym typeface="+mn-ea"/>
              </a:rPr>
              <a:t>12B</a:t>
            </a:r>
            <a:r>
              <a:rPr lang="zh-CN" altLang="en-US" kern="100" dirty="0">
                <a:solidFill>
                  <a:schemeClr val="accent1">
                    <a:lumMod val="50000"/>
                  </a:schemeClr>
                </a:solidFill>
                <a:latin typeface="微软雅黑" charset="0"/>
                <a:ea typeface="微软雅黑" charset="0"/>
                <a:cs typeface="微软雅黑" charset="0"/>
                <a:sym typeface="+mn-ea"/>
              </a:rPr>
              <a:t>的应用层数据分别通过</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 </a:t>
            </a:r>
            <a:r>
              <a:rPr lang="en-US" altLang="zh-CN" kern="100" dirty="0">
                <a:solidFill>
                  <a:schemeClr val="accent1">
                    <a:lumMod val="50000"/>
                  </a:schemeClr>
                </a:solidFill>
                <a:latin typeface="微软雅黑" charset="0"/>
                <a:ea typeface="微软雅黑" charset="0"/>
                <a:cs typeface="微软雅黑" charset="0"/>
                <a:sym typeface="+mn-ea"/>
              </a:rPr>
              <a:t>UDP </a:t>
            </a:r>
            <a:r>
              <a:rPr lang="zh-CN" altLang="en-US" kern="100" dirty="0">
                <a:solidFill>
                  <a:schemeClr val="accent1">
                    <a:lumMod val="50000"/>
                  </a:schemeClr>
                </a:solidFill>
                <a:latin typeface="微软雅黑" charset="0"/>
                <a:ea typeface="微软雅黑" charset="0"/>
                <a:cs typeface="微软雅黑" charset="0"/>
                <a:sym typeface="+mn-ea"/>
              </a:rPr>
              <a:t>数据报和</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段传输</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则该 </a:t>
            </a:r>
            <a:r>
              <a:rPr lang="en-US" altLang="zh-CN" kern="100" dirty="0">
                <a:solidFill>
                  <a:schemeClr val="accent1">
                    <a:lumMod val="50000"/>
                  </a:schemeClr>
                </a:solidFill>
                <a:latin typeface="微软雅黑" charset="0"/>
                <a:ea typeface="微软雅黑" charset="0"/>
                <a:cs typeface="微软雅黑" charset="0"/>
                <a:sym typeface="+mn-ea"/>
              </a:rPr>
              <a:t>UDP </a:t>
            </a:r>
            <a:r>
              <a:rPr lang="zh-CN" altLang="en-US" kern="100" dirty="0">
                <a:solidFill>
                  <a:schemeClr val="accent1">
                    <a:lumMod val="50000"/>
                  </a:schemeClr>
                </a:solidFill>
                <a:latin typeface="微软雅黑" charset="0"/>
                <a:ea typeface="微软雅黑" charset="0"/>
                <a:cs typeface="微软雅黑" charset="0"/>
                <a:sym typeface="+mn-ea"/>
              </a:rPr>
              <a:t>数据报和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段实现的有效载荷</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应用层数据</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最大传输效率分别是</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37.5%  16.7%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37.5%  37.5%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60.0%  16.7%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60.0%  37.5%</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4" name="圆角矩形 45"/>
          <p:cNvSpPr/>
          <p:nvPr/>
        </p:nvSpPr>
        <p:spPr>
          <a:xfrm>
            <a:off x="1920239" y="2674902"/>
            <a:ext cx="1782445" cy="3883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楷体" panose="02010609060101010101" pitchFamily="49" charset="-122"/>
                <a:ea typeface="楷体" panose="02010609060101010101" pitchFamily="49" charset="-122"/>
              </a:rPr>
              <a:t>UDP</a:t>
            </a:r>
            <a:r>
              <a:rPr lang="zh-CN" altLang="en-US" dirty="0">
                <a:latin typeface="楷体" panose="02010609060101010101" pitchFamily="49" charset="-122"/>
                <a:ea typeface="楷体" panose="02010609060101010101" pitchFamily="49" charset="-122"/>
              </a:rPr>
              <a:t>首部：</a:t>
            </a:r>
            <a:r>
              <a:rPr lang="en-US" altLang="zh-CN" dirty="0">
                <a:latin typeface="楷体" panose="02010609060101010101" pitchFamily="49" charset="-122"/>
                <a:ea typeface="楷体" panose="02010609060101010101" pitchFamily="49" charset="-122"/>
              </a:rPr>
              <a:t>8B</a:t>
            </a:r>
            <a:endParaRPr lang="zh-CN" altLang="en-US" dirty="0">
              <a:latin typeface="楷体" panose="02010609060101010101" pitchFamily="49" charset="-122"/>
              <a:ea typeface="楷体" panose="02010609060101010101" pitchFamily="49" charset="-122"/>
            </a:endParaRPr>
          </a:p>
        </p:txBody>
      </p:sp>
      <p:sp>
        <p:nvSpPr>
          <p:cNvPr id="15" name="圆角矩形 45"/>
          <p:cNvSpPr/>
          <p:nvPr/>
        </p:nvSpPr>
        <p:spPr>
          <a:xfrm>
            <a:off x="1920239" y="3195401"/>
            <a:ext cx="1782445" cy="38833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楷体" panose="02010609060101010101" pitchFamily="49" charset="-122"/>
                <a:ea typeface="楷体" panose="02010609060101010101" pitchFamily="49" charset="-122"/>
              </a:rPr>
              <a:t>TCP</a:t>
            </a:r>
            <a:r>
              <a:rPr lang="zh-CN" altLang="en-US" dirty="0">
                <a:latin typeface="楷体" panose="02010609060101010101" pitchFamily="49" charset="-122"/>
                <a:ea typeface="楷体" panose="02010609060101010101" pitchFamily="49" charset="-122"/>
              </a:rPr>
              <a:t>首部：</a:t>
            </a:r>
            <a:r>
              <a:rPr lang="en-US" altLang="zh-CN" dirty="0">
                <a:latin typeface="楷体" panose="02010609060101010101" pitchFamily="49" charset="-122"/>
                <a:ea typeface="楷体" panose="02010609060101010101" pitchFamily="49" charset="-122"/>
              </a:rPr>
              <a:t>20B</a:t>
            </a:r>
            <a:endParaRPr lang="zh-CN" altLang="en-US" dirty="0">
              <a:latin typeface="楷体" panose="02010609060101010101" pitchFamily="49" charset="-122"/>
              <a:ea typeface="楷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4" grpId="1" animBg="1"/>
      <p:bldP spid="15" grpId="0" bldLvl="0" animBg="1"/>
      <p:bldP spid="15"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1754326"/>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39.</a:t>
            </a:r>
            <a:r>
              <a:rPr lang="zh-CN" altLang="en-US" kern="100" dirty="0">
                <a:solidFill>
                  <a:schemeClr val="accent1">
                    <a:lumMod val="50000"/>
                  </a:schemeClr>
                </a:solidFill>
                <a:latin typeface="微软雅黑" charset="0"/>
                <a:ea typeface="微软雅黑" charset="0"/>
                <a:cs typeface="微软雅黑" charset="0"/>
                <a:sym typeface="+mn-ea"/>
              </a:rPr>
              <a:t>若大小为</a:t>
            </a:r>
            <a:r>
              <a:rPr lang="en-US" altLang="zh-CN" kern="100" dirty="0">
                <a:solidFill>
                  <a:schemeClr val="accent1">
                    <a:lumMod val="50000"/>
                  </a:schemeClr>
                </a:solidFill>
                <a:latin typeface="微软雅黑" charset="0"/>
                <a:ea typeface="微软雅黑" charset="0"/>
                <a:cs typeface="微软雅黑" charset="0"/>
                <a:sym typeface="+mn-ea"/>
              </a:rPr>
              <a:t>12B</a:t>
            </a:r>
            <a:r>
              <a:rPr lang="zh-CN" altLang="en-US" kern="100" dirty="0">
                <a:solidFill>
                  <a:schemeClr val="accent1">
                    <a:lumMod val="50000"/>
                  </a:schemeClr>
                </a:solidFill>
                <a:latin typeface="微软雅黑" charset="0"/>
                <a:ea typeface="微软雅黑" charset="0"/>
                <a:cs typeface="微软雅黑" charset="0"/>
                <a:sym typeface="+mn-ea"/>
              </a:rPr>
              <a:t>的应用层数据分别通过</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 </a:t>
            </a:r>
            <a:r>
              <a:rPr lang="en-US" altLang="zh-CN" kern="100" dirty="0">
                <a:solidFill>
                  <a:schemeClr val="accent1">
                    <a:lumMod val="50000"/>
                  </a:schemeClr>
                </a:solidFill>
                <a:latin typeface="微软雅黑" charset="0"/>
                <a:ea typeface="微软雅黑" charset="0"/>
                <a:cs typeface="微软雅黑" charset="0"/>
                <a:sym typeface="+mn-ea"/>
              </a:rPr>
              <a:t>UDP </a:t>
            </a:r>
            <a:r>
              <a:rPr lang="zh-CN" altLang="en-US" kern="100" dirty="0">
                <a:solidFill>
                  <a:schemeClr val="accent1">
                    <a:lumMod val="50000"/>
                  </a:schemeClr>
                </a:solidFill>
                <a:latin typeface="微软雅黑" charset="0"/>
                <a:ea typeface="微软雅黑" charset="0"/>
                <a:cs typeface="微软雅黑" charset="0"/>
                <a:sym typeface="+mn-ea"/>
              </a:rPr>
              <a:t>数据报和</a:t>
            </a:r>
            <a:r>
              <a:rPr lang="en-US" altLang="zh-CN" kern="100" dirty="0">
                <a:solidFill>
                  <a:schemeClr val="accent1">
                    <a:lumMod val="50000"/>
                  </a:schemeClr>
                </a:solidFill>
                <a:latin typeface="微软雅黑" charset="0"/>
                <a:ea typeface="微软雅黑" charset="0"/>
                <a:cs typeface="微软雅黑" charset="0"/>
                <a:sym typeface="+mn-ea"/>
              </a:rPr>
              <a:t>1</a:t>
            </a:r>
            <a:r>
              <a:rPr lang="zh-CN" altLang="en-US" kern="100" dirty="0">
                <a:solidFill>
                  <a:schemeClr val="accent1">
                    <a:lumMod val="50000"/>
                  </a:schemeClr>
                </a:solidFill>
                <a:latin typeface="微软雅黑" charset="0"/>
                <a:ea typeface="微软雅黑" charset="0"/>
                <a:cs typeface="微软雅黑" charset="0"/>
                <a:sym typeface="+mn-ea"/>
              </a:rPr>
              <a:t>个</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段传输</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则该 </a:t>
            </a:r>
            <a:r>
              <a:rPr lang="en-US" altLang="zh-CN" kern="100" dirty="0">
                <a:solidFill>
                  <a:schemeClr val="accent1">
                    <a:lumMod val="50000"/>
                  </a:schemeClr>
                </a:solidFill>
                <a:latin typeface="微软雅黑" charset="0"/>
                <a:ea typeface="微软雅黑" charset="0"/>
                <a:cs typeface="微软雅黑" charset="0"/>
                <a:sym typeface="+mn-ea"/>
              </a:rPr>
              <a:t>UDP </a:t>
            </a:r>
            <a:r>
              <a:rPr lang="zh-CN" altLang="en-US" kern="100" dirty="0">
                <a:solidFill>
                  <a:schemeClr val="accent1">
                    <a:lumMod val="50000"/>
                  </a:schemeClr>
                </a:solidFill>
                <a:latin typeface="微软雅黑" charset="0"/>
                <a:ea typeface="微软雅黑" charset="0"/>
                <a:cs typeface="微软雅黑" charset="0"/>
                <a:sym typeface="+mn-ea"/>
              </a:rPr>
              <a:t>数据报和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段实现的有效载荷</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应用层数据</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最大传输效率分别是</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37.5%  16.7%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37.5%  37.5%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60.0%  16.7%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60.0%  37.5%</a:t>
            </a: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sp>
        <p:nvSpPr>
          <p:cNvPr id="14" name="圆角矩形 45"/>
          <p:cNvSpPr/>
          <p:nvPr/>
        </p:nvSpPr>
        <p:spPr>
          <a:xfrm>
            <a:off x="1920239" y="2674902"/>
            <a:ext cx="1782445" cy="3883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楷体" panose="02010609060101010101" pitchFamily="49" charset="-122"/>
                <a:ea typeface="楷体" panose="02010609060101010101" pitchFamily="49" charset="-122"/>
              </a:rPr>
              <a:t>UDP</a:t>
            </a:r>
            <a:r>
              <a:rPr lang="zh-CN" altLang="en-US" dirty="0">
                <a:latin typeface="楷体" panose="02010609060101010101" pitchFamily="49" charset="-122"/>
                <a:ea typeface="楷体" panose="02010609060101010101" pitchFamily="49" charset="-122"/>
              </a:rPr>
              <a:t>首部：</a:t>
            </a:r>
            <a:r>
              <a:rPr lang="en-US" altLang="zh-CN" dirty="0">
                <a:latin typeface="楷体" panose="02010609060101010101" pitchFamily="49" charset="-122"/>
                <a:ea typeface="楷体" panose="02010609060101010101" pitchFamily="49" charset="-122"/>
              </a:rPr>
              <a:t>8B</a:t>
            </a:r>
            <a:endParaRPr lang="zh-CN" altLang="en-US" dirty="0">
              <a:latin typeface="楷体" panose="02010609060101010101" pitchFamily="49" charset="-122"/>
              <a:ea typeface="楷体" panose="02010609060101010101" pitchFamily="49" charset="-122"/>
            </a:endParaRPr>
          </a:p>
        </p:txBody>
      </p:sp>
      <p:sp>
        <p:nvSpPr>
          <p:cNvPr id="15" name="圆角矩形 45"/>
          <p:cNvSpPr/>
          <p:nvPr/>
        </p:nvSpPr>
        <p:spPr>
          <a:xfrm>
            <a:off x="1920239" y="3195401"/>
            <a:ext cx="1782445" cy="38833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楷体" panose="02010609060101010101" pitchFamily="49" charset="-122"/>
                <a:ea typeface="楷体" panose="02010609060101010101" pitchFamily="49" charset="-122"/>
              </a:rPr>
              <a:t>TCP</a:t>
            </a:r>
            <a:r>
              <a:rPr lang="zh-CN" altLang="en-US" dirty="0">
                <a:latin typeface="楷体" panose="02010609060101010101" pitchFamily="49" charset="-122"/>
                <a:ea typeface="楷体" panose="02010609060101010101" pitchFamily="49" charset="-122"/>
              </a:rPr>
              <a:t>首部：</a:t>
            </a:r>
            <a:r>
              <a:rPr lang="en-US" altLang="zh-CN" dirty="0">
                <a:latin typeface="楷体" panose="02010609060101010101" pitchFamily="49" charset="-122"/>
                <a:ea typeface="楷体" panose="02010609060101010101" pitchFamily="49" charset="-122"/>
              </a:rPr>
              <a:t>20B</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a14="http://schemas.microsoft.com/office/drawing/2010/main">
        <mc:Choice Requires="a14">
          <p:sp>
            <p:nvSpPr>
              <p:cNvPr id="16" name="圆角矩形 45"/>
              <p:cNvSpPr/>
              <p:nvPr/>
            </p:nvSpPr>
            <p:spPr>
              <a:xfrm>
                <a:off x="4075174" y="2361386"/>
                <a:ext cx="3797809" cy="671802"/>
              </a:xfrm>
              <a:prstGeom prst="roundRect">
                <a:avLst>
                  <a:gd name="adj" fmla="val 0"/>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zh-CN" altLang="en-US" i="1" smtClean="0">
                        <a:solidFill>
                          <a:srgbClr val="FF0000"/>
                        </a:solidFill>
                        <a:latin typeface="Cambria Math" panose="02040503050406030204" pitchFamily="18" charset="0"/>
                      </a:rPr>
                      <m:t>传输效率</m:t>
                    </m:r>
                    <m:r>
                      <a:rPr lang="en-US" altLang="zh-CN" b="0" i="1" smtClean="0">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 </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12</m:t>
                        </m:r>
                        <m:r>
                          <a:rPr lang="en-US" altLang="zh-CN" b="0" i="1" smtClean="0">
                            <a:solidFill>
                              <a:srgbClr val="FF0000"/>
                            </a:solidFill>
                            <a:latin typeface="Cambria Math" panose="02040503050406030204" pitchFamily="18" charset="0"/>
                          </a:rPr>
                          <m:t>𝐵</m:t>
                        </m:r>
                      </m:num>
                      <m:den>
                        <m:r>
                          <a:rPr lang="en-US" altLang="zh-CN" b="0" i="1" smtClean="0">
                            <a:solidFill>
                              <a:srgbClr val="FF0000"/>
                            </a:solidFill>
                            <a:latin typeface="Cambria Math" panose="02040503050406030204" pitchFamily="18" charset="0"/>
                          </a:rPr>
                          <m:t>12</m:t>
                        </m:r>
                        <m:r>
                          <a:rPr lang="en-US" altLang="zh-CN" b="0" i="1" smtClean="0">
                            <a:solidFill>
                              <a:srgbClr val="FF0000"/>
                            </a:solidFill>
                            <a:latin typeface="Cambria Math" panose="02040503050406030204" pitchFamily="18" charset="0"/>
                          </a:rPr>
                          <m:t>𝐵</m:t>
                        </m:r>
                        <m:r>
                          <a:rPr lang="en-US" altLang="zh-CN" b="0" i="1" smtClean="0">
                            <a:solidFill>
                              <a:srgbClr val="FF0000"/>
                            </a:solidFill>
                            <a:latin typeface="Cambria Math" panose="02040503050406030204" pitchFamily="18" charset="0"/>
                          </a:rPr>
                          <m:t>+8</m:t>
                        </m:r>
                        <m:r>
                          <a:rPr lang="en-US" altLang="zh-CN" b="0" i="1" smtClean="0">
                            <a:solidFill>
                              <a:srgbClr val="FF0000"/>
                            </a:solidFill>
                            <a:latin typeface="Cambria Math" panose="02040503050406030204" pitchFamily="18" charset="0"/>
                          </a:rPr>
                          <m:t>𝐵</m:t>
                        </m:r>
                      </m:den>
                    </m:f>
                  </m:oMath>
                </a14:m>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 </a:t>
                </a:r>
                <a14:m>
                  <m:oMath xmlns:m="http://schemas.openxmlformats.org/officeDocument/2006/math">
                    <m:f>
                      <m:fPr>
                        <m:ctrlPr>
                          <a:rPr lang="en-US" altLang="zh-CN"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6</m:t>
                        </m:r>
                      </m:num>
                      <m:den>
                        <m:r>
                          <a:rPr lang="en-US" altLang="zh-CN" b="0" i="1" smtClean="0">
                            <a:solidFill>
                              <a:srgbClr val="FF0000"/>
                            </a:solidFill>
                            <a:latin typeface="Cambria Math" panose="02040503050406030204" pitchFamily="18" charset="0"/>
                          </a:rPr>
                          <m:t>10</m:t>
                        </m:r>
                      </m:den>
                    </m:f>
                  </m:oMath>
                </a14:m>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 60%</a:t>
                </a:r>
                <a:endParaRPr lang="zh-CN" altLang="en-US" dirty="0">
                  <a:solidFill>
                    <a:srgbClr val="FF0000"/>
                  </a:solidFill>
                  <a:latin typeface="楷体" panose="02010609060101010101" pitchFamily="49" charset="-122"/>
                  <a:ea typeface="楷体" panose="02010609060101010101" pitchFamily="49" charset="-122"/>
                </a:endParaRPr>
              </a:p>
            </p:txBody>
          </p:sp>
        </mc:Choice>
        <mc:Fallback xmlns="">
          <p:sp>
            <p:nvSpPr>
              <p:cNvPr id="16" name="圆角矩形 45"/>
              <p:cNvSpPr>
                <a:spLocks noRot="1" noChangeAspect="1" noMove="1" noResize="1" noEditPoints="1" noAdjustHandles="1" noChangeArrowheads="1" noChangeShapeType="1" noTextEdit="1"/>
              </p:cNvSpPr>
              <p:nvPr/>
            </p:nvSpPr>
            <p:spPr>
              <a:xfrm>
                <a:off x="4075174" y="2361386"/>
                <a:ext cx="3797809" cy="671802"/>
              </a:xfrm>
              <a:prstGeom prst="roundRect">
                <a:avLst>
                  <a:gd name="adj" fmla="val 0"/>
                </a:avLst>
              </a:prstGeom>
              <a:blipFill rotWithShape="1">
                <a:blip r:embed="rId4"/>
                <a:stretch>
                  <a:fillRect l="-10" t="-68" r="7" b="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圆角矩形 45"/>
              <p:cNvSpPr/>
              <p:nvPr/>
            </p:nvSpPr>
            <p:spPr>
              <a:xfrm>
                <a:off x="4060316" y="3195401"/>
                <a:ext cx="3797809" cy="671802"/>
              </a:xfrm>
              <a:prstGeom prst="roundRect">
                <a:avLst>
                  <a:gd name="adj" fmla="val 0"/>
                </a:avLst>
              </a:prstGeom>
              <a:solidFill>
                <a:srgbClr val="92D05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zh-CN" altLang="en-US" i="1" smtClean="0">
                        <a:solidFill>
                          <a:srgbClr val="FF0000"/>
                        </a:solidFill>
                        <a:latin typeface="Cambria Math" panose="02040503050406030204" pitchFamily="18" charset="0"/>
                      </a:rPr>
                      <m:t>传输效率</m:t>
                    </m:r>
                    <m:r>
                      <a:rPr lang="en-US" altLang="zh-CN" b="0" i="1" smtClean="0">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 </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12</m:t>
                        </m:r>
                        <m:r>
                          <a:rPr lang="en-US" altLang="zh-CN" b="0" i="1" smtClean="0">
                            <a:solidFill>
                              <a:srgbClr val="FF0000"/>
                            </a:solidFill>
                            <a:latin typeface="Cambria Math" panose="02040503050406030204" pitchFamily="18" charset="0"/>
                          </a:rPr>
                          <m:t>𝐵</m:t>
                        </m:r>
                      </m:num>
                      <m:den>
                        <m:r>
                          <a:rPr lang="en-US" altLang="zh-CN" b="0" i="1" smtClean="0">
                            <a:solidFill>
                              <a:srgbClr val="FF0000"/>
                            </a:solidFill>
                            <a:latin typeface="Cambria Math" panose="02040503050406030204" pitchFamily="18" charset="0"/>
                          </a:rPr>
                          <m:t>12</m:t>
                        </m:r>
                        <m:r>
                          <a:rPr lang="en-US" altLang="zh-CN" b="0" i="1" smtClean="0">
                            <a:solidFill>
                              <a:srgbClr val="FF0000"/>
                            </a:solidFill>
                            <a:latin typeface="Cambria Math" panose="02040503050406030204" pitchFamily="18" charset="0"/>
                          </a:rPr>
                          <m:t>𝐵</m:t>
                        </m:r>
                        <m:r>
                          <a:rPr lang="en-US" altLang="zh-CN" b="0" i="1" smtClean="0">
                            <a:solidFill>
                              <a:srgbClr val="FF0000"/>
                            </a:solidFill>
                            <a:latin typeface="Cambria Math" panose="02040503050406030204" pitchFamily="18" charset="0"/>
                          </a:rPr>
                          <m:t>+20</m:t>
                        </m:r>
                        <m:r>
                          <a:rPr lang="en-US" altLang="zh-CN" b="0" i="1" smtClean="0">
                            <a:solidFill>
                              <a:srgbClr val="FF0000"/>
                            </a:solidFill>
                            <a:latin typeface="Cambria Math" panose="02040503050406030204" pitchFamily="18" charset="0"/>
                          </a:rPr>
                          <m:t>𝐵</m:t>
                        </m:r>
                      </m:den>
                    </m:f>
                  </m:oMath>
                </a14:m>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 </a:t>
                </a:r>
                <a14:m>
                  <m:oMath xmlns:m="http://schemas.openxmlformats.org/officeDocument/2006/math">
                    <m:f>
                      <m:fPr>
                        <m:ctrlPr>
                          <a:rPr lang="en-US" altLang="zh-CN"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3</m:t>
                        </m:r>
                      </m:num>
                      <m:den>
                        <m:r>
                          <a:rPr lang="en-US" altLang="zh-CN" b="0" i="1" smtClean="0">
                            <a:solidFill>
                              <a:srgbClr val="FF0000"/>
                            </a:solidFill>
                            <a:latin typeface="Cambria Math" panose="02040503050406030204" pitchFamily="18" charset="0"/>
                          </a:rPr>
                          <m:t>8</m:t>
                        </m:r>
                      </m:den>
                    </m:f>
                  </m:oMath>
                </a14:m>
                <a:r>
                  <a:rPr lang="zh-CN" altLang="en-US" dirty="0">
                    <a:solidFill>
                      <a:srgbClr val="FF0000"/>
                    </a:solidFill>
                    <a:latin typeface="楷体" panose="02010609060101010101" pitchFamily="49" charset="-122"/>
                    <a:ea typeface="楷体" panose="02010609060101010101" pitchFamily="49" charset="-122"/>
                  </a:rPr>
                  <a:t> </a:t>
                </a:r>
                <a:r>
                  <a:rPr lang="en-US" altLang="zh-CN" dirty="0">
                    <a:solidFill>
                      <a:srgbClr val="FF0000"/>
                    </a:solidFill>
                    <a:latin typeface="楷体" panose="02010609060101010101" pitchFamily="49" charset="-122"/>
                    <a:ea typeface="楷体" panose="02010609060101010101" pitchFamily="49" charset="-122"/>
                  </a:rPr>
                  <a:t>= 37.5%</a:t>
                </a:r>
                <a:endParaRPr lang="zh-CN" altLang="en-US" dirty="0">
                  <a:solidFill>
                    <a:srgbClr val="FF0000"/>
                  </a:solidFill>
                  <a:latin typeface="楷体" panose="02010609060101010101" pitchFamily="49" charset="-122"/>
                  <a:ea typeface="楷体" panose="02010609060101010101" pitchFamily="49" charset="-122"/>
                </a:endParaRPr>
              </a:p>
            </p:txBody>
          </p:sp>
        </mc:Choice>
        <mc:Fallback xmlns="">
          <p:sp>
            <p:nvSpPr>
              <p:cNvPr id="17" name="圆角矩形 45"/>
              <p:cNvSpPr>
                <a:spLocks noRot="1" noChangeAspect="1" noMove="1" noResize="1" noEditPoints="1" noAdjustHandles="1" noChangeArrowheads="1" noChangeShapeType="1" noTextEdit="1"/>
              </p:cNvSpPr>
              <p:nvPr/>
            </p:nvSpPr>
            <p:spPr>
              <a:xfrm>
                <a:off x="4060316" y="3195401"/>
                <a:ext cx="3797809" cy="671802"/>
              </a:xfrm>
              <a:prstGeom prst="roundRect">
                <a:avLst>
                  <a:gd name="adj" fmla="val 0"/>
                </a:avLst>
              </a:prstGeom>
              <a:blipFill rotWithShape="1">
                <a:blip r:embed="rId5"/>
                <a:stretch>
                  <a:fillRect l="-3" t="-12" b="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18" name="对1"/>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Lst>
          </a:blip>
          <a:stretch>
            <a:fillRect/>
          </a:stretch>
        </p:blipFill>
        <p:spPr>
          <a:xfrm>
            <a:off x="190236" y="2063190"/>
            <a:ext cx="427648" cy="36933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5" grpId="1" animBg="1"/>
      <p:bldP spid="16" grpId="0" bldLvl="0" animBg="1"/>
      <p:bldP spid="16" grpId="1" animBg="1"/>
      <p:bldP spid="17" grpId="0" bldLvl="0" animBg="1"/>
      <p:bldP spid="17"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淘宝网Chenying0907出品 92"/>
          <p:cNvGrpSpPr/>
          <p:nvPr/>
        </p:nvGrpSpPr>
        <p:grpSpPr>
          <a:xfrm>
            <a:off x="0" y="390125"/>
            <a:ext cx="9144000" cy="71540"/>
            <a:chOff x="0" y="6756400"/>
            <a:chExt cx="12192000" cy="101600"/>
          </a:xfrm>
          <a:solidFill>
            <a:srgbClr val="004C41"/>
          </a:solidFill>
        </p:grpSpPr>
        <p:sp>
          <p:nvSpPr>
            <p:cNvPr id="1048845" name="Rectangle 1"/>
            <p:cNvSpPr/>
            <p:nvPr/>
          </p:nvSpPr>
          <p:spPr>
            <a:xfrm>
              <a:off x="0" y="6756400"/>
              <a:ext cx="12192000" cy="101600"/>
            </a:xfrm>
            <a:prstGeom prst="rect">
              <a:avLst/>
            </a:prstGeom>
            <a:solidFill>
              <a:srgbClr val="028458"/>
            </a:solid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6" name="Parallelogram 2"/>
            <p:cNvSpPr/>
            <p:nvPr/>
          </p:nvSpPr>
          <p:spPr>
            <a:xfrm>
              <a:off x="107918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7" name="Parallelogram 4"/>
            <p:cNvSpPr/>
            <p:nvPr/>
          </p:nvSpPr>
          <p:spPr>
            <a:xfrm>
              <a:off x="1010285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8" name="Parallelogram 5"/>
            <p:cNvSpPr/>
            <p:nvPr/>
          </p:nvSpPr>
          <p:spPr>
            <a:xfrm>
              <a:off x="941387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49" name="Parallelogram 7"/>
            <p:cNvSpPr/>
            <p:nvPr/>
          </p:nvSpPr>
          <p:spPr>
            <a:xfrm>
              <a:off x="8724900"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0" name="Parallelogram 8"/>
            <p:cNvSpPr/>
            <p:nvPr/>
          </p:nvSpPr>
          <p:spPr>
            <a:xfrm>
              <a:off x="8035925" y="6756400"/>
              <a:ext cx="749300" cy="101600"/>
            </a:xfrm>
            <a:prstGeom prst="parallelogram">
              <a:avLst>
                <a:gd name="adj" fmla="val 56250"/>
              </a:avLst>
            </a:pr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sp>
          <p:nvSpPr>
            <p:cNvPr id="1048851" name="淘宝网Chenying0907出品 10"/>
            <p:cNvSpPr/>
            <p:nvPr/>
          </p:nvSpPr>
          <p:spPr>
            <a:xfrm>
              <a:off x="11480799" y="6756400"/>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grpFill/>
            <a:ln w="12700" cap="flat" cmpd="sng" algn="ctr">
              <a:noFill/>
              <a:prstDash val="solid"/>
              <a:miter lim="800000"/>
            </a:ln>
            <a:effectLst/>
          </p:spPr>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id-ID" sz="1800" b="0" i="0" u="none" strike="noStrike" kern="1200" cap="none" spc="0" normalizeH="0" baseline="0" noProof="0">
                <a:ln>
                  <a:noFill/>
                </a:ln>
                <a:solidFill>
                  <a:sysClr val="window" lastClr="FFFFFF"/>
                </a:solidFill>
                <a:effectLst/>
                <a:uLnTx/>
                <a:uFillTx/>
                <a:latin typeface="Calibri" panose="020F0502020204030204"/>
              </a:endParaRPr>
            </a:p>
          </p:txBody>
        </p:sp>
      </p:grpSp>
      <p:sp>
        <p:nvSpPr>
          <p:cNvPr id="1048865" name="文本框 9"/>
          <p:cNvSpPr txBox="1"/>
          <p:nvPr/>
        </p:nvSpPr>
        <p:spPr>
          <a:xfrm>
            <a:off x="137795" y="607060"/>
            <a:ext cx="8907780" cy="4524315"/>
          </a:xfrm>
          <a:prstGeom prst="rect">
            <a:avLst/>
          </a:prstGeom>
          <a:noFill/>
          <a:ln>
            <a:solidFill>
              <a:srgbClr val="FFFFFF"/>
            </a:solidFill>
            <a:prstDash val="lgDash"/>
          </a:ln>
        </p:spPr>
        <p:txBody>
          <a:bodyPr wrap="square" rtlCol="0">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40.  </a:t>
            </a:r>
            <a:r>
              <a:rPr lang="zh-CN" altLang="en-US" kern="100" dirty="0">
                <a:solidFill>
                  <a:schemeClr val="accent1">
                    <a:lumMod val="50000"/>
                  </a:schemeClr>
                </a:solidFill>
                <a:latin typeface="微软雅黑" charset="0"/>
                <a:ea typeface="微软雅黑" charset="0"/>
                <a:cs typeface="微软雅黑" charset="0"/>
                <a:sym typeface="+mn-ea"/>
              </a:rPr>
              <a:t>假设主机甲通过 </a:t>
            </a:r>
            <a:r>
              <a:rPr lang="en-US" altLang="zh-CN" kern="100" dirty="0">
                <a:solidFill>
                  <a:schemeClr val="accent1">
                    <a:lumMod val="50000"/>
                  </a:schemeClr>
                </a:solidFill>
                <a:latin typeface="微软雅黑" charset="0"/>
                <a:ea typeface="微软雅黑" charset="0"/>
                <a:cs typeface="微软雅黑" charset="0"/>
                <a:sym typeface="+mn-ea"/>
              </a:rPr>
              <a:t>TCP </a:t>
            </a:r>
            <a:r>
              <a:rPr lang="zh-CN" altLang="en-US" kern="100" dirty="0">
                <a:solidFill>
                  <a:schemeClr val="accent1">
                    <a:lumMod val="50000"/>
                  </a:schemeClr>
                </a:solidFill>
                <a:latin typeface="微软雅黑" charset="0"/>
                <a:ea typeface="微软雅黑" charset="0"/>
                <a:cs typeface="微软雅黑" charset="0"/>
                <a:sym typeface="+mn-ea"/>
              </a:rPr>
              <a:t>向主机乙发送数据</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部分过程如下图所示。甲在</a:t>
            </a:r>
            <a:r>
              <a:rPr lang="en-US" altLang="zh-CN" kern="100" dirty="0">
                <a:solidFill>
                  <a:schemeClr val="accent1">
                    <a:lumMod val="50000"/>
                  </a:schemeClr>
                </a:solidFill>
                <a:latin typeface="微软雅黑" charset="0"/>
                <a:ea typeface="微软雅黑" charset="0"/>
                <a:cs typeface="微软雅黑" charset="0"/>
                <a:sym typeface="+mn-ea"/>
              </a:rPr>
              <a:t>t0</a:t>
            </a:r>
            <a:r>
              <a:rPr lang="zh-CN" altLang="en-US" kern="100" dirty="0">
                <a:solidFill>
                  <a:schemeClr val="accent1">
                    <a:lumMod val="50000"/>
                  </a:schemeClr>
                </a:solidFill>
                <a:latin typeface="微软雅黑" charset="0"/>
                <a:ea typeface="微软雅黑" charset="0"/>
                <a:cs typeface="微软雅黑" charset="0"/>
                <a:sym typeface="+mn-ea"/>
              </a:rPr>
              <a:t>时刻发送了一个序号</a:t>
            </a:r>
            <a:r>
              <a:rPr lang="en-US" altLang="zh-CN" kern="100" dirty="0">
                <a:solidFill>
                  <a:schemeClr val="accent1">
                    <a:lumMod val="50000"/>
                  </a:schemeClr>
                </a:solidFill>
                <a:latin typeface="微软雅黑" charset="0"/>
                <a:ea typeface="微软雅黑" charset="0"/>
                <a:cs typeface="微软雅黑" charset="0"/>
                <a:sym typeface="+mn-ea"/>
              </a:rPr>
              <a:t>seq=501</a:t>
            </a:r>
            <a:r>
              <a:rPr lang="zh-CN" altLang="en-US" kern="100" dirty="0">
                <a:solidFill>
                  <a:schemeClr val="accent1">
                    <a:lumMod val="50000"/>
                  </a:schemeClr>
                </a:solidFill>
                <a:latin typeface="微软雅黑" charset="0"/>
                <a:ea typeface="微软雅黑" charset="0"/>
                <a:cs typeface="微软雅黑" charset="0"/>
                <a:sym typeface="+mn-ea"/>
              </a:rPr>
              <a:t>、封装</a:t>
            </a:r>
            <a:r>
              <a:rPr lang="en-US" altLang="zh-CN" kern="100" dirty="0">
                <a:solidFill>
                  <a:schemeClr val="accent1">
                    <a:lumMod val="50000"/>
                  </a:schemeClr>
                </a:solidFill>
                <a:latin typeface="微软雅黑" charset="0"/>
                <a:ea typeface="微软雅黑" charset="0"/>
                <a:cs typeface="微软雅黑" charset="0"/>
                <a:sym typeface="+mn-ea"/>
              </a:rPr>
              <a:t>200B</a:t>
            </a:r>
            <a:r>
              <a:rPr lang="zh-CN" altLang="en-US" kern="100" dirty="0">
                <a:solidFill>
                  <a:schemeClr val="accent1">
                    <a:lumMod val="50000"/>
                  </a:schemeClr>
                </a:solidFill>
                <a:latin typeface="微软雅黑" charset="0"/>
                <a:ea typeface="微软雅黑" charset="0"/>
                <a:cs typeface="微软雅黑" charset="0"/>
                <a:sym typeface="+mn-ea"/>
              </a:rPr>
              <a:t>数据的段，在</a:t>
            </a:r>
            <a:r>
              <a:rPr lang="en-US" altLang="zh-CN" kern="100" dirty="0">
                <a:solidFill>
                  <a:schemeClr val="accent1">
                    <a:lumMod val="50000"/>
                  </a:schemeClr>
                </a:solidFill>
                <a:latin typeface="微软雅黑" charset="0"/>
                <a:ea typeface="微软雅黑" charset="0"/>
                <a:cs typeface="微软雅黑" charset="0"/>
                <a:sym typeface="+mn-ea"/>
              </a:rPr>
              <a:t>t1</a:t>
            </a:r>
            <a:r>
              <a:rPr lang="zh-CN" altLang="en-US" kern="100" dirty="0">
                <a:solidFill>
                  <a:schemeClr val="accent1">
                    <a:lumMod val="50000"/>
                  </a:schemeClr>
                </a:solidFill>
                <a:latin typeface="微软雅黑" charset="0"/>
                <a:ea typeface="微软雅黑" charset="0"/>
                <a:cs typeface="微软雅黑" charset="0"/>
                <a:sym typeface="+mn-ea"/>
              </a:rPr>
              <a:t>时刻收到乙发送的序号</a:t>
            </a:r>
            <a:r>
              <a:rPr lang="en-US" altLang="zh-CN" kern="100" dirty="0">
                <a:solidFill>
                  <a:schemeClr val="accent1">
                    <a:lumMod val="50000"/>
                  </a:schemeClr>
                </a:solidFill>
                <a:latin typeface="微软雅黑" charset="0"/>
                <a:ea typeface="微软雅黑" charset="0"/>
                <a:cs typeface="微软雅黑" charset="0"/>
                <a:sym typeface="+mn-ea"/>
              </a:rPr>
              <a:t>seq=601</a:t>
            </a:r>
            <a:r>
              <a:rPr lang="zh-CN" altLang="en-US" kern="100" dirty="0">
                <a:solidFill>
                  <a:schemeClr val="accent1">
                    <a:lumMod val="50000"/>
                  </a:schemeClr>
                </a:solidFill>
                <a:latin typeface="微软雅黑" charset="0"/>
                <a:ea typeface="微软雅黑" charset="0"/>
                <a:cs typeface="微软雅黑" charset="0"/>
                <a:sym typeface="+mn-ea"/>
              </a:rPr>
              <a:t>、确认序号</a:t>
            </a:r>
            <a:r>
              <a:rPr lang="en-US" altLang="zh-CN" kern="100" dirty="0">
                <a:solidFill>
                  <a:schemeClr val="accent1">
                    <a:lumMod val="50000"/>
                  </a:schemeClr>
                </a:solidFill>
                <a:latin typeface="微软雅黑" charset="0"/>
                <a:ea typeface="微软雅黑" charset="0"/>
                <a:cs typeface="微软雅黑" charset="0"/>
                <a:sym typeface="+mn-ea"/>
              </a:rPr>
              <a:t>ack seq=501</a:t>
            </a:r>
            <a:r>
              <a:rPr lang="zh-CN" altLang="en-US" kern="100" dirty="0">
                <a:solidFill>
                  <a:schemeClr val="accent1">
                    <a:lumMod val="50000"/>
                  </a:schemeClr>
                </a:solidFill>
                <a:latin typeface="微软雅黑" charset="0"/>
                <a:ea typeface="微软雅黑" charset="0"/>
                <a:cs typeface="微软雅黑" charset="0"/>
                <a:sym typeface="+mn-ea"/>
              </a:rPr>
              <a:t>、接收窗口 </a:t>
            </a:r>
            <a:r>
              <a:rPr lang="en-US" altLang="zh-CN" kern="100" dirty="0" err="1">
                <a:solidFill>
                  <a:schemeClr val="accent1">
                    <a:lumMod val="50000"/>
                  </a:schemeClr>
                </a:solidFill>
                <a:latin typeface="微软雅黑" charset="0"/>
                <a:ea typeface="微软雅黑" charset="0"/>
                <a:cs typeface="微软雅黑" charset="0"/>
                <a:sym typeface="+mn-ea"/>
              </a:rPr>
              <a:t>revwnd</a:t>
            </a:r>
            <a:r>
              <a:rPr lang="en-US" altLang="zh-CN" kern="100" dirty="0">
                <a:solidFill>
                  <a:schemeClr val="accent1">
                    <a:lumMod val="50000"/>
                  </a:schemeClr>
                </a:solidFill>
                <a:latin typeface="微软雅黑" charset="0"/>
                <a:ea typeface="微软雅黑" charset="0"/>
                <a:cs typeface="微软雅黑" charset="0"/>
                <a:sym typeface="+mn-ea"/>
              </a:rPr>
              <a:t>=500B</a:t>
            </a:r>
            <a:r>
              <a:rPr lang="zh-CN" altLang="en-US" kern="100" dirty="0">
                <a:solidFill>
                  <a:schemeClr val="accent1">
                    <a:lumMod val="50000"/>
                  </a:schemeClr>
                </a:solidFill>
                <a:latin typeface="微软雅黑" charset="0"/>
                <a:ea typeface="微软雅黑" charset="0"/>
                <a:cs typeface="微软雅黑" charset="0"/>
                <a:sym typeface="+mn-ea"/>
              </a:rPr>
              <a:t>的段</a:t>
            </a:r>
            <a:r>
              <a:rPr lang="en-US" altLang="zh-CN" kern="100" dirty="0">
                <a:solidFill>
                  <a:schemeClr val="accent1">
                    <a:lumMod val="50000"/>
                  </a:schemeClr>
                </a:solidFill>
                <a:latin typeface="微软雅黑" charset="0"/>
                <a:ea typeface="微软雅黑" charset="0"/>
                <a:cs typeface="微软雅黑" charset="0"/>
                <a:sym typeface="+mn-ea"/>
              </a:rPr>
              <a:t>,</a:t>
            </a:r>
            <a:r>
              <a:rPr lang="zh-CN" altLang="en-US" kern="100" dirty="0">
                <a:solidFill>
                  <a:schemeClr val="accent1">
                    <a:lumMod val="50000"/>
                  </a:schemeClr>
                </a:solidFill>
                <a:latin typeface="微软雅黑" charset="0"/>
                <a:ea typeface="微软雅黑" charset="0"/>
                <a:cs typeface="微软雅黑" charset="0"/>
                <a:sym typeface="+mn-ea"/>
              </a:rPr>
              <a:t>则甲在未收到新的确认段之前可以继续向乙发送的数据序号范围是（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A.  501~1000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B.  601~1100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C.  701~1000 </a:t>
            </a:r>
          </a:p>
          <a:p>
            <a:pPr marL="0" lvl="1" algn="just">
              <a:lnSpc>
                <a:spcPct val="100000"/>
              </a:lnSpc>
              <a:buClrTx/>
              <a:buSzTx/>
              <a:buNone/>
            </a:pPr>
            <a:r>
              <a:rPr lang="en-US" altLang="zh-CN" kern="100" dirty="0">
                <a:solidFill>
                  <a:schemeClr val="accent1">
                    <a:lumMod val="50000"/>
                  </a:schemeClr>
                </a:solidFill>
                <a:latin typeface="微软雅黑" charset="0"/>
                <a:ea typeface="微软雅黑" charset="0"/>
                <a:cs typeface="微软雅黑" charset="0"/>
                <a:sym typeface="+mn-ea"/>
              </a:rPr>
              <a:t>D.  801~1100</a:t>
            </a: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a:p>
            <a:pPr marL="0" lvl="1" algn="just">
              <a:lnSpc>
                <a:spcPct val="100000"/>
              </a:lnSpc>
              <a:buClrTx/>
              <a:buSzTx/>
              <a:buNone/>
            </a:pPr>
            <a:endParaRPr lang="en-US" altLang="zh-CN" kern="100" dirty="0">
              <a:solidFill>
                <a:schemeClr val="accent1">
                  <a:lumMod val="50000"/>
                </a:schemeClr>
              </a:solidFill>
              <a:latin typeface="微软雅黑" charset="0"/>
              <a:ea typeface="微软雅黑" charset="0"/>
              <a:cs typeface="微软雅黑" charset="0"/>
              <a:sym typeface="+mn-ea"/>
            </a:endParaRPr>
          </a:p>
        </p:txBody>
      </p:sp>
      <p:sp>
        <p:nvSpPr>
          <p:cNvPr id="12" name="文本框 14"/>
          <p:cNvSpPr txBox="1"/>
          <p:nvPr/>
        </p:nvSpPr>
        <p:spPr>
          <a:xfrm>
            <a:off x="24926" y="0"/>
            <a:ext cx="7329055" cy="460375"/>
          </a:xfrm>
          <a:prstGeom prst="rect">
            <a:avLst/>
          </a:prstGeom>
          <a:noFill/>
        </p:spPr>
        <p:txBody>
          <a:bodyPr wrap="square">
            <a:spAutoFit/>
          </a:bodyPr>
          <a:lstStyle/>
          <a:p>
            <a:r>
              <a:rPr lang="zh-CN" altLang="en-US" sz="2400" dirty="0">
                <a:solidFill>
                  <a:srgbClr val="006450"/>
                </a:solidFill>
                <a:latin typeface="庞门正道标题体" panose="02010600030101010101" pitchFamily="2" charset="-122"/>
                <a:ea typeface="庞门正道标题体" panose="02010600030101010101" pitchFamily="2" charset="-122"/>
              </a:rPr>
              <a:t>计算机网络真题讲解</a:t>
            </a:r>
            <a:r>
              <a:rPr lang="en-US" altLang="zh-CN" sz="2400" dirty="0">
                <a:solidFill>
                  <a:srgbClr val="006450"/>
                </a:solidFill>
                <a:latin typeface="庞门正道标题体" panose="02010600030101010101" pitchFamily="2" charset="-122"/>
                <a:ea typeface="庞门正道标题体" panose="02010600030101010101" pitchFamily="2" charset="-122"/>
              </a:rPr>
              <a:t>-2021</a:t>
            </a:r>
            <a:r>
              <a:rPr lang="zh-CN" altLang="zh-CN" sz="2400" dirty="0">
                <a:solidFill>
                  <a:srgbClr val="006450"/>
                </a:solidFill>
                <a:latin typeface="庞门正道标题体" panose="02010600030101010101" pitchFamily="2" charset="-122"/>
                <a:ea typeface="庞门正道标题体" panose="02010600030101010101" pitchFamily="2" charset="-122"/>
              </a:rPr>
              <a:t>年</a:t>
            </a:r>
            <a:endParaRPr lang="en-US" altLang="zh-CN" sz="2400" dirty="0">
              <a:solidFill>
                <a:srgbClr val="006450"/>
              </a:solidFill>
              <a:latin typeface="庞门正道标题体" panose="02010600030101010101" pitchFamily="2" charset="-122"/>
              <a:ea typeface="庞门正道标题体" panose="0201060003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312" y="1598629"/>
            <a:ext cx="3805238" cy="1946242"/>
          </a:xfrm>
          <a:prstGeom prst="rect">
            <a:avLst/>
          </a:prstGeom>
        </p:spPr>
      </p:pic>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77106" y="687257"/>
            <a:ext cx="1576166" cy="408639"/>
          </a:xfrm>
          <a:prstGeom prst="rect">
            <a:avLst/>
          </a:prstGeom>
          <a:solidFill>
            <a:srgbClr val="FA89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TCP</a:t>
            </a:r>
            <a:r>
              <a:rPr lang="zh-CN" altLang="en-US" sz="2000" dirty="0">
                <a:latin typeface="楷体" panose="02010609060101010101" pitchFamily="49" charset="-122"/>
                <a:ea typeface="楷体" panose="02010609060101010101" pitchFamily="49" charset="-122"/>
              </a:rPr>
              <a:t>头</a:t>
            </a:r>
          </a:p>
        </p:txBody>
      </p:sp>
      <p:sp>
        <p:nvSpPr>
          <p:cNvPr id="36" name="矩形 35"/>
          <p:cNvSpPr/>
          <p:nvPr/>
        </p:nvSpPr>
        <p:spPr>
          <a:xfrm>
            <a:off x="204634" y="1078960"/>
            <a:ext cx="5595484" cy="3867912"/>
          </a:xfrm>
          <a:prstGeom prst="rect">
            <a:avLst/>
          </a:prstGeom>
          <a:solidFill>
            <a:srgbClr val="87E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4" name="矩形 13"/>
          <p:cNvSpPr/>
          <p:nvPr/>
        </p:nvSpPr>
        <p:spPr>
          <a:xfrm>
            <a:off x="5819127" y="1222109"/>
            <a:ext cx="2995184" cy="3539430"/>
          </a:xfrm>
          <a:prstGeom prst="rect">
            <a:avLst/>
          </a:prstGeom>
        </p:spPr>
        <p:txBody>
          <a:bodyPr wrap="square">
            <a:spAutoFit/>
          </a:bodyPr>
          <a:lstStyle/>
          <a:p>
            <a:r>
              <a:rPr lang="zh-CN" altLang="en-US" sz="1400" b="1" dirty="0">
                <a:solidFill>
                  <a:schemeClr val="accent1">
                    <a:lumMod val="75000"/>
                  </a:schemeClr>
                </a:solidFill>
                <a:latin typeface="楷体" panose="02010609060101010101" pitchFamily="49" charset="-122"/>
                <a:ea typeface="楷体" panose="02010609060101010101" pitchFamily="49" charset="-122"/>
              </a:rPr>
              <a:t>源端口号</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en-US" altLang="zh-CN" sz="1400" dirty="0">
                <a:solidFill>
                  <a:schemeClr val="accent1">
                    <a:lumMod val="75000"/>
                  </a:schemeClr>
                </a:solidFill>
                <a:latin typeface="楷体" panose="02010609060101010101" pitchFamily="49" charset="-122"/>
                <a:ea typeface="楷体" panose="02010609060101010101" pitchFamily="49" charset="-122"/>
              </a:rPr>
              <a:t>2</a:t>
            </a:r>
            <a:r>
              <a:rPr lang="zh-CN" altLang="en-US" sz="1400" dirty="0">
                <a:solidFill>
                  <a:schemeClr val="accent1">
                    <a:lumMod val="75000"/>
                  </a:schemeClr>
                </a:solidFill>
                <a:latin typeface="楷体" panose="02010609060101010101" pitchFamily="49" charset="-122"/>
                <a:ea typeface="楷体" panose="02010609060101010101" pitchFamily="49" charset="-122"/>
              </a:rPr>
              <a:t>字节 </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b="1" dirty="0">
                <a:solidFill>
                  <a:schemeClr val="accent1">
                    <a:lumMod val="75000"/>
                  </a:schemeClr>
                </a:solidFill>
                <a:latin typeface="楷体" panose="02010609060101010101" pitchFamily="49" charset="-122"/>
                <a:ea typeface="楷体" panose="02010609060101010101" pitchFamily="49" charset="-122"/>
              </a:rPr>
              <a:t>目的端口号 </a:t>
            </a:r>
            <a:endParaRPr lang="en-US" altLang="zh-CN" sz="1400" b="1" dirty="0">
              <a:solidFill>
                <a:schemeClr val="accent1">
                  <a:lumMod val="75000"/>
                </a:schemeClr>
              </a:solidFill>
              <a:latin typeface="楷体" panose="02010609060101010101" pitchFamily="49" charset="-122"/>
              <a:ea typeface="楷体" panose="02010609060101010101" pitchFamily="49" charset="-122"/>
            </a:endParaRPr>
          </a:p>
          <a:p>
            <a:r>
              <a:rPr lang="en-US" altLang="zh-CN" sz="1400" dirty="0">
                <a:solidFill>
                  <a:schemeClr val="accent1">
                    <a:lumMod val="75000"/>
                  </a:schemeClr>
                </a:solidFill>
                <a:latin typeface="楷体" panose="02010609060101010101" pitchFamily="49" charset="-122"/>
                <a:ea typeface="楷体" panose="02010609060101010101" pitchFamily="49" charset="-122"/>
              </a:rPr>
              <a:t>2</a:t>
            </a:r>
            <a:r>
              <a:rPr lang="zh-CN" altLang="en-US" sz="1400" dirty="0">
                <a:solidFill>
                  <a:schemeClr val="accent1">
                    <a:lumMod val="75000"/>
                  </a:schemeClr>
                </a:solidFill>
                <a:latin typeface="楷体" panose="02010609060101010101" pitchFamily="49" charset="-122"/>
                <a:ea typeface="楷体" panose="02010609060101010101" pitchFamily="49" charset="-122"/>
              </a:rPr>
              <a:t>字节 </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b="1" dirty="0">
                <a:solidFill>
                  <a:schemeClr val="accent1">
                    <a:lumMod val="75000"/>
                  </a:schemeClr>
                </a:solidFill>
                <a:latin typeface="楷体" panose="02010609060101010101" pitchFamily="49" charset="-122"/>
                <a:ea typeface="楷体" panose="02010609060101010101" pitchFamily="49" charset="-122"/>
              </a:rPr>
              <a:t>序号</a:t>
            </a:r>
            <a:endParaRPr lang="en-US" altLang="zh-CN" sz="1400" b="1" dirty="0">
              <a:solidFill>
                <a:schemeClr val="accent1">
                  <a:lumMod val="75000"/>
                </a:schemeClr>
              </a:solidFill>
              <a:latin typeface="楷体" panose="02010609060101010101" pitchFamily="49" charset="-122"/>
              <a:ea typeface="楷体" panose="02010609060101010101" pitchFamily="49" charset="-122"/>
            </a:endParaRPr>
          </a:p>
          <a:p>
            <a:r>
              <a:rPr lang="en-US" altLang="zh-CN" sz="1400" dirty="0">
                <a:solidFill>
                  <a:schemeClr val="accent1">
                    <a:lumMod val="75000"/>
                  </a:schemeClr>
                </a:solidFill>
                <a:latin typeface="楷体" panose="02010609060101010101" pitchFamily="49" charset="-122"/>
                <a:ea typeface="楷体" panose="02010609060101010101" pitchFamily="49" charset="-122"/>
              </a:rPr>
              <a:t>4</a:t>
            </a:r>
            <a:r>
              <a:rPr lang="zh-CN" altLang="en-US" sz="1400" dirty="0">
                <a:solidFill>
                  <a:schemeClr val="accent1">
                    <a:lumMod val="75000"/>
                  </a:schemeClr>
                </a:solidFill>
                <a:latin typeface="楷体" panose="02010609060101010101" pitchFamily="49" charset="-122"/>
                <a:ea typeface="楷体" panose="02010609060101010101" pitchFamily="49" charset="-122"/>
              </a:rPr>
              <a:t>字节</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dirty="0">
                <a:solidFill>
                  <a:schemeClr val="accent1">
                    <a:lumMod val="75000"/>
                  </a:schemeClr>
                </a:solidFill>
                <a:latin typeface="楷体" panose="02010609060101010101" pitchFamily="49" charset="-122"/>
                <a:ea typeface="楷体" panose="02010609060101010101" pitchFamily="49" charset="-122"/>
              </a:rPr>
              <a:t>本报文段发送的数据的第一个字节的序号。</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endParaRPr lang="zh-CN" altLang="en-US"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b="1" dirty="0">
                <a:solidFill>
                  <a:schemeClr val="accent1">
                    <a:lumMod val="75000"/>
                  </a:schemeClr>
                </a:solidFill>
                <a:latin typeface="楷体" panose="02010609060101010101" pitchFamily="49" charset="-122"/>
                <a:ea typeface="楷体" panose="02010609060101010101" pitchFamily="49" charset="-122"/>
              </a:rPr>
              <a:t>确认号</a:t>
            </a:r>
          </a:p>
          <a:p>
            <a:r>
              <a:rPr lang="en-US" altLang="zh-CN" sz="1400" dirty="0">
                <a:solidFill>
                  <a:schemeClr val="accent1">
                    <a:lumMod val="75000"/>
                  </a:schemeClr>
                </a:solidFill>
                <a:latin typeface="楷体" panose="02010609060101010101" pitchFamily="49" charset="-122"/>
                <a:ea typeface="楷体" panose="02010609060101010101" pitchFamily="49" charset="-122"/>
              </a:rPr>
              <a:t>4</a:t>
            </a:r>
            <a:r>
              <a:rPr lang="zh-CN" altLang="en-US" sz="1400" dirty="0">
                <a:solidFill>
                  <a:schemeClr val="accent1">
                    <a:lumMod val="75000"/>
                  </a:schemeClr>
                </a:solidFill>
                <a:latin typeface="楷体" panose="02010609060101010101" pitchFamily="49" charset="-122"/>
                <a:ea typeface="楷体" panose="02010609060101010101" pitchFamily="49" charset="-122"/>
              </a:rPr>
              <a:t>字节</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dirty="0">
                <a:solidFill>
                  <a:schemeClr val="accent1">
                    <a:lumMod val="75000"/>
                  </a:schemeClr>
                </a:solidFill>
                <a:latin typeface="楷体" panose="02010609060101010101" pitchFamily="49" charset="-122"/>
                <a:ea typeface="楷体" panose="02010609060101010101" pitchFamily="49" charset="-122"/>
              </a:rPr>
              <a:t>期望收到对方下一个报文段的第一个数据字节的序号。</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dirty="0">
                <a:solidFill>
                  <a:schemeClr val="accent1">
                    <a:lumMod val="75000"/>
                  </a:schemeClr>
                </a:solidFill>
                <a:latin typeface="楷体" panose="02010609060101010101" pitchFamily="49" charset="-122"/>
                <a:ea typeface="楷体" panose="02010609060101010101" pitchFamily="49" charset="-122"/>
              </a:rPr>
              <a:t>若确认号为</a:t>
            </a:r>
            <a:r>
              <a:rPr lang="en-US" altLang="zh-CN" sz="1400" dirty="0">
                <a:solidFill>
                  <a:schemeClr val="accent1">
                    <a:lumMod val="75000"/>
                  </a:schemeClr>
                </a:solidFill>
                <a:latin typeface="楷体" panose="02010609060101010101" pitchFamily="49" charset="-122"/>
                <a:ea typeface="楷体" panose="02010609060101010101" pitchFamily="49" charset="-122"/>
              </a:rPr>
              <a:t>N</a:t>
            </a:r>
            <a:r>
              <a:rPr lang="zh-CN" altLang="en-US" sz="1400" dirty="0">
                <a:solidFill>
                  <a:schemeClr val="accent1">
                    <a:lumMod val="75000"/>
                  </a:schemeClr>
                </a:solidFill>
                <a:latin typeface="楷体" panose="02010609060101010101" pitchFamily="49" charset="-122"/>
                <a:ea typeface="楷体" panose="02010609060101010101" pitchFamily="49" charset="-122"/>
              </a:rPr>
              <a:t>，则表明到</a:t>
            </a:r>
            <a:r>
              <a:rPr lang="en-US" altLang="zh-CN" sz="1400" dirty="0">
                <a:solidFill>
                  <a:schemeClr val="accent1">
                    <a:lumMod val="75000"/>
                  </a:schemeClr>
                </a:solidFill>
                <a:latin typeface="楷体" panose="02010609060101010101" pitchFamily="49" charset="-122"/>
                <a:ea typeface="楷体" panose="02010609060101010101" pitchFamily="49" charset="-122"/>
              </a:rPr>
              <a:t>N-1</a:t>
            </a:r>
            <a:r>
              <a:rPr lang="zh-CN" altLang="en-US" sz="1400" dirty="0">
                <a:solidFill>
                  <a:schemeClr val="accent1">
                    <a:lumMod val="75000"/>
                  </a:schemeClr>
                </a:solidFill>
                <a:latin typeface="楷体" panose="02010609060101010101" pitchFamily="49" charset="-122"/>
                <a:ea typeface="楷体" panose="02010609060101010101" pitchFamily="49" charset="-122"/>
              </a:rPr>
              <a:t>为止的数据都已经正确收到。</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p:txBody>
      </p:sp>
      <p:grpSp>
        <p:nvGrpSpPr>
          <p:cNvPr id="4" name="组合 3"/>
          <p:cNvGrpSpPr/>
          <p:nvPr/>
        </p:nvGrpSpPr>
        <p:grpSpPr>
          <a:xfrm>
            <a:off x="999631" y="3373522"/>
            <a:ext cx="4635306" cy="360000"/>
            <a:chOff x="1002619" y="3356767"/>
            <a:chExt cx="4635306" cy="360000"/>
          </a:xfrm>
          <a:solidFill>
            <a:srgbClr val="FA897A"/>
          </a:solidFill>
        </p:grpSpPr>
        <p:sp>
          <p:nvSpPr>
            <p:cNvPr id="40" name="圆角矩形 13"/>
            <p:cNvSpPr/>
            <p:nvPr/>
          </p:nvSpPr>
          <p:spPr>
            <a:xfrm>
              <a:off x="1002619" y="3356767"/>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校验和</a:t>
              </a:r>
            </a:p>
          </p:txBody>
        </p:sp>
        <p:sp>
          <p:nvSpPr>
            <p:cNvPr id="41" name="圆角矩形 13"/>
            <p:cNvSpPr/>
            <p:nvPr/>
          </p:nvSpPr>
          <p:spPr>
            <a:xfrm>
              <a:off x="3319525" y="3356767"/>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紧急指针</a:t>
              </a:r>
            </a:p>
          </p:txBody>
        </p:sp>
      </p:grpSp>
      <p:sp>
        <p:nvSpPr>
          <p:cNvPr id="42" name="圆角矩形 13"/>
          <p:cNvSpPr/>
          <p:nvPr/>
        </p:nvSpPr>
        <p:spPr>
          <a:xfrm>
            <a:off x="999631" y="2664006"/>
            <a:ext cx="4636127" cy="360000"/>
          </a:xfrm>
          <a:prstGeom prst="roundRect">
            <a:avLst>
              <a:gd name="adj" fmla="val 0"/>
            </a:avLst>
          </a:prstGeom>
          <a:solidFill>
            <a:srgbClr val="FA897A"/>
          </a:solid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确认号</a:t>
            </a:r>
          </a:p>
        </p:txBody>
      </p:sp>
      <p:sp>
        <p:nvSpPr>
          <p:cNvPr id="35" name="矩形 34"/>
          <p:cNvSpPr/>
          <p:nvPr/>
        </p:nvSpPr>
        <p:spPr>
          <a:xfrm>
            <a:off x="999631" y="1076590"/>
            <a:ext cx="4800487" cy="881695"/>
          </a:xfrm>
          <a:prstGeom prst="rect">
            <a:avLst/>
          </a:prstGeom>
          <a:solidFill>
            <a:srgbClr val="FA8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9" name="等腰三角形 28"/>
          <p:cNvSpPr/>
          <p:nvPr/>
        </p:nvSpPr>
        <p:spPr>
          <a:xfrm rot="5400000">
            <a:off x="1504190" y="181202"/>
            <a:ext cx="959059" cy="2791215"/>
          </a:xfrm>
          <a:prstGeom prst="triangle">
            <a:avLst>
              <a:gd name="adj" fmla="val 0"/>
            </a:avLst>
          </a:prstGeom>
          <a:solidFill>
            <a:srgbClr val="87E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7" name="等腰三角形 26"/>
          <p:cNvSpPr/>
          <p:nvPr/>
        </p:nvSpPr>
        <p:spPr>
          <a:xfrm rot="5400000" flipV="1">
            <a:off x="4842006" y="1177914"/>
            <a:ext cx="1068578" cy="863549"/>
          </a:xfrm>
          <a:prstGeom prst="triangle">
            <a:avLst>
              <a:gd name="adj" fmla="val 0"/>
            </a:avLst>
          </a:prstGeom>
          <a:solidFill>
            <a:srgbClr val="87E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53" name="矩形 52"/>
          <p:cNvSpPr/>
          <p:nvPr/>
        </p:nvSpPr>
        <p:spPr>
          <a:xfrm>
            <a:off x="906113" y="1686623"/>
            <a:ext cx="4858559" cy="461665"/>
          </a:xfrm>
          <a:prstGeom prst="rect">
            <a:avLst/>
          </a:prstGeom>
        </p:spPr>
        <p:txBody>
          <a:bodyPr wrap="square">
            <a:spAutoFit/>
          </a:bodyPr>
          <a:lstStyle/>
          <a:p>
            <a:r>
              <a:rPr lang="en-US" altLang="zh-CN" sz="1200" b="1" dirty="0">
                <a:solidFill>
                  <a:schemeClr val="bg1"/>
                </a:solidFill>
                <a:latin typeface="楷体" panose="02010609060101010101" pitchFamily="49" charset="-122"/>
                <a:ea typeface="楷体" panose="02010609060101010101" pitchFamily="49" charset="-122"/>
              </a:rPr>
              <a:t>0                         8                     16                      24                         32</a:t>
            </a:r>
            <a:endParaRPr lang="zh-CN" altLang="en-US" sz="1200" dirty="0">
              <a:solidFill>
                <a:schemeClr val="bg1"/>
              </a:solidFill>
              <a:latin typeface="楷体" panose="02010609060101010101" pitchFamily="49" charset="-122"/>
              <a:ea typeface="楷体" panose="02010609060101010101" pitchFamily="49" charset="-122"/>
            </a:endParaRPr>
          </a:p>
        </p:txBody>
      </p:sp>
      <p:grpSp>
        <p:nvGrpSpPr>
          <p:cNvPr id="3" name="组合 2"/>
          <p:cNvGrpSpPr/>
          <p:nvPr/>
        </p:nvGrpSpPr>
        <p:grpSpPr>
          <a:xfrm>
            <a:off x="999631" y="3728279"/>
            <a:ext cx="4636126" cy="360000"/>
            <a:chOff x="1003799" y="3728279"/>
            <a:chExt cx="4636126" cy="360000"/>
          </a:xfrm>
          <a:solidFill>
            <a:srgbClr val="FA897A"/>
          </a:solidFill>
        </p:grpSpPr>
        <p:sp>
          <p:nvSpPr>
            <p:cNvPr id="28" name="圆角矩形 13"/>
            <p:cNvSpPr/>
            <p:nvPr/>
          </p:nvSpPr>
          <p:spPr>
            <a:xfrm>
              <a:off x="1003799" y="3728279"/>
              <a:ext cx="3267884"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选项（可变）</a:t>
              </a:r>
            </a:p>
          </p:txBody>
        </p:sp>
        <p:sp>
          <p:nvSpPr>
            <p:cNvPr id="30" name="圆角矩形 13"/>
            <p:cNvSpPr/>
            <p:nvPr/>
          </p:nvSpPr>
          <p:spPr>
            <a:xfrm>
              <a:off x="4271682" y="3728279"/>
              <a:ext cx="1368243"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填充（可变）</a:t>
              </a:r>
            </a:p>
          </p:txBody>
        </p:sp>
      </p:grpSp>
      <p:sp>
        <p:nvSpPr>
          <p:cNvPr id="32" name="圆角矩形 13"/>
          <p:cNvSpPr/>
          <p:nvPr/>
        </p:nvSpPr>
        <p:spPr>
          <a:xfrm>
            <a:off x="999631" y="2309248"/>
            <a:ext cx="4636127" cy="360000"/>
          </a:xfrm>
          <a:prstGeom prst="roundRect">
            <a:avLst>
              <a:gd name="adj" fmla="val 0"/>
            </a:avLst>
          </a:prstGeom>
          <a:solidFill>
            <a:srgbClr val="FA897A"/>
          </a:solid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序号</a:t>
            </a:r>
          </a:p>
        </p:txBody>
      </p:sp>
      <p:grpSp>
        <p:nvGrpSpPr>
          <p:cNvPr id="2" name="组合 1"/>
          <p:cNvGrpSpPr/>
          <p:nvPr/>
        </p:nvGrpSpPr>
        <p:grpSpPr>
          <a:xfrm>
            <a:off x="999631" y="1954490"/>
            <a:ext cx="4635306" cy="360000"/>
            <a:chOff x="1001125" y="1954490"/>
            <a:chExt cx="4635306" cy="360000"/>
          </a:xfrm>
          <a:solidFill>
            <a:srgbClr val="FA897A"/>
          </a:solidFill>
        </p:grpSpPr>
        <p:sp>
          <p:nvSpPr>
            <p:cNvPr id="33" name="圆角矩形 13"/>
            <p:cNvSpPr/>
            <p:nvPr/>
          </p:nvSpPr>
          <p:spPr>
            <a:xfrm>
              <a:off x="1001125" y="1954490"/>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源端口号</a:t>
              </a:r>
            </a:p>
          </p:txBody>
        </p:sp>
        <p:sp>
          <p:nvSpPr>
            <p:cNvPr id="34" name="圆角矩形 13"/>
            <p:cNvSpPr/>
            <p:nvPr/>
          </p:nvSpPr>
          <p:spPr>
            <a:xfrm>
              <a:off x="3318031" y="1954490"/>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目的端口号</a:t>
              </a:r>
            </a:p>
          </p:txBody>
        </p:sp>
      </p:grpSp>
      <p:grpSp>
        <p:nvGrpSpPr>
          <p:cNvPr id="6" name="组合 5"/>
          <p:cNvGrpSpPr/>
          <p:nvPr/>
        </p:nvGrpSpPr>
        <p:grpSpPr>
          <a:xfrm>
            <a:off x="999631" y="3018764"/>
            <a:ext cx="4635306" cy="360000"/>
            <a:chOff x="999631" y="3006247"/>
            <a:chExt cx="4644390" cy="360000"/>
          </a:xfrm>
          <a:solidFill>
            <a:srgbClr val="FA897A"/>
          </a:solidFill>
        </p:grpSpPr>
        <p:sp>
          <p:nvSpPr>
            <p:cNvPr id="31" name="圆角矩形 13"/>
            <p:cNvSpPr/>
            <p:nvPr/>
          </p:nvSpPr>
          <p:spPr>
            <a:xfrm>
              <a:off x="3325621" y="3006247"/>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窗口</a:t>
              </a:r>
            </a:p>
          </p:txBody>
        </p:sp>
        <p:sp>
          <p:nvSpPr>
            <p:cNvPr id="37" name="圆角矩形 13"/>
            <p:cNvSpPr/>
            <p:nvPr/>
          </p:nvSpPr>
          <p:spPr>
            <a:xfrm>
              <a:off x="999631" y="3006247"/>
              <a:ext cx="5796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楷体" panose="02010609060101010101" pitchFamily="49" charset="-122"/>
                  <a:ea typeface="楷体" panose="02010609060101010101" pitchFamily="49" charset="-122"/>
                </a:rPr>
                <a:t>数据偏移</a:t>
              </a:r>
            </a:p>
          </p:txBody>
        </p:sp>
        <p:sp>
          <p:nvSpPr>
            <p:cNvPr id="54" name="圆角矩形 13"/>
            <p:cNvSpPr/>
            <p:nvPr/>
          </p:nvSpPr>
          <p:spPr>
            <a:xfrm>
              <a:off x="1581530" y="3006247"/>
              <a:ext cx="86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保留</a:t>
              </a:r>
            </a:p>
          </p:txBody>
        </p:sp>
        <p:sp>
          <p:nvSpPr>
            <p:cNvPr id="55" name="圆角矩形 13"/>
            <p:cNvSpPr/>
            <p:nvPr/>
          </p:nvSpPr>
          <p:spPr>
            <a:xfrm>
              <a:off x="2447829"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URG</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6" name="圆角矩形 13"/>
            <p:cNvSpPr/>
            <p:nvPr/>
          </p:nvSpPr>
          <p:spPr>
            <a:xfrm>
              <a:off x="2594128"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ACK</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7" name="圆角矩形 13"/>
            <p:cNvSpPr/>
            <p:nvPr/>
          </p:nvSpPr>
          <p:spPr>
            <a:xfrm>
              <a:off x="2740427"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PSH</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8" name="圆角矩形 13"/>
            <p:cNvSpPr/>
            <p:nvPr/>
          </p:nvSpPr>
          <p:spPr>
            <a:xfrm>
              <a:off x="2886726"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SYN</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9" name="圆角矩形 13"/>
            <p:cNvSpPr/>
            <p:nvPr/>
          </p:nvSpPr>
          <p:spPr>
            <a:xfrm>
              <a:off x="3033025"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SYN</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60" name="圆角矩形 13"/>
            <p:cNvSpPr/>
            <p:nvPr/>
          </p:nvSpPr>
          <p:spPr>
            <a:xfrm>
              <a:off x="3179324"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FIN</a:t>
              </a:r>
              <a:endParaRPr kumimoji="1" lang="zh-CN" altLang="en-US" sz="700" dirty="0">
                <a:solidFill>
                  <a:schemeClr val="bg1"/>
                </a:solidFill>
                <a:latin typeface="楷体" panose="02010609060101010101" pitchFamily="49" charset="-122"/>
                <a:ea typeface="楷体" panose="02010609060101010101" pitchFamily="49" charset="-122"/>
              </a:endParaRPr>
            </a:p>
          </p:txBody>
        </p:sp>
      </p:grpSp>
      <p:sp>
        <p:nvSpPr>
          <p:cNvPr id="10" name="矩形 9"/>
          <p:cNvSpPr/>
          <p:nvPr/>
        </p:nvSpPr>
        <p:spPr>
          <a:xfrm>
            <a:off x="4952471" y="688653"/>
            <a:ext cx="2364248"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二进制数据</a:t>
            </a:r>
          </a:p>
        </p:txBody>
      </p:sp>
      <p:sp>
        <p:nvSpPr>
          <p:cNvPr id="13" name="矩形 12"/>
          <p:cNvSpPr/>
          <p:nvPr/>
        </p:nvSpPr>
        <p:spPr>
          <a:xfrm>
            <a:off x="196682" y="687257"/>
            <a:ext cx="1643794"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帧头</a:t>
            </a:r>
          </a:p>
        </p:txBody>
      </p:sp>
      <p:sp>
        <p:nvSpPr>
          <p:cNvPr id="12" name="矩形 11"/>
          <p:cNvSpPr/>
          <p:nvPr/>
        </p:nvSpPr>
        <p:spPr>
          <a:xfrm>
            <a:off x="1806293" y="687257"/>
            <a:ext cx="1576166" cy="408639"/>
          </a:xfrm>
          <a:prstGeom prst="rect">
            <a:avLst/>
          </a:prstGeom>
          <a:solidFill>
            <a:srgbClr val="AFAB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IP</a:t>
            </a:r>
            <a:r>
              <a:rPr lang="zh-CN" altLang="en-US" sz="2000" dirty="0">
                <a:latin typeface="楷体" panose="02010609060101010101" pitchFamily="49" charset="-122"/>
                <a:ea typeface="楷体" panose="02010609060101010101" pitchFamily="49" charset="-122"/>
              </a:rPr>
              <a:t>头</a:t>
            </a:r>
          </a:p>
        </p:txBody>
      </p:sp>
      <p:cxnSp>
        <p:nvCxnSpPr>
          <p:cNvPr id="9" name="直接连接符 8"/>
          <p:cNvCxnSpPr/>
          <p:nvPr/>
        </p:nvCxnSpPr>
        <p:spPr>
          <a:xfrm flipH="1">
            <a:off x="588112" y="1954490"/>
            <a:ext cx="411519" cy="0"/>
          </a:xfrm>
          <a:prstGeom prst="line">
            <a:avLst/>
          </a:prstGeom>
          <a:ln w="28575">
            <a:solidFill>
              <a:srgbClr val="FA897A"/>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588112" y="3728279"/>
            <a:ext cx="411519" cy="0"/>
          </a:xfrm>
          <a:prstGeom prst="line">
            <a:avLst/>
          </a:prstGeom>
          <a:ln w="28575">
            <a:solidFill>
              <a:srgbClr val="FA897A"/>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63325" y="3204376"/>
            <a:ext cx="0" cy="523903"/>
          </a:xfrm>
          <a:prstGeom prst="straightConnector1">
            <a:avLst/>
          </a:prstGeom>
          <a:ln w="28575">
            <a:solidFill>
              <a:srgbClr val="FA897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764650" y="1954490"/>
            <a:ext cx="0" cy="470658"/>
          </a:xfrm>
          <a:prstGeom prst="straightConnector1">
            <a:avLst/>
          </a:prstGeom>
          <a:ln w="28575">
            <a:solidFill>
              <a:srgbClr val="FA897A"/>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32170" y="2583185"/>
            <a:ext cx="862310" cy="4086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楷体" panose="02010609060101010101" pitchFamily="49" charset="-122"/>
                <a:ea typeface="楷体" panose="02010609060101010101" pitchFamily="49" charset="-122"/>
              </a:rPr>
              <a:t>固定</a:t>
            </a:r>
            <a:endParaRPr lang="en-US" altLang="zh-CN" sz="1200" b="1" dirty="0">
              <a:latin typeface="楷体" panose="02010609060101010101" pitchFamily="49" charset="-122"/>
              <a:ea typeface="楷体" panose="02010609060101010101" pitchFamily="49" charset="-122"/>
            </a:endParaRPr>
          </a:p>
          <a:p>
            <a:pPr algn="ctr"/>
            <a:r>
              <a:rPr lang="zh-CN" altLang="en-US" sz="1200" b="1" dirty="0">
                <a:latin typeface="楷体" panose="02010609060101010101" pitchFamily="49" charset="-122"/>
                <a:ea typeface="楷体" panose="02010609060101010101" pitchFamily="49" charset="-122"/>
              </a:rPr>
              <a:t>首部</a:t>
            </a:r>
            <a:endParaRPr lang="en-US" altLang="zh-CN" sz="1200" b="1" dirty="0">
              <a:latin typeface="楷体" panose="02010609060101010101" pitchFamily="49" charset="-122"/>
              <a:ea typeface="楷体" panose="02010609060101010101" pitchFamily="49" charset="-122"/>
            </a:endParaRPr>
          </a:p>
          <a:p>
            <a:pPr algn="ctr"/>
            <a:r>
              <a:rPr lang="en-US" altLang="zh-CN" sz="1200" b="1" dirty="0">
                <a:latin typeface="楷体" panose="02010609060101010101" pitchFamily="49" charset="-122"/>
                <a:ea typeface="楷体" panose="02010609060101010101" pitchFamily="49" charset="-122"/>
              </a:rPr>
              <a:t>20B</a:t>
            </a:r>
            <a:endParaRPr lang="zh-CN" altLang="en-US" sz="1200" b="1" dirty="0">
              <a:latin typeface="楷体" panose="02010609060101010101" pitchFamily="49" charset="-122"/>
              <a:ea typeface="楷体" panose="02010609060101010101" pitchFamily="49" charset="-122"/>
            </a:endParaRPr>
          </a:p>
        </p:txBody>
      </p:sp>
      <p:cxnSp>
        <p:nvCxnSpPr>
          <p:cNvPr id="68" name="直接连接符 67"/>
          <p:cNvCxnSpPr/>
          <p:nvPr/>
        </p:nvCxnSpPr>
        <p:spPr>
          <a:xfrm flipH="1">
            <a:off x="607060" y="4088279"/>
            <a:ext cx="411519" cy="0"/>
          </a:xfrm>
          <a:prstGeom prst="line">
            <a:avLst/>
          </a:prstGeom>
          <a:ln w="28575">
            <a:solidFill>
              <a:srgbClr val="FA897A"/>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362716" y="3711782"/>
            <a:ext cx="862310" cy="4086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楷体" panose="02010609060101010101" pitchFamily="49" charset="-122"/>
                <a:ea typeface="楷体" panose="02010609060101010101" pitchFamily="49" charset="-122"/>
              </a:rPr>
              <a:t>4N B</a:t>
            </a:r>
            <a:endParaRPr lang="zh-CN" altLang="en-US" sz="1200" b="1" dirty="0">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377106" y="687257"/>
            <a:ext cx="1576166" cy="408639"/>
          </a:xfrm>
          <a:prstGeom prst="rect">
            <a:avLst/>
          </a:prstGeom>
          <a:solidFill>
            <a:srgbClr val="FA897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TCP</a:t>
            </a:r>
            <a:r>
              <a:rPr lang="zh-CN" altLang="en-US" sz="2000" dirty="0">
                <a:latin typeface="楷体" panose="02010609060101010101" pitchFamily="49" charset="-122"/>
                <a:ea typeface="楷体" panose="02010609060101010101" pitchFamily="49" charset="-122"/>
              </a:rPr>
              <a:t>头</a:t>
            </a:r>
          </a:p>
        </p:txBody>
      </p:sp>
      <p:sp>
        <p:nvSpPr>
          <p:cNvPr id="36" name="矩形 35"/>
          <p:cNvSpPr/>
          <p:nvPr/>
        </p:nvSpPr>
        <p:spPr>
          <a:xfrm>
            <a:off x="204634" y="1078960"/>
            <a:ext cx="5595484" cy="3867912"/>
          </a:xfrm>
          <a:prstGeom prst="rect">
            <a:avLst/>
          </a:prstGeom>
          <a:solidFill>
            <a:srgbClr val="87E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14" name="矩形 13"/>
          <p:cNvSpPr/>
          <p:nvPr/>
        </p:nvSpPr>
        <p:spPr>
          <a:xfrm>
            <a:off x="5779529" y="1075399"/>
            <a:ext cx="3213555" cy="3970318"/>
          </a:xfrm>
          <a:prstGeom prst="rect">
            <a:avLst/>
          </a:prstGeom>
        </p:spPr>
        <p:txBody>
          <a:bodyPr wrap="square">
            <a:spAutoFit/>
          </a:bodyPr>
          <a:lstStyle/>
          <a:p>
            <a:r>
              <a:rPr lang="zh-CN" altLang="en-US" sz="1400" b="1" dirty="0">
                <a:solidFill>
                  <a:schemeClr val="accent1">
                    <a:lumMod val="75000"/>
                  </a:schemeClr>
                </a:solidFill>
                <a:latin typeface="楷体" panose="02010609060101010101" pitchFamily="49" charset="-122"/>
                <a:ea typeface="楷体" panose="02010609060101010101" pitchFamily="49" charset="-122"/>
              </a:rPr>
              <a:t>数据偏移</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en-US" altLang="zh-CN" sz="1400" dirty="0">
                <a:solidFill>
                  <a:schemeClr val="accent1">
                    <a:lumMod val="75000"/>
                  </a:schemeClr>
                </a:solidFill>
                <a:latin typeface="楷体" panose="02010609060101010101" pitchFamily="49" charset="-122"/>
                <a:ea typeface="楷体" panose="02010609060101010101" pitchFamily="49" charset="-122"/>
              </a:rPr>
              <a:t>4</a:t>
            </a:r>
            <a:r>
              <a:rPr lang="zh-CN" altLang="en-US" sz="1400" dirty="0">
                <a:solidFill>
                  <a:schemeClr val="accent1">
                    <a:lumMod val="75000"/>
                  </a:schemeClr>
                </a:solidFill>
                <a:latin typeface="楷体" panose="02010609060101010101" pitchFamily="49" charset="-122"/>
                <a:ea typeface="楷体" panose="02010609060101010101" pitchFamily="49" charset="-122"/>
              </a:rPr>
              <a:t>位   </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dirty="0">
                <a:solidFill>
                  <a:schemeClr val="accent1">
                    <a:lumMod val="75000"/>
                  </a:schemeClr>
                </a:solidFill>
                <a:latin typeface="楷体" panose="02010609060101010101" pitchFamily="49" charset="-122"/>
                <a:ea typeface="楷体" panose="02010609060101010101" pitchFamily="49" charset="-122"/>
              </a:rPr>
              <a:t>数据部分的起始位置。最大是</a:t>
            </a:r>
            <a:r>
              <a:rPr lang="en-US" altLang="zh-CN" sz="1400" dirty="0">
                <a:solidFill>
                  <a:schemeClr val="accent1">
                    <a:lumMod val="75000"/>
                  </a:schemeClr>
                </a:solidFill>
                <a:latin typeface="楷体" panose="02010609060101010101" pitchFamily="49" charset="-122"/>
                <a:ea typeface="楷体" panose="02010609060101010101" pitchFamily="49" charset="-122"/>
              </a:rPr>
              <a:t>15</a:t>
            </a:r>
            <a:r>
              <a:rPr lang="zh-CN" altLang="en-US" sz="1400" dirty="0">
                <a:solidFill>
                  <a:schemeClr val="accent1">
                    <a:lumMod val="75000"/>
                  </a:schemeClr>
                </a:solidFill>
                <a:latin typeface="楷体" panose="02010609060101010101" pitchFamily="49" charset="-122"/>
                <a:ea typeface="楷体" panose="02010609060101010101" pitchFamily="49" charset="-122"/>
              </a:rPr>
              <a:t>，单位是</a:t>
            </a:r>
            <a:r>
              <a:rPr lang="en-US" altLang="zh-CN" sz="1400" dirty="0">
                <a:solidFill>
                  <a:schemeClr val="accent1">
                    <a:lumMod val="75000"/>
                  </a:schemeClr>
                </a:solidFill>
                <a:latin typeface="楷体" panose="02010609060101010101" pitchFamily="49" charset="-122"/>
                <a:ea typeface="楷体" panose="02010609060101010101" pitchFamily="49" charset="-122"/>
              </a:rPr>
              <a:t>4</a:t>
            </a:r>
            <a:r>
              <a:rPr lang="zh-CN" altLang="en-US" sz="1400" dirty="0">
                <a:solidFill>
                  <a:schemeClr val="accent1">
                    <a:lumMod val="75000"/>
                  </a:schemeClr>
                </a:solidFill>
                <a:latin typeface="楷体" panose="02010609060101010101" pitchFamily="49" charset="-122"/>
                <a:ea typeface="楷体" panose="02010609060101010101" pitchFamily="49" charset="-122"/>
              </a:rPr>
              <a:t>字节。首部最大长度为</a:t>
            </a:r>
            <a:r>
              <a:rPr lang="en-US" altLang="zh-CN" sz="1400" dirty="0">
                <a:solidFill>
                  <a:schemeClr val="accent1">
                    <a:lumMod val="75000"/>
                  </a:schemeClr>
                </a:solidFill>
                <a:latin typeface="楷体" panose="02010609060101010101" pitchFamily="49" charset="-122"/>
                <a:ea typeface="楷体" panose="02010609060101010101" pitchFamily="49" charset="-122"/>
              </a:rPr>
              <a:t>60</a:t>
            </a:r>
            <a:r>
              <a:rPr lang="zh-CN" altLang="en-US" sz="1400" dirty="0">
                <a:solidFill>
                  <a:schemeClr val="accent1">
                    <a:lumMod val="75000"/>
                  </a:schemeClr>
                </a:solidFill>
                <a:latin typeface="楷体" panose="02010609060101010101" pitchFamily="49" charset="-122"/>
                <a:ea typeface="楷体" panose="02010609060101010101" pitchFamily="49" charset="-122"/>
              </a:rPr>
              <a:t>字节。</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en-US" altLang="zh-CN" sz="1400" b="1" dirty="0">
                <a:solidFill>
                  <a:schemeClr val="accent1">
                    <a:lumMod val="75000"/>
                  </a:schemeClr>
                </a:solidFill>
                <a:latin typeface="楷体" panose="02010609060101010101" pitchFamily="49" charset="-122"/>
                <a:ea typeface="楷体" panose="02010609060101010101" pitchFamily="49" charset="-122"/>
              </a:rPr>
              <a:t>ACK  </a:t>
            </a:r>
            <a:r>
              <a:rPr lang="en-US" altLang="zh-CN" sz="1400" dirty="0">
                <a:solidFill>
                  <a:schemeClr val="accent1">
                    <a:lumMod val="75000"/>
                  </a:schemeClr>
                </a:solidFill>
                <a:latin typeface="楷体" panose="02010609060101010101" pitchFamily="49" charset="-122"/>
                <a:ea typeface="楷体" panose="02010609060101010101" pitchFamily="49" charset="-122"/>
              </a:rPr>
              <a:t>1</a:t>
            </a:r>
            <a:r>
              <a:rPr lang="zh-CN" altLang="en-US" sz="1400" dirty="0">
                <a:solidFill>
                  <a:schemeClr val="accent1">
                    <a:lumMod val="75000"/>
                  </a:schemeClr>
                </a:solidFill>
                <a:latin typeface="楷体" panose="02010609060101010101" pitchFamily="49" charset="-122"/>
                <a:ea typeface="楷体" panose="02010609060101010101" pitchFamily="49" charset="-122"/>
              </a:rPr>
              <a:t>位       确认位</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en-US" altLang="zh-CN" sz="1400" dirty="0">
                <a:solidFill>
                  <a:schemeClr val="accent1">
                    <a:lumMod val="75000"/>
                  </a:schemeClr>
                </a:solidFill>
                <a:latin typeface="楷体" panose="02010609060101010101" pitchFamily="49" charset="-122"/>
                <a:ea typeface="楷体" panose="02010609060101010101" pitchFamily="49" charset="-122"/>
              </a:rPr>
              <a:t>ACK=1</a:t>
            </a:r>
            <a:r>
              <a:rPr lang="zh-CN" altLang="en-US" sz="1400" dirty="0">
                <a:solidFill>
                  <a:schemeClr val="accent1">
                    <a:lumMod val="75000"/>
                  </a:schemeClr>
                </a:solidFill>
                <a:latin typeface="楷体" panose="02010609060101010101" pitchFamily="49" charset="-122"/>
                <a:ea typeface="楷体" panose="02010609060101010101" pitchFamily="49" charset="-122"/>
              </a:rPr>
              <a:t>时，确认号有效。</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en-US" altLang="zh-CN" sz="1400" b="1" dirty="0">
                <a:solidFill>
                  <a:schemeClr val="accent1">
                    <a:lumMod val="75000"/>
                  </a:schemeClr>
                </a:solidFill>
                <a:latin typeface="楷体" panose="02010609060101010101" pitchFamily="49" charset="-122"/>
                <a:ea typeface="楷体" panose="02010609060101010101" pitchFamily="49" charset="-122"/>
              </a:rPr>
              <a:t>SYN   </a:t>
            </a:r>
            <a:r>
              <a:rPr lang="en-US" altLang="zh-CN" sz="1400" dirty="0">
                <a:solidFill>
                  <a:schemeClr val="accent1">
                    <a:lumMod val="75000"/>
                  </a:schemeClr>
                </a:solidFill>
                <a:latin typeface="楷体" panose="02010609060101010101" pitchFamily="49" charset="-122"/>
                <a:ea typeface="楷体" panose="02010609060101010101" pitchFamily="49" charset="-122"/>
              </a:rPr>
              <a:t>1</a:t>
            </a:r>
            <a:r>
              <a:rPr lang="zh-CN" altLang="en-US" sz="1400" dirty="0">
                <a:solidFill>
                  <a:schemeClr val="accent1">
                    <a:lumMod val="75000"/>
                  </a:schemeClr>
                </a:solidFill>
                <a:latin typeface="楷体" panose="02010609060101010101" pitchFamily="49" charset="-122"/>
                <a:ea typeface="楷体" panose="02010609060101010101" pitchFamily="49" charset="-122"/>
              </a:rPr>
              <a:t>位       同步位</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en-US" altLang="zh-CN" sz="1400" dirty="0">
                <a:solidFill>
                  <a:schemeClr val="accent1">
                    <a:lumMod val="75000"/>
                  </a:schemeClr>
                </a:solidFill>
                <a:latin typeface="楷体" panose="02010609060101010101" pitchFamily="49" charset="-122"/>
                <a:ea typeface="楷体" panose="02010609060101010101" pitchFamily="49" charset="-122"/>
              </a:rPr>
              <a:t>SYN=1</a:t>
            </a:r>
            <a:r>
              <a:rPr lang="zh-CN" altLang="en-US" sz="1400" dirty="0">
                <a:solidFill>
                  <a:schemeClr val="accent1">
                    <a:lumMod val="75000"/>
                  </a:schemeClr>
                </a:solidFill>
                <a:latin typeface="楷体" panose="02010609060101010101" pitchFamily="49" charset="-122"/>
                <a:ea typeface="楷体" panose="02010609060101010101" pitchFamily="49" charset="-122"/>
              </a:rPr>
              <a:t>时，表明是连接请求</a:t>
            </a:r>
            <a:r>
              <a:rPr lang="en-US" altLang="zh-CN" sz="1400" dirty="0">
                <a:solidFill>
                  <a:schemeClr val="accent1">
                    <a:lumMod val="75000"/>
                  </a:schemeClr>
                </a:solidFill>
                <a:latin typeface="楷体" panose="02010609060101010101" pitchFamily="49" charset="-122"/>
                <a:ea typeface="楷体" panose="02010609060101010101" pitchFamily="49" charset="-122"/>
              </a:rPr>
              <a:t>/</a:t>
            </a:r>
            <a:r>
              <a:rPr lang="zh-CN" altLang="en-US" sz="1400" dirty="0">
                <a:solidFill>
                  <a:schemeClr val="accent1">
                    <a:lumMod val="75000"/>
                  </a:schemeClr>
                </a:solidFill>
                <a:latin typeface="楷体" panose="02010609060101010101" pitchFamily="49" charset="-122"/>
                <a:ea typeface="楷体" panose="02010609060101010101" pitchFamily="49" charset="-122"/>
              </a:rPr>
              <a:t>接受报文。</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endParaRPr lang="zh-CN" altLang="en-US" sz="1400" dirty="0">
              <a:solidFill>
                <a:schemeClr val="accent1">
                  <a:lumMod val="75000"/>
                </a:schemeClr>
              </a:solidFill>
              <a:latin typeface="楷体" panose="02010609060101010101" pitchFamily="49" charset="-122"/>
              <a:ea typeface="楷体" panose="02010609060101010101" pitchFamily="49" charset="-122"/>
            </a:endParaRPr>
          </a:p>
          <a:p>
            <a:r>
              <a:rPr lang="en-US" altLang="zh-CN" sz="1400" b="1" dirty="0">
                <a:solidFill>
                  <a:schemeClr val="accent1">
                    <a:lumMod val="75000"/>
                  </a:schemeClr>
                </a:solidFill>
                <a:latin typeface="楷体" panose="02010609060101010101" pitchFamily="49" charset="-122"/>
                <a:ea typeface="楷体" panose="02010609060101010101" pitchFamily="49" charset="-122"/>
              </a:rPr>
              <a:t>FIN</a:t>
            </a:r>
            <a:r>
              <a:rPr lang="zh-CN" altLang="en-US" sz="1400" b="1" dirty="0">
                <a:solidFill>
                  <a:schemeClr val="accent1">
                    <a:lumMod val="75000"/>
                  </a:schemeClr>
                </a:solidFill>
                <a:latin typeface="楷体" panose="02010609060101010101" pitchFamily="49" charset="-122"/>
                <a:ea typeface="楷体" panose="02010609060101010101" pitchFamily="49" charset="-122"/>
              </a:rPr>
              <a:t>     </a:t>
            </a:r>
            <a:r>
              <a:rPr lang="en-US" altLang="zh-CN" sz="1400" dirty="0">
                <a:solidFill>
                  <a:schemeClr val="accent1">
                    <a:lumMod val="75000"/>
                  </a:schemeClr>
                </a:solidFill>
                <a:latin typeface="楷体" panose="02010609060101010101" pitchFamily="49" charset="-122"/>
                <a:ea typeface="楷体" panose="02010609060101010101" pitchFamily="49" charset="-122"/>
              </a:rPr>
              <a:t>1</a:t>
            </a:r>
            <a:r>
              <a:rPr lang="zh-CN" altLang="en-US" sz="1400" dirty="0">
                <a:solidFill>
                  <a:schemeClr val="accent1">
                    <a:lumMod val="75000"/>
                  </a:schemeClr>
                </a:solidFill>
                <a:latin typeface="楷体" panose="02010609060101010101" pitchFamily="49" charset="-122"/>
                <a:ea typeface="楷体" panose="02010609060101010101" pitchFamily="49" charset="-122"/>
              </a:rPr>
              <a:t>位       终止位</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en-US" altLang="zh-CN" sz="1400" dirty="0">
                <a:solidFill>
                  <a:schemeClr val="accent1">
                    <a:lumMod val="75000"/>
                  </a:schemeClr>
                </a:solidFill>
                <a:latin typeface="楷体" panose="02010609060101010101" pitchFamily="49" charset="-122"/>
                <a:ea typeface="楷体" panose="02010609060101010101" pitchFamily="49" charset="-122"/>
              </a:rPr>
              <a:t>FIN=1</a:t>
            </a:r>
            <a:r>
              <a:rPr lang="zh-CN" altLang="en-US" sz="1400" dirty="0">
                <a:solidFill>
                  <a:schemeClr val="accent1">
                    <a:lumMod val="75000"/>
                  </a:schemeClr>
                </a:solidFill>
                <a:latin typeface="楷体" panose="02010609060101010101" pitchFamily="49" charset="-122"/>
                <a:ea typeface="楷体" panose="02010609060101010101" pitchFamily="49" charset="-122"/>
              </a:rPr>
              <a:t>，表明要求释放传输连接。</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b="1" dirty="0">
                <a:solidFill>
                  <a:schemeClr val="accent1">
                    <a:lumMod val="75000"/>
                  </a:schemeClr>
                </a:solidFill>
                <a:latin typeface="楷体" panose="02010609060101010101" pitchFamily="49" charset="-122"/>
                <a:ea typeface="楷体" panose="02010609060101010101" pitchFamily="49" charset="-122"/>
              </a:rPr>
              <a:t>窗口</a:t>
            </a:r>
            <a:endParaRPr lang="en-US" altLang="zh-CN" sz="1400" b="1" dirty="0">
              <a:solidFill>
                <a:schemeClr val="accent1">
                  <a:lumMod val="75000"/>
                </a:schemeClr>
              </a:solidFill>
              <a:latin typeface="楷体" panose="02010609060101010101" pitchFamily="49" charset="-122"/>
              <a:ea typeface="楷体" panose="02010609060101010101" pitchFamily="49" charset="-122"/>
            </a:endParaRPr>
          </a:p>
          <a:p>
            <a:r>
              <a:rPr lang="en-US" altLang="zh-CN" sz="1400" dirty="0">
                <a:solidFill>
                  <a:schemeClr val="accent1">
                    <a:lumMod val="75000"/>
                  </a:schemeClr>
                </a:solidFill>
                <a:latin typeface="楷体" panose="02010609060101010101" pitchFamily="49" charset="-122"/>
                <a:ea typeface="楷体" panose="02010609060101010101" pitchFamily="49" charset="-122"/>
              </a:rPr>
              <a:t>2</a:t>
            </a:r>
            <a:r>
              <a:rPr lang="zh-CN" altLang="en-US" sz="1400" dirty="0">
                <a:solidFill>
                  <a:schemeClr val="accent1">
                    <a:lumMod val="75000"/>
                  </a:schemeClr>
                </a:solidFill>
                <a:latin typeface="楷体" panose="02010609060101010101" pitchFamily="49" charset="-122"/>
                <a:ea typeface="楷体" panose="02010609060101010101" pitchFamily="49" charset="-122"/>
              </a:rPr>
              <a:t>字节</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r>
              <a:rPr lang="zh-CN" altLang="en-US" sz="1400" dirty="0">
                <a:solidFill>
                  <a:schemeClr val="accent1">
                    <a:lumMod val="75000"/>
                  </a:schemeClr>
                </a:solidFill>
                <a:latin typeface="楷体" panose="02010609060101010101" pitchFamily="49" charset="-122"/>
                <a:ea typeface="楷体" panose="02010609060101010101" pitchFamily="49" charset="-122"/>
              </a:rPr>
              <a:t>接收方让发送方设置发送窗口的依据。</a:t>
            </a:r>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a:p>
            <a:endParaRPr lang="en-US" altLang="zh-CN" sz="1400" dirty="0">
              <a:solidFill>
                <a:schemeClr val="accent1">
                  <a:lumMod val="75000"/>
                </a:schemeClr>
              </a:solidFill>
              <a:latin typeface="楷体" panose="02010609060101010101" pitchFamily="49" charset="-122"/>
              <a:ea typeface="楷体" panose="02010609060101010101" pitchFamily="49" charset="-122"/>
            </a:endParaRPr>
          </a:p>
        </p:txBody>
      </p:sp>
      <p:grpSp>
        <p:nvGrpSpPr>
          <p:cNvPr id="4" name="组合 3"/>
          <p:cNvGrpSpPr/>
          <p:nvPr/>
        </p:nvGrpSpPr>
        <p:grpSpPr>
          <a:xfrm>
            <a:off x="999631" y="3373522"/>
            <a:ext cx="4635306" cy="360000"/>
            <a:chOff x="1002619" y="3356767"/>
            <a:chExt cx="4635306" cy="360000"/>
          </a:xfrm>
          <a:solidFill>
            <a:srgbClr val="FA897A"/>
          </a:solidFill>
        </p:grpSpPr>
        <p:sp>
          <p:nvSpPr>
            <p:cNvPr id="40" name="圆角矩形 13"/>
            <p:cNvSpPr/>
            <p:nvPr/>
          </p:nvSpPr>
          <p:spPr>
            <a:xfrm>
              <a:off x="1002619" y="3356767"/>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校验和</a:t>
              </a:r>
            </a:p>
          </p:txBody>
        </p:sp>
        <p:sp>
          <p:nvSpPr>
            <p:cNvPr id="41" name="圆角矩形 13"/>
            <p:cNvSpPr/>
            <p:nvPr/>
          </p:nvSpPr>
          <p:spPr>
            <a:xfrm>
              <a:off x="3319525" y="3356767"/>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紧急指针</a:t>
              </a:r>
            </a:p>
          </p:txBody>
        </p:sp>
      </p:grpSp>
      <p:sp>
        <p:nvSpPr>
          <p:cNvPr id="42" name="圆角矩形 13"/>
          <p:cNvSpPr/>
          <p:nvPr/>
        </p:nvSpPr>
        <p:spPr>
          <a:xfrm>
            <a:off x="999631" y="2664006"/>
            <a:ext cx="4636127" cy="360000"/>
          </a:xfrm>
          <a:prstGeom prst="roundRect">
            <a:avLst>
              <a:gd name="adj" fmla="val 0"/>
            </a:avLst>
          </a:prstGeom>
          <a:solidFill>
            <a:srgbClr val="FA897A"/>
          </a:solid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确认号</a:t>
            </a:r>
          </a:p>
        </p:txBody>
      </p:sp>
      <p:sp>
        <p:nvSpPr>
          <p:cNvPr id="35" name="矩形 34"/>
          <p:cNvSpPr/>
          <p:nvPr/>
        </p:nvSpPr>
        <p:spPr>
          <a:xfrm>
            <a:off x="999631" y="1076590"/>
            <a:ext cx="4800487" cy="881695"/>
          </a:xfrm>
          <a:prstGeom prst="rect">
            <a:avLst/>
          </a:prstGeom>
          <a:solidFill>
            <a:srgbClr val="FA8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9" name="等腰三角形 28"/>
          <p:cNvSpPr/>
          <p:nvPr/>
        </p:nvSpPr>
        <p:spPr>
          <a:xfrm rot="5400000">
            <a:off x="1504190" y="181202"/>
            <a:ext cx="959059" cy="2791215"/>
          </a:xfrm>
          <a:prstGeom prst="triangle">
            <a:avLst>
              <a:gd name="adj" fmla="val 0"/>
            </a:avLst>
          </a:prstGeom>
          <a:solidFill>
            <a:srgbClr val="87E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27" name="等腰三角形 26"/>
          <p:cNvSpPr/>
          <p:nvPr/>
        </p:nvSpPr>
        <p:spPr>
          <a:xfrm rot="5400000" flipV="1">
            <a:off x="4842006" y="1177914"/>
            <a:ext cx="1068578" cy="863549"/>
          </a:xfrm>
          <a:prstGeom prst="triangle">
            <a:avLst>
              <a:gd name="adj" fmla="val 0"/>
            </a:avLst>
          </a:prstGeom>
          <a:solidFill>
            <a:srgbClr val="87E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pitchFamily="49" charset="-122"/>
              <a:ea typeface="楷体" panose="02010609060101010101" pitchFamily="49" charset="-122"/>
            </a:endParaRPr>
          </a:p>
        </p:txBody>
      </p:sp>
      <p:sp>
        <p:nvSpPr>
          <p:cNvPr id="53" name="矩形 52"/>
          <p:cNvSpPr/>
          <p:nvPr/>
        </p:nvSpPr>
        <p:spPr>
          <a:xfrm>
            <a:off x="906113" y="1686623"/>
            <a:ext cx="4858559" cy="461665"/>
          </a:xfrm>
          <a:prstGeom prst="rect">
            <a:avLst/>
          </a:prstGeom>
        </p:spPr>
        <p:txBody>
          <a:bodyPr wrap="square">
            <a:spAutoFit/>
          </a:bodyPr>
          <a:lstStyle/>
          <a:p>
            <a:r>
              <a:rPr lang="en-US" altLang="zh-CN" sz="1200" b="1" dirty="0">
                <a:solidFill>
                  <a:schemeClr val="bg1"/>
                </a:solidFill>
                <a:latin typeface="楷体" panose="02010609060101010101" pitchFamily="49" charset="-122"/>
                <a:ea typeface="楷体" panose="02010609060101010101" pitchFamily="49" charset="-122"/>
              </a:rPr>
              <a:t>0                         8                     16                      24                         32</a:t>
            </a:r>
            <a:endParaRPr lang="zh-CN" altLang="en-US" sz="1200" dirty="0">
              <a:solidFill>
                <a:schemeClr val="bg1"/>
              </a:solidFill>
              <a:latin typeface="楷体" panose="02010609060101010101" pitchFamily="49" charset="-122"/>
              <a:ea typeface="楷体" panose="02010609060101010101" pitchFamily="49" charset="-122"/>
            </a:endParaRPr>
          </a:p>
        </p:txBody>
      </p:sp>
      <p:grpSp>
        <p:nvGrpSpPr>
          <p:cNvPr id="3" name="组合 2"/>
          <p:cNvGrpSpPr/>
          <p:nvPr/>
        </p:nvGrpSpPr>
        <p:grpSpPr>
          <a:xfrm>
            <a:off x="999631" y="3728279"/>
            <a:ext cx="4636126" cy="360000"/>
            <a:chOff x="1003799" y="3728279"/>
            <a:chExt cx="4636126" cy="360000"/>
          </a:xfrm>
          <a:solidFill>
            <a:srgbClr val="FA897A"/>
          </a:solidFill>
        </p:grpSpPr>
        <p:sp>
          <p:nvSpPr>
            <p:cNvPr id="28" name="圆角矩形 13"/>
            <p:cNvSpPr/>
            <p:nvPr/>
          </p:nvSpPr>
          <p:spPr>
            <a:xfrm>
              <a:off x="1003799" y="3728279"/>
              <a:ext cx="3267884"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选项（可变）</a:t>
              </a:r>
            </a:p>
          </p:txBody>
        </p:sp>
        <p:sp>
          <p:nvSpPr>
            <p:cNvPr id="30" name="圆角矩形 13"/>
            <p:cNvSpPr/>
            <p:nvPr/>
          </p:nvSpPr>
          <p:spPr>
            <a:xfrm>
              <a:off x="4271682" y="3728279"/>
              <a:ext cx="1368243"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填充（可变）</a:t>
              </a:r>
            </a:p>
          </p:txBody>
        </p:sp>
      </p:grpSp>
      <p:sp>
        <p:nvSpPr>
          <p:cNvPr id="32" name="圆角矩形 13"/>
          <p:cNvSpPr/>
          <p:nvPr/>
        </p:nvSpPr>
        <p:spPr>
          <a:xfrm>
            <a:off x="999631" y="2309248"/>
            <a:ext cx="4636127" cy="360000"/>
          </a:xfrm>
          <a:prstGeom prst="roundRect">
            <a:avLst>
              <a:gd name="adj" fmla="val 0"/>
            </a:avLst>
          </a:prstGeom>
          <a:solidFill>
            <a:srgbClr val="FA897A"/>
          </a:solid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序号</a:t>
            </a:r>
          </a:p>
        </p:txBody>
      </p:sp>
      <p:grpSp>
        <p:nvGrpSpPr>
          <p:cNvPr id="2" name="组合 1"/>
          <p:cNvGrpSpPr/>
          <p:nvPr/>
        </p:nvGrpSpPr>
        <p:grpSpPr>
          <a:xfrm>
            <a:off x="999631" y="1954490"/>
            <a:ext cx="4635306" cy="360000"/>
            <a:chOff x="1001125" y="1954490"/>
            <a:chExt cx="4635306" cy="360000"/>
          </a:xfrm>
          <a:solidFill>
            <a:srgbClr val="FA897A"/>
          </a:solidFill>
        </p:grpSpPr>
        <p:sp>
          <p:nvSpPr>
            <p:cNvPr id="33" name="圆角矩形 13"/>
            <p:cNvSpPr/>
            <p:nvPr/>
          </p:nvSpPr>
          <p:spPr>
            <a:xfrm>
              <a:off x="1001125" y="1954490"/>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源端口号</a:t>
              </a:r>
            </a:p>
          </p:txBody>
        </p:sp>
        <p:sp>
          <p:nvSpPr>
            <p:cNvPr id="34" name="圆角矩形 13"/>
            <p:cNvSpPr/>
            <p:nvPr/>
          </p:nvSpPr>
          <p:spPr>
            <a:xfrm>
              <a:off x="3318031" y="1954490"/>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目的端口号</a:t>
              </a:r>
            </a:p>
          </p:txBody>
        </p:sp>
      </p:grpSp>
      <p:grpSp>
        <p:nvGrpSpPr>
          <p:cNvPr id="6" name="组合 5"/>
          <p:cNvGrpSpPr/>
          <p:nvPr/>
        </p:nvGrpSpPr>
        <p:grpSpPr>
          <a:xfrm>
            <a:off x="999631" y="3018764"/>
            <a:ext cx="4635306" cy="360000"/>
            <a:chOff x="999631" y="3006247"/>
            <a:chExt cx="4644390" cy="360000"/>
          </a:xfrm>
          <a:solidFill>
            <a:srgbClr val="FA897A"/>
          </a:solidFill>
        </p:grpSpPr>
        <p:sp>
          <p:nvSpPr>
            <p:cNvPr id="31" name="圆角矩形 13"/>
            <p:cNvSpPr/>
            <p:nvPr/>
          </p:nvSpPr>
          <p:spPr>
            <a:xfrm>
              <a:off x="3325621" y="3006247"/>
              <a:ext cx="23184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窗口</a:t>
              </a:r>
            </a:p>
          </p:txBody>
        </p:sp>
        <p:sp>
          <p:nvSpPr>
            <p:cNvPr id="37" name="圆角矩形 13"/>
            <p:cNvSpPr/>
            <p:nvPr/>
          </p:nvSpPr>
          <p:spPr>
            <a:xfrm>
              <a:off x="999631" y="3006247"/>
              <a:ext cx="5796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a:solidFill>
                    <a:schemeClr val="bg1"/>
                  </a:solidFill>
                  <a:latin typeface="楷体" panose="02010609060101010101" pitchFamily="49" charset="-122"/>
                  <a:ea typeface="楷体" panose="02010609060101010101" pitchFamily="49" charset="-122"/>
                </a:rPr>
                <a:t>数据偏移</a:t>
              </a:r>
            </a:p>
          </p:txBody>
        </p:sp>
        <p:sp>
          <p:nvSpPr>
            <p:cNvPr id="54" name="圆角矩形 13"/>
            <p:cNvSpPr/>
            <p:nvPr/>
          </p:nvSpPr>
          <p:spPr>
            <a:xfrm>
              <a:off x="1581530" y="3006247"/>
              <a:ext cx="86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bg1"/>
                  </a:solidFill>
                  <a:latin typeface="楷体" panose="02010609060101010101" pitchFamily="49" charset="-122"/>
                  <a:ea typeface="楷体" panose="02010609060101010101" pitchFamily="49" charset="-122"/>
                </a:rPr>
                <a:t>保留</a:t>
              </a:r>
            </a:p>
          </p:txBody>
        </p:sp>
        <p:sp>
          <p:nvSpPr>
            <p:cNvPr id="55" name="圆角矩形 13"/>
            <p:cNvSpPr/>
            <p:nvPr/>
          </p:nvSpPr>
          <p:spPr>
            <a:xfrm>
              <a:off x="2447829"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URG</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6" name="圆角矩形 13"/>
            <p:cNvSpPr/>
            <p:nvPr/>
          </p:nvSpPr>
          <p:spPr>
            <a:xfrm>
              <a:off x="2594128"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ACK</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7" name="圆角矩形 13"/>
            <p:cNvSpPr/>
            <p:nvPr/>
          </p:nvSpPr>
          <p:spPr>
            <a:xfrm>
              <a:off x="2740427"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PSH</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8" name="圆角矩形 13"/>
            <p:cNvSpPr/>
            <p:nvPr/>
          </p:nvSpPr>
          <p:spPr>
            <a:xfrm>
              <a:off x="2886726"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SYN</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59" name="圆角矩形 13"/>
            <p:cNvSpPr/>
            <p:nvPr/>
          </p:nvSpPr>
          <p:spPr>
            <a:xfrm>
              <a:off x="3033025"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SYN</a:t>
              </a:r>
              <a:endParaRPr kumimoji="1" lang="zh-CN" altLang="en-US" sz="700" dirty="0">
                <a:solidFill>
                  <a:schemeClr val="bg1"/>
                </a:solidFill>
                <a:latin typeface="楷体" panose="02010609060101010101" pitchFamily="49" charset="-122"/>
                <a:ea typeface="楷体" panose="02010609060101010101" pitchFamily="49" charset="-122"/>
              </a:endParaRPr>
            </a:p>
          </p:txBody>
        </p:sp>
        <p:sp>
          <p:nvSpPr>
            <p:cNvPr id="60" name="圆角矩形 13"/>
            <p:cNvSpPr/>
            <p:nvPr/>
          </p:nvSpPr>
          <p:spPr>
            <a:xfrm>
              <a:off x="3179324" y="3006247"/>
              <a:ext cx="144000" cy="360000"/>
            </a:xfrm>
            <a:prstGeom prst="roundRect">
              <a:avLst>
                <a:gd name="adj" fmla="val 0"/>
              </a:avLst>
            </a:prstGeom>
            <a:grpFill/>
            <a:ln w="25400">
              <a:solidFill>
                <a:srgbClr val="FCE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a:solidFill>
                    <a:schemeClr val="bg1"/>
                  </a:solidFill>
                  <a:latin typeface="楷体" panose="02010609060101010101" pitchFamily="49" charset="-122"/>
                  <a:ea typeface="楷体" panose="02010609060101010101" pitchFamily="49" charset="-122"/>
                </a:rPr>
                <a:t>FIN</a:t>
              </a:r>
              <a:endParaRPr kumimoji="1" lang="zh-CN" altLang="en-US" sz="700" dirty="0">
                <a:solidFill>
                  <a:schemeClr val="bg1"/>
                </a:solidFill>
                <a:latin typeface="楷体" panose="02010609060101010101" pitchFamily="49" charset="-122"/>
                <a:ea typeface="楷体" panose="02010609060101010101" pitchFamily="49" charset="-122"/>
              </a:endParaRPr>
            </a:p>
          </p:txBody>
        </p:sp>
      </p:grpSp>
      <p:sp>
        <p:nvSpPr>
          <p:cNvPr id="10" name="矩形 9"/>
          <p:cNvSpPr/>
          <p:nvPr/>
        </p:nvSpPr>
        <p:spPr>
          <a:xfrm>
            <a:off x="4952471" y="688653"/>
            <a:ext cx="2364248"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二进制数据</a:t>
            </a:r>
          </a:p>
        </p:txBody>
      </p:sp>
      <p:sp>
        <p:nvSpPr>
          <p:cNvPr id="13" name="矩形 12"/>
          <p:cNvSpPr/>
          <p:nvPr/>
        </p:nvSpPr>
        <p:spPr>
          <a:xfrm>
            <a:off x="196682" y="687257"/>
            <a:ext cx="1643794" cy="408639"/>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楷体" panose="02010609060101010101" pitchFamily="49" charset="-122"/>
                <a:ea typeface="楷体" panose="02010609060101010101" pitchFamily="49" charset="-122"/>
              </a:rPr>
              <a:t>帧头</a:t>
            </a:r>
          </a:p>
        </p:txBody>
      </p:sp>
      <p:sp>
        <p:nvSpPr>
          <p:cNvPr id="12" name="矩形 11"/>
          <p:cNvSpPr/>
          <p:nvPr/>
        </p:nvSpPr>
        <p:spPr>
          <a:xfrm>
            <a:off x="1806293" y="687257"/>
            <a:ext cx="1576166" cy="408639"/>
          </a:xfrm>
          <a:prstGeom prst="rect">
            <a:avLst/>
          </a:prstGeom>
          <a:solidFill>
            <a:srgbClr val="AFAB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latin typeface="楷体" panose="02010609060101010101" pitchFamily="49" charset="-122"/>
                <a:ea typeface="楷体" panose="02010609060101010101" pitchFamily="49" charset="-122"/>
              </a:rPr>
              <a:t>IP</a:t>
            </a:r>
            <a:r>
              <a:rPr lang="zh-CN" altLang="en-US" sz="2000" dirty="0">
                <a:latin typeface="楷体" panose="02010609060101010101" pitchFamily="49" charset="-122"/>
                <a:ea typeface="楷体" panose="02010609060101010101" pitchFamily="49" charset="-122"/>
              </a:rPr>
              <a:t>头</a:t>
            </a:r>
          </a:p>
        </p:txBody>
      </p:sp>
      <p:cxnSp>
        <p:nvCxnSpPr>
          <p:cNvPr id="9" name="直接连接符 8"/>
          <p:cNvCxnSpPr/>
          <p:nvPr/>
        </p:nvCxnSpPr>
        <p:spPr>
          <a:xfrm flipH="1">
            <a:off x="588112" y="1954490"/>
            <a:ext cx="411519" cy="0"/>
          </a:xfrm>
          <a:prstGeom prst="line">
            <a:avLst/>
          </a:prstGeom>
          <a:ln w="28575">
            <a:solidFill>
              <a:srgbClr val="FA897A"/>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588112" y="3728279"/>
            <a:ext cx="411519" cy="0"/>
          </a:xfrm>
          <a:prstGeom prst="line">
            <a:avLst/>
          </a:prstGeom>
          <a:ln w="28575">
            <a:solidFill>
              <a:srgbClr val="FA897A"/>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63325" y="3204376"/>
            <a:ext cx="0" cy="523903"/>
          </a:xfrm>
          <a:prstGeom prst="straightConnector1">
            <a:avLst/>
          </a:prstGeom>
          <a:ln w="28575">
            <a:solidFill>
              <a:srgbClr val="FA897A"/>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764650" y="1954490"/>
            <a:ext cx="0" cy="470658"/>
          </a:xfrm>
          <a:prstGeom prst="straightConnector1">
            <a:avLst/>
          </a:prstGeom>
          <a:ln w="28575">
            <a:solidFill>
              <a:srgbClr val="FA897A"/>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32170" y="2583185"/>
            <a:ext cx="862310" cy="4086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a:latin typeface="楷体" panose="02010609060101010101" pitchFamily="49" charset="-122"/>
                <a:ea typeface="楷体" panose="02010609060101010101" pitchFamily="49" charset="-122"/>
              </a:rPr>
              <a:t>固定</a:t>
            </a:r>
            <a:endParaRPr lang="en-US" altLang="zh-CN" sz="1200" b="1" dirty="0">
              <a:latin typeface="楷体" panose="02010609060101010101" pitchFamily="49" charset="-122"/>
              <a:ea typeface="楷体" panose="02010609060101010101" pitchFamily="49" charset="-122"/>
            </a:endParaRPr>
          </a:p>
          <a:p>
            <a:pPr algn="ctr"/>
            <a:r>
              <a:rPr lang="zh-CN" altLang="en-US" sz="1200" b="1" dirty="0">
                <a:latin typeface="楷体" panose="02010609060101010101" pitchFamily="49" charset="-122"/>
                <a:ea typeface="楷体" panose="02010609060101010101" pitchFamily="49" charset="-122"/>
              </a:rPr>
              <a:t>首部</a:t>
            </a:r>
            <a:endParaRPr lang="en-US" altLang="zh-CN" sz="1200" b="1" dirty="0">
              <a:latin typeface="楷体" panose="02010609060101010101" pitchFamily="49" charset="-122"/>
              <a:ea typeface="楷体" panose="02010609060101010101" pitchFamily="49" charset="-122"/>
            </a:endParaRPr>
          </a:p>
          <a:p>
            <a:pPr algn="ctr"/>
            <a:r>
              <a:rPr lang="en-US" altLang="zh-CN" sz="1200" b="1" dirty="0">
                <a:latin typeface="楷体" panose="02010609060101010101" pitchFamily="49" charset="-122"/>
                <a:ea typeface="楷体" panose="02010609060101010101" pitchFamily="49" charset="-122"/>
              </a:rPr>
              <a:t>20B</a:t>
            </a:r>
            <a:endParaRPr lang="zh-CN" altLang="en-US" sz="1200" b="1" dirty="0">
              <a:latin typeface="楷体" panose="02010609060101010101" pitchFamily="49" charset="-122"/>
              <a:ea typeface="楷体" panose="02010609060101010101" pitchFamily="49" charset="-122"/>
            </a:endParaRPr>
          </a:p>
        </p:txBody>
      </p:sp>
      <p:cxnSp>
        <p:nvCxnSpPr>
          <p:cNvPr id="68" name="直接连接符 67"/>
          <p:cNvCxnSpPr/>
          <p:nvPr/>
        </p:nvCxnSpPr>
        <p:spPr>
          <a:xfrm flipH="1">
            <a:off x="607060" y="4088279"/>
            <a:ext cx="411519" cy="0"/>
          </a:xfrm>
          <a:prstGeom prst="line">
            <a:avLst/>
          </a:prstGeom>
          <a:ln w="28575">
            <a:solidFill>
              <a:srgbClr val="FA897A"/>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362716" y="3711782"/>
            <a:ext cx="862310" cy="40863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楷体" panose="02010609060101010101" pitchFamily="49" charset="-122"/>
                <a:ea typeface="楷体" panose="02010609060101010101" pitchFamily="49" charset="-122"/>
              </a:rPr>
              <a:t>4N B</a:t>
            </a:r>
            <a:endParaRPr lang="zh-CN" altLang="en-US" sz="1200" b="1" dirty="0">
              <a:latin typeface="楷体" panose="02010609060101010101" pitchFamily="49" charset="-122"/>
              <a:ea typeface="楷体" panose="02010609060101010101" pitchFamily="49" charset="-122"/>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1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08.xml><?xml version="1.0" encoding="utf-8"?>
<p:tagLst xmlns:a="http://schemas.openxmlformats.org/drawingml/2006/main" xmlns:r="http://schemas.openxmlformats.org/officeDocument/2006/relationships" xmlns:p="http://schemas.openxmlformats.org/presentationml/2006/main">
  <p:tag name="KSO_WM_UNIT_TABLE_BEAUTIFY" val="smartTable{231e5b92-f1d0-4ab0-a970-84af9aadef8c}"/>
</p:tagLst>
</file>

<file path=ppt/tags/tag10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504*156"/>
  <p:tag name="TABLE_ENDDRAG_RECT" val="107*200*504*156"/>
</p:tagLst>
</file>

<file path=ppt/tags/tag14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5.xml><?xml version="1.0" encoding="utf-8"?>
<p:tagLst xmlns:a="http://schemas.openxmlformats.org/drawingml/2006/main" xmlns:r="http://schemas.openxmlformats.org/officeDocument/2006/relationships" xmlns:p="http://schemas.openxmlformats.org/presentationml/2006/main">
  <p:tag name="KSO_WM_UNIT_TABLE_BEAUTIFY" val="smartTable{5a8df339-9208-4d1a-8f5e-37883c557ab6}"/>
</p:tagLst>
</file>

<file path=ppt/tags/tag14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7.xml><?xml version="1.0" encoding="utf-8"?>
<p:tagLst xmlns:a="http://schemas.openxmlformats.org/drawingml/2006/main" xmlns:r="http://schemas.openxmlformats.org/officeDocument/2006/relationships" xmlns:p="http://schemas.openxmlformats.org/presentationml/2006/main">
  <p:tag name="KSO_WM_UNIT_TABLE_BEAUTIFY" val="smartTable{5a8df339-9208-4d1a-8f5e-37883c557ab6}"/>
</p:tagLst>
</file>

<file path=ppt/tags/tag14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9.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504*156"/>
  <p:tag name="TABLE_ENDDRAG_RECT" val="107*200*504*156"/>
</p:tagLst>
</file>

<file path=ppt/tags/tag1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6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 name="KSO_WM_SPECIAL_SOURCE" val="bdnull"/>
</p:tagLst>
</file>

<file path=ppt/tags/tag2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0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1.xml><?xml version="1.0" encoding="utf-8"?>
<p:tagLst xmlns:p="http://schemas.openxmlformats.org/presentationml/2006/main">
  <p:tag name="KSO_WM_UNIT_TABLE_BEAUTIFY" val="smartTable{23a797e9-7179-4ea1-b356-2bad3f9ec890}"/>
  <p:tag name="TABLE_ENDDRAG_ORIGIN_RECT" val="504*156"/>
  <p:tag name="TABLE_ENDDRAG_RECT" val="107*200*504*156"/>
</p:tagLst>
</file>

<file path=ppt/tags/tag21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8.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407*151"/>
  <p:tag name="TABLE_ENDDRAG_RECT" val="23*203*407*151"/>
</p:tagLst>
</file>

<file path=ppt/tags/tag22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0.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504*156"/>
  <p:tag name="TABLE_ENDDRAG_RECT" val="107*200*504*156"/>
</p:tagLst>
</file>

<file path=ppt/tags/tag23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504*156"/>
  <p:tag name="TABLE_ENDDRAG_RECT" val="107*200*504*156"/>
</p:tagLst>
</file>

<file path=ppt/tags/tag24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7.xml><?xml version="1.0" encoding="utf-8"?>
<p:tagLst xmlns:a="http://schemas.openxmlformats.org/drawingml/2006/main" xmlns:r="http://schemas.openxmlformats.org/officeDocument/2006/relationships" xmlns:p="http://schemas.openxmlformats.org/presentationml/2006/main">
  <p:tag name="KSO_WM_UNIT_TABLE_BEAUTIFY" val="smartTable{f316015f-7949-4806-bd5e-6e0e20bf7065}"/>
</p:tagLst>
</file>

<file path=ppt/tags/tag25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5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6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78.xml><?xml version="1.0" encoding="utf-8"?>
<p:tagLst xmlns:p="http://schemas.openxmlformats.org/presentationml/2006/main">
  <p:tag name="KSO_WM_UNIT_TABLE_BEAUTIFY" val="smartTable{23a797e9-7179-4ea1-b356-2bad3f9ec890}"/>
  <p:tag name="TABLE_ENDDRAG_ORIGIN_RECT" val="407*151"/>
  <p:tag name="TABLE_ENDDRAG_RECT" val="23*203*407*151"/>
</p:tagLst>
</file>

<file path=ppt/tags/tag279.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504*156"/>
  <p:tag name="TABLE_ENDDRAG_RECT" val="107*200*504*156"/>
</p:tagLst>
</file>

<file path=ppt/tags/tag2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1.xml><?xml version="1.0" encoding="utf-8"?>
<p:tagLst xmlns:p="http://schemas.openxmlformats.org/presentationml/2006/main">
  <p:tag name="KSO_WM_UNIT_TABLE_BEAUTIFY" val="smartTable{23a797e9-7179-4ea1-b356-2bad3f9ec890}"/>
  <p:tag name="TABLE_ENDDRAG_ORIGIN_RECT" val="504*156"/>
  <p:tag name="TABLE_ENDDRAG_RECT" val="107*200*504*156"/>
</p:tagLst>
</file>

<file path=ppt/tags/tag2810.xml><?xml version="1.0" encoding="utf-8"?>
<p:tagLst xmlns:p="http://schemas.openxmlformats.org/presentationml/2006/main">
  <p:tag name="KSO_WM_UNIT_TABLE_BEAUTIFY" val="smartTable{23a797e9-7179-4ea1-b356-2bad3f9ec890}"/>
  <p:tag name="TABLE_ENDDRAG_ORIGIN_RECT" val="504*156"/>
  <p:tag name="TABLE_ENDDRAG_RECT" val="107*200*504*156"/>
</p:tagLst>
</file>

<file path=ppt/tags/tag28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5.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504*156"/>
  <p:tag name="TABLE_ENDDRAG_RECT" val="107*200*504*156"/>
</p:tagLst>
</file>

<file path=ppt/tags/tag30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8.xml><?xml version="1.0" encoding="utf-8"?>
<p:tagLst xmlns:a="http://schemas.openxmlformats.org/drawingml/2006/main" xmlns:r="http://schemas.openxmlformats.org/officeDocument/2006/relationships" xmlns:p="http://schemas.openxmlformats.org/presentationml/2006/main">
  <p:tag name="KSO_WM_UNIT_TABLE_BEAUTIFY" val="smartTable{de51b4f8-660c-42b8-9f49-15242d199829}"/>
</p:tagLst>
</file>

<file path=ppt/tags/tag30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1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7.xml><?xml version="1.0" encoding="utf-8"?>
<p:tagLst xmlns:p="http://schemas.openxmlformats.org/presentationml/2006/main">
  <p:tag name="KSO_WM_UNIT_TABLE_BEAUTIFY" val="smartTable{23a797e9-7179-4ea1-b356-2bad3f9ec890}"/>
  <p:tag name="TABLE_ENDDRAG_ORIGIN_RECT" val="504*156"/>
  <p:tag name="TABLE_ENDDRAG_RECT" val="107*200*504*156"/>
</p:tagLst>
</file>

<file path=ppt/tags/tag32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2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3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3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3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3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3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35.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17*166"/>
  <p:tag name="TABLE_ENDDRAG_RECT" val="1*185*317*166"/>
</p:tagLst>
</file>

<file path=ppt/tags/tag33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37.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17*166"/>
  <p:tag name="TABLE_ENDDRAG_RECT" val="1*185*317*166"/>
</p:tagLst>
</file>

<file path=ppt/tags/tag33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39.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17*166"/>
  <p:tag name="TABLE_ENDDRAG_RECT" val="1*185*317*166"/>
</p:tagLst>
</file>

<file path=ppt/tags/tag3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4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41.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17*166"/>
  <p:tag name="TABLE_ENDDRAG_RECT" val="1*185*317*166"/>
</p:tagLst>
</file>

<file path=ppt/tags/tag34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4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4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4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4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4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4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4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5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69.xml><?xml version="1.0" encoding="utf-8"?>
<p:tagLst xmlns:a="http://schemas.openxmlformats.org/drawingml/2006/main" xmlns:r="http://schemas.openxmlformats.org/officeDocument/2006/relationships" xmlns:p="http://schemas.openxmlformats.org/presentationml/2006/main">
  <p:tag name="KSO_WM_UNIT_TABLE_BEAUTIFY" val="smartTable{bc14f720-8d86-4b5c-8d48-c24b1c3818c4}"/>
</p:tagLst>
</file>

<file path=ppt/tags/tag3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8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9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08.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504*156"/>
  <p:tag name="TABLE_ENDDRAG_RECT" val="107*200*504*156"/>
</p:tagLst>
</file>

<file path=ppt/tags/tag40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1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1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1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1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1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1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16.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37*24"/>
  <p:tag name="TABLE_ENDDRAG_RECT" val="28*209*337*24"/>
</p:tagLst>
</file>

<file path=ppt/tags/tag417.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37*24"/>
  <p:tag name="TABLE_ENDDRAG_RECT" val="28*209*337*24"/>
</p:tagLst>
</file>

<file path=ppt/tags/tag418.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37*24"/>
  <p:tag name="TABLE_ENDDRAG_RECT" val="28*209*337*24"/>
</p:tagLst>
</file>

<file path=ppt/tags/tag419.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37*24"/>
  <p:tag name="TABLE_ENDDRAG_RECT" val="28*209*337*24"/>
</p:tagLst>
</file>

<file path=ppt/tags/tag4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2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21.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37*24"/>
  <p:tag name="TABLE_ENDDRAG_RECT" val="28*209*337*24"/>
</p:tagLst>
</file>

<file path=ppt/tags/tag422.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37*24"/>
  <p:tag name="TABLE_ENDDRAG_RECT" val="28*209*337*24"/>
</p:tagLst>
</file>

<file path=ppt/tags/tag423.xml><?xml version="1.0" encoding="utf-8"?>
<p:tagLst xmlns:a="http://schemas.openxmlformats.org/drawingml/2006/main" xmlns:r="http://schemas.openxmlformats.org/officeDocument/2006/relationships" xmlns:p="http://schemas.openxmlformats.org/presentationml/2006/main">
  <p:tag name="KSO_WM_UNIT_TABLE_BEAUTIFY" val="smartTable{23a797e9-7179-4ea1-b356-2bad3f9ec890}"/>
  <p:tag name="TABLE_ENDDRAG_ORIGIN_RECT" val="337*24"/>
  <p:tag name="TABLE_ENDDRAG_RECT" val="28*209*337*24"/>
</p:tagLst>
</file>

<file path=ppt/tags/tag428.xml><?xml version="1.0" encoding="utf-8"?>
<p:tagLst xmlns:p="http://schemas.openxmlformats.org/presentationml/2006/main">
  <p:tag name="KSO_WM_UNIT_TABLE_BEAUTIFY" val="smartTable{23a797e9-7179-4ea1-b356-2bad3f9ec890}"/>
  <p:tag name="TABLE_ENDDRAG_ORIGIN_RECT" val="504*156"/>
  <p:tag name="TABLE_ENDDRAG_RECT" val="107*200*504*156"/>
</p:tagLst>
</file>

<file path=ppt/tags/tag4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4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5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7.xml><?xml version="1.0" encoding="utf-8"?>
<p:tagLst xmlns:p="http://schemas.openxmlformats.org/presentationml/2006/main">
  <p:tag name="KSO_WM_UNIT_TABLE_BEAUTIFY" val="smartTable{23a797e9-7179-4ea1-b356-2bad3f9ec890}"/>
  <p:tag name="TABLE_ENDDRAG_ORIGIN_RECT" val="504*156"/>
  <p:tag name="TABLE_ENDDRAG_RECT" val="107*200*504*156"/>
</p:tagLst>
</file>

<file path=ppt/tags/tag6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6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65388</Words>
  <Application>Microsoft Office PowerPoint</Application>
  <PresentationFormat>全屏显示(16:9)</PresentationFormat>
  <Paragraphs>4715</Paragraphs>
  <Slides>392</Slides>
  <Notes>356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392</vt:i4>
      </vt:variant>
    </vt:vector>
  </HeadingPairs>
  <TitlesOfParts>
    <vt:vector size="410" baseType="lpstr">
      <vt:lpstr>Arial (标题)楷体</vt:lpstr>
      <vt:lpstr>DejaVu Math TeX Gyre</vt:lpstr>
      <vt:lpstr>等线</vt:lpstr>
      <vt:lpstr>方正兰亭圆简体</vt:lpstr>
      <vt:lpstr>胡晓波男神体</vt:lpstr>
      <vt:lpstr>华文中宋</vt:lpstr>
      <vt:lpstr>楷体</vt:lpstr>
      <vt:lpstr>庞门正道标题体</vt:lpstr>
      <vt:lpstr>思源黑体 Medium</vt:lpstr>
      <vt:lpstr>宋体</vt:lpstr>
      <vt:lpstr>微软雅黑</vt:lpstr>
      <vt:lpstr>优设标题黑</vt:lpstr>
      <vt:lpstr>Arial</vt:lpstr>
      <vt:lpstr>Calibri</vt:lpstr>
      <vt:lpstr>Cambria Math</vt:lpstr>
      <vt:lpstr>Monaco</vt:lpstr>
      <vt:lpstr>Wingdings</vt:lpstr>
      <vt:lpstr>Office 主题</vt:lpstr>
      <vt:lpstr>PowerPoint 演示文稿</vt:lpstr>
      <vt:lpstr>PowerPoint 演示文稿</vt:lpstr>
      <vt:lpstr>2009年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2009年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2009年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2009年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2009年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2009年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33</cp:revision>
  <dcterms:created xsi:type="dcterms:W3CDTF">2023-11-16T01:18:46Z</dcterms:created>
  <dcterms:modified xsi:type="dcterms:W3CDTF">2023-11-17T07:19:42Z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2052-5.5.1.7991</vt:lpwstr>
  </property>
  <property fmtid="{D5CDD505-2E9C-101B-9397-08002B2CF9AE}" pid="3" name="ICV">
    <vt:lpwstr>2AC4BA2AC4B6EDE0B1651465A3F60972_43</vt:lpwstr>
  </property>
</Properties>
</file>